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omments/comment1.xml" ContentType="application/vnd.openxmlformats-officedocument.presentationml.comment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782" r:id="rId1"/>
  </p:sldMasterIdLst>
  <p:notesMasterIdLst>
    <p:notesMasterId r:id="rId54"/>
  </p:notesMasterIdLst>
  <p:handoutMasterIdLst>
    <p:handoutMasterId r:id="rId55"/>
  </p:handoutMasterIdLst>
  <p:sldIdLst>
    <p:sldId id="256" r:id="rId2"/>
    <p:sldId id="453" r:id="rId3"/>
    <p:sldId id="263" r:id="rId4"/>
    <p:sldId id="467" r:id="rId5"/>
    <p:sldId id="449" r:id="rId6"/>
    <p:sldId id="468" r:id="rId7"/>
    <p:sldId id="469" r:id="rId8"/>
    <p:sldId id="470" r:id="rId9"/>
    <p:sldId id="471" r:id="rId10"/>
    <p:sldId id="472" r:id="rId11"/>
    <p:sldId id="450" r:id="rId12"/>
    <p:sldId id="473" r:id="rId13"/>
    <p:sldId id="474" r:id="rId14"/>
    <p:sldId id="475" r:id="rId15"/>
    <p:sldId id="476" r:id="rId16"/>
    <p:sldId id="477" r:id="rId17"/>
    <p:sldId id="451" r:id="rId18"/>
    <p:sldId id="478" r:id="rId19"/>
    <p:sldId id="479" r:id="rId20"/>
    <p:sldId id="505" r:id="rId21"/>
    <p:sldId id="480" r:id="rId22"/>
    <p:sldId id="506" r:id="rId23"/>
    <p:sldId id="489" r:id="rId24"/>
    <p:sldId id="481" r:id="rId25"/>
    <p:sldId id="483" r:id="rId26"/>
    <p:sldId id="380" r:id="rId27"/>
    <p:sldId id="484" r:id="rId28"/>
    <p:sldId id="485" r:id="rId29"/>
    <p:sldId id="486" r:id="rId30"/>
    <p:sldId id="490" r:id="rId31"/>
    <p:sldId id="487" r:id="rId32"/>
    <p:sldId id="488" r:id="rId33"/>
    <p:sldId id="491" r:id="rId34"/>
    <p:sldId id="492" r:id="rId35"/>
    <p:sldId id="493" r:id="rId36"/>
    <p:sldId id="494" r:id="rId37"/>
    <p:sldId id="495" r:id="rId38"/>
    <p:sldId id="538" r:id="rId39"/>
    <p:sldId id="301" r:id="rId40"/>
    <p:sldId id="503" r:id="rId41"/>
    <p:sldId id="496" r:id="rId42"/>
    <p:sldId id="498" r:id="rId43"/>
    <p:sldId id="500" r:id="rId44"/>
    <p:sldId id="324" r:id="rId45"/>
    <p:sldId id="448" r:id="rId46"/>
    <p:sldId id="501" r:id="rId47"/>
    <p:sldId id="382" r:id="rId48"/>
    <p:sldId id="383" r:id="rId49"/>
    <p:sldId id="504" r:id="rId50"/>
    <p:sldId id="303" r:id="rId51"/>
    <p:sldId id="507" r:id="rId52"/>
    <p:sldId id="465" r:id="rId53"/>
  </p:sldIdLst>
  <p:sldSz cx="9902825" cy="6858000"/>
  <p:notesSz cx="9601200" cy="7315200"/>
  <p:defaultTextStyle>
    <a:defPPr>
      <a:defRPr lang="en-US"/>
    </a:defPPr>
    <a:lvl1pPr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1pPr>
    <a:lvl2pPr marL="4572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2pPr>
    <a:lvl3pPr marL="9144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3pPr>
    <a:lvl4pPr marL="13716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4pPr>
    <a:lvl5pPr marL="18288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5pPr>
    <a:lvl6pPr marL="2286000" algn="l" defTabSz="914400" rtl="0" eaLnBrk="1" latinLnBrk="0" hangingPunct="1">
      <a:defRPr sz="1600" b="1" kern="1200">
        <a:solidFill>
          <a:schemeClr val="bg2"/>
        </a:solidFill>
        <a:latin typeface="Arial" panose="020B0604020202020204" pitchFamily="34" charset="0"/>
        <a:ea typeface="+mn-ea"/>
        <a:cs typeface="+mn-cs"/>
      </a:defRPr>
    </a:lvl6pPr>
    <a:lvl7pPr marL="2743200" algn="l" defTabSz="914400" rtl="0" eaLnBrk="1" latinLnBrk="0" hangingPunct="1">
      <a:defRPr sz="1600" b="1" kern="1200">
        <a:solidFill>
          <a:schemeClr val="bg2"/>
        </a:solidFill>
        <a:latin typeface="Arial" panose="020B0604020202020204" pitchFamily="34" charset="0"/>
        <a:ea typeface="+mn-ea"/>
        <a:cs typeface="+mn-cs"/>
      </a:defRPr>
    </a:lvl7pPr>
    <a:lvl8pPr marL="3200400" algn="l" defTabSz="914400" rtl="0" eaLnBrk="1" latinLnBrk="0" hangingPunct="1">
      <a:defRPr sz="1600" b="1" kern="1200">
        <a:solidFill>
          <a:schemeClr val="bg2"/>
        </a:solidFill>
        <a:latin typeface="Arial" panose="020B0604020202020204" pitchFamily="34" charset="0"/>
        <a:ea typeface="+mn-ea"/>
        <a:cs typeface="+mn-cs"/>
      </a:defRPr>
    </a:lvl8pPr>
    <a:lvl9pPr marL="3657600" algn="l" defTabSz="914400" rtl="0" eaLnBrk="1" latinLnBrk="0" hangingPunct="1">
      <a:defRPr sz="1600" b="1" kern="1200">
        <a:solidFill>
          <a:schemeClr val="bg2"/>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104" userDrawn="1">
          <p15:clr>
            <a:srgbClr val="A4A3A4"/>
          </p15:clr>
        </p15:guide>
        <p15:guide id="2" pos="1487" userDrawn="1">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Zheng Jie (Asst Prof)" initials="ZJ" lastIdx="2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CC0099"/>
    <a:srgbClr val="669900"/>
    <a:srgbClr val="CC6600"/>
    <a:srgbClr val="CC0000"/>
    <a:srgbClr val="C00000"/>
    <a:srgbClr val="000000"/>
    <a:srgbClr val="FFC000"/>
    <a:srgbClr val="00CC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3" autoAdjust="0"/>
    <p:restoredTop sz="90612" autoAdjust="0"/>
  </p:normalViewPr>
  <p:slideViewPr>
    <p:cSldViewPr>
      <p:cViewPr varScale="1">
        <p:scale>
          <a:sx n="65" d="100"/>
          <a:sy n="65" d="100"/>
        </p:scale>
        <p:origin x="1602" y="48"/>
      </p:cViewPr>
      <p:guideLst>
        <p:guide orient="horz" pos="1104"/>
        <p:guide pos="148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332"/>
    </p:cViewPr>
  </p:sorterViewPr>
  <p:notesViewPr>
    <p:cSldViewPr>
      <p:cViewPr varScale="1">
        <p:scale>
          <a:sx n="67" d="100"/>
          <a:sy n="67" d="100"/>
        </p:scale>
        <p:origin x="1950" y="60"/>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g-Wei Lin" userId="d614b8a91a354671" providerId="LiveId" clId="{C6DA36BA-4E6F-4F40-BD67-3051DA9C0761}"/>
    <pc:docChg chg="modSld">
      <pc:chgData name="Shang-Wei Lin" userId="d614b8a91a354671" providerId="LiveId" clId="{C6DA36BA-4E6F-4F40-BD67-3051DA9C0761}" dt="2022-08-19T06:05:40.185" v="30" actId="207"/>
      <pc:docMkLst>
        <pc:docMk/>
      </pc:docMkLst>
      <pc:sldChg chg="modSp mod">
        <pc:chgData name="Shang-Wei Lin" userId="d614b8a91a354671" providerId="LiveId" clId="{C6DA36BA-4E6F-4F40-BD67-3051DA9C0761}" dt="2022-08-19T06:05:40.185" v="30" actId="207"/>
        <pc:sldMkLst>
          <pc:docMk/>
          <pc:sldMk cId="885745398" sldId="465"/>
        </pc:sldMkLst>
        <pc:spChg chg="mod">
          <ac:chgData name="Shang-Wei Lin" userId="d614b8a91a354671" providerId="LiveId" clId="{C6DA36BA-4E6F-4F40-BD67-3051DA9C0761}" dt="2022-08-19T06:05:40.185" v="30" actId="207"/>
          <ac:spMkLst>
            <pc:docMk/>
            <pc:sldMk cId="885745398" sldId="465"/>
            <ac:spMk id="3" creationId="{00000000-0000-0000-0000-000000000000}"/>
          </ac:spMkLst>
        </pc:spChg>
      </pc:sldChg>
      <pc:sldChg chg="addSp delSp modSp mod modAnim">
        <pc:chgData name="Shang-Wei Lin" userId="d614b8a91a354671" providerId="LiveId" clId="{C6DA36BA-4E6F-4F40-BD67-3051DA9C0761}" dt="2022-08-19T06:00:42.359" v="14" actId="20577"/>
        <pc:sldMkLst>
          <pc:docMk/>
          <pc:sldMk cId="3358349383" sldId="504"/>
        </pc:sldMkLst>
        <pc:spChg chg="add del mod">
          <ac:chgData name="Shang-Wei Lin" userId="d614b8a91a354671" providerId="LiveId" clId="{C6DA36BA-4E6F-4F40-BD67-3051DA9C0761}" dt="2022-08-19T05:55:58.587" v="3"/>
          <ac:spMkLst>
            <pc:docMk/>
            <pc:sldMk cId="3358349383" sldId="504"/>
            <ac:spMk id="2" creationId="{2A6E3619-46F1-01E3-5BA4-EB8D81C1B615}"/>
          </ac:spMkLst>
        </pc:spChg>
        <pc:spChg chg="add mod">
          <ac:chgData name="Shang-Wei Lin" userId="d614b8a91a354671" providerId="LiveId" clId="{C6DA36BA-4E6F-4F40-BD67-3051DA9C0761}" dt="2022-08-19T06:00:42.359" v="14" actId="20577"/>
          <ac:spMkLst>
            <pc:docMk/>
            <pc:sldMk cId="3358349383" sldId="504"/>
            <ac:spMk id="3" creationId="{AC4AF4B6-FB86-3548-E969-CEACCC2FF752}"/>
          </ac:spMkLst>
        </pc:spChg>
      </pc:sldChg>
    </pc:docChg>
  </pc:docChgLst>
  <pc:docChgLst>
    <pc:chgData name="Shang-Wei Lin" userId="d614b8a91a354671" providerId="LiveId" clId="{49DE80CE-6E3B-6B41-9E9F-86D15559184E}"/>
    <pc:docChg chg="undo custSel addSld delSld modSld">
      <pc:chgData name="Shang-Wei Lin" userId="d614b8a91a354671" providerId="LiveId" clId="{49DE80CE-6E3B-6B41-9E9F-86D15559184E}" dt="2022-08-18T14:59:30.197" v="208" actId="2696"/>
      <pc:docMkLst>
        <pc:docMk/>
      </pc:docMkLst>
      <pc:sldChg chg="addSp delSp modSp mod">
        <pc:chgData name="Shang-Wei Lin" userId="d614b8a91a354671" providerId="LiveId" clId="{49DE80CE-6E3B-6B41-9E9F-86D15559184E}" dt="2022-08-03T06:37:44.403" v="12"/>
        <pc:sldMkLst>
          <pc:docMk/>
          <pc:sldMk cId="0" sldId="256"/>
        </pc:sldMkLst>
        <pc:spChg chg="add del mod">
          <ac:chgData name="Shang-Wei Lin" userId="d614b8a91a354671" providerId="LiveId" clId="{49DE80CE-6E3B-6B41-9E9F-86D15559184E}" dt="2022-08-03T06:37:31.302" v="10" actId="478"/>
          <ac:spMkLst>
            <pc:docMk/>
            <pc:sldMk cId="0" sldId="256"/>
            <ac:spMk id="3" creationId="{68DB01B3-2E8D-3A08-36F7-CF6BAE6EF4A6}"/>
          </ac:spMkLst>
        </pc:spChg>
        <pc:spChg chg="del">
          <ac:chgData name="Shang-Wei Lin" userId="d614b8a91a354671" providerId="LiveId" clId="{49DE80CE-6E3B-6B41-9E9F-86D15559184E}" dt="2022-08-03T06:37:28.391" v="9" actId="478"/>
          <ac:spMkLst>
            <pc:docMk/>
            <pc:sldMk cId="0" sldId="256"/>
            <ac:spMk id="4" creationId="{00000000-0000-0000-0000-000000000000}"/>
          </ac:spMkLst>
        </pc:spChg>
        <pc:spChg chg="add mod">
          <ac:chgData name="Shang-Wei Lin" userId="d614b8a91a354671" providerId="LiveId" clId="{49DE80CE-6E3B-6B41-9E9F-86D15559184E}" dt="2022-08-03T06:37:38.499" v="11"/>
          <ac:spMkLst>
            <pc:docMk/>
            <pc:sldMk cId="0" sldId="256"/>
            <ac:spMk id="5" creationId="{E1DA5112-0730-D2AD-E6A8-3A2747881321}"/>
          </ac:spMkLst>
        </pc:spChg>
        <pc:spChg chg="mod">
          <ac:chgData name="Shang-Wei Lin" userId="d614b8a91a354671" providerId="LiveId" clId="{49DE80CE-6E3B-6B41-9E9F-86D15559184E}" dt="2022-08-03T06:37:22.012" v="8" actId="20577"/>
          <ac:spMkLst>
            <pc:docMk/>
            <pc:sldMk cId="0" sldId="256"/>
            <ac:spMk id="6" creationId="{00000000-0000-0000-0000-000000000000}"/>
          </ac:spMkLst>
        </pc:spChg>
        <pc:spChg chg="add mod">
          <ac:chgData name="Shang-Wei Lin" userId="d614b8a91a354671" providerId="LiveId" clId="{49DE80CE-6E3B-6B41-9E9F-86D15559184E}" dt="2022-08-03T06:37:44.403" v="12"/>
          <ac:spMkLst>
            <pc:docMk/>
            <pc:sldMk cId="0" sldId="256"/>
            <ac:spMk id="7" creationId="{9337D860-18B1-7ED2-A156-E27617986839}"/>
          </ac:spMkLst>
        </pc:spChg>
      </pc:sldChg>
      <pc:sldChg chg="modSp mod">
        <pc:chgData name="Shang-Wei Lin" userId="d614b8a91a354671" providerId="LiveId" clId="{49DE80CE-6E3B-6B41-9E9F-86D15559184E}" dt="2022-08-17T13:27:47.195" v="20" actId="20577"/>
        <pc:sldMkLst>
          <pc:docMk/>
          <pc:sldMk cId="0" sldId="448"/>
        </pc:sldMkLst>
        <pc:spChg chg="mod">
          <ac:chgData name="Shang-Wei Lin" userId="d614b8a91a354671" providerId="LiveId" clId="{49DE80CE-6E3B-6B41-9E9F-86D15559184E}" dt="2022-08-17T13:27:47.195" v="20" actId="20577"/>
          <ac:spMkLst>
            <pc:docMk/>
            <pc:sldMk cId="0" sldId="448"/>
            <ac:spMk id="3" creationId="{00000000-0000-0000-0000-000000000000}"/>
          </ac:spMkLst>
        </pc:spChg>
      </pc:sldChg>
      <pc:sldChg chg="addSp modSp mod">
        <pc:chgData name="Shang-Wei Lin" userId="d614b8a91a354671" providerId="LiveId" clId="{49DE80CE-6E3B-6B41-9E9F-86D15559184E}" dt="2022-08-18T13:51:06.851" v="46" actId="1076"/>
        <pc:sldMkLst>
          <pc:docMk/>
          <pc:sldMk cId="0" sldId="449"/>
        </pc:sldMkLst>
        <pc:spChg chg="add mod">
          <ac:chgData name="Shang-Wei Lin" userId="d614b8a91a354671" providerId="LiveId" clId="{49DE80CE-6E3B-6B41-9E9F-86D15559184E}" dt="2022-08-18T13:40:38.643" v="26"/>
          <ac:spMkLst>
            <pc:docMk/>
            <pc:sldMk cId="0" sldId="449"/>
            <ac:spMk id="3" creationId="{CC576E5A-5662-30AB-5D44-60B62E1E7191}"/>
          </ac:spMkLst>
        </pc:spChg>
        <pc:spChg chg="add mod">
          <ac:chgData name="Shang-Wei Lin" userId="d614b8a91a354671" providerId="LiveId" clId="{49DE80CE-6E3B-6B41-9E9F-86D15559184E}" dt="2022-08-18T13:40:38.643" v="26"/>
          <ac:spMkLst>
            <pc:docMk/>
            <pc:sldMk cId="0" sldId="449"/>
            <ac:spMk id="4" creationId="{5839356F-E2C5-2A44-D234-BCC8384C72B3}"/>
          </ac:spMkLst>
        </pc:spChg>
        <pc:spChg chg="add mod">
          <ac:chgData name="Shang-Wei Lin" userId="d614b8a91a354671" providerId="LiveId" clId="{49DE80CE-6E3B-6B41-9E9F-86D15559184E}" dt="2022-08-18T13:40:38.643" v="26"/>
          <ac:spMkLst>
            <pc:docMk/>
            <pc:sldMk cId="0" sldId="449"/>
            <ac:spMk id="5" creationId="{E93EA191-D0A9-EADB-F1BD-B2DE563204A3}"/>
          </ac:spMkLst>
        </pc:spChg>
        <pc:spChg chg="add mod">
          <ac:chgData name="Shang-Wei Lin" userId="d614b8a91a354671" providerId="LiveId" clId="{49DE80CE-6E3B-6B41-9E9F-86D15559184E}" dt="2022-08-18T13:40:38.643" v="26"/>
          <ac:spMkLst>
            <pc:docMk/>
            <pc:sldMk cId="0" sldId="449"/>
            <ac:spMk id="6" creationId="{E79D2A77-A34A-2B12-1F0A-97EF0C1B0C1F}"/>
          </ac:spMkLst>
        </pc:spChg>
        <pc:spChg chg="mod">
          <ac:chgData name="Shang-Wei Lin" userId="d614b8a91a354671" providerId="LiveId" clId="{49DE80CE-6E3B-6B41-9E9F-86D15559184E}" dt="2022-08-18T13:51:06.851" v="46" actId="1076"/>
          <ac:spMkLst>
            <pc:docMk/>
            <pc:sldMk cId="0" sldId="449"/>
            <ac:spMk id="51203" creationId="{00000000-0000-0000-0000-000000000000}"/>
          </ac:spMkLst>
        </pc:spChg>
        <pc:graphicFrameChg chg="add mod modGraphic">
          <ac:chgData name="Shang-Wei Lin" userId="d614b8a91a354671" providerId="LiveId" clId="{49DE80CE-6E3B-6B41-9E9F-86D15559184E}" dt="2022-08-18T13:50:37.640" v="44" actId="6549"/>
          <ac:graphicFrameMkLst>
            <pc:docMk/>
            <pc:sldMk cId="0" sldId="449"/>
            <ac:graphicFrameMk id="7" creationId="{E0D10956-2841-30B6-259A-9FF316CA82B2}"/>
          </ac:graphicFrameMkLst>
        </pc:graphicFrameChg>
      </pc:sldChg>
      <pc:sldChg chg="modSp mod">
        <pc:chgData name="Shang-Wei Lin" userId="d614b8a91a354671" providerId="LiveId" clId="{49DE80CE-6E3B-6B41-9E9F-86D15559184E}" dt="2022-08-17T13:17:11.341" v="18" actId="20577"/>
        <pc:sldMkLst>
          <pc:docMk/>
          <pc:sldMk cId="3818623394" sldId="453"/>
        </pc:sldMkLst>
        <pc:spChg chg="mod">
          <ac:chgData name="Shang-Wei Lin" userId="d614b8a91a354671" providerId="LiveId" clId="{49DE80CE-6E3B-6B41-9E9F-86D15559184E}" dt="2022-08-17T13:17:11.341" v="18" actId="20577"/>
          <ac:spMkLst>
            <pc:docMk/>
            <pc:sldMk cId="3818623394" sldId="453"/>
            <ac:spMk id="5" creationId="{00000000-0000-0000-0000-000000000000}"/>
          </ac:spMkLst>
        </pc:spChg>
      </pc:sldChg>
      <pc:sldChg chg="addSp modSp mod">
        <pc:chgData name="Shang-Wei Lin" userId="d614b8a91a354671" providerId="LiveId" clId="{49DE80CE-6E3B-6B41-9E9F-86D15559184E}" dt="2022-08-18T13:51:16.943" v="51" actId="6549"/>
        <pc:sldMkLst>
          <pc:docMk/>
          <pc:sldMk cId="489478792" sldId="468"/>
        </pc:sldMkLst>
        <pc:spChg chg="add mod">
          <ac:chgData name="Shang-Wei Lin" userId="d614b8a91a354671" providerId="LiveId" clId="{49DE80CE-6E3B-6B41-9E9F-86D15559184E}" dt="2022-08-18T13:41:02.705" v="27"/>
          <ac:spMkLst>
            <pc:docMk/>
            <pc:sldMk cId="489478792" sldId="468"/>
            <ac:spMk id="3" creationId="{A5FC0A20-C8CC-E58A-AA50-E27726927DD0}"/>
          </ac:spMkLst>
        </pc:spChg>
        <pc:spChg chg="add mod">
          <ac:chgData name="Shang-Wei Lin" userId="d614b8a91a354671" providerId="LiveId" clId="{49DE80CE-6E3B-6B41-9E9F-86D15559184E}" dt="2022-08-18T13:41:02.705" v="27"/>
          <ac:spMkLst>
            <pc:docMk/>
            <pc:sldMk cId="489478792" sldId="468"/>
            <ac:spMk id="4" creationId="{7B614457-DEDF-CA81-74AC-D6C8BAD65F68}"/>
          </ac:spMkLst>
        </pc:spChg>
        <pc:spChg chg="add mod">
          <ac:chgData name="Shang-Wei Lin" userId="d614b8a91a354671" providerId="LiveId" clId="{49DE80CE-6E3B-6B41-9E9F-86D15559184E}" dt="2022-08-18T13:41:02.705" v="27"/>
          <ac:spMkLst>
            <pc:docMk/>
            <pc:sldMk cId="489478792" sldId="468"/>
            <ac:spMk id="5" creationId="{A2A02DE5-BB33-41EF-2810-911A15053E12}"/>
          </ac:spMkLst>
        </pc:spChg>
        <pc:spChg chg="add mod">
          <ac:chgData name="Shang-Wei Lin" userId="d614b8a91a354671" providerId="LiveId" clId="{49DE80CE-6E3B-6B41-9E9F-86D15559184E}" dt="2022-08-18T13:41:02.705" v="27"/>
          <ac:spMkLst>
            <pc:docMk/>
            <pc:sldMk cId="489478792" sldId="468"/>
            <ac:spMk id="6" creationId="{E1C279CE-A814-8B4C-8100-0F3614320924}"/>
          </ac:spMkLst>
        </pc:spChg>
        <pc:graphicFrameChg chg="add mod modGraphic">
          <ac:chgData name="Shang-Wei Lin" userId="d614b8a91a354671" providerId="LiveId" clId="{49DE80CE-6E3B-6B41-9E9F-86D15559184E}" dt="2022-08-18T13:51:16.943" v="51" actId="6549"/>
          <ac:graphicFrameMkLst>
            <pc:docMk/>
            <pc:sldMk cId="489478792" sldId="468"/>
            <ac:graphicFrameMk id="7" creationId="{90A4B38C-C56C-4349-77BB-613FCA8023F3}"/>
          </ac:graphicFrameMkLst>
        </pc:graphicFrameChg>
      </pc:sldChg>
      <pc:sldChg chg="addSp delSp modSp mod modAnim">
        <pc:chgData name="Shang-Wei Lin" userId="d614b8a91a354671" providerId="LiveId" clId="{49DE80CE-6E3B-6B41-9E9F-86D15559184E}" dt="2022-08-18T14:39:18.986" v="80"/>
        <pc:sldMkLst>
          <pc:docMk/>
          <pc:sldMk cId="2845507513" sldId="469"/>
        </pc:sldMkLst>
        <pc:spChg chg="add mod topLvl">
          <ac:chgData name="Shang-Wei Lin" userId="d614b8a91a354671" providerId="LiveId" clId="{49DE80CE-6E3B-6B41-9E9F-86D15559184E}" dt="2022-08-18T13:49:56.523" v="39" actId="1076"/>
          <ac:spMkLst>
            <pc:docMk/>
            <pc:sldMk cId="2845507513" sldId="469"/>
            <ac:spMk id="3" creationId="{E1949F23-46BF-8F40-3DC9-834854BC9920}"/>
          </ac:spMkLst>
        </pc:spChg>
        <pc:spChg chg="add mod topLvl">
          <ac:chgData name="Shang-Wei Lin" userId="d614b8a91a354671" providerId="LiveId" clId="{49DE80CE-6E3B-6B41-9E9F-86D15559184E}" dt="2022-08-18T13:49:56.523" v="39" actId="1076"/>
          <ac:spMkLst>
            <pc:docMk/>
            <pc:sldMk cId="2845507513" sldId="469"/>
            <ac:spMk id="4" creationId="{1FC580CF-88D4-ED66-4F48-A60920455BE9}"/>
          </ac:spMkLst>
        </pc:spChg>
        <pc:spChg chg="add mod topLvl">
          <ac:chgData name="Shang-Wei Lin" userId="d614b8a91a354671" providerId="LiveId" clId="{49DE80CE-6E3B-6B41-9E9F-86D15559184E}" dt="2022-08-18T13:49:56.523" v="39" actId="1076"/>
          <ac:spMkLst>
            <pc:docMk/>
            <pc:sldMk cId="2845507513" sldId="469"/>
            <ac:spMk id="5" creationId="{97260A78-5797-5B81-3DC6-3F8B9EE0F362}"/>
          </ac:spMkLst>
        </pc:spChg>
        <pc:spChg chg="add mod topLvl">
          <ac:chgData name="Shang-Wei Lin" userId="d614b8a91a354671" providerId="LiveId" clId="{49DE80CE-6E3B-6B41-9E9F-86D15559184E}" dt="2022-08-18T13:49:56.523" v="39" actId="1076"/>
          <ac:spMkLst>
            <pc:docMk/>
            <pc:sldMk cId="2845507513" sldId="469"/>
            <ac:spMk id="6" creationId="{C5374531-A214-43C3-0EF7-BB492D4C0558}"/>
          </ac:spMkLst>
        </pc:spChg>
        <pc:spChg chg="add del mod">
          <ac:chgData name="Shang-Wei Lin" userId="d614b8a91a354671" providerId="LiveId" clId="{49DE80CE-6E3B-6B41-9E9F-86D15559184E}" dt="2022-08-18T13:49:54.993" v="38"/>
          <ac:spMkLst>
            <pc:docMk/>
            <pc:sldMk cId="2845507513" sldId="469"/>
            <ac:spMk id="10" creationId="{A8B966B0-DF4F-7F9E-1B39-0C220C1334C5}"/>
          </ac:spMkLst>
        </pc:spChg>
        <pc:spChg chg="add del mod">
          <ac:chgData name="Shang-Wei Lin" userId="d614b8a91a354671" providerId="LiveId" clId="{49DE80CE-6E3B-6B41-9E9F-86D15559184E}" dt="2022-08-18T13:49:54.993" v="38"/>
          <ac:spMkLst>
            <pc:docMk/>
            <pc:sldMk cId="2845507513" sldId="469"/>
            <ac:spMk id="11" creationId="{2D6049D6-83EE-07A5-1615-2703F1F34DD0}"/>
          </ac:spMkLst>
        </pc:spChg>
        <pc:spChg chg="add del mod">
          <ac:chgData name="Shang-Wei Lin" userId="d614b8a91a354671" providerId="LiveId" clId="{49DE80CE-6E3B-6B41-9E9F-86D15559184E}" dt="2022-08-18T13:49:54.993" v="38"/>
          <ac:spMkLst>
            <pc:docMk/>
            <pc:sldMk cId="2845507513" sldId="469"/>
            <ac:spMk id="12" creationId="{A921A6F9-9244-B599-3874-BEEC52B78307}"/>
          </ac:spMkLst>
        </pc:spChg>
        <pc:spChg chg="add del mod">
          <ac:chgData name="Shang-Wei Lin" userId="d614b8a91a354671" providerId="LiveId" clId="{49DE80CE-6E3B-6B41-9E9F-86D15559184E}" dt="2022-08-18T13:49:54.993" v="38"/>
          <ac:spMkLst>
            <pc:docMk/>
            <pc:sldMk cId="2845507513" sldId="469"/>
            <ac:spMk id="13" creationId="{8812D5FA-8F06-865D-ADAF-661D33D884FF}"/>
          </ac:spMkLst>
        </pc:spChg>
        <pc:spChg chg="add mod">
          <ac:chgData name="Shang-Wei Lin" userId="d614b8a91a354671" providerId="LiveId" clId="{49DE80CE-6E3B-6B41-9E9F-86D15559184E}" dt="2022-08-18T13:52:21.469" v="74" actId="164"/>
          <ac:spMkLst>
            <pc:docMk/>
            <pc:sldMk cId="2845507513" sldId="469"/>
            <ac:spMk id="15" creationId="{E70FC607-DE71-2D07-17E5-DD6E4B84E73F}"/>
          </ac:spMkLst>
        </pc:spChg>
        <pc:spChg chg="add mod">
          <ac:chgData name="Shang-Wei Lin" userId="d614b8a91a354671" providerId="LiveId" clId="{49DE80CE-6E3B-6B41-9E9F-86D15559184E}" dt="2022-08-18T13:52:21.469" v="74" actId="164"/>
          <ac:spMkLst>
            <pc:docMk/>
            <pc:sldMk cId="2845507513" sldId="469"/>
            <ac:spMk id="16" creationId="{5D908B43-9541-D661-EB93-518263387756}"/>
          </ac:spMkLst>
        </pc:spChg>
        <pc:spChg chg="mod">
          <ac:chgData name="Shang-Wei Lin" userId="d614b8a91a354671" providerId="LiveId" clId="{49DE80CE-6E3B-6B41-9E9F-86D15559184E}" dt="2022-08-18T13:48:32.099" v="33" actId="1076"/>
          <ac:spMkLst>
            <pc:docMk/>
            <pc:sldMk cId="2845507513" sldId="469"/>
            <ac:spMk id="51203" creationId="{00000000-0000-0000-0000-000000000000}"/>
          </ac:spMkLst>
        </pc:spChg>
        <pc:grpChg chg="add del mod">
          <ac:chgData name="Shang-Wei Lin" userId="d614b8a91a354671" providerId="LiveId" clId="{49DE80CE-6E3B-6B41-9E9F-86D15559184E}" dt="2022-08-18T13:48:22.075" v="31" actId="165"/>
          <ac:grpSpMkLst>
            <pc:docMk/>
            <pc:sldMk cId="2845507513" sldId="469"/>
            <ac:grpSpMk id="8" creationId="{CEA1D84C-7743-F197-284D-81369C49220A}"/>
          </ac:grpSpMkLst>
        </pc:grpChg>
        <pc:grpChg chg="add del mod">
          <ac:chgData name="Shang-Wei Lin" userId="d614b8a91a354671" providerId="LiveId" clId="{49DE80CE-6E3B-6B41-9E9F-86D15559184E}" dt="2022-08-18T13:48:22.075" v="31" actId="165"/>
          <ac:grpSpMkLst>
            <pc:docMk/>
            <pc:sldMk cId="2845507513" sldId="469"/>
            <ac:grpSpMk id="9" creationId="{811DABD7-A8B1-8F29-3DF1-4E85596A7C1B}"/>
          </ac:grpSpMkLst>
        </pc:grpChg>
        <pc:grpChg chg="add mod">
          <ac:chgData name="Shang-Wei Lin" userId="d614b8a91a354671" providerId="LiveId" clId="{49DE80CE-6E3B-6B41-9E9F-86D15559184E}" dt="2022-08-18T13:52:21.469" v="74" actId="164"/>
          <ac:grpSpMkLst>
            <pc:docMk/>
            <pc:sldMk cId="2845507513" sldId="469"/>
            <ac:grpSpMk id="17" creationId="{51D7D50D-5DE0-7BF6-9B1D-F3C9454C1AE3}"/>
          </ac:grpSpMkLst>
        </pc:grpChg>
        <pc:graphicFrameChg chg="add mod modGraphic">
          <ac:chgData name="Shang-Wei Lin" userId="d614b8a91a354671" providerId="LiveId" clId="{49DE80CE-6E3B-6B41-9E9F-86D15559184E}" dt="2022-08-18T13:51:25.383" v="56" actId="6549"/>
          <ac:graphicFrameMkLst>
            <pc:docMk/>
            <pc:sldMk cId="2845507513" sldId="469"/>
            <ac:graphicFrameMk id="7" creationId="{3B3A2E00-A204-7ABA-975D-9AFACE295309}"/>
          </ac:graphicFrameMkLst>
        </pc:graphicFrameChg>
        <pc:graphicFrameChg chg="add del mod">
          <ac:chgData name="Shang-Wei Lin" userId="d614b8a91a354671" providerId="LiveId" clId="{49DE80CE-6E3B-6B41-9E9F-86D15559184E}" dt="2022-08-18T13:49:54.993" v="38"/>
          <ac:graphicFrameMkLst>
            <pc:docMk/>
            <pc:sldMk cId="2845507513" sldId="469"/>
            <ac:graphicFrameMk id="14" creationId="{A3C06474-048B-2CDA-4961-7989F6B8D0F3}"/>
          </ac:graphicFrameMkLst>
        </pc:graphicFrameChg>
      </pc:sldChg>
      <pc:sldChg chg="addSp modSp">
        <pc:chgData name="Shang-Wei Lin" userId="d614b8a91a354671" providerId="LiveId" clId="{49DE80CE-6E3B-6B41-9E9F-86D15559184E}" dt="2022-08-18T13:52:41.947" v="75"/>
        <pc:sldMkLst>
          <pc:docMk/>
          <pc:sldMk cId="510764497" sldId="470"/>
        </pc:sldMkLst>
        <pc:spChg chg="add mod">
          <ac:chgData name="Shang-Wei Lin" userId="d614b8a91a354671" providerId="LiveId" clId="{49DE80CE-6E3B-6B41-9E9F-86D15559184E}" dt="2022-08-18T13:52:41.947" v="75"/>
          <ac:spMkLst>
            <pc:docMk/>
            <pc:sldMk cId="510764497" sldId="470"/>
            <ac:spMk id="3" creationId="{A58573BA-3028-7DA0-6FED-9FCC38056F25}"/>
          </ac:spMkLst>
        </pc:spChg>
        <pc:spChg chg="add mod">
          <ac:chgData name="Shang-Wei Lin" userId="d614b8a91a354671" providerId="LiveId" clId="{49DE80CE-6E3B-6B41-9E9F-86D15559184E}" dt="2022-08-18T13:52:41.947" v="75"/>
          <ac:spMkLst>
            <pc:docMk/>
            <pc:sldMk cId="510764497" sldId="470"/>
            <ac:spMk id="4" creationId="{83707264-2C92-654C-13AB-3DAA272692A4}"/>
          </ac:spMkLst>
        </pc:spChg>
        <pc:spChg chg="add mod">
          <ac:chgData name="Shang-Wei Lin" userId="d614b8a91a354671" providerId="LiveId" clId="{49DE80CE-6E3B-6B41-9E9F-86D15559184E}" dt="2022-08-18T13:52:41.947" v="75"/>
          <ac:spMkLst>
            <pc:docMk/>
            <pc:sldMk cId="510764497" sldId="470"/>
            <ac:spMk id="5" creationId="{8FB08C48-CE1F-96ED-EF3E-1B7C399CE95C}"/>
          </ac:spMkLst>
        </pc:spChg>
        <pc:spChg chg="add mod">
          <ac:chgData name="Shang-Wei Lin" userId="d614b8a91a354671" providerId="LiveId" clId="{49DE80CE-6E3B-6B41-9E9F-86D15559184E}" dt="2022-08-18T13:52:41.947" v="75"/>
          <ac:spMkLst>
            <pc:docMk/>
            <pc:sldMk cId="510764497" sldId="470"/>
            <ac:spMk id="6" creationId="{E8119718-2B6C-9941-766B-CD5373910E4F}"/>
          </ac:spMkLst>
        </pc:spChg>
        <pc:spChg chg="mod">
          <ac:chgData name="Shang-Wei Lin" userId="d614b8a91a354671" providerId="LiveId" clId="{49DE80CE-6E3B-6B41-9E9F-86D15559184E}" dt="2022-08-18T13:52:41.947" v="75"/>
          <ac:spMkLst>
            <pc:docMk/>
            <pc:sldMk cId="510764497" sldId="470"/>
            <ac:spMk id="10" creationId="{ACC6FE68-EFAA-EB8B-70CD-F1FDBD1106F2}"/>
          </ac:spMkLst>
        </pc:spChg>
        <pc:spChg chg="mod">
          <ac:chgData name="Shang-Wei Lin" userId="d614b8a91a354671" providerId="LiveId" clId="{49DE80CE-6E3B-6B41-9E9F-86D15559184E}" dt="2022-08-18T13:52:41.947" v="75"/>
          <ac:spMkLst>
            <pc:docMk/>
            <pc:sldMk cId="510764497" sldId="470"/>
            <ac:spMk id="11" creationId="{DE57F93A-5895-E86B-043E-206E14D13C47}"/>
          </ac:spMkLst>
        </pc:spChg>
        <pc:grpChg chg="add mod">
          <ac:chgData name="Shang-Wei Lin" userId="d614b8a91a354671" providerId="LiveId" clId="{49DE80CE-6E3B-6B41-9E9F-86D15559184E}" dt="2022-08-18T13:52:41.947" v="75"/>
          <ac:grpSpMkLst>
            <pc:docMk/>
            <pc:sldMk cId="510764497" sldId="470"/>
            <ac:grpSpMk id="9" creationId="{9F330BAA-6B0F-CE61-A47D-BE9D9F07C13C}"/>
          </ac:grpSpMkLst>
        </pc:grpChg>
        <pc:graphicFrameChg chg="add mod">
          <ac:chgData name="Shang-Wei Lin" userId="d614b8a91a354671" providerId="LiveId" clId="{49DE80CE-6E3B-6B41-9E9F-86D15559184E}" dt="2022-08-18T13:52:41.947" v="75"/>
          <ac:graphicFrameMkLst>
            <pc:docMk/>
            <pc:sldMk cId="510764497" sldId="470"/>
            <ac:graphicFrameMk id="7" creationId="{5BAAEC57-0EB5-3B8C-39BD-7CC4A58855B9}"/>
          </ac:graphicFrameMkLst>
        </pc:graphicFrameChg>
      </pc:sldChg>
      <pc:sldChg chg="addSp delSp modSp">
        <pc:chgData name="Shang-Wei Lin" userId="d614b8a91a354671" providerId="LiveId" clId="{49DE80CE-6E3B-6B41-9E9F-86D15559184E}" dt="2022-08-18T14:44:18.356" v="94"/>
        <pc:sldMkLst>
          <pc:docMk/>
          <pc:sldMk cId="3200735884" sldId="471"/>
        </pc:sldMkLst>
        <pc:spChg chg="add del mod">
          <ac:chgData name="Shang-Wei Lin" userId="d614b8a91a354671" providerId="LiveId" clId="{49DE80CE-6E3B-6B41-9E9F-86D15559184E}" dt="2022-08-18T14:44:18.356" v="94"/>
          <ac:spMkLst>
            <pc:docMk/>
            <pc:sldMk cId="3200735884" sldId="471"/>
            <ac:spMk id="3" creationId="{50A9657D-5408-2FE4-02E2-87CCE9FD2F10}"/>
          </ac:spMkLst>
        </pc:spChg>
        <pc:spChg chg="add del mod">
          <ac:chgData name="Shang-Wei Lin" userId="d614b8a91a354671" providerId="LiveId" clId="{49DE80CE-6E3B-6B41-9E9F-86D15559184E}" dt="2022-08-18T14:44:18.356" v="94"/>
          <ac:spMkLst>
            <pc:docMk/>
            <pc:sldMk cId="3200735884" sldId="471"/>
            <ac:spMk id="5" creationId="{0302794A-6540-A019-B4ED-E4A212312FAE}"/>
          </ac:spMkLst>
        </pc:spChg>
        <pc:spChg chg="add del mod">
          <ac:chgData name="Shang-Wei Lin" userId="d614b8a91a354671" providerId="LiveId" clId="{49DE80CE-6E3B-6B41-9E9F-86D15559184E}" dt="2022-08-18T14:44:18.356" v="94"/>
          <ac:spMkLst>
            <pc:docMk/>
            <pc:sldMk cId="3200735884" sldId="471"/>
            <ac:spMk id="6" creationId="{287B74AE-DE66-8C72-4111-89050F5B388D}"/>
          </ac:spMkLst>
        </pc:spChg>
        <pc:spChg chg="add del mod">
          <ac:chgData name="Shang-Wei Lin" userId="d614b8a91a354671" providerId="LiveId" clId="{49DE80CE-6E3B-6B41-9E9F-86D15559184E}" dt="2022-08-18T14:44:18.356" v="94"/>
          <ac:spMkLst>
            <pc:docMk/>
            <pc:sldMk cId="3200735884" sldId="471"/>
            <ac:spMk id="7" creationId="{6C36AD18-5E55-B92A-C8C3-A9C0746771E8}"/>
          </ac:spMkLst>
        </pc:spChg>
        <pc:spChg chg="mod">
          <ac:chgData name="Shang-Wei Lin" userId="d614b8a91a354671" providerId="LiveId" clId="{49DE80CE-6E3B-6B41-9E9F-86D15559184E}" dt="2022-08-18T13:52:44.261" v="76"/>
          <ac:spMkLst>
            <pc:docMk/>
            <pc:sldMk cId="3200735884" sldId="471"/>
            <ac:spMk id="10" creationId="{F10855A4-6D09-59DD-28AA-7AF2E64346BB}"/>
          </ac:spMkLst>
        </pc:spChg>
        <pc:spChg chg="mod">
          <ac:chgData name="Shang-Wei Lin" userId="d614b8a91a354671" providerId="LiveId" clId="{49DE80CE-6E3B-6B41-9E9F-86D15559184E}" dt="2022-08-18T13:52:44.261" v="76"/>
          <ac:spMkLst>
            <pc:docMk/>
            <pc:sldMk cId="3200735884" sldId="471"/>
            <ac:spMk id="11" creationId="{65022362-99AA-5A88-C49F-F33283E507F1}"/>
          </ac:spMkLst>
        </pc:spChg>
        <pc:grpChg chg="add del mod">
          <ac:chgData name="Shang-Wei Lin" userId="d614b8a91a354671" providerId="LiveId" clId="{49DE80CE-6E3B-6B41-9E9F-86D15559184E}" dt="2022-08-18T14:44:18.356" v="94"/>
          <ac:grpSpMkLst>
            <pc:docMk/>
            <pc:sldMk cId="3200735884" sldId="471"/>
            <ac:grpSpMk id="9" creationId="{36D801E5-AC0F-E515-9C3B-790344CD0760}"/>
          </ac:grpSpMkLst>
        </pc:grpChg>
        <pc:graphicFrameChg chg="add del mod">
          <ac:chgData name="Shang-Wei Lin" userId="d614b8a91a354671" providerId="LiveId" clId="{49DE80CE-6E3B-6B41-9E9F-86D15559184E}" dt="2022-08-18T14:44:18.356" v="94"/>
          <ac:graphicFrameMkLst>
            <pc:docMk/>
            <pc:sldMk cId="3200735884" sldId="471"/>
            <ac:graphicFrameMk id="8" creationId="{449E0EEB-B37D-2A8B-78F9-3A7E0CE7A953}"/>
          </ac:graphicFrameMkLst>
        </pc:graphicFrameChg>
      </pc:sldChg>
      <pc:sldChg chg="addSp delSp modSp modAnim">
        <pc:chgData name="Shang-Wei Lin" userId="d614b8a91a354671" providerId="LiveId" clId="{49DE80CE-6E3B-6B41-9E9F-86D15559184E}" dt="2022-08-18T14:58:16.060" v="189" actId="1076"/>
        <pc:sldMkLst>
          <pc:docMk/>
          <pc:sldMk cId="116654807" sldId="485"/>
        </pc:sldMkLst>
        <pc:spChg chg="mod">
          <ac:chgData name="Shang-Wei Lin" userId="d614b8a91a354671" providerId="LiveId" clId="{49DE80CE-6E3B-6B41-9E9F-86D15559184E}" dt="2022-08-18T14:36:54.230" v="78"/>
          <ac:spMkLst>
            <pc:docMk/>
            <pc:sldMk cId="116654807" sldId="485"/>
            <ac:spMk id="5" creationId="{A28A3E20-126D-429E-68F8-26E5C3168EF6}"/>
          </ac:spMkLst>
        </pc:spChg>
        <pc:spChg chg="mod">
          <ac:chgData name="Shang-Wei Lin" userId="d614b8a91a354671" providerId="LiveId" clId="{49DE80CE-6E3B-6B41-9E9F-86D15559184E}" dt="2022-08-18T14:36:54.230" v="78"/>
          <ac:spMkLst>
            <pc:docMk/>
            <pc:sldMk cId="116654807" sldId="485"/>
            <ac:spMk id="6" creationId="{906B7A0F-91D9-7945-B412-07AC33B710DF}"/>
          </ac:spMkLst>
        </pc:spChg>
        <pc:spChg chg="mod">
          <ac:chgData name="Shang-Wei Lin" userId="d614b8a91a354671" providerId="LiveId" clId="{49DE80CE-6E3B-6B41-9E9F-86D15559184E}" dt="2022-08-18T14:43:55.146" v="91" actId="1076"/>
          <ac:spMkLst>
            <pc:docMk/>
            <pc:sldMk cId="116654807" sldId="485"/>
            <ac:spMk id="8" creationId="{1FB62481-DC09-B3F7-7A2B-09FFDAD34151}"/>
          </ac:spMkLst>
        </pc:spChg>
        <pc:spChg chg="mod">
          <ac:chgData name="Shang-Wei Lin" userId="d614b8a91a354671" providerId="LiveId" clId="{49DE80CE-6E3B-6B41-9E9F-86D15559184E}" dt="2022-08-18T14:43:55.146" v="91" actId="1076"/>
          <ac:spMkLst>
            <pc:docMk/>
            <pc:sldMk cId="116654807" sldId="485"/>
            <ac:spMk id="9" creationId="{2BF50F0C-2E14-5930-E4B0-0133253DD811}"/>
          </ac:spMkLst>
        </pc:spChg>
        <pc:spChg chg="mod">
          <ac:chgData name="Shang-Wei Lin" userId="d614b8a91a354671" providerId="LiveId" clId="{49DE80CE-6E3B-6B41-9E9F-86D15559184E}" dt="2022-08-18T14:58:16.060" v="189" actId="1076"/>
          <ac:spMkLst>
            <pc:docMk/>
            <pc:sldMk cId="116654807" sldId="485"/>
            <ac:spMk id="77" creationId="{00000000-0000-0000-0000-000000000000}"/>
          </ac:spMkLst>
        </pc:spChg>
        <pc:spChg chg="mod">
          <ac:chgData name="Shang-Wei Lin" userId="d614b8a91a354671" providerId="LiveId" clId="{49DE80CE-6E3B-6B41-9E9F-86D15559184E}" dt="2022-08-18T14:58:16.060" v="189" actId="1076"/>
          <ac:spMkLst>
            <pc:docMk/>
            <pc:sldMk cId="116654807" sldId="485"/>
            <ac:spMk id="78" creationId="{00000000-0000-0000-0000-000000000000}"/>
          </ac:spMkLst>
        </pc:spChg>
        <pc:grpChg chg="add del mod">
          <ac:chgData name="Shang-Wei Lin" userId="d614b8a91a354671" providerId="LiveId" clId="{49DE80CE-6E3B-6B41-9E9F-86D15559184E}" dt="2022-08-18T14:37:11.208" v="79"/>
          <ac:grpSpMkLst>
            <pc:docMk/>
            <pc:sldMk cId="116654807" sldId="485"/>
            <ac:grpSpMk id="2" creationId="{0C6FEAA3-8B49-8771-8A50-ED50C5161158}"/>
          </ac:grpSpMkLst>
        </pc:grpChg>
        <pc:grpChg chg="add del mod">
          <ac:chgData name="Shang-Wei Lin" userId="d614b8a91a354671" providerId="LiveId" clId="{49DE80CE-6E3B-6B41-9E9F-86D15559184E}" dt="2022-08-18T14:43:57.198" v="92"/>
          <ac:grpSpMkLst>
            <pc:docMk/>
            <pc:sldMk cId="116654807" sldId="485"/>
            <ac:grpSpMk id="7" creationId="{22D0EC0C-F893-7EA2-983B-62A7031ADF6E}"/>
          </ac:grpSpMkLst>
        </pc:grpChg>
        <pc:grpChg chg="add del mod">
          <ac:chgData name="Shang-Wei Lin" userId="d614b8a91a354671" providerId="LiveId" clId="{49DE80CE-6E3B-6B41-9E9F-86D15559184E}" dt="2022-08-18T14:58:16.060" v="189" actId="1076"/>
          <ac:grpSpMkLst>
            <pc:docMk/>
            <pc:sldMk cId="116654807" sldId="485"/>
            <ac:grpSpMk id="76" creationId="{00000000-0000-0000-0000-000000000000}"/>
          </ac:grpSpMkLst>
        </pc:grpChg>
      </pc:sldChg>
      <pc:sldChg chg="modSp mod">
        <pc:chgData name="Shang-Wei Lin" userId="d614b8a91a354671" providerId="LiveId" clId="{49DE80CE-6E3B-6B41-9E9F-86D15559184E}" dt="2022-08-17T13:43:37.934" v="25" actId="20577"/>
        <pc:sldMkLst>
          <pc:docMk/>
          <pc:sldMk cId="3989608029" sldId="490"/>
        </pc:sldMkLst>
        <pc:spChg chg="mod">
          <ac:chgData name="Shang-Wei Lin" userId="d614b8a91a354671" providerId="LiveId" clId="{49DE80CE-6E3B-6B41-9E9F-86D15559184E}" dt="2022-08-17T13:43:37.934" v="25" actId="20577"/>
          <ac:spMkLst>
            <pc:docMk/>
            <pc:sldMk cId="3989608029" sldId="490"/>
            <ac:spMk id="105" creationId="{00000000-0000-0000-0000-000000000000}"/>
          </ac:spMkLst>
        </pc:spChg>
        <pc:spChg chg="mod">
          <ac:chgData name="Shang-Wei Lin" userId="d614b8a91a354671" providerId="LiveId" clId="{49DE80CE-6E3B-6B41-9E9F-86D15559184E}" dt="2022-08-17T13:43:36.304" v="24" actId="14100"/>
          <ac:spMkLst>
            <pc:docMk/>
            <pc:sldMk cId="3989608029" sldId="490"/>
            <ac:spMk id="106" creationId="{00000000-0000-0000-0000-000000000000}"/>
          </ac:spMkLst>
        </pc:spChg>
        <pc:grpChg chg="mod">
          <ac:chgData name="Shang-Wei Lin" userId="d614b8a91a354671" providerId="LiveId" clId="{49DE80CE-6E3B-6B41-9E9F-86D15559184E}" dt="2022-08-17T13:43:36.304" v="24" actId="14100"/>
          <ac:grpSpMkLst>
            <pc:docMk/>
            <pc:sldMk cId="3989608029" sldId="490"/>
            <ac:grpSpMk id="104" creationId="{00000000-0000-0000-0000-000000000000}"/>
          </ac:grpSpMkLst>
        </pc:grpChg>
      </pc:sldChg>
      <pc:sldChg chg="addSp delSp modSp add del modAnim">
        <pc:chgData name="Shang-Wei Lin" userId="d614b8a91a354671" providerId="LiveId" clId="{49DE80CE-6E3B-6B41-9E9F-86D15559184E}" dt="2022-08-18T14:59:30.197" v="208" actId="2696"/>
        <pc:sldMkLst>
          <pc:docMk/>
          <pc:sldMk cId="991249184" sldId="508"/>
        </pc:sldMkLst>
        <pc:spChg chg="mod">
          <ac:chgData name="Shang-Wei Lin" userId="d614b8a91a354671" providerId="LiveId" clId="{49DE80CE-6E3B-6B41-9E9F-86D15559184E}" dt="2022-08-18T14:59:06.407" v="207" actId="1076"/>
          <ac:spMkLst>
            <pc:docMk/>
            <pc:sldMk cId="991249184" sldId="508"/>
            <ac:spMk id="5" creationId="{CBF9E89A-D148-952C-1FF9-E96E0FC2F457}"/>
          </ac:spMkLst>
        </pc:spChg>
        <pc:spChg chg="mod">
          <ac:chgData name="Shang-Wei Lin" userId="d614b8a91a354671" providerId="LiveId" clId="{49DE80CE-6E3B-6B41-9E9F-86D15559184E}" dt="2022-08-18T14:59:06.407" v="207" actId="1076"/>
          <ac:spMkLst>
            <pc:docMk/>
            <pc:sldMk cId="991249184" sldId="508"/>
            <ac:spMk id="6" creationId="{989EE860-241D-50CA-D192-861FBF6AEA4C}"/>
          </ac:spMkLst>
        </pc:spChg>
        <pc:grpChg chg="add del mod">
          <ac:chgData name="Shang-Wei Lin" userId="d614b8a91a354671" providerId="LiveId" clId="{49DE80CE-6E3B-6B41-9E9F-86D15559184E}" dt="2022-08-18T14:59:06.407" v="207" actId="1076"/>
          <ac:grpSpMkLst>
            <pc:docMk/>
            <pc:sldMk cId="991249184" sldId="508"/>
            <ac:grpSpMk id="2" creationId="{DFB37F09-5EB4-602F-27DD-C09D40E70D70}"/>
          </ac:grpSpMkLst>
        </pc:grpChg>
        <pc:grpChg chg="del">
          <ac:chgData name="Shang-Wei Lin" userId="d614b8a91a354671" providerId="LiveId" clId="{49DE80CE-6E3B-6B41-9E9F-86D15559184E}" dt="2022-08-18T14:46:24.633" v="96" actId="478"/>
          <ac:grpSpMkLst>
            <pc:docMk/>
            <pc:sldMk cId="991249184" sldId="508"/>
            <ac:grpSpMk id="76" creationId="{00000000-0000-0000-0000-000000000000}"/>
          </ac:grpSpMkLst>
        </pc:grpChg>
      </pc:sldChg>
    </pc:docChg>
  </pc:docChgLst>
  <pc:docChgLst>
    <pc:chgData name="Aoi Mashiro" userId="010571f09ccd7973" providerId="LiveId" clId="{C503E1FF-0A5B-47A9-8363-310B8908EB93}"/>
    <pc:docChg chg="modSld">
      <pc:chgData name="Aoi Mashiro" userId="010571f09ccd7973" providerId="LiveId" clId="{C503E1FF-0A5B-47A9-8363-310B8908EB93}" dt="2024-09-14T02:51:44.412" v="0" actId="1076"/>
      <pc:docMkLst>
        <pc:docMk/>
      </pc:docMkLst>
      <pc:sldChg chg="modSp mod">
        <pc:chgData name="Aoi Mashiro" userId="010571f09ccd7973" providerId="LiveId" clId="{C503E1FF-0A5B-47A9-8363-310B8908EB93}" dt="2024-09-14T02:51:44.412" v="0" actId="1076"/>
        <pc:sldMkLst>
          <pc:docMk/>
          <pc:sldMk cId="3358349383" sldId="504"/>
        </pc:sldMkLst>
        <pc:graphicFrameChg chg="mod">
          <ac:chgData name="Aoi Mashiro" userId="010571f09ccd7973" providerId="LiveId" clId="{C503E1FF-0A5B-47A9-8363-310B8908EB93}" dt="2024-09-14T02:51:44.412" v="0" actId="1076"/>
          <ac:graphicFrameMkLst>
            <pc:docMk/>
            <pc:sldMk cId="3358349383" sldId="504"/>
            <ac:graphicFrameMk id="37" creationId="{00000000-0000-0000-0000-000000000000}"/>
          </ac:graphicFrameMkLst>
        </pc:graphicFrameChg>
      </pc:sldChg>
    </pc:docChg>
  </pc:docChgLst>
  <pc:docChgLst>
    <pc:chgData name="Shang-Wei Lin" userId="d614b8a91a354671" providerId="LiveId" clId="{4C909B8B-5C32-6440-BD52-CF77EACDCE2B}"/>
    <pc:docChg chg="addSld delSld modSld sldOrd">
      <pc:chgData name="Shang-Wei Lin" userId="d614b8a91a354671" providerId="LiveId" clId="{4C909B8B-5C32-6440-BD52-CF77EACDCE2B}" dt="2022-08-21T08:49:56.181" v="147" actId="20577"/>
      <pc:docMkLst>
        <pc:docMk/>
      </pc:docMkLst>
      <pc:sldChg chg="addSp modSp mod modAnim">
        <pc:chgData name="Shang-Wei Lin" userId="d614b8a91a354671" providerId="LiveId" clId="{4C909B8B-5C32-6440-BD52-CF77EACDCE2B}" dt="2022-08-19T05:32:00.954" v="139"/>
        <pc:sldMkLst>
          <pc:docMk/>
          <pc:sldMk cId="0" sldId="263"/>
        </pc:sldMkLst>
        <pc:spChg chg="add mod">
          <ac:chgData name="Shang-Wei Lin" userId="d614b8a91a354671" providerId="LiveId" clId="{4C909B8B-5C32-6440-BD52-CF77EACDCE2B}" dt="2022-08-19T05:31:06.142" v="131" actId="164"/>
          <ac:spMkLst>
            <pc:docMk/>
            <pc:sldMk cId="0" sldId="263"/>
            <ac:spMk id="3" creationId="{4EC60A53-9F66-BAC0-8D97-4C7EE0C99FC8}"/>
          </ac:spMkLst>
        </pc:spChg>
        <pc:spChg chg="add mod">
          <ac:chgData name="Shang-Wei Lin" userId="d614b8a91a354671" providerId="LiveId" clId="{4C909B8B-5C32-6440-BD52-CF77EACDCE2B}" dt="2022-08-19T05:31:06.142" v="131" actId="164"/>
          <ac:spMkLst>
            <pc:docMk/>
            <pc:sldMk cId="0" sldId="263"/>
            <ac:spMk id="4" creationId="{958E16D5-E8FD-84E9-4ABE-D198AE6B669D}"/>
          </ac:spMkLst>
        </pc:spChg>
        <pc:spChg chg="add mod">
          <ac:chgData name="Shang-Wei Lin" userId="d614b8a91a354671" providerId="LiveId" clId="{4C909B8B-5C32-6440-BD52-CF77EACDCE2B}" dt="2022-08-19T05:31:06.142" v="131" actId="164"/>
          <ac:spMkLst>
            <pc:docMk/>
            <pc:sldMk cId="0" sldId="263"/>
            <ac:spMk id="5" creationId="{5661D373-20F4-0C63-59A3-81B025FFB9D6}"/>
          </ac:spMkLst>
        </pc:spChg>
        <pc:spChg chg="mod">
          <ac:chgData name="Shang-Wei Lin" userId="d614b8a91a354671" providerId="LiveId" clId="{4C909B8B-5C32-6440-BD52-CF77EACDCE2B}" dt="2022-08-19T05:26:46.747" v="75" actId="113"/>
          <ac:spMkLst>
            <pc:docMk/>
            <pc:sldMk cId="0" sldId="263"/>
            <ac:spMk id="54275" creationId="{00000000-0000-0000-0000-000000000000}"/>
          </ac:spMkLst>
        </pc:spChg>
        <pc:grpChg chg="add mod">
          <ac:chgData name="Shang-Wei Lin" userId="d614b8a91a354671" providerId="LiveId" clId="{4C909B8B-5C32-6440-BD52-CF77EACDCE2B}" dt="2022-08-19T05:31:28.785" v="133" actId="1076"/>
          <ac:grpSpMkLst>
            <pc:docMk/>
            <pc:sldMk cId="0" sldId="263"/>
            <ac:grpSpMk id="6" creationId="{0C467A68-B2C4-66CF-2098-83A70032EE04}"/>
          </ac:grpSpMkLst>
        </pc:grpChg>
      </pc:sldChg>
      <pc:sldChg chg="modSp modAnim">
        <pc:chgData name="Shang-Wei Lin" userId="d614b8a91a354671" providerId="LiveId" clId="{4C909B8B-5C32-6440-BD52-CF77EACDCE2B}" dt="2022-08-21T08:49:56.181" v="147" actId="20577"/>
        <pc:sldMkLst>
          <pc:docMk/>
          <pc:sldMk cId="0" sldId="301"/>
        </pc:sldMkLst>
        <pc:spChg chg="mod">
          <ac:chgData name="Shang-Wei Lin" userId="d614b8a91a354671" providerId="LiveId" clId="{4C909B8B-5C32-6440-BD52-CF77EACDCE2B}" dt="2022-08-21T08:49:56.181" v="147" actId="20577"/>
          <ac:spMkLst>
            <pc:docMk/>
            <pc:sldMk cId="0" sldId="301"/>
            <ac:spMk id="97283" creationId="{00000000-0000-0000-0000-000000000000}"/>
          </ac:spMkLst>
        </pc:spChg>
      </pc:sldChg>
      <pc:sldChg chg="add del">
        <pc:chgData name="Shang-Wei Lin" userId="d614b8a91a354671" providerId="LiveId" clId="{4C909B8B-5C32-6440-BD52-CF77EACDCE2B}" dt="2022-08-21T08:41:35.861" v="142"/>
        <pc:sldMkLst>
          <pc:docMk/>
          <pc:sldMk cId="0" sldId="383"/>
        </pc:sldMkLst>
      </pc:sldChg>
      <pc:sldChg chg="modSp mod">
        <pc:chgData name="Shang-Wei Lin" userId="d614b8a91a354671" providerId="LiveId" clId="{4C909B8B-5C32-6440-BD52-CF77EACDCE2B}" dt="2022-08-19T05:26:30.157" v="74" actId="113"/>
        <pc:sldMkLst>
          <pc:docMk/>
          <pc:sldMk cId="3818623394" sldId="453"/>
        </pc:sldMkLst>
        <pc:spChg chg="mod">
          <ac:chgData name="Shang-Wei Lin" userId="d614b8a91a354671" providerId="LiveId" clId="{4C909B8B-5C32-6440-BD52-CF77EACDCE2B}" dt="2022-08-19T05:26:30.157" v="74" actId="113"/>
          <ac:spMkLst>
            <pc:docMk/>
            <pc:sldMk cId="3818623394" sldId="453"/>
            <ac:spMk id="5" creationId="{00000000-0000-0000-0000-000000000000}"/>
          </ac:spMkLst>
        </pc:spChg>
      </pc:sldChg>
      <pc:sldChg chg="modSp mod modAnim">
        <pc:chgData name="Shang-Wei Lin" userId="d614b8a91a354671" providerId="LiveId" clId="{4C909B8B-5C32-6440-BD52-CF77EACDCE2B}" dt="2022-08-18T15:23:10.310" v="73"/>
        <pc:sldMkLst>
          <pc:docMk/>
          <pc:sldMk cId="116654807" sldId="485"/>
        </pc:sldMkLst>
        <pc:spChg chg="mod">
          <ac:chgData name="Shang-Wei Lin" userId="d614b8a91a354671" providerId="LiveId" clId="{4C909B8B-5C32-6440-BD52-CF77EACDCE2B}" dt="2022-08-18T15:07:36.641" v="7" actId="1076"/>
          <ac:spMkLst>
            <pc:docMk/>
            <pc:sldMk cId="116654807" sldId="485"/>
            <ac:spMk id="66" creationId="{00000000-0000-0000-0000-000000000000}"/>
          </ac:spMkLst>
        </pc:spChg>
        <pc:spChg chg="mod">
          <ac:chgData name="Shang-Wei Lin" userId="d614b8a91a354671" providerId="LiveId" clId="{4C909B8B-5C32-6440-BD52-CF77EACDCE2B}" dt="2022-08-18T15:06:13.828" v="0" actId="1076"/>
          <ac:spMkLst>
            <pc:docMk/>
            <pc:sldMk cId="116654807" sldId="485"/>
            <ac:spMk id="77" creationId="{00000000-0000-0000-0000-000000000000}"/>
          </ac:spMkLst>
        </pc:spChg>
        <pc:spChg chg="mod">
          <ac:chgData name="Shang-Wei Lin" userId="d614b8a91a354671" providerId="LiveId" clId="{4C909B8B-5C32-6440-BD52-CF77EACDCE2B}" dt="2022-08-18T15:06:13.828" v="0" actId="1076"/>
          <ac:spMkLst>
            <pc:docMk/>
            <pc:sldMk cId="116654807" sldId="485"/>
            <ac:spMk id="78" creationId="{00000000-0000-0000-0000-000000000000}"/>
          </ac:spMkLst>
        </pc:spChg>
        <pc:grpChg chg="mod">
          <ac:chgData name="Shang-Wei Lin" userId="d614b8a91a354671" providerId="LiveId" clId="{4C909B8B-5C32-6440-BD52-CF77EACDCE2B}" dt="2022-08-18T15:06:13.828" v="0" actId="1076"/>
          <ac:grpSpMkLst>
            <pc:docMk/>
            <pc:sldMk cId="116654807" sldId="485"/>
            <ac:grpSpMk id="76" creationId="{00000000-0000-0000-0000-000000000000}"/>
          </ac:grpSpMkLst>
        </pc:grpChg>
      </pc:sldChg>
      <pc:sldChg chg="add ord">
        <pc:chgData name="Shang-Wei Lin" userId="d614b8a91a354671" providerId="LiveId" clId="{4C909B8B-5C32-6440-BD52-CF77EACDCE2B}" dt="2022-08-21T08:49:44.196" v="143" actId="20578"/>
        <pc:sldMkLst>
          <pc:docMk/>
          <pc:sldMk cId="3612445855" sldId="538"/>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0" dt="2016-06-10T14:32:27.866" idx="17">
    <p:pos x="10" y="10"/>
    <p:text>edit the array number for rest of the slides.
show all array and highlight only those which is being treat ( the rest will be in gray colour).</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r>
              <a:rPr lang="en-US"/>
              <a:t>Lecture 3 - sorting</a:t>
            </a:r>
          </a:p>
        </p:txBody>
      </p:sp>
      <p:sp>
        <p:nvSpPr>
          <p:cNvPr id="4099" name="Rectangle 3"/>
          <p:cNvSpPr>
            <a:spLocks noGrp="1" noChangeArrowheads="1"/>
          </p:cNvSpPr>
          <p:nvPr>
            <p:ph type="dt" sz="quarter" idx="1"/>
          </p:nvPr>
        </p:nvSpPr>
        <p:spPr bwMode="auto">
          <a:xfrm>
            <a:off x="5440363" y="0"/>
            <a:ext cx="4160837" cy="365125"/>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4100" name="Rectangle 4"/>
          <p:cNvSpPr>
            <a:spLocks noGrp="1" noChangeArrowheads="1"/>
          </p:cNvSpPr>
          <p:nvPr>
            <p:ph type="ftr" sz="quarter" idx="2"/>
          </p:nvPr>
        </p:nvSpPr>
        <p:spPr bwMode="auto">
          <a:xfrm>
            <a:off x="0" y="6950075"/>
            <a:ext cx="4160838" cy="365125"/>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r>
              <a:rPr lang="en-US"/>
              <a:t>Angela GOH</a:t>
            </a:r>
          </a:p>
        </p:txBody>
      </p:sp>
      <p:sp>
        <p:nvSpPr>
          <p:cNvPr id="4101" name="Rectangle 5"/>
          <p:cNvSpPr>
            <a:spLocks noGrp="1" noChangeArrowheads="1"/>
          </p:cNvSpPr>
          <p:nvPr>
            <p:ph type="sldNum" sz="quarter" idx="3"/>
          </p:nvPr>
        </p:nvSpPr>
        <p:spPr bwMode="auto">
          <a:xfrm>
            <a:off x="5440363" y="6950075"/>
            <a:ext cx="4160837" cy="365125"/>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anose="02020603050405020304" pitchFamily="18" charset="0"/>
              </a:defRPr>
            </a:lvl1pPr>
          </a:lstStyle>
          <a:p>
            <a:fld id="{ECC47C8C-33ED-4BE8-A513-D40FC5237D19}" type="slidenum">
              <a:rPr lang="en-US" altLang="en-US"/>
              <a:pPr/>
              <a:t>‹#›</a:t>
            </a:fld>
            <a:endParaRPr lang="en-US" altLang="en-US"/>
          </a:p>
        </p:txBody>
      </p:sp>
    </p:spTree>
    <p:extLst>
      <p:ext uri="{BB962C8B-B14F-4D97-AF65-F5344CB8AC3E}">
        <p14:creationId xmlns:p14="http://schemas.microsoft.com/office/powerpoint/2010/main" val="35896868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5440363" y="0"/>
            <a:ext cx="4160837" cy="365125"/>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95236" name="Rectangle 4"/>
          <p:cNvSpPr>
            <a:spLocks noGrp="1" noRot="1" noChangeAspect="1" noChangeArrowheads="1" noTextEdit="1"/>
          </p:cNvSpPr>
          <p:nvPr>
            <p:ph type="sldImg" idx="2"/>
          </p:nvPr>
        </p:nvSpPr>
        <p:spPr bwMode="auto">
          <a:xfrm>
            <a:off x="2827338" y="554038"/>
            <a:ext cx="3946525" cy="27336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1279525" y="3475038"/>
            <a:ext cx="7042150" cy="3290887"/>
          </a:xfrm>
          <a:prstGeom prst="rect">
            <a:avLst/>
          </a:prstGeom>
          <a:noFill/>
          <a:ln w="9525">
            <a:noFill/>
            <a:miter lim="800000"/>
            <a:headEnd/>
            <a:tailEnd/>
          </a:ln>
          <a:effectLst/>
        </p:spPr>
        <p:txBody>
          <a:bodyPr vert="horz" wrap="square" lIns="96016" tIns="48008" rIns="96016" bIns="48008"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2054" name="Rectangle 6"/>
          <p:cNvSpPr>
            <a:spLocks noGrp="1" noChangeArrowheads="1"/>
          </p:cNvSpPr>
          <p:nvPr>
            <p:ph type="ftr" sz="quarter" idx="4"/>
          </p:nvPr>
        </p:nvSpPr>
        <p:spPr bwMode="auto">
          <a:xfrm>
            <a:off x="0" y="6950075"/>
            <a:ext cx="4160838" cy="365125"/>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2055" name="Rectangle 7"/>
          <p:cNvSpPr>
            <a:spLocks noGrp="1" noChangeArrowheads="1"/>
          </p:cNvSpPr>
          <p:nvPr>
            <p:ph type="sldNum" sz="quarter" idx="5"/>
          </p:nvPr>
        </p:nvSpPr>
        <p:spPr bwMode="auto">
          <a:xfrm>
            <a:off x="5440363" y="6950075"/>
            <a:ext cx="4160837" cy="365125"/>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anose="02020603050405020304" pitchFamily="18" charset="0"/>
              </a:defRPr>
            </a:lvl1pPr>
          </a:lstStyle>
          <a:p>
            <a:fld id="{71BE5D5F-87E6-4666-8BA1-E79CF441DC6E}" type="slidenum">
              <a:rPr lang="en-US" altLang="en-US"/>
              <a:pPr/>
              <a:t>‹#›</a:t>
            </a:fld>
            <a:endParaRPr lang="en-US" altLang="en-US"/>
          </a:p>
        </p:txBody>
      </p:sp>
    </p:spTree>
    <p:extLst>
      <p:ext uri="{BB962C8B-B14F-4D97-AF65-F5344CB8AC3E}">
        <p14:creationId xmlns:p14="http://schemas.microsoft.com/office/powerpoint/2010/main" val="14847534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4742055C-F959-426D-846B-EC1764B7936C}" type="slidenum">
              <a:rPr lang="en-US" altLang="en-US" sz="1000" b="0">
                <a:solidFill>
                  <a:schemeClr val="tx1"/>
                </a:solidFill>
                <a:latin typeface="Times New Roman" panose="02020603050405020304" pitchFamily="18" charset="0"/>
              </a:rPr>
              <a:pPr/>
              <a:t>1</a:t>
            </a:fld>
            <a:endParaRPr lang="en-US" altLang="en-US" sz="1000" b="0">
              <a:solidFill>
                <a:schemeClr val="tx1"/>
              </a:solidFill>
              <a:latin typeface="Times New Roman" panose="02020603050405020304" pitchFamily="18" charset="0"/>
            </a:endParaRPr>
          </a:p>
        </p:txBody>
      </p:sp>
      <p:sp>
        <p:nvSpPr>
          <p:cNvPr id="96259" name="Rectangle 2"/>
          <p:cNvSpPr>
            <a:spLocks noGrp="1" noRot="1" noChangeAspect="1" noChangeArrowheads="1" noTextEdit="1"/>
          </p:cNvSpPr>
          <p:nvPr>
            <p:ph type="sldImg"/>
          </p:nvPr>
        </p:nvSpPr>
        <p:spPr>
          <a:ln cap="flat"/>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kern="1200" dirty="0">
                <a:solidFill>
                  <a:schemeClr val="tx1"/>
                </a:solidFill>
                <a:effectLst/>
                <a:latin typeface="Times New Roman" pitchFamily="18" charset="0"/>
                <a:ea typeface="+mn-ea"/>
                <a:cs typeface="+mn-cs"/>
              </a:rPr>
              <a:t>Let’s learn the third sorting algorithm, called “Quicksort”. From the name, we can guess this algorithm is fast (since it is called “quick”). That is indeed the case.</a:t>
            </a:r>
          </a:p>
        </p:txBody>
      </p:sp>
    </p:spTree>
    <p:extLst>
      <p:ext uri="{BB962C8B-B14F-4D97-AF65-F5344CB8AC3E}">
        <p14:creationId xmlns:p14="http://schemas.microsoft.com/office/powerpoint/2010/main" val="3869053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strike="noStrike" kern="1200" baseline="0" dirty="0">
                <a:solidFill>
                  <a:schemeClr val="tx1"/>
                </a:solidFill>
                <a:effectLst/>
                <a:latin typeface="Times New Roman" pitchFamily="18" charset="0"/>
                <a:ea typeface="+mn-ea"/>
                <a:cs typeface="+mn-cs"/>
              </a:rPr>
              <a:t>As we have just seen, partition at the core of Quicksort. </a:t>
            </a:r>
          </a:p>
          <a:p>
            <a:r>
              <a:rPr lang="en-GB" sz="1200" strike="noStrike" kern="1200" baseline="0" dirty="0">
                <a:solidFill>
                  <a:schemeClr val="tx1"/>
                </a:solidFill>
                <a:effectLst/>
                <a:latin typeface="Times New Roman" pitchFamily="18" charset="0"/>
                <a:ea typeface="+mn-ea"/>
                <a:cs typeface="+mn-cs"/>
              </a:rPr>
              <a:t>So now let us look at how the algorithm of “partition” works, by studying its pseudo code.</a:t>
            </a:r>
            <a:endParaRPr lang="en-GB" sz="1200" strike="noStrike"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10</a:t>
            </a:fld>
            <a:endParaRPr lang="en-US" altLang="en-US"/>
          </a:p>
        </p:txBody>
      </p:sp>
    </p:spTree>
    <p:extLst>
      <p:ext uri="{BB962C8B-B14F-4D97-AF65-F5344CB8AC3E}">
        <p14:creationId xmlns:p14="http://schemas.microsoft.com/office/powerpoint/2010/main" val="832912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The objective of partition is to divide the elements other than the pivot into left and right sub-lists, such that elements smaller than the pivot will be put in the left sub-list, and elements bigger than or equal to the pivot will go to the right sub-list. </a:t>
            </a:r>
          </a:p>
          <a:p>
            <a:r>
              <a:rPr lang="en-GB" sz="1200" kern="1200" dirty="0">
                <a:solidFill>
                  <a:schemeClr val="tx1"/>
                </a:solidFill>
                <a:effectLst/>
                <a:latin typeface="Times New Roman" pitchFamily="18" charset="0"/>
                <a:ea typeface="+mn-ea"/>
                <a:cs typeface="+mn-cs"/>
              </a:rPr>
              <a:t>When looking at the algorithm of partition, let’s keep this objective in mind. </a:t>
            </a:r>
          </a:p>
          <a:p>
            <a:r>
              <a:rPr lang="en-GB" sz="1200" kern="1200" dirty="0">
                <a:solidFill>
                  <a:schemeClr val="tx1"/>
                </a:solidFill>
                <a:effectLst/>
                <a:latin typeface="Times New Roman" pitchFamily="18" charset="0"/>
                <a:ea typeface="+mn-ea"/>
                <a:cs typeface="+mn-cs"/>
              </a:rPr>
              <a:t>To do the partition, we need to pick up an array element as the pivot. </a:t>
            </a:r>
          </a:p>
          <a:p>
            <a:r>
              <a:rPr lang="en-GB" sz="1200" kern="1200" dirty="0">
                <a:solidFill>
                  <a:schemeClr val="tx1"/>
                </a:solidFill>
                <a:effectLst/>
                <a:latin typeface="Times New Roman" pitchFamily="18" charset="0"/>
                <a:ea typeface="+mn-ea"/>
                <a:cs typeface="+mn-cs"/>
              </a:rPr>
              <a:t>In our case, we pick the element at the middle position of the input array as the pivot. </a:t>
            </a:r>
          </a:p>
          <a:p>
            <a:r>
              <a:rPr lang="en-GB" sz="1200" kern="1200" dirty="0">
                <a:solidFill>
                  <a:schemeClr val="tx1"/>
                </a:solidFill>
                <a:effectLst/>
                <a:latin typeface="Times New Roman" pitchFamily="18" charset="0"/>
                <a:ea typeface="+mn-ea"/>
                <a:cs typeface="+mn-cs"/>
              </a:rPr>
              <a:t>Now, let’s look at the pseudo code of the partition function.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11</a:t>
            </a:fld>
            <a:endParaRPr lang="en-US" altLang="en-US"/>
          </a:p>
        </p:txBody>
      </p:sp>
    </p:spTree>
    <p:extLst>
      <p:ext uri="{BB962C8B-B14F-4D97-AF65-F5344CB8AC3E}">
        <p14:creationId xmlns:p14="http://schemas.microsoft.com/office/powerpoint/2010/main" val="3187605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The parameters are the first and last positions of the array, which are integer variables, “low” and “high” respectively. </a:t>
            </a:r>
          </a:p>
          <a:p>
            <a:r>
              <a:rPr lang="en-GB" sz="1200" kern="1200" dirty="0">
                <a:solidFill>
                  <a:schemeClr val="tx1"/>
                </a:solidFill>
                <a:effectLst/>
                <a:latin typeface="Times New Roman" pitchFamily="18" charset="0"/>
                <a:ea typeface="+mn-ea"/>
                <a:cs typeface="+mn-cs"/>
              </a:rPr>
              <a:t>What is to be returned is an integer for the final position of the pivot.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12</a:t>
            </a:fld>
            <a:endParaRPr lang="en-US" altLang="en-US"/>
          </a:p>
        </p:txBody>
      </p:sp>
    </p:spTree>
    <p:extLst>
      <p:ext uri="{BB962C8B-B14F-4D97-AF65-F5344CB8AC3E}">
        <p14:creationId xmlns:p14="http://schemas.microsoft.com/office/powerpoint/2010/main" val="1809062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First, we define a few variables.</a:t>
            </a:r>
          </a:p>
          <a:p>
            <a:r>
              <a:rPr lang="en-GB" sz="1200" kern="1200" dirty="0">
                <a:solidFill>
                  <a:schemeClr val="tx1"/>
                </a:solidFill>
                <a:effectLst/>
                <a:latin typeface="Times New Roman" pitchFamily="18" charset="0"/>
                <a:ea typeface="+mn-ea"/>
                <a:cs typeface="+mn-cs"/>
              </a:rPr>
              <a:t>Integer variable </a:t>
            </a:r>
            <a:r>
              <a:rPr lang="en-GB" sz="1200" kern="1200" dirty="0" err="1">
                <a:solidFill>
                  <a:schemeClr val="tx1"/>
                </a:solidFill>
                <a:effectLst/>
                <a:latin typeface="Times New Roman" pitchFamily="18" charset="0"/>
                <a:ea typeface="+mn-ea"/>
                <a:cs typeface="+mn-cs"/>
              </a:rPr>
              <a:t>i</a:t>
            </a:r>
            <a:r>
              <a:rPr lang="en-GB" sz="1200" kern="1200" dirty="0">
                <a:solidFill>
                  <a:schemeClr val="tx1"/>
                </a:solidFill>
                <a:effectLst/>
                <a:latin typeface="Times New Roman" pitchFamily="18" charset="0"/>
                <a:ea typeface="+mn-ea"/>
                <a:cs typeface="+mn-cs"/>
              </a:rPr>
              <a:t>, is a running index for a scan of the input array.</a:t>
            </a:r>
          </a:p>
          <a:p>
            <a:r>
              <a:rPr lang="en-GB" sz="1200" kern="1200" dirty="0">
                <a:solidFill>
                  <a:schemeClr val="tx1"/>
                </a:solidFill>
                <a:effectLst/>
                <a:latin typeface="Times New Roman" pitchFamily="18" charset="0"/>
                <a:ea typeface="+mn-ea"/>
                <a:cs typeface="+mn-cs"/>
              </a:rPr>
              <a:t>The variable “last small”, as the name suggests, should be the end position of the left sub-list, that is, the last element that is smaller than the pivot. </a:t>
            </a:r>
          </a:p>
          <a:p>
            <a:r>
              <a:rPr lang="en-GB" sz="1200" kern="1200" dirty="0">
                <a:solidFill>
                  <a:schemeClr val="tx1"/>
                </a:solidFill>
                <a:effectLst/>
                <a:latin typeface="Times New Roman" pitchFamily="18" charset="0"/>
                <a:ea typeface="+mn-ea"/>
                <a:cs typeface="+mn-cs"/>
              </a:rPr>
              <a:t>The variable “pivot” contains the value of the pivot.</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13</a:t>
            </a:fld>
            <a:endParaRPr lang="en-US" altLang="en-US"/>
          </a:p>
        </p:txBody>
      </p:sp>
    </p:spTree>
    <p:extLst>
      <p:ext uri="{BB962C8B-B14F-4D97-AF65-F5344CB8AC3E}">
        <p14:creationId xmlns:p14="http://schemas.microsoft.com/office/powerpoint/2010/main" val="1020466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In the next line, we calculate the middle position with the variable of mid, as index</a:t>
            </a:r>
            <a:r>
              <a:rPr lang="en-GB" sz="1200" kern="1200" baseline="0" dirty="0">
                <a:solidFill>
                  <a:schemeClr val="tx1"/>
                </a:solidFill>
                <a:effectLst/>
                <a:latin typeface="Times New Roman" pitchFamily="18" charset="0"/>
                <a:ea typeface="+mn-ea"/>
                <a:cs typeface="+mn-cs"/>
              </a:rPr>
              <a:t> of </a:t>
            </a:r>
            <a:r>
              <a:rPr lang="en-GB" sz="1200" kern="1200" dirty="0">
                <a:solidFill>
                  <a:schemeClr val="tx1"/>
                </a:solidFill>
                <a:effectLst/>
                <a:latin typeface="Times New Roman" pitchFamily="18" charset="0"/>
                <a:ea typeface="+mn-ea"/>
                <a:cs typeface="+mn-cs"/>
              </a:rPr>
              <a:t>low plus index of high divided by 2. </a:t>
            </a:r>
          </a:p>
          <a:p>
            <a:endParaRPr lang="en-GB" dirty="0"/>
          </a:p>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14</a:t>
            </a:fld>
            <a:endParaRPr lang="en-US" altLang="en-US"/>
          </a:p>
        </p:txBody>
      </p:sp>
    </p:spTree>
    <p:extLst>
      <p:ext uri="{BB962C8B-B14F-4D97-AF65-F5344CB8AC3E}">
        <p14:creationId xmlns:p14="http://schemas.microsoft.com/office/powerpoint/2010/main" val="3112928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For the convenience of the scan, we first move the pivot to the left most end of the array, by swapping the element at the position “low” with the pivot at the “mid” position. </a:t>
            </a:r>
          </a:p>
          <a:p>
            <a:endParaRPr lang="en-GB" dirty="0"/>
          </a:p>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15</a:t>
            </a:fld>
            <a:endParaRPr lang="en-US" altLang="en-US"/>
          </a:p>
        </p:txBody>
      </p:sp>
    </p:spTree>
    <p:extLst>
      <p:ext uri="{BB962C8B-B14F-4D97-AF65-F5344CB8AC3E}">
        <p14:creationId xmlns:p14="http://schemas.microsoft.com/office/powerpoint/2010/main" val="3585555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After the swap, the originally middle element is now located at low position, so slot low will return the value of the pivot. </a:t>
            </a:r>
          </a:p>
          <a:p>
            <a:r>
              <a:rPr lang="en-GB" sz="1200" kern="1200" dirty="0">
                <a:solidFill>
                  <a:schemeClr val="tx1"/>
                </a:solidFill>
                <a:effectLst/>
                <a:latin typeface="Times New Roman" pitchFamily="18" charset="0"/>
                <a:ea typeface="+mn-ea"/>
                <a:cs typeface="+mn-cs"/>
              </a:rPr>
              <a:t>The initial value of “last small” is also equal to “low” because at the beginning the left sub-list is empty.</a:t>
            </a:r>
          </a:p>
          <a:p>
            <a:r>
              <a:rPr lang="en-GB" sz="1200" kern="1200" dirty="0">
                <a:solidFill>
                  <a:schemeClr val="tx1"/>
                </a:solidFill>
                <a:effectLst/>
                <a:latin typeface="Times New Roman" pitchFamily="18" charset="0"/>
                <a:ea typeface="+mn-ea"/>
                <a:cs typeface="+mn-cs"/>
              </a:rPr>
              <a:t>The code we have seen so far is for the preparation for the scan in the partition.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16</a:t>
            </a:fld>
            <a:endParaRPr lang="en-US" altLang="en-US"/>
          </a:p>
        </p:txBody>
      </p:sp>
    </p:spTree>
    <p:extLst>
      <p:ext uri="{BB962C8B-B14F-4D97-AF65-F5344CB8AC3E}">
        <p14:creationId xmlns:p14="http://schemas.microsoft.com/office/powerpoint/2010/main" val="1672783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Then, we use a for-loop to do the scan of the array to partition the elements. </a:t>
            </a:r>
          </a:p>
          <a:p>
            <a:r>
              <a:rPr lang="en-GB" sz="1200" kern="1200" dirty="0">
                <a:solidFill>
                  <a:schemeClr val="tx1"/>
                </a:solidFill>
                <a:effectLst/>
                <a:latin typeface="Times New Roman" pitchFamily="18" charset="0"/>
                <a:ea typeface="+mn-ea"/>
                <a:cs typeface="+mn-cs"/>
              </a:rPr>
              <a:t>The running index </a:t>
            </a:r>
            <a:r>
              <a:rPr lang="en-GB" sz="1200" b="1" kern="1200" dirty="0">
                <a:solidFill>
                  <a:schemeClr val="tx1"/>
                </a:solidFill>
                <a:effectLst/>
                <a:latin typeface="Times New Roman" pitchFamily="18" charset="0"/>
                <a:ea typeface="+mn-ea"/>
                <a:cs typeface="+mn-cs"/>
              </a:rPr>
              <a:t>I </a:t>
            </a:r>
            <a:r>
              <a:rPr lang="en-GB" sz="1200" kern="1200" dirty="0">
                <a:solidFill>
                  <a:schemeClr val="tx1"/>
                </a:solidFill>
                <a:effectLst/>
                <a:latin typeface="Times New Roman" pitchFamily="18" charset="0"/>
                <a:ea typeface="+mn-ea"/>
                <a:cs typeface="+mn-cs"/>
              </a:rPr>
              <a:t>always points to the element </a:t>
            </a:r>
            <a:r>
              <a:rPr lang="en-GB" sz="1200" b="0" kern="1200" dirty="0">
                <a:solidFill>
                  <a:schemeClr val="tx1"/>
                </a:solidFill>
                <a:effectLst/>
                <a:latin typeface="Times New Roman" pitchFamily="18" charset="0"/>
                <a:ea typeface="+mn-ea"/>
                <a:cs typeface="+mn-cs"/>
              </a:rPr>
              <a:t>for which </a:t>
            </a:r>
            <a:r>
              <a:rPr lang="en-GB" sz="1200" kern="1200" dirty="0">
                <a:solidFill>
                  <a:schemeClr val="tx1"/>
                </a:solidFill>
                <a:effectLst/>
                <a:latin typeface="Times New Roman" pitchFamily="18" charset="0"/>
                <a:ea typeface="+mn-ea"/>
                <a:cs typeface="+mn-cs"/>
              </a:rPr>
              <a:t>we want to decide if it should belong to the left sub-list or the right sub-list.</a:t>
            </a:r>
          </a:p>
          <a:p>
            <a:r>
              <a:rPr lang="en-GB" sz="1200" kern="1200" dirty="0">
                <a:solidFill>
                  <a:schemeClr val="tx1"/>
                </a:solidFill>
                <a:effectLst/>
                <a:latin typeface="Times New Roman" pitchFamily="18" charset="0"/>
                <a:ea typeface="+mn-ea"/>
                <a:cs typeface="+mn-cs"/>
              </a:rPr>
              <a:t>The decision is made by comparing the i-</a:t>
            </a:r>
            <a:r>
              <a:rPr lang="en-GB" sz="1200" kern="1200" dirty="0" err="1">
                <a:solidFill>
                  <a:schemeClr val="tx1"/>
                </a:solidFill>
                <a:effectLst/>
                <a:latin typeface="Times New Roman" pitchFamily="18" charset="0"/>
                <a:ea typeface="+mn-ea"/>
                <a:cs typeface="+mn-cs"/>
              </a:rPr>
              <a:t>th</a:t>
            </a:r>
            <a:r>
              <a:rPr lang="en-GB" sz="1200" kern="1200" dirty="0">
                <a:solidFill>
                  <a:schemeClr val="tx1"/>
                </a:solidFill>
                <a:effectLst/>
                <a:latin typeface="Times New Roman" pitchFamily="18" charset="0"/>
                <a:ea typeface="+mn-ea"/>
                <a:cs typeface="+mn-cs"/>
              </a:rPr>
              <a:t> element with the pivot.</a:t>
            </a:r>
          </a:p>
          <a:p>
            <a:endParaRPr lang="en-GB" sz="1200" kern="1200" dirty="0">
              <a:solidFill>
                <a:schemeClr val="tx1"/>
              </a:solidFill>
              <a:effectLst/>
              <a:latin typeface="Times New Roman" pitchFamily="18" charset="0"/>
              <a:ea typeface="+mn-ea"/>
              <a:cs typeface="+mn-cs"/>
            </a:endParaRPr>
          </a:p>
          <a:p>
            <a:r>
              <a:rPr lang="en-GB" sz="1200" kern="1200" dirty="0">
                <a:solidFill>
                  <a:schemeClr val="tx1"/>
                </a:solidFill>
                <a:effectLst/>
                <a:latin typeface="Times New Roman" pitchFamily="18" charset="0"/>
                <a:ea typeface="+mn-ea"/>
                <a:cs typeface="+mn-cs"/>
              </a:rPr>
              <a:t>At the first iteration of the for-loop, </a:t>
            </a:r>
            <a:r>
              <a:rPr lang="en-GB" sz="1200" kern="1200" dirty="0" err="1">
                <a:solidFill>
                  <a:schemeClr val="tx1"/>
                </a:solidFill>
                <a:effectLst/>
                <a:latin typeface="Times New Roman" pitchFamily="18" charset="0"/>
                <a:ea typeface="+mn-ea"/>
                <a:cs typeface="+mn-cs"/>
              </a:rPr>
              <a:t>i</a:t>
            </a:r>
            <a:r>
              <a:rPr lang="en-GB" sz="1200" kern="1200" dirty="0">
                <a:solidFill>
                  <a:schemeClr val="tx1"/>
                </a:solidFill>
                <a:effectLst/>
                <a:latin typeface="Times New Roman" pitchFamily="18" charset="0"/>
                <a:ea typeface="+mn-ea"/>
                <a:cs typeface="+mn-cs"/>
              </a:rPr>
              <a:t> is equal to low + 1 , which points to the element next to the pivot, since the pivot is located at position low. </a:t>
            </a:r>
          </a:p>
          <a:p>
            <a:r>
              <a:rPr lang="en-GB" sz="1200" kern="1200" dirty="0">
                <a:solidFill>
                  <a:schemeClr val="tx1"/>
                </a:solidFill>
                <a:effectLst/>
                <a:latin typeface="Times New Roman" pitchFamily="18" charset="0"/>
                <a:ea typeface="+mn-ea"/>
                <a:cs typeface="+mn-cs"/>
              </a:rPr>
              <a:t>The condition of the for-loop is that </a:t>
            </a:r>
            <a:r>
              <a:rPr lang="en-GB" sz="1200" kern="1200" dirty="0" err="1">
                <a:solidFill>
                  <a:schemeClr val="tx1"/>
                </a:solidFill>
                <a:effectLst/>
                <a:latin typeface="Times New Roman" pitchFamily="18" charset="0"/>
                <a:ea typeface="+mn-ea"/>
                <a:cs typeface="+mn-cs"/>
              </a:rPr>
              <a:t>i</a:t>
            </a:r>
            <a:r>
              <a:rPr lang="en-GB" sz="1200" kern="1200" dirty="0">
                <a:solidFill>
                  <a:schemeClr val="tx1"/>
                </a:solidFill>
                <a:effectLst/>
                <a:latin typeface="Times New Roman" pitchFamily="18" charset="0"/>
                <a:ea typeface="+mn-ea"/>
                <a:cs typeface="+mn-cs"/>
              </a:rPr>
              <a:t> is less than or equal to high, because the right-most position of “high” is where the last element will be compared with the pivot. </a:t>
            </a:r>
          </a:p>
          <a:p>
            <a:r>
              <a:rPr lang="en-GB" sz="1200" kern="1200" dirty="0">
                <a:solidFill>
                  <a:schemeClr val="tx1"/>
                </a:solidFill>
                <a:effectLst/>
                <a:latin typeface="Times New Roman" pitchFamily="18" charset="0"/>
                <a:ea typeface="+mn-ea"/>
                <a:cs typeface="+mn-cs"/>
              </a:rPr>
              <a:t>At each iteration, </a:t>
            </a:r>
            <a:r>
              <a:rPr lang="en-GB" sz="1200" kern="1200" dirty="0" err="1">
                <a:solidFill>
                  <a:schemeClr val="tx1"/>
                </a:solidFill>
                <a:effectLst/>
                <a:latin typeface="Times New Roman" pitchFamily="18" charset="0"/>
                <a:ea typeface="+mn-ea"/>
                <a:cs typeface="+mn-cs"/>
              </a:rPr>
              <a:t>i</a:t>
            </a:r>
            <a:r>
              <a:rPr lang="en-GB" sz="1200" kern="1200" dirty="0">
                <a:solidFill>
                  <a:schemeClr val="tx1"/>
                </a:solidFill>
                <a:effectLst/>
                <a:latin typeface="Times New Roman" pitchFamily="18" charset="0"/>
                <a:ea typeface="+mn-ea"/>
                <a:cs typeface="+mn-cs"/>
              </a:rPr>
              <a:t> will increase by one, which means we look at the elements one by one from left to right.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17</a:t>
            </a:fld>
            <a:endParaRPr lang="en-US" altLang="en-US"/>
          </a:p>
        </p:txBody>
      </p:sp>
    </p:spTree>
    <p:extLst>
      <p:ext uri="{BB962C8B-B14F-4D97-AF65-F5344CB8AC3E}">
        <p14:creationId xmlns:p14="http://schemas.microsoft.com/office/powerpoint/2010/main" val="679218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Inside the for-loop, we compare the </a:t>
            </a:r>
            <a:r>
              <a:rPr lang="en-GB" sz="1200" kern="1200" dirty="0" err="1">
                <a:solidFill>
                  <a:schemeClr val="tx1"/>
                </a:solidFill>
                <a:effectLst/>
                <a:latin typeface="Times New Roman" pitchFamily="18" charset="0"/>
                <a:ea typeface="+mn-ea"/>
                <a:cs typeface="+mn-cs"/>
              </a:rPr>
              <a:t>i-th</a:t>
            </a:r>
            <a:r>
              <a:rPr lang="en-GB" sz="1200" kern="1200" dirty="0">
                <a:solidFill>
                  <a:schemeClr val="tx1"/>
                </a:solidFill>
                <a:effectLst/>
                <a:latin typeface="Times New Roman" pitchFamily="18" charset="0"/>
                <a:ea typeface="+mn-ea"/>
                <a:cs typeface="+mn-cs"/>
              </a:rPr>
              <a:t> element slot </a:t>
            </a:r>
            <a:r>
              <a:rPr lang="en-GB" sz="1200" kern="1200" dirty="0" err="1">
                <a:solidFill>
                  <a:schemeClr val="tx1"/>
                </a:solidFill>
                <a:effectLst/>
                <a:latin typeface="Times New Roman" pitchFamily="18" charset="0"/>
                <a:ea typeface="+mn-ea"/>
                <a:cs typeface="+mn-cs"/>
              </a:rPr>
              <a:t>i</a:t>
            </a:r>
            <a:r>
              <a:rPr lang="en-GB" sz="1200" kern="1200" dirty="0">
                <a:solidFill>
                  <a:schemeClr val="tx1"/>
                </a:solidFill>
                <a:effectLst/>
                <a:latin typeface="Times New Roman" pitchFamily="18" charset="0"/>
                <a:ea typeface="+mn-ea"/>
                <a:cs typeface="+mn-cs"/>
              </a:rPr>
              <a:t> with the pivot, and make a decision. </a:t>
            </a:r>
          </a:p>
          <a:p>
            <a:r>
              <a:rPr lang="en-GB" sz="1200" kern="1200" dirty="0">
                <a:solidFill>
                  <a:schemeClr val="tx1"/>
                </a:solidFill>
                <a:effectLst/>
                <a:latin typeface="Times New Roman" pitchFamily="18" charset="0"/>
                <a:ea typeface="+mn-ea"/>
                <a:cs typeface="+mn-cs"/>
              </a:rPr>
              <a:t>If slot </a:t>
            </a:r>
            <a:r>
              <a:rPr lang="en-GB" sz="1200" kern="1200" dirty="0" err="1">
                <a:solidFill>
                  <a:schemeClr val="tx1"/>
                </a:solidFill>
                <a:effectLst/>
                <a:latin typeface="Times New Roman" pitchFamily="18" charset="0"/>
                <a:ea typeface="+mn-ea"/>
                <a:cs typeface="+mn-cs"/>
              </a:rPr>
              <a:t>i</a:t>
            </a:r>
            <a:r>
              <a:rPr lang="en-GB" sz="1200" kern="1200" dirty="0">
                <a:solidFill>
                  <a:schemeClr val="tx1"/>
                </a:solidFill>
                <a:effectLst/>
                <a:latin typeface="Times New Roman" pitchFamily="18" charset="0"/>
                <a:ea typeface="+mn-ea"/>
                <a:cs typeface="+mn-cs"/>
              </a:rPr>
              <a:t> is smaller than the pivot, we should move slot </a:t>
            </a:r>
            <a:r>
              <a:rPr lang="en-GB" sz="1200" kern="1200" dirty="0" err="1">
                <a:solidFill>
                  <a:schemeClr val="tx1"/>
                </a:solidFill>
                <a:effectLst/>
                <a:latin typeface="Times New Roman" pitchFamily="18" charset="0"/>
                <a:ea typeface="+mn-ea"/>
                <a:cs typeface="+mn-cs"/>
              </a:rPr>
              <a:t>i</a:t>
            </a:r>
            <a:r>
              <a:rPr lang="en-GB" sz="1200" kern="1200" dirty="0">
                <a:solidFill>
                  <a:schemeClr val="tx1"/>
                </a:solidFill>
                <a:effectLst/>
                <a:latin typeface="Times New Roman" pitchFamily="18" charset="0"/>
                <a:ea typeface="+mn-ea"/>
                <a:cs typeface="+mn-cs"/>
              </a:rPr>
              <a:t> to the left sub-list. </a:t>
            </a:r>
          </a:p>
          <a:p>
            <a:r>
              <a:rPr lang="en-GB" sz="1200" kern="1200" dirty="0">
                <a:solidFill>
                  <a:schemeClr val="tx1"/>
                </a:solidFill>
                <a:effectLst/>
                <a:latin typeface="Times New Roman" pitchFamily="18" charset="0"/>
                <a:ea typeface="+mn-ea"/>
                <a:cs typeface="+mn-cs"/>
              </a:rPr>
              <a:t>That is, we should move the </a:t>
            </a:r>
            <a:r>
              <a:rPr lang="en-GB" sz="1200" kern="1200" dirty="0" err="1">
                <a:solidFill>
                  <a:schemeClr val="tx1"/>
                </a:solidFill>
                <a:effectLst/>
                <a:latin typeface="Times New Roman" pitchFamily="18" charset="0"/>
                <a:ea typeface="+mn-ea"/>
                <a:cs typeface="+mn-cs"/>
              </a:rPr>
              <a:t>i-th</a:t>
            </a:r>
            <a:r>
              <a:rPr lang="en-GB" sz="1200" kern="1200" dirty="0">
                <a:solidFill>
                  <a:schemeClr val="tx1"/>
                </a:solidFill>
                <a:effectLst/>
                <a:latin typeface="Times New Roman" pitchFamily="18" charset="0"/>
                <a:ea typeface="+mn-ea"/>
                <a:cs typeface="+mn-cs"/>
              </a:rPr>
              <a:t> element to the </a:t>
            </a:r>
            <a:r>
              <a:rPr lang="en-GB" sz="1200" b="0" kern="1200" dirty="0">
                <a:solidFill>
                  <a:schemeClr val="tx1"/>
                </a:solidFill>
                <a:effectLst/>
                <a:latin typeface="Times New Roman" pitchFamily="18" charset="0"/>
                <a:ea typeface="+mn-ea"/>
                <a:cs typeface="+mn-cs"/>
              </a:rPr>
              <a:t>position</a:t>
            </a:r>
            <a:r>
              <a:rPr lang="en-GB" sz="1200" kern="1200" dirty="0">
                <a:solidFill>
                  <a:schemeClr val="tx1"/>
                </a:solidFill>
                <a:effectLst/>
                <a:latin typeface="Times New Roman" pitchFamily="18" charset="0"/>
                <a:ea typeface="+mn-ea"/>
                <a:cs typeface="+mn-cs"/>
              </a:rPr>
              <a:t> right after the position “last small”, because the position “last small” actually serves as the boundary between the left sub-list and the right sub-list. </a:t>
            </a:r>
          </a:p>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18</a:t>
            </a:fld>
            <a:endParaRPr lang="en-US" altLang="en-US"/>
          </a:p>
        </p:txBody>
      </p:sp>
    </p:spTree>
    <p:extLst>
      <p:ext uri="{BB962C8B-B14F-4D97-AF65-F5344CB8AC3E}">
        <p14:creationId xmlns:p14="http://schemas.microsoft.com/office/powerpoint/2010/main" val="3945713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How to make the movement? This is done by the swap operation.</a:t>
            </a:r>
          </a:p>
          <a:p>
            <a:r>
              <a:rPr lang="en-GB" sz="1200" kern="1200" dirty="0">
                <a:solidFill>
                  <a:schemeClr val="tx1"/>
                </a:solidFill>
                <a:effectLst/>
                <a:latin typeface="Times New Roman" pitchFamily="18" charset="0"/>
                <a:ea typeface="+mn-ea"/>
                <a:cs typeface="+mn-cs"/>
              </a:rPr>
              <a:t>We first increase “last small” by one, so that the index of “last small” will point to the target position, to which the  </a:t>
            </a:r>
            <a:r>
              <a:rPr lang="en-GB" sz="1200" kern="1200" dirty="0" err="1">
                <a:solidFill>
                  <a:schemeClr val="tx1"/>
                </a:solidFill>
                <a:effectLst/>
                <a:latin typeface="Times New Roman" pitchFamily="18" charset="0"/>
                <a:ea typeface="+mn-ea"/>
                <a:cs typeface="+mn-cs"/>
              </a:rPr>
              <a:t>i-th</a:t>
            </a:r>
            <a:r>
              <a:rPr lang="en-GB" sz="1200" kern="1200" dirty="0">
                <a:solidFill>
                  <a:schemeClr val="tx1"/>
                </a:solidFill>
                <a:effectLst/>
                <a:latin typeface="Times New Roman" pitchFamily="18" charset="0"/>
                <a:ea typeface="+mn-ea"/>
                <a:cs typeface="+mn-cs"/>
              </a:rPr>
              <a:t> element will be moved. After that, we swap the position “last small” with the </a:t>
            </a:r>
            <a:r>
              <a:rPr lang="en-GB" sz="1200" kern="1200" dirty="0" err="1">
                <a:solidFill>
                  <a:schemeClr val="tx1"/>
                </a:solidFill>
                <a:effectLst/>
                <a:latin typeface="Times New Roman" pitchFamily="18" charset="0"/>
                <a:ea typeface="+mn-ea"/>
                <a:cs typeface="+mn-cs"/>
              </a:rPr>
              <a:t>i-th</a:t>
            </a:r>
            <a:r>
              <a:rPr lang="en-GB" sz="1200" kern="1200" dirty="0">
                <a:solidFill>
                  <a:schemeClr val="tx1"/>
                </a:solidFill>
                <a:effectLst/>
                <a:latin typeface="Times New Roman" pitchFamily="18" charset="0"/>
                <a:ea typeface="+mn-ea"/>
                <a:cs typeface="+mn-cs"/>
              </a:rPr>
              <a:t> position.</a:t>
            </a:r>
          </a:p>
          <a:p>
            <a:endParaRPr lang="en-GB" dirty="0"/>
          </a:p>
          <a:p>
            <a:endParaRPr lang="en-GB" sz="1200" kern="1200" dirty="0">
              <a:solidFill>
                <a:schemeClr val="tx1"/>
              </a:solidFill>
              <a:effectLst/>
              <a:latin typeface="Times New Roman" pitchFamily="18" charset="0"/>
              <a:ea typeface="+mn-ea"/>
              <a:cs typeface="+mn-cs"/>
            </a:endParaRPr>
          </a:p>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19</a:t>
            </a:fld>
            <a:endParaRPr lang="en-US" altLang="en-US"/>
          </a:p>
        </p:txBody>
      </p:sp>
    </p:spTree>
    <p:extLst>
      <p:ext uri="{BB962C8B-B14F-4D97-AF65-F5344CB8AC3E}">
        <p14:creationId xmlns:p14="http://schemas.microsoft.com/office/powerpoint/2010/main" val="1437943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In this lecture, we aim to achieve the following objectives.</a:t>
            </a:r>
          </a:p>
          <a:p>
            <a:r>
              <a:rPr lang="en-US" altLang="en-US" dirty="0"/>
              <a:t>First,</a:t>
            </a:r>
            <a:r>
              <a:rPr lang="en-US" altLang="en-US" baseline="0" dirty="0"/>
              <a:t> we will see how the “Divide and Conquer” approach is used in sorting again. Remember it has been used in the </a:t>
            </a:r>
            <a:r>
              <a:rPr lang="en-US" altLang="en-US" baseline="0" dirty="0" err="1"/>
              <a:t>Mergesort</a:t>
            </a:r>
            <a:r>
              <a:rPr lang="en-US" altLang="en-US" baseline="0" dirty="0"/>
              <a:t> algorithm. Now Quicksort also uses the strategy of “Divide and Conquer”. So what is the difference between </a:t>
            </a:r>
            <a:r>
              <a:rPr lang="en-US" altLang="en-US" baseline="0" dirty="0" err="1"/>
              <a:t>Mergesort</a:t>
            </a:r>
            <a:r>
              <a:rPr lang="en-US" altLang="en-US" baseline="0" dirty="0"/>
              <a:t> and Quicksort? We should be able to answer this question after this lecture.</a:t>
            </a:r>
          </a:p>
          <a:p>
            <a:r>
              <a:rPr lang="en-US" altLang="en-US" baseline="0" dirty="0"/>
              <a:t>Secondly, by reading the pseudo code of Quicksort, we should know clearly how Quicksort algorithm works. Of course our understanding of the pseudo code can be greatly enhanced by examples. So, given a toy example of input array, we should be able to manually execute the code of Quicksort, and predict the intermediate content of the array. As such we can gain intuition about how Quicksort is run to sort large arrays in real computers.</a:t>
            </a:r>
          </a:p>
          <a:p>
            <a:r>
              <a:rPr lang="en-US" altLang="en-US" dirty="0"/>
              <a:t>Last but not the least, we need to </a:t>
            </a:r>
            <a:r>
              <a:rPr lang="en-US" altLang="en-US" dirty="0" err="1"/>
              <a:t>analyse</a:t>
            </a:r>
            <a:r>
              <a:rPr lang="en-US" altLang="en-US" baseline="0" dirty="0"/>
              <a:t> the performance of Quicksort, with a focus on the running time. Based on our understanding of the algorithm, we should know what are the best case and worst case, and what are the corresponding time complexities. Also, we need to do average-case analysis of running time, because a major strength of Quicksort is that its average speed is almost as fast as in the best case.</a:t>
            </a:r>
          </a:p>
          <a:p>
            <a:endParaRPr lang="en-US" altLang="en-US" dirty="0"/>
          </a:p>
        </p:txBody>
      </p:sp>
      <p:sp>
        <p:nvSpPr>
          <p:cNvPr id="4" name="Slide Number Placeholder 3"/>
          <p:cNvSpPr>
            <a:spLocks noGrp="1"/>
          </p:cNvSpPr>
          <p:nvPr>
            <p:ph type="sldNum" sz="quarter" idx="10"/>
          </p:nvPr>
        </p:nvSpPr>
        <p:spPr/>
        <p:txBody>
          <a:bodyPr/>
          <a:lstStyle/>
          <a:p>
            <a:fld id="{5DD5BB26-FCFB-4528-9774-A187779B518D}" type="slidenum">
              <a:rPr lang="en-GB" smtClean="0"/>
              <a:pPr/>
              <a:t>2</a:t>
            </a:fld>
            <a:endParaRPr lang="en-GB"/>
          </a:p>
        </p:txBody>
      </p:sp>
    </p:spTree>
    <p:extLst>
      <p:ext uri="{BB962C8B-B14F-4D97-AF65-F5344CB8AC3E}">
        <p14:creationId xmlns:p14="http://schemas.microsoft.com/office/powerpoint/2010/main" val="2549969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How to make the movement? This is done by the swap operation.</a:t>
            </a:r>
          </a:p>
          <a:p>
            <a:r>
              <a:rPr lang="en-GB" sz="1200" kern="1200" dirty="0">
                <a:solidFill>
                  <a:schemeClr val="tx1"/>
                </a:solidFill>
                <a:effectLst/>
                <a:latin typeface="Times New Roman" pitchFamily="18" charset="0"/>
                <a:ea typeface="+mn-ea"/>
                <a:cs typeface="+mn-cs"/>
              </a:rPr>
              <a:t>We first increase “last small” by one, so that the index of “last small” will point to the target position, to which the  </a:t>
            </a:r>
            <a:r>
              <a:rPr lang="en-GB" sz="1200" kern="1200" dirty="0" err="1">
                <a:solidFill>
                  <a:schemeClr val="tx1"/>
                </a:solidFill>
                <a:effectLst/>
                <a:latin typeface="Times New Roman" pitchFamily="18" charset="0"/>
                <a:ea typeface="+mn-ea"/>
                <a:cs typeface="+mn-cs"/>
              </a:rPr>
              <a:t>i-th</a:t>
            </a:r>
            <a:r>
              <a:rPr lang="en-GB" sz="1200" kern="1200" dirty="0">
                <a:solidFill>
                  <a:schemeClr val="tx1"/>
                </a:solidFill>
                <a:effectLst/>
                <a:latin typeface="Times New Roman" pitchFamily="18" charset="0"/>
                <a:ea typeface="+mn-ea"/>
                <a:cs typeface="+mn-cs"/>
              </a:rPr>
              <a:t> element will be moved. After that, we swap the position “last small” with the </a:t>
            </a:r>
            <a:r>
              <a:rPr lang="en-GB" sz="1200" kern="1200" dirty="0" err="1">
                <a:solidFill>
                  <a:schemeClr val="tx1"/>
                </a:solidFill>
                <a:effectLst/>
                <a:latin typeface="Times New Roman" pitchFamily="18" charset="0"/>
                <a:ea typeface="+mn-ea"/>
                <a:cs typeface="+mn-cs"/>
              </a:rPr>
              <a:t>i-th</a:t>
            </a:r>
            <a:r>
              <a:rPr lang="en-GB" sz="1200" kern="1200" dirty="0">
                <a:solidFill>
                  <a:schemeClr val="tx1"/>
                </a:solidFill>
                <a:effectLst/>
                <a:latin typeface="Times New Roman" pitchFamily="18" charset="0"/>
                <a:ea typeface="+mn-ea"/>
                <a:cs typeface="+mn-cs"/>
              </a:rPr>
              <a:t> position.</a:t>
            </a:r>
          </a:p>
          <a:p>
            <a:endParaRPr lang="en-GB" dirty="0"/>
          </a:p>
          <a:p>
            <a:endParaRPr lang="en-GB" sz="1200" kern="1200" dirty="0">
              <a:solidFill>
                <a:schemeClr val="tx1"/>
              </a:solidFill>
              <a:effectLst/>
              <a:latin typeface="Times New Roman" pitchFamily="18" charset="0"/>
              <a:ea typeface="+mn-ea"/>
              <a:cs typeface="+mn-cs"/>
            </a:endParaRPr>
          </a:p>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20</a:t>
            </a:fld>
            <a:endParaRPr lang="en-US" altLang="en-US"/>
          </a:p>
        </p:txBody>
      </p:sp>
    </p:spTree>
    <p:extLst>
      <p:ext uri="{BB962C8B-B14F-4D97-AF65-F5344CB8AC3E}">
        <p14:creationId xmlns:p14="http://schemas.microsoft.com/office/powerpoint/2010/main" val="343890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Then, if slot </a:t>
            </a:r>
            <a:r>
              <a:rPr lang="en-GB" sz="1200" kern="1200" dirty="0" err="1">
                <a:solidFill>
                  <a:schemeClr val="tx1"/>
                </a:solidFill>
                <a:effectLst/>
                <a:latin typeface="Times New Roman" pitchFamily="18" charset="0"/>
                <a:ea typeface="+mn-ea"/>
                <a:cs typeface="+mn-cs"/>
              </a:rPr>
              <a:t>i</a:t>
            </a:r>
            <a:r>
              <a:rPr lang="en-GB" sz="1200" kern="1200" dirty="0">
                <a:solidFill>
                  <a:schemeClr val="tx1"/>
                </a:solidFill>
                <a:effectLst/>
                <a:latin typeface="Times New Roman" pitchFamily="18" charset="0"/>
                <a:ea typeface="+mn-ea"/>
                <a:cs typeface="+mn-cs"/>
              </a:rPr>
              <a:t> is larger than or equal to the pivot, how is the partition done?</a:t>
            </a:r>
          </a:p>
          <a:p>
            <a:r>
              <a:rPr lang="en-GB" sz="1200" kern="1200" dirty="0">
                <a:solidFill>
                  <a:schemeClr val="tx1"/>
                </a:solidFill>
                <a:effectLst/>
                <a:latin typeface="Times New Roman" pitchFamily="18" charset="0"/>
                <a:ea typeface="+mn-ea"/>
                <a:cs typeface="+mn-cs"/>
              </a:rPr>
              <a:t>In that case, “</a:t>
            </a:r>
            <a:r>
              <a:rPr lang="en-GB" sz="1200" kern="1200" dirty="0" err="1">
                <a:solidFill>
                  <a:schemeClr val="tx1"/>
                </a:solidFill>
                <a:effectLst/>
                <a:latin typeface="Times New Roman" pitchFamily="18" charset="0"/>
                <a:ea typeface="+mn-ea"/>
                <a:cs typeface="+mn-cs"/>
              </a:rPr>
              <a:t>i</a:t>
            </a:r>
            <a:r>
              <a:rPr lang="en-GB" sz="1200" kern="1200" dirty="0">
                <a:solidFill>
                  <a:schemeClr val="tx1"/>
                </a:solidFill>
                <a:effectLst/>
                <a:latin typeface="Times New Roman" pitchFamily="18" charset="0"/>
                <a:ea typeface="+mn-ea"/>
                <a:cs typeface="+mn-cs"/>
              </a:rPr>
              <a:t>++” will take care of it, because then the </a:t>
            </a:r>
            <a:r>
              <a:rPr lang="en-GB" sz="1200" kern="1200" dirty="0" err="1">
                <a:solidFill>
                  <a:schemeClr val="tx1"/>
                </a:solidFill>
                <a:effectLst/>
                <a:latin typeface="Times New Roman" pitchFamily="18" charset="0"/>
                <a:ea typeface="+mn-ea"/>
                <a:cs typeface="+mn-cs"/>
              </a:rPr>
              <a:t>i-th</a:t>
            </a:r>
            <a:r>
              <a:rPr lang="en-GB" sz="1200" kern="1200" dirty="0">
                <a:solidFill>
                  <a:schemeClr val="tx1"/>
                </a:solidFill>
                <a:effectLst/>
                <a:latin typeface="Times New Roman" pitchFamily="18" charset="0"/>
                <a:ea typeface="+mn-ea"/>
                <a:cs typeface="+mn-cs"/>
              </a:rPr>
              <a:t> element will be automatically merged to the right sub-list which has the range from </a:t>
            </a:r>
            <a:r>
              <a:rPr lang="en-GB" sz="1200" kern="1200" dirty="0" err="1">
                <a:solidFill>
                  <a:schemeClr val="tx1"/>
                </a:solidFill>
                <a:effectLst/>
                <a:latin typeface="Times New Roman" pitchFamily="18" charset="0"/>
                <a:ea typeface="+mn-ea"/>
                <a:cs typeface="+mn-cs"/>
              </a:rPr>
              <a:t>last_small</a:t>
            </a:r>
            <a:r>
              <a:rPr lang="en-GB" sz="1200" kern="1200" dirty="0">
                <a:solidFill>
                  <a:schemeClr val="tx1"/>
                </a:solidFill>
                <a:effectLst/>
                <a:latin typeface="Times New Roman" pitchFamily="18" charset="0"/>
                <a:ea typeface="+mn-ea"/>
                <a:cs typeface="+mn-cs"/>
              </a:rPr>
              <a:t> + 1 to the position of </a:t>
            </a:r>
            <a:r>
              <a:rPr lang="en-GB" sz="1200" kern="1200" dirty="0" err="1">
                <a:solidFill>
                  <a:schemeClr val="tx1"/>
                </a:solidFill>
                <a:effectLst/>
                <a:latin typeface="Times New Roman" pitchFamily="18" charset="0"/>
                <a:ea typeface="+mn-ea"/>
                <a:cs typeface="+mn-cs"/>
              </a:rPr>
              <a:t>i</a:t>
            </a:r>
            <a:r>
              <a:rPr lang="en-GB" sz="1200" kern="1200" dirty="0">
                <a:solidFill>
                  <a:schemeClr val="tx1"/>
                </a:solidFill>
                <a:effectLst/>
                <a:latin typeface="Times New Roman" pitchFamily="18" charset="0"/>
                <a:ea typeface="+mn-ea"/>
                <a:cs typeface="+mn-cs"/>
              </a:rPr>
              <a:t> – 1. This is basically how we do the partition, using a for-loop to do a scan.</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21</a:t>
            </a:fld>
            <a:endParaRPr lang="en-US" altLang="en-US"/>
          </a:p>
        </p:txBody>
      </p:sp>
    </p:spTree>
    <p:extLst>
      <p:ext uri="{BB962C8B-B14F-4D97-AF65-F5344CB8AC3E}">
        <p14:creationId xmlns:p14="http://schemas.microsoft.com/office/powerpoint/2010/main" val="560544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Then, if slot </a:t>
            </a:r>
            <a:r>
              <a:rPr lang="en-GB" sz="1200" kern="1200" dirty="0" err="1">
                <a:solidFill>
                  <a:schemeClr val="tx1"/>
                </a:solidFill>
                <a:effectLst/>
                <a:latin typeface="Times New Roman" pitchFamily="18" charset="0"/>
                <a:ea typeface="+mn-ea"/>
                <a:cs typeface="+mn-cs"/>
              </a:rPr>
              <a:t>i</a:t>
            </a:r>
            <a:r>
              <a:rPr lang="en-GB" sz="1200" kern="1200" dirty="0">
                <a:solidFill>
                  <a:schemeClr val="tx1"/>
                </a:solidFill>
                <a:effectLst/>
                <a:latin typeface="Times New Roman" pitchFamily="18" charset="0"/>
                <a:ea typeface="+mn-ea"/>
                <a:cs typeface="+mn-cs"/>
              </a:rPr>
              <a:t> is larger than or equal to the pivot, how is the partition done?</a:t>
            </a:r>
          </a:p>
          <a:p>
            <a:r>
              <a:rPr lang="en-GB" sz="1200" kern="1200" dirty="0">
                <a:solidFill>
                  <a:schemeClr val="tx1"/>
                </a:solidFill>
                <a:effectLst/>
                <a:latin typeface="Times New Roman" pitchFamily="18" charset="0"/>
                <a:ea typeface="+mn-ea"/>
                <a:cs typeface="+mn-cs"/>
              </a:rPr>
              <a:t>In that case, “</a:t>
            </a:r>
            <a:r>
              <a:rPr lang="en-GB" sz="1200" kern="1200" dirty="0" err="1">
                <a:solidFill>
                  <a:schemeClr val="tx1"/>
                </a:solidFill>
                <a:effectLst/>
                <a:latin typeface="Times New Roman" pitchFamily="18" charset="0"/>
                <a:ea typeface="+mn-ea"/>
                <a:cs typeface="+mn-cs"/>
              </a:rPr>
              <a:t>i</a:t>
            </a:r>
            <a:r>
              <a:rPr lang="en-GB" sz="1200" kern="1200" dirty="0">
                <a:solidFill>
                  <a:schemeClr val="tx1"/>
                </a:solidFill>
                <a:effectLst/>
                <a:latin typeface="Times New Roman" pitchFamily="18" charset="0"/>
                <a:ea typeface="+mn-ea"/>
                <a:cs typeface="+mn-cs"/>
              </a:rPr>
              <a:t>++” will take care of it, because then the </a:t>
            </a:r>
            <a:r>
              <a:rPr lang="en-GB" sz="1200" kern="1200" dirty="0" err="1">
                <a:solidFill>
                  <a:schemeClr val="tx1"/>
                </a:solidFill>
                <a:effectLst/>
                <a:latin typeface="Times New Roman" pitchFamily="18" charset="0"/>
                <a:ea typeface="+mn-ea"/>
                <a:cs typeface="+mn-cs"/>
              </a:rPr>
              <a:t>i-th</a:t>
            </a:r>
            <a:r>
              <a:rPr lang="en-GB" sz="1200" kern="1200" dirty="0">
                <a:solidFill>
                  <a:schemeClr val="tx1"/>
                </a:solidFill>
                <a:effectLst/>
                <a:latin typeface="Times New Roman" pitchFamily="18" charset="0"/>
                <a:ea typeface="+mn-ea"/>
                <a:cs typeface="+mn-cs"/>
              </a:rPr>
              <a:t> element will be automatically merged to the right sub-list which has the range from </a:t>
            </a:r>
            <a:r>
              <a:rPr lang="en-GB" sz="1200" kern="1200" dirty="0" err="1">
                <a:solidFill>
                  <a:schemeClr val="tx1"/>
                </a:solidFill>
                <a:effectLst/>
                <a:latin typeface="Times New Roman" pitchFamily="18" charset="0"/>
                <a:ea typeface="+mn-ea"/>
                <a:cs typeface="+mn-cs"/>
              </a:rPr>
              <a:t>last_small</a:t>
            </a:r>
            <a:r>
              <a:rPr lang="en-GB" sz="1200" kern="1200" dirty="0">
                <a:solidFill>
                  <a:schemeClr val="tx1"/>
                </a:solidFill>
                <a:effectLst/>
                <a:latin typeface="Times New Roman" pitchFamily="18" charset="0"/>
                <a:ea typeface="+mn-ea"/>
                <a:cs typeface="+mn-cs"/>
              </a:rPr>
              <a:t> + 1 to the position of </a:t>
            </a:r>
            <a:r>
              <a:rPr lang="en-GB" sz="1200" kern="1200" dirty="0" err="1">
                <a:solidFill>
                  <a:schemeClr val="tx1"/>
                </a:solidFill>
                <a:effectLst/>
                <a:latin typeface="Times New Roman" pitchFamily="18" charset="0"/>
                <a:ea typeface="+mn-ea"/>
                <a:cs typeface="+mn-cs"/>
              </a:rPr>
              <a:t>i</a:t>
            </a:r>
            <a:r>
              <a:rPr lang="en-GB" sz="1200" kern="1200" dirty="0">
                <a:solidFill>
                  <a:schemeClr val="tx1"/>
                </a:solidFill>
                <a:effectLst/>
                <a:latin typeface="Times New Roman" pitchFamily="18" charset="0"/>
                <a:ea typeface="+mn-ea"/>
                <a:cs typeface="+mn-cs"/>
              </a:rPr>
              <a:t> – 1. This is basically how we do the partition, using a for-loop to do a scan.</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22</a:t>
            </a:fld>
            <a:endParaRPr lang="en-US" altLang="en-US"/>
          </a:p>
        </p:txBody>
      </p:sp>
    </p:spTree>
    <p:extLst>
      <p:ext uri="{BB962C8B-B14F-4D97-AF65-F5344CB8AC3E}">
        <p14:creationId xmlns:p14="http://schemas.microsoft.com/office/powerpoint/2010/main" val="41926775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There is one special case that is worth our attention. </a:t>
            </a:r>
          </a:p>
          <a:p>
            <a:r>
              <a:rPr lang="en-GB" sz="1200" b="0" kern="1200" dirty="0">
                <a:solidFill>
                  <a:schemeClr val="tx1"/>
                </a:solidFill>
                <a:effectLst/>
                <a:latin typeface="Times New Roman" pitchFamily="18" charset="0"/>
                <a:ea typeface="+mn-ea"/>
                <a:cs typeface="+mn-cs"/>
              </a:rPr>
              <a:t>At the beginning, last small is equal to low, while index </a:t>
            </a:r>
            <a:r>
              <a:rPr lang="en-GB" sz="1200" b="0" kern="1200" dirty="0" err="1">
                <a:solidFill>
                  <a:schemeClr val="tx1"/>
                </a:solidFill>
                <a:effectLst/>
                <a:latin typeface="Times New Roman" pitchFamily="18" charset="0"/>
                <a:ea typeface="+mn-ea"/>
                <a:cs typeface="+mn-cs"/>
              </a:rPr>
              <a:t>i</a:t>
            </a:r>
            <a:r>
              <a:rPr lang="en-GB" sz="1200" b="0" kern="1200" dirty="0">
                <a:solidFill>
                  <a:schemeClr val="tx1"/>
                </a:solidFill>
                <a:effectLst/>
                <a:latin typeface="Times New Roman" pitchFamily="18" charset="0"/>
                <a:ea typeface="+mn-ea"/>
                <a:cs typeface="+mn-cs"/>
              </a:rPr>
              <a:t> is equal to low + 1. </a:t>
            </a:r>
          </a:p>
          <a:p>
            <a:r>
              <a:rPr lang="en-GB" sz="1200" b="0" kern="1200" dirty="0">
                <a:solidFill>
                  <a:schemeClr val="tx1"/>
                </a:solidFill>
                <a:effectLst/>
                <a:latin typeface="Times New Roman" pitchFamily="18" charset="0"/>
                <a:ea typeface="+mn-ea"/>
                <a:cs typeface="+mn-cs"/>
              </a:rPr>
              <a:t>Then, if slot </a:t>
            </a:r>
            <a:r>
              <a:rPr lang="en-GB" sz="1200" b="0" kern="1200" dirty="0" err="1">
                <a:solidFill>
                  <a:schemeClr val="tx1"/>
                </a:solidFill>
                <a:effectLst/>
                <a:latin typeface="Times New Roman" pitchFamily="18" charset="0"/>
                <a:ea typeface="+mn-ea"/>
                <a:cs typeface="+mn-cs"/>
              </a:rPr>
              <a:t>i</a:t>
            </a:r>
            <a:r>
              <a:rPr lang="en-GB" sz="1200" b="0" kern="1200" dirty="0">
                <a:solidFill>
                  <a:schemeClr val="tx1"/>
                </a:solidFill>
                <a:effectLst/>
                <a:latin typeface="Times New Roman" pitchFamily="18" charset="0"/>
                <a:ea typeface="+mn-ea"/>
                <a:cs typeface="+mn-cs"/>
              </a:rPr>
              <a:t> is less than pivot , we increase </a:t>
            </a:r>
            <a:r>
              <a:rPr lang="en-GB" sz="1200" b="0" kern="1200" dirty="0" err="1">
                <a:solidFill>
                  <a:schemeClr val="tx1"/>
                </a:solidFill>
                <a:effectLst/>
                <a:latin typeface="Times New Roman" pitchFamily="18" charset="0"/>
                <a:ea typeface="+mn-ea"/>
                <a:cs typeface="+mn-cs"/>
              </a:rPr>
              <a:t>last_small</a:t>
            </a:r>
            <a:r>
              <a:rPr lang="en-GB" sz="1200" b="0" kern="1200" dirty="0">
                <a:solidFill>
                  <a:schemeClr val="tx1"/>
                </a:solidFill>
                <a:effectLst/>
                <a:latin typeface="Times New Roman" pitchFamily="18" charset="0"/>
                <a:ea typeface="+mn-ea"/>
                <a:cs typeface="+mn-cs"/>
              </a:rPr>
              <a:t> by one, then the element at the position of the </a:t>
            </a:r>
            <a:r>
              <a:rPr lang="en-GB" sz="1200" b="0" kern="1200" dirty="0" err="1">
                <a:solidFill>
                  <a:schemeClr val="tx1"/>
                </a:solidFill>
                <a:effectLst/>
                <a:latin typeface="Times New Roman" pitchFamily="18" charset="0"/>
                <a:ea typeface="+mn-ea"/>
                <a:cs typeface="+mn-cs"/>
              </a:rPr>
              <a:t>last_small</a:t>
            </a:r>
            <a:r>
              <a:rPr lang="en-GB" sz="1200" b="0" kern="1200" dirty="0">
                <a:solidFill>
                  <a:schemeClr val="tx1"/>
                </a:solidFill>
                <a:effectLst/>
                <a:latin typeface="Times New Roman" pitchFamily="18" charset="0"/>
                <a:ea typeface="+mn-ea"/>
                <a:cs typeface="+mn-cs"/>
              </a:rPr>
              <a:t> will</a:t>
            </a:r>
            <a:r>
              <a:rPr lang="en-GB" sz="1200" b="0" kern="1200" baseline="0" dirty="0">
                <a:solidFill>
                  <a:schemeClr val="tx1"/>
                </a:solidFill>
                <a:effectLst/>
                <a:latin typeface="Times New Roman" pitchFamily="18" charset="0"/>
                <a:ea typeface="+mn-ea"/>
                <a:cs typeface="+mn-cs"/>
              </a:rPr>
              <a:t> be swapped </a:t>
            </a:r>
            <a:r>
              <a:rPr lang="en-GB" sz="1200" b="0" kern="1200" dirty="0">
                <a:solidFill>
                  <a:schemeClr val="tx1"/>
                </a:solidFill>
                <a:effectLst/>
                <a:latin typeface="Times New Roman" pitchFamily="18" charset="0"/>
                <a:ea typeface="+mn-ea"/>
                <a:cs typeface="+mn-cs"/>
              </a:rPr>
              <a:t> with the element at the position </a:t>
            </a:r>
            <a:r>
              <a:rPr lang="en-GB" sz="1200" b="0" kern="1200" dirty="0" err="1">
                <a:solidFill>
                  <a:schemeClr val="tx1"/>
                </a:solidFill>
                <a:effectLst/>
                <a:latin typeface="Times New Roman" pitchFamily="18" charset="0"/>
                <a:ea typeface="+mn-ea"/>
                <a:cs typeface="+mn-cs"/>
              </a:rPr>
              <a:t>i</a:t>
            </a:r>
            <a:r>
              <a:rPr lang="en-GB" sz="1200" b="0" kern="1200" baseline="0" dirty="0">
                <a:solidFill>
                  <a:schemeClr val="tx1"/>
                </a:solidFill>
                <a:effectLst/>
                <a:latin typeface="Times New Roman" pitchFamily="18" charset="0"/>
                <a:ea typeface="+mn-ea"/>
                <a:cs typeface="+mn-cs"/>
              </a:rPr>
              <a:t>.</a:t>
            </a:r>
            <a:endParaRPr lang="en-GB" sz="1200" b="0" kern="1200" dirty="0">
              <a:solidFill>
                <a:schemeClr val="tx1"/>
              </a:solidFill>
              <a:effectLst/>
              <a:latin typeface="Times New Roman" pitchFamily="18" charset="0"/>
              <a:ea typeface="+mn-ea"/>
              <a:cs typeface="+mn-cs"/>
            </a:endParaRPr>
          </a:p>
          <a:p>
            <a:r>
              <a:rPr lang="en-GB" sz="1200" kern="1200" dirty="0">
                <a:solidFill>
                  <a:schemeClr val="tx1"/>
                </a:solidFill>
                <a:effectLst/>
                <a:latin typeface="Times New Roman" pitchFamily="18" charset="0"/>
                <a:ea typeface="+mn-ea"/>
                <a:cs typeface="+mn-cs"/>
              </a:rPr>
              <a:t> As a result, the swap operation will be done on the same position. But this won’t cause any error because a swap of an element with itself will not change its position.</a:t>
            </a:r>
          </a:p>
          <a:p>
            <a:r>
              <a:rPr lang="en-GB" sz="1200" kern="1200" dirty="0">
                <a:solidFill>
                  <a:schemeClr val="tx1"/>
                </a:solidFill>
                <a:effectLst/>
                <a:latin typeface="Times New Roman" pitchFamily="18" charset="0"/>
                <a:ea typeface="+mn-ea"/>
                <a:cs typeface="+mn-cs"/>
              </a:rPr>
              <a:t>For simplicity and efficiency of the code, we do not need to treat this particular case differently from other cases. </a:t>
            </a:r>
          </a:p>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23</a:t>
            </a:fld>
            <a:endParaRPr lang="en-US" altLang="en-US"/>
          </a:p>
        </p:txBody>
      </p:sp>
    </p:spTree>
    <p:extLst>
      <p:ext uri="{BB962C8B-B14F-4D97-AF65-F5344CB8AC3E}">
        <p14:creationId xmlns:p14="http://schemas.microsoft.com/office/powerpoint/2010/main" val="42831944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After the for-loop, we still need to move the pivot to its final position. So where should be the final position for the pivot? </a:t>
            </a:r>
          </a:p>
          <a:p>
            <a:r>
              <a:rPr lang="en-GB" sz="1200" kern="1200" dirty="0">
                <a:solidFill>
                  <a:schemeClr val="tx1"/>
                </a:solidFill>
                <a:effectLst/>
                <a:latin typeface="Times New Roman" pitchFamily="18" charset="0"/>
                <a:ea typeface="+mn-ea"/>
                <a:cs typeface="+mn-cs"/>
              </a:rPr>
              <a:t>It is the position of “</a:t>
            </a:r>
            <a:r>
              <a:rPr lang="en-GB" sz="1200" kern="1200" dirty="0" err="1">
                <a:solidFill>
                  <a:schemeClr val="tx1"/>
                </a:solidFill>
                <a:effectLst/>
                <a:latin typeface="Times New Roman" pitchFamily="18" charset="0"/>
                <a:ea typeface="+mn-ea"/>
                <a:cs typeface="+mn-cs"/>
              </a:rPr>
              <a:t>last_small</a:t>
            </a:r>
            <a:r>
              <a:rPr lang="en-GB" sz="1200" kern="1200" dirty="0">
                <a:solidFill>
                  <a:schemeClr val="tx1"/>
                </a:solidFill>
                <a:effectLst/>
                <a:latin typeface="Times New Roman" pitchFamily="18" charset="0"/>
                <a:ea typeface="+mn-ea"/>
                <a:cs typeface="+mn-cs"/>
              </a:rPr>
              <a:t>”, because the pivot is supposed to be the boundary between the left sub-list and the right sub-list, with the “</a:t>
            </a:r>
            <a:r>
              <a:rPr lang="en-GB" sz="1200" kern="1200" dirty="0" err="1">
                <a:solidFill>
                  <a:schemeClr val="tx1"/>
                </a:solidFill>
                <a:effectLst/>
                <a:latin typeface="Times New Roman" pitchFamily="18" charset="0"/>
                <a:ea typeface="+mn-ea"/>
                <a:cs typeface="+mn-cs"/>
              </a:rPr>
              <a:t>last_small</a:t>
            </a:r>
            <a:r>
              <a:rPr lang="en-GB" sz="1200" kern="1200" dirty="0">
                <a:solidFill>
                  <a:schemeClr val="tx1"/>
                </a:solidFill>
                <a:effectLst/>
                <a:latin typeface="Times New Roman" pitchFamily="18" charset="0"/>
                <a:ea typeface="+mn-ea"/>
                <a:cs typeface="+mn-cs"/>
              </a:rPr>
              <a:t>” pointing exactly to the boundary.</a:t>
            </a:r>
          </a:p>
          <a:p>
            <a:r>
              <a:rPr lang="en-GB" sz="1200" kern="1200" dirty="0">
                <a:solidFill>
                  <a:schemeClr val="tx1"/>
                </a:solidFill>
                <a:effectLst/>
                <a:latin typeface="Times New Roman" pitchFamily="18" charset="0"/>
                <a:ea typeface="+mn-ea"/>
                <a:cs typeface="+mn-cs"/>
              </a:rPr>
              <a:t>Therefore, we swap “low” with “</a:t>
            </a:r>
            <a:r>
              <a:rPr lang="en-GB" sz="1200" kern="1200" dirty="0" err="1">
                <a:solidFill>
                  <a:schemeClr val="tx1"/>
                </a:solidFill>
                <a:effectLst/>
                <a:latin typeface="Times New Roman" pitchFamily="18" charset="0"/>
                <a:ea typeface="+mn-ea"/>
                <a:cs typeface="+mn-cs"/>
              </a:rPr>
              <a:t>last_small</a:t>
            </a:r>
            <a:r>
              <a:rPr lang="en-GB" sz="1200" kern="1200" dirty="0">
                <a:solidFill>
                  <a:schemeClr val="tx1"/>
                </a:solidFill>
                <a:effectLst/>
                <a:latin typeface="Times New Roman" pitchFamily="18" charset="0"/>
                <a:ea typeface="+mn-ea"/>
                <a:cs typeface="+mn-cs"/>
              </a:rPr>
              <a:t>”, so that the pivot will be moved to its proper position. In the last line, the final position of pivot, which is held in variable “</a:t>
            </a:r>
            <a:r>
              <a:rPr lang="en-GB" sz="1200" kern="1200" dirty="0" err="1">
                <a:solidFill>
                  <a:schemeClr val="tx1"/>
                </a:solidFill>
                <a:effectLst/>
                <a:latin typeface="Times New Roman" pitchFamily="18" charset="0"/>
                <a:ea typeface="+mn-ea"/>
                <a:cs typeface="+mn-cs"/>
              </a:rPr>
              <a:t>last_small</a:t>
            </a:r>
            <a:r>
              <a:rPr lang="en-GB" sz="1200" kern="1200" dirty="0">
                <a:solidFill>
                  <a:schemeClr val="tx1"/>
                </a:solidFill>
                <a:effectLst/>
                <a:latin typeface="Times New Roman" pitchFamily="18" charset="0"/>
                <a:ea typeface="+mn-ea"/>
                <a:cs typeface="+mn-cs"/>
              </a:rPr>
              <a:t>” is returned, as expected for the partition function. </a:t>
            </a:r>
          </a:p>
          <a:p>
            <a:endParaRPr lang="en-GB" sz="1200" kern="1200" dirty="0">
              <a:solidFill>
                <a:schemeClr val="tx1"/>
              </a:solidFill>
              <a:effectLst/>
              <a:latin typeface="Times New Roman" pitchFamily="18" charset="0"/>
              <a:ea typeface="+mn-ea"/>
              <a:cs typeface="+mn-cs"/>
            </a:endParaRPr>
          </a:p>
          <a:p>
            <a:r>
              <a:rPr lang="en-GB" sz="1200" kern="1200" dirty="0">
                <a:solidFill>
                  <a:schemeClr val="tx1"/>
                </a:solidFill>
                <a:effectLst/>
                <a:latin typeface="Times New Roman" pitchFamily="18" charset="0"/>
                <a:ea typeface="+mn-ea"/>
                <a:cs typeface="+mn-cs"/>
              </a:rPr>
              <a:t>&lt;&lt;</a:t>
            </a:r>
            <a:r>
              <a:rPr lang="en-GB" sz="1200" kern="1200" baseline="0" dirty="0">
                <a:solidFill>
                  <a:schemeClr val="tx1"/>
                </a:solidFill>
                <a:effectLst/>
                <a:latin typeface="Times New Roman" pitchFamily="18" charset="0"/>
                <a:ea typeface="+mn-ea"/>
                <a:cs typeface="+mn-cs"/>
              </a:rPr>
              <a:t> End of lecture video&gt;&gt;</a:t>
            </a:r>
            <a:endParaRPr lang="en-GB" sz="1200" kern="1200" dirty="0">
              <a:solidFill>
                <a:schemeClr val="tx1"/>
              </a:solidFill>
              <a:effectLst/>
              <a:latin typeface="Times New Roman" pitchFamily="18" charset="0"/>
              <a:ea typeface="+mn-ea"/>
              <a:cs typeface="+mn-cs"/>
            </a:endParaRPr>
          </a:p>
          <a:p>
            <a:endParaRPr lang="en-GB" dirty="0"/>
          </a:p>
          <a:p>
            <a:endParaRPr lang="en-GB" sz="1200" kern="1200" dirty="0">
              <a:solidFill>
                <a:schemeClr val="tx1"/>
              </a:solidFill>
              <a:effectLst/>
              <a:latin typeface="Times New Roman" pitchFamily="18" charset="0"/>
              <a:ea typeface="+mn-ea"/>
              <a:cs typeface="+mn-cs"/>
            </a:endParaRPr>
          </a:p>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24</a:t>
            </a:fld>
            <a:endParaRPr lang="en-US" altLang="en-US"/>
          </a:p>
        </p:txBody>
      </p:sp>
    </p:spTree>
    <p:extLst>
      <p:ext uri="{BB962C8B-B14F-4D97-AF65-F5344CB8AC3E}">
        <p14:creationId xmlns:p14="http://schemas.microsoft.com/office/powerpoint/2010/main" val="23666587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25</a:t>
            </a:fld>
            <a:endParaRPr lang="en-US" altLang="en-US"/>
          </a:p>
        </p:txBody>
      </p:sp>
    </p:spTree>
    <p:extLst>
      <p:ext uri="{BB962C8B-B14F-4D97-AF65-F5344CB8AC3E}">
        <p14:creationId xmlns:p14="http://schemas.microsoft.com/office/powerpoint/2010/main" val="22873944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26</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8032507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27</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4093867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28</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7745218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29</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err="1"/>
              <a:t>Pls</a:t>
            </a:r>
            <a:r>
              <a:rPr lang="en-US" altLang="en-US" dirty="0"/>
              <a:t> kindly confirm the animation</a:t>
            </a:r>
            <a:r>
              <a:rPr lang="en-US" altLang="en-US" baseline="0" dirty="0"/>
              <a:t> steps</a:t>
            </a:r>
            <a:endParaRPr lang="en-US" altLang="en-US" dirty="0"/>
          </a:p>
        </p:txBody>
      </p:sp>
    </p:spTree>
    <p:extLst>
      <p:ext uri="{BB962C8B-B14F-4D97-AF65-F5344CB8AC3E}">
        <p14:creationId xmlns:p14="http://schemas.microsoft.com/office/powerpoint/2010/main" val="1423261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Among the general-purpose internal sorting algorithms, Quicksort is arguably the fastest in the average case. </a:t>
            </a:r>
          </a:p>
          <a:p>
            <a:r>
              <a:rPr lang="en-GB" sz="1200" kern="1200" dirty="0">
                <a:solidFill>
                  <a:schemeClr val="tx1"/>
                </a:solidFill>
                <a:effectLst/>
                <a:latin typeface="Times New Roman" pitchFamily="18" charset="0"/>
                <a:ea typeface="+mn-ea"/>
                <a:cs typeface="+mn-cs"/>
              </a:rPr>
              <a:t>However, in the worst case, Quicksort is not so fast.</a:t>
            </a:r>
          </a:p>
          <a:p>
            <a:r>
              <a:rPr lang="en-GB" sz="1200" kern="1200" dirty="0">
                <a:solidFill>
                  <a:schemeClr val="tx1"/>
                </a:solidFill>
                <a:effectLst/>
                <a:latin typeface="Times New Roman" pitchFamily="18" charset="0"/>
                <a:ea typeface="+mn-ea"/>
                <a:cs typeface="+mn-cs"/>
              </a:rPr>
              <a:t>It is so powerful that it has been implemented as a command called “</a:t>
            </a:r>
            <a:r>
              <a:rPr lang="en-GB" sz="1200" kern="1200" dirty="0" err="1">
                <a:solidFill>
                  <a:schemeClr val="tx1"/>
                </a:solidFill>
                <a:effectLst/>
                <a:latin typeface="Times New Roman" pitchFamily="18" charset="0"/>
                <a:ea typeface="+mn-ea"/>
                <a:cs typeface="+mn-cs"/>
              </a:rPr>
              <a:t>qsort</a:t>
            </a:r>
            <a:r>
              <a:rPr lang="en-GB" sz="1200" kern="1200" dirty="0">
                <a:solidFill>
                  <a:schemeClr val="tx1"/>
                </a:solidFill>
                <a:effectLst/>
                <a:latin typeface="Times New Roman" pitchFamily="18" charset="0"/>
                <a:ea typeface="+mn-ea"/>
                <a:cs typeface="+mn-cs"/>
              </a:rPr>
              <a:t>” under the UNIX or Linux operating system. What is the idea behind Quicksort? </a:t>
            </a:r>
          </a:p>
          <a:p>
            <a:r>
              <a:rPr lang="en-GB" sz="1200" kern="1200" dirty="0">
                <a:solidFill>
                  <a:schemeClr val="tx1"/>
                </a:solidFill>
                <a:effectLst/>
                <a:latin typeface="Times New Roman" pitchFamily="18" charset="0"/>
                <a:ea typeface="+mn-ea"/>
                <a:cs typeface="+mn-cs"/>
              </a:rPr>
              <a:t>Like </a:t>
            </a:r>
            <a:r>
              <a:rPr lang="en-GB" sz="1200" kern="1200" dirty="0" err="1">
                <a:solidFill>
                  <a:schemeClr val="tx1"/>
                </a:solidFill>
                <a:effectLst/>
                <a:latin typeface="Times New Roman" pitchFamily="18" charset="0"/>
                <a:ea typeface="+mn-ea"/>
                <a:cs typeface="+mn-cs"/>
              </a:rPr>
              <a:t>Mergesort</a:t>
            </a:r>
            <a:r>
              <a:rPr lang="en-GB" sz="1200" kern="1200" dirty="0">
                <a:solidFill>
                  <a:schemeClr val="tx1"/>
                </a:solidFill>
                <a:effectLst/>
                <a:latin typeface="Times New Roman" pitchFamily="18" charset="0"/>
                <a:ea typeface="+mn-ea"/>
                <a:cs typeface="+mn-cs"/>
              </a:rPr>
              <a:t>, Quicksort also uses the strategy of “Divide and Conquer”. </a:t>
            </a:r>
          </a:p>
          <a:p>
            <a:r>
              <a:rPr lang="en-GB" sz="1200" kern="1200" dirty="0">
                <a:solidFill>
                  <a:schemeClr val="tx1"/>
                </a:solidFill>
                <a:effectLst/>
                <a:latin typeface="Times New Roman" pitchFamily="18" charset="0"/>
                <a:ea typeface="+mn-ea"/>
                <a:cs typeface="+mn-cs"/>
              </a:rPr>
              <a:t>The main steps are as follows.</a:t>
            </a:r>
          </a:p>
          <a:p>
            <a:r>
              <a:rPr lang="en-GB" sz="1200" kern="1200" dirty="0">
                <a:solidFill>
                  <a:schemeClr val="tx1"/>
                </a:solidFill>
                <a:effectLst/>
                <a:latin typeface="Times New Roman" pitchFamily="18" charset="0"/>
                <a:ea typeface="+mn-ea"/>
                <a:cs typeface="+mn-cs"/>
              </a:rPr>
              <a:t>First, we choose one element from the array as the so-called “pivot”. A pivot means a member in a group which other members of the group will look up to as the reference. </a:t>
            </a:r>
          </a:p>
          <a:p>
            <a:r>
              <a:rPr lang="en-GB" sz="1200" kern="1200" dirty="0">
                <a:solidFill>
                  <a:schemeClr val="tx1"/>
                </a:solidFill>
                <a:effectLst/>
                <a:latin typeface="Times New Roman" pitchFamily="18" charset="0"/>
                <a:ea typeface="+mn-ea"/>
                <a:cs typeface="+mn-cs"/>
              </a:rPr>
              <a:t>Then, we compare other elements with the pivot, and classify them into two sub-lists, which are on the left and right sides of the pivot. </a:t>
            </a:r>
          </a:p>
          <a:p>
            <a:r>
              <a:rPr lang="en-GB" sz="1200" kern="1200" dirty="0">
                <a:solidFill>
                  <a:schemeClr val="tx1"/>
                </a:solidFill>
                <a:effectLst/>
                <a:latin typeface="Times New Roman" pitchFamily="18" charset="0"/>
                <a:ea typeface="+mn-ea"/>
                <a:cs typeface="+mn-cs"/>
              </a:rPr>
              <a:t>In the left sub-list, all the elements are less than the pivot, whereas in the right sub-list, all the elements are greater than or equal to the pivot. So the pivot serves as the boundary between small elements and big elements. </a:t>
            </a:r>
          </a:p>
          <a:p>
            <a:r>
              <a:rPr lang="en-GB" sz="1200" kern="1200" dirty="0">
                <a:solidFill>
                  <a:schemeClr val="tx1"/>
                </a:solidFill>
                <a:effectLst/>
                <a:latin typeface="Times New Roman" pitchFamily="18" charset="0"/>
                <a:ea typeface="+mn-ea"/>
                <a:cs typeface="+mn-cs"/>
              </a:rPr>
              <a:t>And then we recursively partition each of the two sub-lists. We pick a new pivot for both the left and right sub-lists. </a:t>
            </a:r>
          </a:p>
          <a:p>
            <a:r>
              <a:rPr lang="en-GB" sz="1200" kern="1200" dirty="0">
                <a:solidFill>
                  <a:schemeClr val="tx1"/>
                </a:solidFill>
                <a:effectLst/>
                <a:latin typeface="Times New Roman" pitchFamily="18" charset="0"/>
                <a:ea typeface="+mn-ea"/>
                <a:cs typeface="+mn-cs"/>
              </a:rPr>
              <a:t>The recursive partitioning will continue until the sub-lists are so small that we cannot partition them anymore. </a:t>
            </a:r>
          </a:p>
          <a:p>
            <a:r>
              <a:rPr lang="en-GB" sz="1200" kern="1200" dirty="0">
                <a:solidFill>
                  <a:schemeClr val="tx1"/>
                </a:solidFill>
                <a:effectLst/>
                <a:latin typeface="Times New Roman" pitchFamily="18" charset="0"/>
                <a:ea typeface="+mn-ea"/>
                <a:cs typeface="+mn-cs"/>
              </a:rPr>
              <a:t>Compared with </a:t>
            </a:r>
            <a:r>
              <a:rPr lang="en-GB" sz="1200" kern="1200" dirty="0" err="1">
                <a:solidFill>
                  <a:schemeClr val="tx1"/>
                </a:solidFill>
                <a:effectLst/>
                <a:latin typeface="Times New Roman" pitchFamily="18" charset="0"/>
                <a:ea typeface="+mn-ea"/>
                <a:cs typeface="+mn-cs"/>
              </a:rPr>
              <a:t>Mergesort</a:t>
            </a:r>
            <a:r>
              <a:rPr lang="en-GB" sz="1200" kern="1200" dirty="0">
                <a:solidFill>
                  <a:schemeClr val="tx1"/>
                </a:solidFill>
                <a:effectLst/>
                <a:latin typeface="Times New Roman" pitchFamily="18" charset="0"/>
                <a:ea typeface="+mn-ea"/>
                <a:cs typeface="+mn-cs"/>
              </a:rPr>
              <a:t>, Quicksort does not need to do any merging, because once the partition is done the pivot has found its final position. </a:t>
            </a:r>
          </a:p>
          <a:p>
            <a:r>
              <a:rPr lang="en-GB" sz="1200" kern="1200" dirty="0">
                <a:solidFill>
                  <a:schemeClr val="tx1"/>
                </a:solidFill>
                <a:effectLst/>
                <a:latin typeface="Times New Roman" pitchFamily="18" charset="0"/>
                <a:ea typeface="+mn-ea"/>
                <a:cs typeface="+mn-cs"/>
              </a:rPr>
              <a:t>That can partly explain why Quicksort is fast. Another reason is that, after the elements are separated into two sub-lists, with the pivot as boundary in between, there would be no more comparison across the two sub-lists. As such, comparisons across the boundaries are skipped, allowing the algorithm to quickly narrow down the search space. </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a:t>
            </a:fld>
            <a:endParaRPr lang="en-US" altLang="en-US"/>
          </a:p>
        </p:txBody>
      </p:sp>
    </p:spTree>
    <p:extLst>
      <p:ext uri="{BB962C8B-B14F-4D97-AF65-F5344CB8AC3E}">
        <p14:creationId xmlns:p14="http://schemas.microsoft.com/office/powerpoint/2010/main" val="536319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30</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6746914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31</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7142338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32</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0781278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33</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8583422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34</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439242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35</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9317519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36</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8181732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37</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2911071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While Insertion sort uses the “incremental approach”, </a:t>
            </a:r>
            <a:r>
              <a:rPr lang="en-GB" sz="1200" kern="1200" dirty="0" err="1">
                <a:solidFill>
                  <a:schemeClr val="tx1"/>
                </a:solidFill>
                <a:effectLst/>
                <a:latin typeface="Times New Roman" pitchFamily="18" charset="0"/>
                <a:ea typeface="+mn-ea"/>
                <a:cs typeface="+mn-cs"/>
              </a:rPr>
              <a:t>Mergesort</a:t>
            </a:r>
            <a:r>
              <a:rPr lang="en-GB" sz="1200" kern="1200" dirty="0">
                <a:solidFill>
                  <a:schemeClr val="tx1"/>
                </a:solidFill>
                <a:effectLst/>
                <a:latin typeface="Times New Roman" pitchFamily="18" charset="0"/>
                <a:ea typeface="+mn-ea"/>
                <a:cs typeface="+mn-cs"/>
              </a:rPr>
              <a:t> algorithm uses the strategy of “Divide and Conquer”. </a:t>
            </a:r>
          </a:p>
          <a:p>
            <a:r>
              <a:rPr lang="en-GB" sz="1200" kern="1200" dirty="0">
                <a:solidFill>
                  <a:schemeClr val="tx1"/>
                </a:solidFill>
                <a:effectLst/>
                <a:latin typeface="Times New Roman" pitchFamily="18" charset="0"/>
                <a:ea typeface="+mn-ea"/>
                <a:cs typeface="+mn-cs"/>
              </a:rPr>
              <a:t>Here is an outline of the approach.</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38</a:t>
            </a:fld>
            <a:endParaRPr lang="en-US" altLang="en-US"/>
          </a:p>
        </p:txBody>
      </p:sp>
    </p:spTree>
    <p:extLst>
      <p:ext uri="{BB962C8B-B14F-4D97-AF65-F5344CB8AC3E}">
        <p14:creationId xmlns:p14="http://schemas.microsoft.com/office/powerpoint/2010/main" val="16634847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39</a:t>
            </a:fld>
            <a:endParaRPr lang="en-US" altLang="en-US"/>
          </a:p>
        </p:txBody>
      </p:sp>
    </p:spTree>
    <p:extLst>
      <p:ext uri="{BB962C8B-B14F-4D97-AF65-F5344CB8AC3E}">
        <p14:creationId xmlns:p14="http://schemas.microsoft.com/office/powerpoint/2010/main" val="810575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a:t>
            </a:r>
            <a:r>
              <a:rPr lang="en-GB" baseline="0" dirty="0"/>
              <a:t> have a look the pseudo code of the Quicksort Algorithm.</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a:t>
            </a:fld>
            <a:endParaRPr lang="en-US" altLang="en-US"/>
          </a:p>
        </p:txBody>
      </p:sp>
    </p:spTree>
    <p:extLst>
      <p:ext uri="{BB962C8B-B14F-4D97-AF65-F5344CB8AC3E}">
        <p14:creationId xmlns:p14="http://schemas.microsoft.com/office/powerpoint/2010/main" val="12210532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40</a:t>
            </a:fld>
            <a:endParaRPr lang="en-US" altLang="en-US"/>
          </a:p>
        </p:txBody>
      </p:sp>
    </p:spTree>
    <p:extLst>
      <p:ext uri="{BB962C8B-B14F-4D97-AF65-F5344CB8AC3E}">
        <p14:creationId xmlns:p14="http://schemas.microsoft.com/office/powerpoint/2010/main" val="23194048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41</a:t>
            </a:fld>
            <a:endParaRPr lang="en-US" altLang="en-US"/>
          </a:p>
        </p:txBody>
      </p:sp>
    </p:spTree>
    <p:extLst>
      <p:ext uri="{BB962C8B-B14F-4D97-AF65-F5344CB8AC3E}">
        <p14:creationId xmlns:p14="http://schemas.microsoft.com/office/powerpoint/2010/main" val="11265743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42</a:t>
            </a:fld>
            <a:endParaRPr lang="en-US" altLang="en-US"/>
          </a:p>
        </p:txBody>
      </p:sp>
    </p:spTree>
    <p:extLst>
      <p:ext uri="{BB962C8B-B14F-4D97-AF65-F5344CB8AC3E}">
        <p14:creationId xmlns:p14="http://schemas.microsoft.com/office/powerpoint/2010/main" val="26078726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Proof in text-book (MIT book) by Thomas H. Cormen, Charles E. Leiserson, Ronald L. Rivest.  Section 8.4.2</a:t>
            </a:r>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2190112B-BD4D-4339-A489-E2B5FF2F35B9}" type="slidenum">
              <a:rPr lang="en-US" altLang="en-US" sz="1000" b="0">
                <a:solidFill>
                  <a:schemeClr val="tx1"/>
                </a:solidFill>
                <a:latin typeface="Times New Roman" panose="02020603050405020304" pitchFamily="18" charset="0"/>
              </a:rPr>
              <a:pPr/>
              <a:t>48</a:t>
            </a:fld>
            <a:endParaRPr lang="en-US" altLang="en-US"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5263668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Proof in text-book (MIT book) by Thomas H. </a:t>
            </a:r>
            <a:r>
              <a:rPr lang="en-US" altLang="en-US" dirty="0" err="1"/>
              <a:t>Cormen</a:t>
            </a:r>
            <a:r>
              <a:rPr lang="en-US" altLang="en-US" dirty="0"/>
              <a:t>, Charles E. </a:t>
            </a:r>
            <a:r>
              <a:rPr lang="en-US" altLang="en-US" dirty="0" err="1"/>
              <a:t>Leiserson</a:t>
            </a:r>
            <a:r>
              <a:rPr lang="en-US" altLang="en-US" dirty="0"/>
              <a:t>, Ronald L. Rivest.  Section 8.4.2</a:t>
            </a:r>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2190112B-BD4D-4339-A489-E2B5FF2F35B9}" type="slidenum">
              <a:rPr lang="en-US" altLang="en-US" sz="1000" b="0">
                <a:solidFill>
                  <a:schemeClr val="tx1"/>
                </a:solidFill>
                <a:latin typeface="Times New Roman" panose="02020603050405020304" pitchFamily="18" charset="0"/>
              </a:rPr>
              <a:pPr/>
              <a:t>49</a:t>
            </a:fld>
            <a:endParaRPr lang="en-US" altLang="en-US"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721558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52</a:t>
            </a:fld>
            <a:endParaRPr lang="en-US" altLang="en-US"/>
          </a:p>
        </p:txBody>
      </p:sp>
    </p:spTree>
    <p:extLst>
      <p:ext uri="{BB962C8B-B14F-4D97-AF65-F5344CB8AC3E}">
        <p14:creationId xmlns:p14="http://schemas.microsoft.com/office/powerpoint/2010/main" val="381314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This is a pseudo code of Quicksort.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The parameters n and m are integer indexes for the start and end positions of the input array.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a:t>
            </a:fld>
            <a:endParaRPr lang="en-US" altLang="en-US"/>
          </a:p>
        </p:txBody>
      </p:sp>
    </p:spTree>
    <p:extLst>
      <p:ext uri="{BB962C8B-B14F-4D97-AF65-F5344CB8AC3E}">
        <p14:creationId xmlns:p14="http://schemas.microsoft.com/office/powerpoint/2010/main" val="142231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First, we define the pivot position as an integer variable, which will be the final position for the pivot.</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If n is larger than or equal to m, it means that the input array is either empty or contains only one element.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This is the base case: The input is so small that we just return.</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a:t>
            </a:fld>
            <a:endParaRPr lang="en-US" altLang="en-US"/>
          </a:p>
        </p:txBody>
      </p:sp>
    </p:spTree>
    <p:extLst>
      <p:ext uri="{BB962C8B-B14F-4D97-AF65-F5344CB8AC3E}">
        <p14:creationId xmlns:p14="http://schemas.microsoft.com/office/powerpoint/2010/main" val="4040541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Or else, if the input array is not so small, comprising at least two elements, then we do the partition.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In Quicksort, the “dirty job” of comparing array elements and rearrangements are done inside the partition function. Once the partition is done, we have then found the final position for the pivot to be the boundary between the two sub-lists.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7</a:t>
            </a:fld>
            <a:endParaRPr lang="en-US" altLang="en-US"/>
          </a:p>
        </p:txBody>
      </p:sp>
    </p:spTree>
    <p:extLst>
      <p:ext uri="{BB962C8B-B14F-4D97-AF65-F5344CB8AC3E}">
        <p14:creationId xmlns:p14="http://schemas.microsoft.com/office/powerpoint/2010/main" val="4012855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According to the pivot position, we then make a recursive call of Quicksort on the left sub-list, from the beginning position n to the position right before the pivot position (that is, pivot position minus 1);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8</a:t>
            </a:fld>
            <a:endParaRPr lang="en-US" altLang="en-US"/>
          </a:p>
        </p:txBody>
      </p:sp>
    </p:spTree>
    <p:extLst>
      <p:ext uri="{BB962C8B-B14F-4D97-AF65-F5344CB8AC3E}">
        <p14:creationId xmlns:p14="http://schemas.microsoft.com/office/powerpoint/2010/main" val="540991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and we also make a recursive call of Quicksort on the right sub-list, from the position right after the pivot position till the end position m. This is the framework of Quicksort.</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9</a:t>
            </a:fld>
            <a:endParaRPr lang="en-US" altLang="en-US"/>
          </a:p>
        </p:txBody>
      </p:sp>
    </p:spTree>
    <p:extLst>
      <p:ext uri="{BB962C8B-B14F-4D97-AF65-F5344CB8AC3E}">
        <p14:creationId xmlns:p14="http://schemas.microsoft.com/office/powerpoint/2010/main" val="2456701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Khin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0813" y="3129687"/>
            <a:ext cx="9525000" cy="499032"/>
          </a:xfrm>
        </p:spPr>
        <p:txBody>
          <a:bodyPr/>
          <a:lstStyle>
            <a:lvl1pPr algn="ctr" rtl="0" eaLnBrk="1" fontAlgn="base" hangingPunct="1">
              <a:spcBef>
                <a:spcPct val="0"/>
              </a:spcBef>
              <a:spcAft>
                <a:spcPct val="0"/>
              </a:spcAft>
              <a:defRPr lang="en-US" sz="4400" b="1" noProof="0" dirty="0" smtClean="0">
                <a:solidFill>
                  <a:schemeClr val="tx1">
                    <a:lumMod val="95000"/>
                    <a:lumOff val="5000"/>
                  </a:schemeClr>
                </a:solidFill>
                <a:effectLst>
                  <a:outerShdw blurRad="50800" dist="38100" dir="8100000" algn="tr" rotWithShape="0">
                    <a:prstClr val="black">
                      <a:alpha val="40000"/>
                    </a:prstClr>
                  </a:outerShdw>
                </a:effectLst>
                <a:latin typeface="+mj-lt"/>
                <a:ea typeface="+mj-ea"/>
                <a:cs typeface="+mj-cs"/>
              </a:defRPr>
            </a:lvl1pPr>
          </a:lstStyle>
          <a:p>
            <a:pPr lvl="0"/>
            <a:r>
              <a:rPr lang="en-US" noProof="0" dirty="0"/>
              <a:t>Click to edit Master title style</a:t>
            </a:r>
          </a:p>
        </p:txBody>
      </p:sp>
      <p:sp>
        <p:nvSpPr>
          <p:cNvPr id="3075" name="Rectangle 3"/>
          <p:cNvSpPr>
            <a:spLocks noGrp="1" noChangeArrowheads="1"/>
          </p:cNvSpPr>
          <p:nvPr>
            <p:ph type="subTitle" idx="1"/>
          </p:nvPr>
        </p:nvSpPr>
        <p:spPr>
          <a:xfrm>
            <a:off x="150813" y="3737097"/>
            <a:ext cx="9525000" cy="594139"/>
          </a:xfrm>
        </p:spPr>
        <p:txBody>
          <a:bodyPr/>
          <a:lstStyle>
            <a:lvl1pPr marL="0" indent="0" algn="ctr" rtl="0" eaLnBrk="1" fontAlgn="base" hangingPunct="1">
              <a:spcBef>
                <a:spcPct val="20000"/>
              </a:spcBef>
              <a:spcAft>
                <a:spcPct val="0"/>
              </a:spcAft>
              <a:buClr>
                <a:schemeClr val="bg2"/>
              </a:buClr>
              <a:buFont typeface="Wingdings" panose="05000000000000000000" pitchFamily="2" charset="2"/>
              <a:buNone/>
              <a:defRPr lang="en-US" sz="3600" b="1" baseline="0" noProof="0" dirty="0" smtClean="0">
                <a:ln w="0"/>
                <a:solidFill>
                  <a:srgbClr val="C00000"/>
                </a:solidFill>
                <a:effectLst>
                  <a:outerShdw blurRad="50800" dist="38100" dir="8100000" algn="tr" rotWithShape="0">
                    <a:prstClr val="black">
                      <a:alpha val="40000"/>
                    </a:prstClr>
                  </a:outerShdw>
                </a:effectLst>
                <a:latin typeface="+mn-lt"/>
                <a:ea typeface="+mn-ea"/>
                <a:cs typeface="+mn-cs"/>
              </a:defRPr>
            </a:lvl1pPr>
          </a:lstStyle>
          <a:p>
            <a:pPr lvl="0"/>
            <a:r>
              <a:rPr lang="en-US" noProof="0" dirty="0"/>
              <a:t>Click to edit Master</a:t>
            </a:r>
          </a:p>
        </p:txBody>
      </p:sp>
      <p:sp>
        <p:nvSpPr>
          <p:cNvPr id="6" name="Rectangle 6"/>
          <p:cNvSpPr>
            <a:spLocks noGrp="1" noChangeArrowheads="1"/>
          </p:cNvSpPr>
          <p:nvPr>
            <p:ph type="sldNum" sz="quarter" idx="12"/>
          </p:nvPr>
        </p:nvSpPr>
        <p:spPr/>
        <p:txBody>
          <a:bodyPr/>
          <a:lstStyle>
            <a:lvl1pPr>
              <a:defRPr/>
            </a:lvl1pPr>
          </a:lstStyle>
          <a:p>
            <a:fld id="{E5385AAA-A7EC-4D2E-9F15-F0B3A821D407}" type="slidenum">
              <a:rPr lang="en-US" altLang="en-US" smtClean="0"/>
              <a:pPr/>
              <a:t>‹#›</a:t>
            </a:fld>
            <a:endParaRPr lang="en-US" altLang="en-US"/>
          </a:p>
        </p:txBody>
      </p:sp>
      <p:sp>
        <p:nvSpPr>
          <p:cNvPr id="8" name="Rectangle 7"/>
          <p:cNvSpPr/>
          <p:nvPr/>
        </p:nvSpPr>
        <p:spPr>
          <a:xfrm rot="1316973">
            <a:off x="367832" y="441699"/>
            <a:ext cx="657071"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9" name="Notched Right Arrow 8"/>
          <p:cNvSpPr/>
          <p:nvPr/>
        </p:nvSpPr>
        <p:spPr>
          <a:xfrm rot="10800000">
            <a:off x="495144" y="313313"/>
            <a:ext cx="9093963"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0" name="Notched Right Arrow 9"/>
          <p:cNvSpPr/>
          <p:nvPr/>
        </p:nvSpPr>
        <p:spPr>
          <a:xfrm rot="10800000">
            <a:off x="247571" y="313313"/>
            <a:ext cx="4945153"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144" y="201337"/>
            <a:ext cx="1955586" cy="978106"/>
          </a:xfrm>
          <a:prstGeom prst="rect">
            <a:avLst/>
          </a:prstGeom>
        </p:spPr>
      </p:pic>
      <p:sp>
        <p:nvSpPr>
          <p:cNvPr id="4" name="Text Placeholder 3"/>
          <p:cNvSpPr>
            <a:spLocks noGrp="1"/>
          </p:cNvSpPr>
          <p:nvPr>
            <p:ph type="body" sz="quarter" idx="13"/>
          </p:nvPr>
        </p:nvSpPr>
        <p:spPr>
          <a:xfrm>
            <a:off x="150813" y="4745305"/>
            <a:ext cx="9525000" cy="542925"/>
          </a:xfrm>
        </p:spPr>
        <p:txBody>
          <a:bodyPr/>
          <a:lstStyle>
            <a:lvl1pPr marL="0" indent="0" algn="ctr">
              <a:buNone/>
              <a:defRPr lang="en-GB" sz="2000" b="1" baseline="0" dirty="0">
                <a:solidFill>
                  <a:schemeClr val="bg2">
                    <a:lumMod val="50000"/>
                  </a:schemeClr>
                </a:solidFill>
                <a:latin typeface="+mn-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15925624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Khin_subtitl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1576135" y="3730717"/>
            <a:ext cx="6931978" cy="594139"/>
          </a:xfrm>
        </p:spPr>
        <p:txBody>
          <a:bodyPr/>
          <a:lstStyle>
            <a:lvl1pPr marL="0" indent="0" algn="ctr">
              <a:buFont typeface="Wingdings" pitchFamily="2" charset="2"/>
              <a:buNone/>
              <a:defRPr b="1">
                <a:solidFill>
                  <a:srgbClr val="C00000"/>
                </a:solidFill>
              </a:defRPr>
            </a:lvl1pPr>
          </a:lstStyle>
          <a:p>
            <a:pPr lvl="0"/>
            <a:r>
              <a:rPr lang="en-US" noProof="0" dirty="0"/>
              <a:t>Click to edit Master subtitle style</a:t>
            </a:r>
          </a:p>
        </p:txBody>
      </p:sp>
      <p:sp>
        <p:nvSpPr>
          <p:cNvPr id="6" name="Rectangle 6"/>
          <p:cNvSpPr>
            <a:spLocks noGrp="1" noChangeArrowheads="1"/>
          </p:cNvSpPr>
          <p:nvPr>
            <p:ph type="sldNum" sz="quarter" idx="12"/>
          </p:nvPr>
        </p:nvSpPr>
        <p:spPr/>
        <p:txBody>
          <a:bodyPr/>
          <a:lstStyle>
            <a:lvl1pPr>
              <a:defRPr/>
            </a:lvl1pPr>
          </a:lstStyle>
          <a:p>
            <a:fld id="{E5385AAA-A7EC-4D2E-9F15-F0B3A821D407}" type="slidenum">
              <a:rPr lang="en-US" altLang="en-US" smtClean="0"/>
              <a:pPr/>
              <a:t>‹#›</a:t>
            </a:fld>
            <a:endParaRPr lang="en-US" altLang="en-US"/>
          </a:p>
        </p:txBody>
      </p:sp>
      <p:sp>
        <p:nvSpPr>
          <p:cNvPr id="8" name="Rectangle 7"/>
          <p:cNvSpPr/>
          <p:nvPr/>
        </p:nvSpPr>
        <p:spPr>
          <a:xfrm rot="1316973">
            <a:off x="367832" y="441699"/>
            <a:ext cx="657071"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9" name="Notched Right Arrow 8"/>
          <p:cNvSpPr/>
          <p:nvPr/>
        </p:nvSpPr>
        <p:spPr>
          <a:xfrm rot="10800000">
            <a:off x="495144" y="313313"/>
            <a:ext cx="9093963"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0" name="Notched Right Arrow 9"/>
          <p:cNvSpPr/>
          <p:nvPr/>
        </p:nvSpPr>
        <p:spPr>
          <a:xfrm rot="10800000">
            <a:off x="247571" y="313313"/>
            <a:ext cx="4945153"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144" y="201337"/>
            <a:ext cx="1955586" cy="978106"/>
          </a:xfrm>
          <a:prstGeom prst="rect">
            <a:avLst/>
          </a:prstGeom>
        </p:spPr>
      </p:pic>
    </p:spTree>
    <p:extLst>
      <p:ext uri="{BB962C8B-B14F-4D97-AF65-F5344CB8AC3E}">
        <p14:creationId xmlns:p14="http://schemas.microsoft.com/office/powerpoint/2010/main" val="131242347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Khin_Title and Content">
    <p:spTree>
      <p:nvGrpSpPr>
        <p:cNvPr id="1" name=""/>
        <p:cNvGrpSpPr/>
        <p:nvPr/>
      </p:nvGrpSpPr>
      <p:grpSpPr>
        <a:xfrm>
          <a:off x="0" y="0"/>
          <a:ext cx="0" cy="0"/>
          <a:chOff x="0" y="0"/>
          <a:chExt cx="0" cy="0"/>
        </a:xfrm>
      </p:grpSpPr>
      <p:sp>
        <p:nvSpPr>
          <p:cNvPr id="19" name="Round Same Side Corner Rectangle 18"/>
          <p:cNvSpPr/>
          <p:nvPr userDrawn="1"/>
        </p:nvSpPr>
        <p:spPr>
          <a:xfrm rot="10800000">
            <a:off x="109821" y="1212972"/>
            <a:ext cx="9600662"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3" name="Rectangle 4"/>
          <p:cNvSpPr>
            <a:spLocks noGrp="1" noChangeArrowheads="1"/>
          </p:cNvSpPr>
          <p:nvPr>
            <p:ph type="dt" sz="half" idx="10"/>
          </p:nvPr>
        </p:nvSpPr>
        <p:spPr>
          <a:xfrm>
            <a:off x="495141" y="6245225"/>
            <a:ext cx="2310659" cy="476250"/>
          </a:xfrm>
          <a:prstGeom prst="rect">
            <a:avLst/>
          </a:prstGeom>
          <a:ln/>
        </p:spPr>
        <p:txBody>
          <a:bodyPr/>
          <a:lstStyle>
            <a:lvl1pPr>
              <a:defRPr/>
            </a:lvl1pPr>
          </a:lstStyle>
          <a:p>
            <a:fld id="{2BDCDFE9-2964-4092-8C11-C1C9AF050EF4}" type="datetime1">
              <a:rPr lang="en-GB" smtClean="0"/>
              <a:pPr/>
              <a:t>14/09/2024</a:t>
            </a:fld>
            <a:endParaRPr lang="en-GB"/>
          </a:p>
        </p:txBody>
      </p:sp>
      <p:sp>
        <p:nvSpPr>
          <p:cNvPr id="27" name="Rectangle 5"/>
          <p:cNvSpPr>
            <a:spLocks noGrp="1" noChangeArrowheads="1"/>
          </p:cNvSpPr>
          <p:nvPr>
            <p:ph type="ftr" sz="quarter" idx="11"/>
          </p:nvPr>
        </p:nvSpPr>
        <p:spPr>
          <a:xfrm>
            <a:off x="3383465" y="6245225"/>
            <a:ext cx="3135895" cy="476250"/>
          </a:xfrm>
          <a:prstGeom prst="rect">
            <a:avLst/>
          </a:prstGeom>
          <a:ln/>
        </p:spPr>
        <p:txBody>
          <a:bodyPr/>
          <a:lstStyle>
            <a:lvl1pPr>
              <a:defRPr/>
            </a:lvl1pPr>
          </a:lstStyle>
          <a:p>
            <a:endParaRPr lang="en-GB" dirty="0"/>
          </a:p>
        </p:txBody>
      </p:sp>
      <p:sp>
        <p:nvSpPr>
          <p:cNvPr id="29" name="Rectangle 6"/>
          <p:cNvSpPr>
            <a:spLocks noGrp="1" noChangeArrowheads="1"/>
          </p:cNvSpPr>
          <p:nvPr>
            <p:ph type="sldNum" sz="quarter" idx="12"/>
          </p:nvPr>
        </p:nvSpPr>
        <p:spPr>
          <a:xfrm>
            <a:off x="7097025" y="6245225"/>
            <a:ext cx="2310659" cy="476250"/>
          </a:xfrm>
          <a:ln/>
        </p:spPr>
        <p:txBody>
          <a:bodyPr/>
          <a:lstStyle>
            <a:lvl1pPr>
              <a:defRPr/>
            </a:lvl1pPr>
          </a:lstStyle>
          <a:p>
            <a:fld id="{74FF495C-5D37-4C82-9628-B7BB55A560A1}" type="slidenum">
              <a:rPr lang="en-GB" smtClean="0"/>
              <a:pPr/>
              <a:t>‹#›</a:t>
            </a:fld>
            <a:endParaRPr lang="en-GB"/>
          </a:p>
        </p:txBody>
      </p:sp>
      <p:sp>
        <p:nvSpPr>
          <p:cNvPr id="18" name="Round Same Side Corner Rectangle 17"/>
          <p:cNvSpPr/>
          <p:nvPr userDrawn="1"/>
        </p:nvSpPr>
        <p:spPr>
          <a:xfrm rot="10800000">
            <a:off x="140767" y="1212972"/>
            <a:ext cx="9600662"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2" name="Rectangle 4"/>
          <p:cNvSpPr txBox="1">
            <a:spLocks noChangeArrowheads="1"/>
          </p:cNvSpPr>
          <p:nvPr userDrawn="1"/>
        </p:nvSpPr>
        <p:spPr bwMode="auto">
          <a:xfrm>
            <a:off x="495141"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400" kern="1200">
                <a:solidFill>
                  <a:schemeClr val="tx1"/>
                </a:solidFill>
                <a:latin typeface="Arial"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C09EB7E-502F-41BB-AD61-41A348561A7E}" type="datetime1">
              <a:rPr lang="en-US" sz="1400" smtClean="0"/>
              <a:pPr/>
              <a:t>9/14/2024</a:t>
            </a:fld>
            <a:endParaRPr lang="en-US" sz="1400" dirty="0"/>
          </a:p>
        </p:txBody>
      </p:sp>
      <p:sp>
        <p:nvSpPr>
          <p:cNvPr id="24" name="Rectangle 6"/>
          <p:cNvSpPr txBox="1">
            <a:spLocks noChangeArrowheads="1"/>
          </p:cNvSpPr>
          <p:nvPr userDrawn="1"/>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61BEF1-A1BC-4BB6-B97F-633E5863B55E}" type="slidenum">
              <a:rPr lang="en-US" sz="1400" smtClean="0"/>
              <a:pPr/>
              <a:t>‹#›</a:t>
            </a:fld>
            <a:endParaRPr lang="en-US" sz="1400" dirty="0"/>
          </a:p>
        </p:txBody>
      </p:sp>
      <p:sp>
        <p:nvSpPr>
          <p:cNvPr id="25" name="Rectangle 24"/>
          <p:cNvSpPr/>
          <p:nvPr userDrawn="1"/>
        </p:nvSpPr>
        <p:spPr>
          <a:xfrm rot="1700955">
            <a:off x="172477" y="1096004"/>
            <a:ext cx="1713830" cy="616435"/>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grpSp>
        <p:nvGrpSpPr>
          <p:cNvPr id="26" name="Group 11"/>
          <p:cNvGrpSpPr>
            <a:grpSpLocks/>
          </p:cNvGrpSpPr>
          <p:nvPr/>
        </p:nvGrpSpPr>
        <p:grpSpPr bwMode="auto">
          <a:xfrm>
            <a:off x="345986" y="1066800"/>
            <a:ext cx="9206117" cy="5412062"/>
            <a:chOff x="686064" y="-22263"/>
            <a:chExt cx="7620000" cy="5965864"/>
          </a:xfrm>
        </p:grpSpPr>
        <p:pic>
          <p:nvPicPr>
            <p:cNvPr id="28" name="Picture 3" descr="C:\Users\Tom\Documents\My Dropbox\!temp\page-curls\page-curl v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800" y="2514601"/>
              <a:ext cx="4572264"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ounded Rectangle 40"/>
            <p:cNvSpPr/>
            <p:nvPr/>
          </p:nvSpPr>
          <p:spPr>
            <a:xfrm>
              <a:off x="686064" y="-22263"/>
              <a:ext cx="5334000" cy="5965864"/>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grpSp>
      <p:sp>
        <p:nvSpPr>
          <p:cNvPr id="42" name="Rounded Rectangle 41"/>
          <p:cNvSpPr/>
          <p:nvPr userDrawn="1"/>
        </p:nvSpPr>
        <p:spPr bwMode="auto">
          <a:xfrm>
            <a:off x="4458515" y="1233116"/>
            <a:ext cx="5093588" cy="2816218"/>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3" name="Notched Right Arrow 42"/>
          <p:cNvSpPr/>
          <p:nvPr userDrawn="1"/>
        </p:nvSpPr>
        <p:spPr>
          <a:xfrm rot="10800000">
            <a:off x="113791" y="688539"/>
            <a:ext cx="6132895" cy="60535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4" name="Notched Right Arrow 43"/>
          <p:cNvSpPr/>
          <p:nvPr userDrawn="1"/>
        </p:nvSpPr>
        <p:spPr>
          <a:xfrm rot="10800000">
            <a:off x="735853" y="688540"/>
            <a:ext cx="9105080" cy="60534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5" name="TextBox 44"/>
          <p:cNvSpPr txBox="1"/>
          <p:nvPr/>
        </p:nvSpPr>
        <p:spPr>
          <a:xfrm>
            <a:off x="243710" y="694754"/>
            <a:ext cx="2589176" cy="757130"/>
          </a:xfrm>
          <a:prstGeom prst="rect">
            <a:avLst/>
          </a:prstGeom>
          <a:noFill/>
        </p:spPr>
        <p:txBody>
          <a:bodyPr wrap="square" rtlCol="0">
            <a:spAutoFit/>
          </a:bodyPr>
          <a:lstStyle/>
          <a:p>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46" name="Text Placeholder 8"/>
          <p:cNvSpPr>
            <a:spLocks noGrp="1"/>
          </p:cNvSpPr>
          <p:nvPr>
            <p:ph type="body" sz="quarter" idx="16" hasCustomPrompt="1"/>
          </p:nvPr>
        </p:nvSpPr>
        <p:spPr>
          <a:xfrm>
            <a:off x="366616" y="729078"/>
            <a:ext cx="8573222" cy="495300"/>
          </a:xfrm>
          <a:prstGeom prst="rect">
            <a:avLst/>
          </a:prstGeom>
        </p:spPr>
        <p:txBody>
          <a:bodyPr anchor="ctr"/>
          <a:lstStyle>
            <a:lvl1pPr marL="0" indent="0" algn="ctr" defTabSz="914354" rtl="0" eaLnBrk="1" latinLnBrk="0" hangingPunct="1">
              <a:buFontTx/>
              <a:buNone/>
              <a:defRPr lang="en-US" sz="3600" b="1" kern="1200" dirty="0" smtClean="0">
                <a:solidFill>
                  <a:schemeClr val="bg1"/>
                </a:solidFill>
                <a:latin typeface="+mj-lt"/>
                <a:ea typeface="Verdana" panose="020B0604030504040204" pitchFamily="34" charset="0"/>
                <a:cs typeface="Verdana" panose="020B0604030504040204" pitchFamily="34" charset="0"/>
              </a:defRPr>
            </a:lvl1pPr>
            <a:lvl2pPr marL="457178" indent="0">
              <a:buFontTx/>
              <a:buNone/>
              <a:defRPr sz="20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914354" indent="0">
              <a:buFontTx/>
              <a:buNone/>
              <a:defRPr sz="18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371532"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828709"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a:t>Add title here</a:t>
            </a:r>
          </a:p>
        </p:txBody>
      </p:sp>
      <p:sp>
        <p:nvSpPr>
          <p:cNvPr id="3" name="Content Placeholder 2"/>
          <p:cNvSpPr>
            <a:spLocks noGrp="1"/>
          </p:cNvSpPr>
          <p:nvPr>
            <p:ph sz="quarter" idx="17"/>
          </p:nvPr>
        </p:nvSpPr>
        <p:spPr>
          <a:xfrm>
            <a:off x="495141" y="1471613"/>
            <a:ext cx="8912543" cy="398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94039" y="209990"/>
            <a:ext cx="1319412" cy="482027"/>
          </a:xfrm>
          <a:prstGeom prst="rect">
            <a:avLst/>
          </a:prstGeom>
        </p:spPr>
      </p:pic>
      <p:sp>
        <p:nvSpPr>
          <p:cNvPr id="21" name="Rectangle 20"/>
          <p:cNvSpPr/>
          <p:nvPr userDrawn="1"/>
        </p:nvSpPr>
        <p:spPr>
          <a:xfrm>
            <a:off x="319473" y="326774"/>
            <a:ext cx="8348277" cy="295466"/>
          </a:xfrm>
          <a:prstGeom prst="rect">
            <a:avLst/>
          </a:prstGeom>
        </p:spPr>
        <p:txBody>
          <a:bodyPr wrap="square">
            <a:spAutoFit/>
          </a:bodyPr>
          <a:lstStyle/>
          <a:p>
            <a:r>
              <a:rPr lang="en-US"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CE2101/ CZ2101: ALGORITHM</a:t>
            </a:r>
            <a:r>
              <a:rPr lang="en-US" sz="1100" b="1" baseline="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 DESIGN AND ANALYSIS</a:t>
            </a:r>
            <a:endParaRPr lang="en-GB"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8666984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hin_Title and Content(blank)">
    <p:spTree>
      <p:nvGrpSpPr>
        <p:cNvPr id="1" name=""/>
        <p:cNvGrpSpPr/>
        <p:nvPr/>
      </p:nvGrpSpPr>
      <p:grpSpPr>
        <a:xfrm>
          <a:off x="0" y="0"/>
          <a:ext cx="0" cy="0"/>
          <a:chOff x="0" y="0"/>
          <a:chExt cx="0" cy="0"/>
        </a:xfrm>
      </p:grpSpPr>
      <p:sp>
        <p:nvSpPr>
          <p:cNvPr id="45" name="Notched Right Arrow 44"/>
          <p:cNvSpPr/>
          <p:nvPr/>
        </p:nvSpPr>
        <p:spPr>
          <a:xfrm rot="10800000">
            <a:off x="113791" y="688539"/>
            <a:ext cx="6132895" cy="60535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6" name="Notched Right Arrow 45"/>
          <p:cNvSpPr/>
          <p:nvPr/>
        </p:nvSpPr>
        <p:spPr>
          <a:xfrm rot="10800000">
            <a:off x="735853" y="688540"/>
            <a:ext cx="9105080" cy="60534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7" name="TextBox 46"/>
          <p:cNvSpPr txBox="1"/>
          <p:nvPr/>
        </p:nvSpPr>
        <p:spPr>
          <a:xfrm>
            <a:off x="216627" y="688542"/>
            <a:ext cx="2589176" cy="757130"/>
          </a:xfrm>
          <a:prstGeom prst="rect">
            <a:avLst/>
          </a:prstGeom>
          <a:noFill/>
        </p:spPr>
        <p:txBody>
          <a:bodyPr wrap="square" rtlCol="0">
            <a:spAutoFit/>
          </a:bodyPr>
          <a:lstStyle/>
          <a:p>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48" name="Text Placeholder 8"/>
          <p:cNvSpPr>
            <a:spLocks noGrp="1"/>
          </p:cNvSpPr>
          <p:nvPr>
            <p:ph type="body" sz="quarter" idx="16" hasCustomPrompt="1"/>
          </p:nvPr>
        </p:nvSpPr>
        <p:spPr>
          <a:xfrm>
            <a:off x="366616" y="729078"/>
            <a:ext cx="8573222" cy="495300"/>
          </a:xfrm>
          <a:prstGeom prst="rect">
            <a:avLst/>
          </a:prstGeom>
        </p:spPr>
        <p:txBody>
          <a:bodyPr anchor="ctr"/>
          <a:lstStyle>
            <a:lvl1pPr marL="0" indent="0" algn="ctr" defTabSz="914354" rtl="0" eaLnBrk="1" latinLnBrk="0" hangingPunct="1">
              <a:buFontTx/>
              <a:buNone/>
              <a:defRPr lang="en-US" sz="3600" b="1" kern="1200" dirty="0" smtClean="0">
                <a:solidFill>
                  <a:schemeClr val="bg1"/>
                </a:solidFill>
                <a:latin typeface="+mj-lt"/>
                <a:ea typeface="Verdana" panose="020B0604030504040204" pitchFamily="34" charset="0"/>
                <a:cs typeface="Verdana" panose="020B0604030504040204" pitchFamily="34" charset="0"/>
              </a:defRPr>
            </a:lvl1pPr>
            <a:lvl2pPr marL="457178" indent="0">
              <a:buFontTx/>
              <a:buNone/>
              <a:defRPr sz="20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914354" indent="0">
              <a:buFontTx/>
              <a:buNone/>
              <a:defRPr sz="18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371532"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828709"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a:t>Add title here</a:t>
            </a:r>
          </a:p>
        </p:txBody>
      </p:sp>
      <p:sp>
        <p:nvSpPr>
          <p:cNvPr id="8" name="Rectangle 6"/>
          <p:cNvSpPr txBox="1">
            <a:spLocks noChangeArrowheads="1"/>
          </p:cNvSpPr>
          <p:nvPr/>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61BEF1-A1BC-4BB6-B97F-633E5863B55E}" type="slidenum">
              <a:rPr lang="en-US" sz="1400" smtClean="0"/>
              <a:pPr/>
              <a:t>‹#›</a:t>
            </a:fld>
            <a:endParaRPr lang="en-US" sz="1400"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4039" y="209990"/>
            <a:ext cx="1319412" cy="482027"/>
          </a:xfrm>
          <a:prstGeom prst="rect">
            <a:avLst/>
          </a:prstGeom>
        </p:spPr>
      </p:pic>
      <p:sp>
        <p:nvSpPr>
          <p:cNvPr id="10" name="Rectangle 9"/>
          <p:cNvSpPr/>
          <p:nvPr userDrawn="1"/>
        </p:nvSpPr>
        <p:spPr>
          <a:xfrm>
            <a:off x="319473" y="326774"/>
            <a:ext cx="8348277" cy="295466"/>
          </a:xfrm>
          <a:prstGeom prst="rect">
            <a:avLst/>
          </a:prstGeom>
        </p:spPr>
        <p:txBody>
          <a:bodyPr wrap="square">
            <a:spAutoFit/>
          </a:bodyPr>
          <a:lstStyle/>
          <a:p>
            <a:r>
              <a:rPr lang="en-US"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CE2101/ CZ2101: ALGORITHM</a:t>
            </a:r>
            <a:r>
              <a:rPr lang="en-US" sz="1100" b="1" baseline="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 DESIGN AND ANALYSIS</a:t>
            </a:r>
            <a:endParaRPr lang="en-GB"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8085174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37571" name="Rectangle 3"/>
          <p:cNvSpPr>
            <a:spLocks noGrp="1" noChangeArrowheads="1"/>
          </p:cNvSpPr>
          <p:nvPr>
            <p:ph type="ctrTitle"/>
          </p:nvPr>
        </p:nvSpPr>
        <p:spPr>
          <a:xfrm>
            <a:off x="742950" y="2286001"/>
            <a:ext cx="8416925" cy="1143000"/>
          </a:xfrm>
        </p:spPr>
        <p:txBody>
          <a:bodyPr/>
          <a:lstStyle>
            <a:lvl1pPr>
              <a:defRPr/>
            </a:lvl1pPr>
          </a:lstStyle>
          <a:p>
            <a:r>
              <a:rPr lang="en-US"/>
              <a:t>Click to edit Master title style</a:t>
            </a:r>
          </a:p>
        </p:txBody>
      </p:sp>
      <p:sp>
        <p:nvSpPr>
          <p:cNvPr id="237572" name="Rectangle 4"/>
          <p:cNvSpPr>
            <a:spLocks noGrp="1" noChangeArrowheads="1"/>
          </p:cNvSpPr>
          <p:nvPr>
            <p:ph type="subTitle" idx="1"/>
          </p:nvPr>
        </p:nvSpPr>
        <p:spPr>
          <a:xfrm>
            <a:off x="1485901" y="3886200"/>
            <a:ext cx="6931024" cy="1752600"/>
          </a:xfrm>
        </p:spPr>
        <p:txBody>
          <a:bodyPr/>
          <a:lstStyle>
            <a:lvl1pPr marL="0" indent="0" algn="ctr">
              <a:buFont typeface="Monotype Sorts" pitchFamily="2" charset="2"/>
              <a:buNone/>
              <a:defRPr/>
            </a:lvl1pPr>
          </a:lstStyle>
          <a:p>
            <a:r>
              <a:rPr lang="en-US"/>
              <a:t>Click to edit Master subtitle style</a:t>
            </a:r>
          </a:p>
        </p:txBody>
      </p:sp>
      <p:sp>
        <p:nvSpPr>
          <p:cNvPr id="5" name="Rectangle 5"/>
          <p:cNvSpPr>
            <a:spLocks noGrp="1" noChangeArrowheads="1"/>
          </p:cNvSpPr>
          <p:nvPr>
            <p:ph type="dt" sz="half" idx="10"/>
          </p:nvPr>
        </p:nvSpPr>
        <p:spPr>
          <a:xfrm>
            <a:off x="742950" y="6248400"/>
            <a:ext cx="2062163" cy="457200"/>
          </a:xfrm>
          <a:prstGeom prst="rect">
            <a:avLst/>
          </a:prstGeom>
        </p:spPr>
        <p:txBody>
          <a:bodyPr/>
          <a:lstStyle>
            <a:lvl1pPr>
              <a:defRPr>
                <a:solidFill>
                  <a:srgbClr val="578963"/>
                </a:solidFill>
              </a:defRPr>
            </a:lvl1pPr>
          </a:lstStyle>
          <a:p>
            <a:pPr>
              <a:defRPr/>
            </a:pPr>
            <a:fld id="{76E0AE57-8AFD-4123-AA53-C7C6E1C2EC0F}" type="datetime1">
              <a:rPr lang="en-GB" smtClean="0"/>
              <a:pPr>
                <a:defRPr/>
              </a:pPr>
              <a:t>14/09/2024</a:t>
            </a:fld>
            <a:endParaRPr lang="en-US"/>
          </a:p>
        </p:txBody>
      </p:sp>
      <p:sp>
        <p:nvSpPr>
          <p:cNvPr id="6" name="Rectangle 6"/>
          <p:cNvSpPr>
            <a:spLocks noGrp="1" noChangeArrowheads="1"/>
          </p:cNvSpPr>
          <p:nvPr>
            <p:ph type="ftr" sz="quarter" idx="11"/>
          </p:nvPr>
        </p:nvSpPr>
        <p:spPr>
          <a:xfrm>
            <a:off x="3382963" y="6248400"/>
            <a:ext cx="3136900" cy="457200"/>
          </a:xfrm>
          <a:prstGeom prst="rect">
            <a:avLst/>
          </a:prstGeom>
        </p:spPr>
        <p:txBody>
          <a:bodyPr/>
          <a:lstStyle>
            <a:lvl1pPr>
              <a:defRPr>
                <a:solidFill>
                  <a:srgbClr val="578963"/>
                </a:solidFill>
              </a:defRPr>
            </a:lvl1pPr>
          </a:lstStyle>
          <a:p>
            <a:pPr>
              <a:defRPr/>
            </a:pPr>
            <a:endParaRPr lang="en-US"/>
          </a:p>
        </p:txBody>
      </p:sp>
      <p:sp>
        <p:nvSpPr>
          <p:cNvPr id="7" name="Rectangle 7"/>
          <p:cNvSpPr>
            <a:spLocks noGrp="1" noChangeArrowheads="1"/>
          </p:cNvSpPr>
          <p:nvPr>
            <p:ph type="sldNum" sz="quarter" idx="12"/>
          </p:nvPr>
        </p:nvSpPr>
        <p:spPr/>
        <p:txBody>
          <a:bodyPr/>
          <a:lstStyle>
            <a:lvl1pPr>
              <a:defRPr>
                <a:solidFill>
                  <a:srgbClr val="578963"/>
                </a:solidFill>
              </a:defRPr>
            </a:lvl1pPr>
          </a:lstStyle>
          <a:p>
            <a:fld id="{303E4803-2C5B-4BCE-9A76-CFB21869E2C6}" type="slidenum">
              <a:rPr lang="en-US" altLang="en-US"/>
              <a:pPr/>
              <a:t>‹#›</a:t>
            </a:fld>
            <a:endParaRPr lang="en-US" altLang="en-US"/>
          </a:p>
        </p:txBody>
      </p:sp>
    </p:spTree>
    <p:extLst>
      <p:ext uri="{BB962C8B-B14F-4D97-AF65-F5344CB8AC3E}">
        <p14:creationId xmlns:p14="http://schemas.microsoft.com/office/powerpoint/2010/main" val="1396985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3078B621-01D8-4AFF-ACD0-9105F7AA3D0C}" type="datetime1">
              <a:rPr lang="en-GB" smtClean="0"/>
              <a:pPr>
                <a:defRPr/>
              </a:pPr>
              <a:t>14/09/2024</a:t>
            </a:fld>
            <a:endParaRPr lang="en-US"/>
          </a:p>
        </p:txBody>
      </p:sp>
      <p:sp>
        <p:nvSpPr>
          <p:cNvPr id="5"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758A853-25D2-448D-81FD-6E7DE0F50CA7}" type="slidenum">
              <a:rPr lang="en-US" altLang="en-US"/>
              <a:pPr/>
              <a:t>‹#›</a:t>
            </a:fld>
            <a:endParaRPr lang="en-US" altLang="en-US"/>
          </a:p>
        </p:txBody>
      </p:sp>
    </p:spTree>
    <p:extLst>
      <p:ext uri="{BB962C8B-B14F-4D97-AF65-F5344CB8AC3E}">
        <p14:creationId xmlns:p14="http://schemas.microsoft.com/office/powerpoint/2010/main" val="247408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502F2B32-1369-4771-870F-DA785681AC07}" type="datetime1">
              <a:rPr lang="en-GB" smtClean="0"/>
              <a:pPr>
                <a:defRPr/>
              </a:pPr>
              <a:t>14/09/2024</a:t>
            </a:fld>
            <a:endParaRPr lang="en-US"/>
          </a:p>
        </p:txBody>
      </p:sp>
      <p:sp>
        <p:nvSpPr>
          <p:cNvPr id="3"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7BA22750-9951-4708-8272-6D1C2AC05F25}" type="slidenum">
              <a:rPr lang="en-US" altLang="en-US"/>
              <a:pPr/>
              <a:t>‹#›</a:t>
            </a:fld>
            <a:endParaRPr lang="en-US" altLang="en-US"/>
          </a:p>
        </p:txBody>
      </p:sp>
    </p:spTree>
    <p:extLst>
      <p:ext uri="{BB962C8B-B14F-4D97-AF65-F5344CB8AC3E}">
        <p14:creationId xmlns:p14="http://schemas.microsoft.com/office/powerpoint/2010/main" val="499609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5171DD8B-3D8B-459A-A497-F949BAAE7E45}" type="datetime1">
              <a:rPr lang="en-GB" smtClean="0"/>
              <a:pPr>
                <a:defRPr/>
              </a:pPr>
              <a:t>14/09/2024</a:t>
            </a:fld>
            <a:endParaRPr lang="en-US"/>
          </a:p>
        </p:txBody>
      </p:sp>
      <p:sp>
        <p:nvSpPr>
          <p:cNvPr id="4"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0BC37B2E-4D09-48ED-95E1-176E0BECFFA6}" type="slidenum">
              <a:rPr lang="en-US" altLang="en-US"/>
              <a:pPr/>
              <a:t>‹#›</a:t>
            </a:fld>
            <a:endParaRPr lang="en-US" altLang="en-US"/>
          </a:p>
        </p:txBody>
      </p:sp>
    </p:spTree>
    <p:extLst>
      <p:ext uri="{BB962C8B-B14F-4D97-AF65-F5344CB8AC3E}">
        <p14:creationId xmlns:p14="http://schemas.microsoft.com/office/powerpoint/2010/main" val="677638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42950" y="457200"/>
            <a:ext cx="8416925" cy="1143000"/>
          </a:xfrm>
        </p:spPr>
        <p:txBody>
          <a:bodyPr/>
          <a:lstStyle/>
          <a:p>
            <a:r>
              <a:rPr lang="en-US"/>
              <a:t>Click to edit Master title style</a:t>
            </a:r>
          </a:p>
        </p:txBody>
      </p:sp>
      <p:sp>
        <p:nvSpPr>
          <p:cNvPr id="3" name="Text Placeholder 2"/>
          <p:cNvSpPr>
            <a:spLocks noGrp="1"/>
          </p:cNvSpPr>
          <p:nvPr>
            <p:ph type="body" sz="half" idx="1"/>
          </p:nvPr>
        </p:nvSpPr>
        <p:spPr>
          <a:xfrm>
            <a:off x="742951" y="1981200"/>
            <a:ext cx="4132263"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027613" y="1981200"/>
            <a:ext cx="4132262"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027613" y="4114800"/>
            <a:ext cx="4132262"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8B6E9DAE-D1F5-4501-ACBC-DC7BDD89D05E}" type="datetime1">
              <a:rPr lang="en-GB" smtClean="0"/>
              <a:pPr>
                <a:defRPr/>
              </a:pPr>
              <a:t>14/09/2024</a:t>
            </a:fld>
            <a:endParaRPr lang="en-US"/>
          </a:p>
        </p:txBody>
      </p:sp>
      <p:sp>
        <p:nvSpPr>
          <p:cNvPr id="7"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fld id="{FD6A6F64-9571-4410-A010-C8D840F6D48A}" type="slidenum">
              <a:rPr lang="en-US" altLang="en-US"/>
              <a:pPr/>
              <a:t>‹#›</a:t>
            </a:fld>
            <a:endParaRPr lang="en-US" altLang="en-US"/>
          </a:p>
        </p:txBody>
      </p:sp>
    </p:spTree>
    <p:extLst>
      <p:ext uri="{BB962C8B-B14F-4D97-AF65-F5344CB8AC3E}">
        <p14:creationId xmlns:p14="http://schemas.microsoft.com/office/powerpoint/2010/main" val="1813971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1"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30094" y="274638"/>
            <a:ext cx="9160113"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p:cNvSpPr>
            <a:spLocks noGrp="1" noChangeArrowheads="1"/>
          </p:cNvSpPr>
          <p:nvPr>
            <p:ph type="body" idx="1"/>
          </p:nvPr>
        </p:nvSpPr>
        <p:spPr bwMode="auto">
          <a:xfrm>
            <a:off x="412618" y="1447803"/>
            <a:ext cx="907759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5385AAA-A7EC-4D2E-9F15-F0B3A821D407}" type="slidenum">
              <a:rPr lang="en-US" altLang="en-US" smtClean="0"/>
              <a:pPr/>
              <a:t>‹#›</a:t>
            </a:fld>
            <a:endParaRPr lang="en-US" altLang="en-US"/>
          </a:p>
        </p:txBody>
      </p:sp>
    </p:spTree>
    <p:extLst>
      <p:ext uri="{BB962C8B-B14F-4D97-AF65-F5344CB8AC3E}">
        <p14:creationId xmlns:p14="http://schemas.microsoft.com/office/powerpoint/2010/main" val="3627968963"/>
      </p:ext>
    </p:extLst>
  </p:cSld>
  <p:clrMap bg1="lt1" tx1="dk1" bg2="lt2" tx2="dk2" accent1="accent1" accent2="accent2" accent3="accent3" accent4="accent4" accent5="accent5" accent6="accent6" hlink="hlink" folHlink="folHlink"/>
  <p:sldLayoutIdLst>
    <p:sldLayoutId id="2147484783" r:id="rId1"/>
    <p:sldLayoutId id="2147484784" r:id="rId2"/>
    <p:sldLayoutId id="2147484793" r:id="rId3"/>
    <p:sldLayoutId id="2147484787" r:id="rId4"/>
    <p:sldLayoutId id="2147484788" r:id="rId5"/>
    <p:sldLayoutId id="2147484789" r:id="rId6"/>
    <p:sldLayoutId id="2147484790" r:id="rId7"/>
    <p:sldLayoutId id="2147484791" r:id="rId8"/>
    <p:sldLayoutId id="2147484792" r:id="rId9"/>
  </p:sldLayoutIdLst>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hf sldNum="0"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2.bin"/><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8.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50813" y="4114800"/>
            <a:ext cx="9525000" cy="594139"/>
          </a:xfrm>
        </p:spPr>
        <p:txBody>
          <a:bodyPr/>
          <a:lstStyle/>
          <a:p>
            <a:r>
              <a:rPr lang="en-GB" dirty="0"/>
              <a:t>Quicksort</a:t>
            </a:r>
          </a:p>
        </p:txBody>
      </p:sp>
      <p:sp>
        <p:nvSpPr>
          <p:cNvPr id="6" name="Title 2"/>
          <p:cNvSpPr>
            <a:spLocks noGrp="1"/>
          </p:cNvSpPr>
          <p:nvPr>
            <p:ph type="ctrTitle"/>
          </p:nvPr>
        </p:nvSpPr>
        <p:spPr>
          <a:xfrm>
            <a:off x="150813" y="2484170"/>
            <a:ext cx="9525000" cy="1571319"/>
          </a:xfrm>
        </p:spPr>
        <p:txBody>
          <a:bodyPr/>
          <a:lstStyle/>
          <a:p>
            <a:r>
              <a:rPr lang="en-GB" sz="4000" dirty="0"/>
              <a:t>SC2001/CE2101/CZ2101: </a:t>
            </a:r>
            <a:br>
              <a:rPr lang="en-GB" sz="4000" dirty="0"/>
            </a:br>
            <a:r>
              <a:rPr lang="en-GB" sz="4000" dirty="0"/>
              <a:t>Algorithm Design and Analysis</a:t>
            </a:r>
          </a:p>
        </p:txBody>
      </p:sp>
      <p:sp>
        <p:nvSpPr>
          <p:cNvPr id="5" name="Text Placeholder 4">
            <a:extLst>
              <a:ext uri="{FF2B5EF4-FFF2-40B4-BE49-F238E27FC236}">
                <a16:creationId xmlns:a16="http://schemas.microsoft.com/office/drawing/2014/main" id="{E1DA5112-0730-D2AD-E6A8-3A2747881321}"/>
              </a:ext>
            </a:extLst>
          </p:cNvPr>
          <p:cNvSpPr txBox="1">
            <a:spLocks/>
          </p:cNvSpPr>
          <p:nvPr/>
        </p:nvSpPr>
        <p:spPr bwMode="auto">
          <a:xfrm>
            <a:off x="150813" y="5126305"/>
            <a:ext cx="95250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bg2"/>
              </a:buClr>
              <a:buFont typeface="Wingdings" panose="05000000000000000000" pitchFamily="2" charset="2"/>
              <a:buNone/>
              <a:defRPr lang="en-GB" sz="2000" b="1" baseline="0" dirty="0">
                <a:solidFill>
                  <a:schemeClr val="bg2">
                    <a:lumMod val="50000"/>
                  </a:schemeClr>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r>
              <a:rPr lang="en-SG" dirty="0"/>
              <a:t>Instructor: Assoc. Prof. ZHANG Hanwang</a:t>
            </a:r>
          </a:p>
        </p:txBody>
      </p:sp>
      <p:sp>
        <p:nvSpPr>
          <p:cNvPr id="7" name="TextBox 6">
            <a:extLst>
              <a:ext uri="{FF2B5EF4-FFF2-40B4-BE49-F238E27FC236}">
                <a16:creationId xmlns:a16="http://schemas.microsoft.com/office/drawing/2014/main" id="{9337D860-18B1-7ED2-A156-E27617986839}"/>
              </a:ext>
            </a:extLst>
          </p:cNvPr>
          <p:cNvSpPr txBox="1"/>
          <p:nvPr/>
        </p:nvSpPr>
        <p:spPr>
          <a:xfrm>
            <a:off x="5027612" y="6083299"/>
            <a:ext cx="4495800" cy="394147"/>
          </a:xfrm>
          <a:prstGeom prst="rect">
            <a:avLst/>
          </a:prstGeom>
          <a:noFill/>
        </p:spPr>
        <p:txBody>
          <a:bodyPr wrap="square" rtlCol="0">
            <a:spAutoFit/>
          </a:bodyPr>
          <a:lstStyle/>
          <a:p>
            <a:r>
              <a:rPr lang="en-US" sz="1800" dirty="0"/>
              <a:t>Courtesy of Dr. </a:t>
            </a:r>
            <a:r>
              <a:rPr lang="en-US" sz="1800" dirty="0" err="1"/>
              <a:t>Ke</a:t>
            </a:r>
            <a:r>
              <a:rPr lang="en-US" sz="1800" dirty="0"/>
              <a:t> Yiping, Kelly’s slides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GB" dirty="0"/>
              <a:t>Partition Routine in Quicksort</a:t>
            </a:r>
          </a:p>
          <a:p>
            <a:endParaRPr lang="en-GB" strike="sngStrike" dirty="0"/>
          </a:p>
        </p:txBody>
      </p:sp>
      <p:sp>
        <p:nvSpPr>
          <p:cNvPr id="3" name="Subtitle 3"/>
          <p:cNvSpPr txBox="1">
            <a:spLocks/>
          </p:cNvSpPr>
          <p:nvPr/>
        </p:nvSpPr>
        <p:spPr bwMode="auto">
          <a:xfrm>
            <a:off x="1598612" y="4724400"/>
            <a:ext cx="6931978" cy="594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bg2"/>
              </a:buClr>
              <a:buFont typeface="Wingdings" panose="05000000000000000000" pitchFamily="2" charset="2"/>
              <a:buNone/>
              <a:defRPr sz="3200" b="1">
                <a:solidFill>
                  <a:srgbClr val="C00000"/>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a:lnSpc>
                <a:spcPct val="100000"/>
              </a:lnSpc>
              <a:buSzTx/>
            </a:pPr>
            <a:endParaRPr lang="en-GB" kern="0" dirty="0"/>
          </a:p>
        </p:txBody>
      </p:sp>
    </p:spTree>
    <p:extLst>
      <p:ext uri="{BB962C8B-B14F-4D97-AF65-F5344CB8AC3E}">
        <p14:creationId xmlns:p14="http://schemas.microsoft.com/office/powerpoint/2010/main" val="225388180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52227" name="Rectangle 3"/>
          <p:cNvSpPr>
            <a:spLocks noGrp="1" noChangeArrowheads="1"/>
          </p:cNvSpPr>
          <p:nvPr>
            <p:ph sz="quarter" idx="17"/>
          </p:nvPr>
        </p:nvSpPr>
        <p:spPr>
          <a:xfrm>
            <a:off x="989713" y="3474350"/>
            <a:ext cx="7466198" cy="2784691"/>
          </a:xfrm>
        </p:spPr>
        <p:txBody>
          <a:bodyPr/>
          <a:lstStyle/>
          <a:p>
            <a:pPr>
              <a:buFont typeface="Monotype Sorts" pitchFamily="2" charset="2"/>
              <a:buNone/>
            </a:pPr>
            <a:r>
              <a:rPr lang="en-US" altLang="en-US" sz="2400" b="1" dirty="0" err="1">
                <a:latin typeface="Arial" panose="020B0604020202020204" pitchFamily="34" charset="0"/>
              </a:rPr>
              <a:t>int</a:t>
            </a:r>
            <a:r>
              <a:rPr lang="en-US" altLang="en-US" sz="2400" b="1" dirty="0">
                <a:latin typeface="Arial" panose="020B0604020202020204" pitchFamily="34" charset="0"/>
              </a:rPr>
              <a:t> 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a:latin typeface="Arial" panose="020B0604020202020204" pitchFamily="34" charset="0"/>
              </a:rPr>
              <a:t>{</a:t>
            </a:r>
          </a:p>
          <a:p>
            <a:pPr>
              <a:buFont typeface="Monotype Sorts" pitchFamily="2" charset="2"/>
              <a:buNone/>
            </a:pPr>
            <a:r>
              <a:rPr lang="en-US" altLang="en-US" sz="2000" dirty="0">
                <a:latin typeface="Arial" panose="020B0604020202020204" pitchFamily="34" charset="0"/>
              </a:rPr>
              <a:t>    </a:t>
            </a:r>
            <a:r>
              <a:rPr lang="en-US" altLang="en-US" sz="2000" dirty="0" err="1">
                <a:latin typeface="Arial" panose="020B0604020202020204" pitchFamily="34" charset="0"/>
              </a:rPr>
              <a:t>int</a:t>
            </a:r>
            <a:r>
              <a:rPr lang="en-US" altLang="en-US" sz="2000" dirty="0">
                <a:latin typeface="Arial" panose="020B0604020202020204" pitchFamily="34" charset="0"/>
              </a:rPr>
              <a:t> </a:t>
            </a:r>
            <a:r>
              <a:rPr lang="en-US" altLang="en-US" sz="2000" dirty="0" err="1">
                <a:latin typeface="Arial" panose="020B0604020202020204" pitchFamily="34" charset="0"/>
              </a:rPr>
              <a:t>i</a:t>
            </a:r>
            <a:r>
              <a:rPr lang="en-US" altLang="en-US" sz="2000" dirty="0">
                <a:latin typeface="Arial" panose="020B0604020202020204" pitchFamily="34" charset="0"/>
              </a:rPr>
              <a:t>, </a:t>
            </a:r>
            <a:r>
              <a:rPr lang="en-US" altLang="en-US" sz="2000" dirty="0" err="1">
                <a:latin typeface="Arial" panose="020B0604020202020204" pitchFamily="34" charset="0"/>
              </a:rPr>
              <a:t>last_small</a:t>
            </a:r>
            <a:r>
              <a:rPr lang="en-US" altLang="en-US" sz="2000" dirty="0">
                <a:latin typeface="Arial" panose="020B0604020202020204" pitchFamily="34" charset="0"/>
              </a:rPr>
              <a:t>, pivot;</a:t>
            </a:r>
          </a:p>
          <a:p>
            <a:pPr>
              <a:buFont typeface="Monotype Sorts" pitchFamily="2" charset="2"/>
              <a:buNone/>
            </a:pPr>
            <a:r>
              <a:rPr lang="en-US" altLang="en-US" sz="2000" dirty="0">
                <a:latin typeface="Arial" panose="020B0604020202020204" pitchFamily="34" charset="0"/>
              </a:rPr>
              <a:t>    </a:t>
            </a:r>
            <a:r>
              <a:rPr lang="en-US" altLang="en-US" sz="2000" dirty="0" err="1">
                <a:latin typeface="Arial" panose="020B0604020202020204" pitchFamily="34" charset="0"/>
              </a:rPr>
              <a:t>int</a:t>
            </a:r>
            <a:r>
              <a:rPr lang="en-US" altLang="en-US" sz="2000" dirty="0">
                <a:latin typeface="Arial" panose="020B0604020202020204" pitchFamily="34" charset="0"/>
              </a:rPr>
              <a:t> mid = (</a:t>
            </a:r>
            <a:r>
              <a:rPr lang="en-US" altLang="en-US" sz="2000" dirty="0" err="1">
                <a:latin typeface="Arial" panose="020B0604020202020204" pitchFamily="34" charset="0"/>
              </a:rPr>
              <a:t>low+high</a:t>
            </a:r>
            <a:r>
              <a:rPr lang="en-US" altLang="en-US" sz="2000" dirty="0">
                <a:latin typeface="Arial" panose="020B0604020202020204" pitchFamily="34" charset="0"/>
              </a:rPr>
              <a:t>)/2;</a:t>
            </a:r>
          </a:p>
          <a:p>
            <a:pPr marL="341313" indent="-79375">
              <a:lnSpc>
                <a:spcPct val="100000"/>
              </a:lnSpc>
              <a:spcBef>
                <a:spcPct val="0"/>
              </a:spcBef>
              <a:buClrTx/>
              <a:buSzTx/>
              <a:buFontTx/>
              <a:buNone/>
            </a:pPr>
            <a:r>
              <a:rPr lang="en-US" altLang="en-US" sz="2000" dirty="0"/>
              <a:t>swap(low, mid);</a:t>
            </a:r>
          </a:p>
          <a:p>
            <a:pPr marL="341313" indent="-79375">
              <a:lnSpc>
                <a:spcPct val="100000"/>
              </a:lnSpc>
              <a:spcBef>
                <a:spcPct val="0"/>
              </a:spcBef>
              <a:buClrTx/>
              <a:buSzTx/>
              <a:buFontTx/>
              <a:buNone/>
            </a:pPr>
            <a:r>
              <a:rPr lang="en-US" altLang="en-US" sz="2000" dirty="0"/>
              <a:t>pivot = slot[low];</a:t>
            </a:r>
          </a:p>
          <a:p>
            <a:pPr marL="341313" indent="-79375">
              <a:lnSpc>
                <a:spcPct val="100000"/>
              </a:lnSpc>
              <a:spcBef>
                <a:spcPct val="0"/>
              </a:spcBef>
              <a:buClrTx/>
              <a:buSzTx/>
              <a:buFontTx/>
              <a:buNone/>
            </a:pPr>
            <a:r>
              <a:rPr lang="en-US" altLang="en-US" sz="2000" dirty="0" err="1"/>
              <a:t>last_small</a:t>
            </a:r>
            <a:r>
              <a:rPr lang="en-US" altLang="en-US" sz="2000" dirty="0"/>
              <a:t> = low;</a:t>
            </a:r>
            <a:endParaRPr lang="en-US" altLang="en-US" sz="2000" dirty="0">
              <a:latin typeface="Courier New" panose="02070309020205020404" pitchFamily="49" charset="0"/>
            </a:endParaRPr>
          </a:p>
          <a:p>
            <a:pPr>
              <a:buFont typeface="Monotype Sorts" pitchFamily="2" charset="2"/>
              <a:buNone/>
            </a:pPr>
            <a:endParaRPr lang="en-US" altLang="en-US" sz="2000" dirty="0">
              <a:latin typeface="Arial" panose="020B0604020202020204" pitchFamily="34" charset="0"/>
            </a:endParaRPr>
          </a:p>
        </p:txBody>
      </p:sp>
      <p:sp>
        <p:nvSpPr>
          <p:cNvPr id="21" name="Text Box 7"/>
          <p:cNvSpPr txBox="1">
            <a:spLocks noChangeArrowheads="1"/>
          </p:cNvSpPr>
          <p:nvPr/>
        </p:nvSpPr>
        <p:spPr bwMode="gray">
          <a:xfrm>
            <a:off x="4113212" y="2878317"/>
            <a:ext cx="641201"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mid</a:t>
            </a:r>
            <a:endParaRPr lang="en-US" altLang="en-US" dirty="0">
              <a:solidFill>
                <a:schemeClr val="tx1"/>
              </a:solidFill>
            </a:endParaRPr>
          </a:p>
        </p:txBody>
      </p:sp>
      <p:cxnSp>
        <p:nvCxnSpPr>
          <p:cNvPr id="6" name="Straight Connector 5"/>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26" name="Up Arrow 25"/>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7"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28" name="Up Arrow 27"/>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9" name="Rounded Rectangle 18"/>
          <p:cNvSpPr/>
          <p:nvPr/>
        </p:nvSpPr>
        <p:spPr>
          <a:xfrm>
            <a:off x="1522412" y="1922437"/>
            <a:ext cx="556099"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24" name="Rounded Rectangle 23"/>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0" name="Rounded Rectangle 29"/>
          <p:cNvSpPr/>
          <p:nvPr/>
        </p:nvSpPr>
        <p:spPr>
          <a:xfrm>
            <a:off x="2833838"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2" name="Rounded Rectangle 31"/>
          <p:cNvSpPr/>
          <p:nvPr/>
        </p:nvSpPr>
        <p:spPr>
          <a:xfrm>
            <a:off x="3482095"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4" name="Rounded Rectangle 33"/>
          <p:cNvSpPr/>
          <p:nvPr/>
        </p:nvSpPr>
        <p:spPr>
          <a:xfrm>
            <a:off x="415481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6" name="Rounded Rectangle 35"/>
          <p:cNvSpPr/>
          <p:nvPr/>
        </p:nvSpPr>
        <p:spPr>
          <a:xfrm>
            <a:off x="4778609"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8" name="Rounded Rectangle 37"/>
          <p:cNvSpPr/>
          <p:nvPr/>
        </p:nvSpPr>
        <p:spPr>
          <a:xfrm>
            <a:off x="5426866"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0" name="Rounded Rectangle 39"/>
          <p:cNvSpPr/>
          <p:nvPr/>
        </p:nvSpPr>
        <p:spPr>
          <a:xfrm>
            <a:off x="6075123"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2" name="Rounded Rectangle 41"/>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4" name="Rounded Rectangle 43"/>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6" name="Up Arrow 45"/>
          <p:cNvSpPr/>
          <p:nvPr/>
        </p:nvSpPr>
        <p:spPr>
          <a:xfrm>
            <a:off x="4375075" y="2493816"/>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7" name="Rounded Rectangle 46"/>
          <p:cNvSpPr/>
          <p:nvPr/>
        </p:nvSpPr>
        <p:spPr>
          <a:xfrm>
            <a:off x="4164812" y="1905000"/>
            <a:ext cx="558000"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8" name="Text Box 7"/>
          <p:cNvSpPr txBox="1">
            <a:spLocks noChangeArrowheads="1"/>
          </p:cNvSpPr>
          <p:nvPr/>
        </p:nvSpPr>
        <p:spPr bwMode="gray">
          <a:xfrm>
            <a:off x="4165601"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a:solidFill>
                  <a:schemeClr val="bg1"/>
                </a:solidFill>
              </a:rPr>
              <a:t>pivot</a:t>
            </a:r>
            <a:endParaRPr lang="en-US" altLang="en-US" sz="1050" dirty="0">
              <a:solidFill>
                <a:schemeClr val="bg1"/>
              </a:solidFill>
            </a:endParaRPr>
          </a:p>
        </p:txBody>
      </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1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a:latin typeface="Arial" panose="020B0604020202020204" pitchFamily="34" charset="0"/>
              </a:rPr>
              <a:t>int</a:t>
            </a:r>
            <a:r>
              <a:rPr lang="en-US" altLang="en-US" sz="2400" b="1" dirty="0">
                <a:latin typeface="Arial" panose="020B0604020202020204" pitchFamily="34" charset="0"/>
              </a:rPr>
              <a:t> partition(</a:t>
            </a:r>
            <a:r>
              <a:rPr lang="en-US" altLang="en-US" sz="2400" b="1" dirty="0" err="1">
                <a:effectLst>
                  <a:glow rad="101600">
                    <a:srgbClr val="FFC000">
                      <a:alpha val="60000"/>
                    </a:srgbClr>
                  </a:glow>
                </a:effectLst>
                <a:latin typeface="Arial" panose="020B0604020202020204" pitchFamily="34" charset="0"/>
              </a:rPr>
              <a:t>int</a:t>
            </a:r>
            <a:r>
              <a:rPr lang="en-US" altLang="en-US" sz="2400" b="1" dirty="0">
                <a:effectLst>
                  <a:glow rad="101600">
                    <a:srgbClr val="FFC000">
                      <a:alpha val="60000"/>
                    </a:srgbClr>
                  </a:glow>
                </a:effectLst>
                <a:latin typeface="Arial" panose="020B0604020202020204" pitchFamily="34" charset="0"/>
              </a:rPr>
              <a:t> low, </a:t>
            </a:r>
            <a:r>
              <a:rPr lang="en-US" altLang="en-US" sz="2400" b="1" dirty="0" err="1">
                <a:effectLst>
                  <a:glow rad="101600">
                    <a:srgbClr val="FFC000">
                      <a:alpha val="60000"/>
                    </a:srgbClr>
                  </a:glow>
                </a:effectLst>
                <a:latin typeface="Arial" panose="020B0604020202020204" pitchFamily="34" charset="0"/>
              </a:rPr>
              <a:t>int</a:t>
            </a:r>
            <a:r>
              <a:rPr lang="en-US" altLang="en-US" sz="2400" b="1" dirty="0">
                <a:effectLst>
                  <a:glow rad="101600">
                    <a:srgbClr val="FFC000">
                      <a:alpha val="60000"/>
                    </a:srgbClr>
                  </a:glow>
                </a:effectLst>
                <a:latin typeface="Arial" panose="020B0604020202020204" pitchFamily="34" charset="0"/>
              </a:rPr>
              <a:t> high</a:t>
            </a:r>
            <a:r>
              <a:rPr lang="en-US" altLang="en-US" sz="2400" b="1" dirty="0">
                <a:latin typeface="Arial" panose="020B0604020202020204" pitchFamily="34" charset="0"/>
              </a:rPr>
              <a:t>)</a:t>
            </a:r>
          </a:p>
          <a:p>
            <a:pPr>
              <a:buFont typeface="Monotype Sorts" pitchFamily="2" charset="2"/>
              <a:buNone/>
            </a:pPr>
            <a:r>
              <a:rPr lang="en-US" altLang="en-US" sz="2400" dirty="0">
                <a:latin typeface="Arial" panose="020B0604020202020204" pitchFamily="34" charset="0"/>
              </a:rPr>
              <a:t>{</a:t>
            </a:r>
          </a:p>
          <a:p>
            <a:pPr>
              <a:buFont typeface="Monotype Sorts" pitchFamily="2" charset="2"/>
              <a:buNone/>
            </a:pPr>
            <a:r>
              <a:rPr lang="en-US" altLang="en-US" sz="2400" dirty="0">
                <a:latin typeface="Arial" panose="020B0604020202020204" pitchFamily="34" charset="0"/>
              </a:rPr>
              <a:t>   </a:t>
            </a:r>
            <a:r>
              <a:rPr lang="en-US" altLang="en-US" sz="2000" dirty="0" err="1">
                <a:latin typeface="Arial" panose="020B0604020202020204" pitchFamily="34" charset="0"/>
              </a:rPr>
              <a:t>int</a:t>
            </a:r>
            <a:r>
              <a:rPr lang="en-US" altLang="en-US" sz="2000" dirty="0">
                <a:latin typeface="Arial" panose="020B0604020202020204" pitchFamily="34" charset="0"/>
              </a:rPr>
              <a:t> </a:t>
            </a:r>
            <a:r>
              <a:rPr lang="en-US" altLang="en-US" sz="2000" dirty="0" err="1">
                <a:latin typeface="Arial" panose="020B0604020202020204" pitchFamily="34" charset="0"/>
              </a:rPr>
              <a:t>i</a:t>
            </a:r>
            <a:r>
              <a:rPr lang="en-US" altLang="en-US" sz="2000" dirty="0">
                <a:latin typeface="Arial" panose="020B0604020202020204" pitchFamily="34" charset="0"/>
              </a:rPr>
              <a:t>, </a:t>
            </a:r>
            <a:r>
              <a:rPr lang="en-US" altLang="en-US" sz="2000" dirty="0" err="1">
                <a:latin typeface="Arial" panose="020B0604020202020204" pitchFamily="34" charset="0"/>
              </a:rPr>
              <a:t>last_small</a:t>
            </a:r>
            <a:r>
              <a:rPr lang="en-US" altLang="en-US" sz="2000" dirty="0">
                <a:latin typeface="Arial" panose="020B0604020202020204" pitchFamily="34" charset="0"/>
              </a:rPr>
              <a:t>, pivot;</a:t>
            </a:r>
          </a:p>
          <a:p>
            <a:pPr>
              <a:buFont typeface="Monotype Sorts" pitchFamily="2" charset="2"/>
              <a:buNone/>
            </a:pPr>
            <a:r>
              <a:rPr lang="en-US" altLang="en-US" sz="2000" dirty="0">
                <a:latin typeface="Arial" panose="020B0604020202020204" pitchFamily="34" charset="0"/>
              </a:rPr>
              <a:t>    </a:t>
            </a:r>
            <a:r>
              <a:rPr lang="en-US" altLang="en-US" sz="2000" dirty="0" err="1">
                <a:latin typeface="Arial" panose="020B0604020202020204" pitchFamily="34" charset="0"/>
              </a:rPr>
              <a:t>int</a:t>
            </a:r>
            <a:r>
              <a:rPr lang="en-US" altLang="en-US" sz="2000" dirty="0">
                <a:latin typeface="Arial" panose="020B0604020202020204" pitchFamily="34" charset="0"/>
              </a:rPr>
              <a:t> mid = (</a:t>
            </a:r>
            <a:r>
              <a:rPr lang="en-US" altLang="en-US" sz="2000" dirty="0" err="1">
                <a:latin typeface="Arial" panose="020B0604020202020204" pitchFamily="34" charset="0"/>
              </a:rPr>
              <a:t>low+high</a:t>
            </a:r>
            <a:r>
              <a:rPr lang="en-US" altLang="en-US" sz="2000" dirty="0">
                <a:latin typeface="Arial" panose="020B0604020202020204" pitchFamily="34" charset="0"/>
              </a:rPr>
              <a:t>)/2;</a:t>
            </a:r>
          </a:p>
          <a:p>
            <a:pPr marL="341313" indent="-79375">
              <a:lnSpc>
                <a:spcPct val="100000"/>
              </a:lnSpc>
              <a:spcBef>
                <a:spcPct val="0"/>
              </a:spcBef>
              <a:buClrTx/>
              <a:buSzTx/>
              <a:buFontTx/>
              <a:buNone/>
            </a:pPr>
            <a:r>
              <a:rPr lang="en-US" altLang="en-US" sz="2000" dirty="0"/>
              <a:t>swap(low, mid);</a:t>
            </a:r>
          </a:p>
          <a:p>
            <a:pPr marL="341313" indent="-79375">
              <a:lnSpc>
                <a:spcPct val="100000"/>
              </a:lnSpc>
              <a:spcBef>
                <a:spcPct val="0"/>
              </a:spcBef>
              <a:buClrTx/>
              <a:buSzTx/>
              <a:buFontTx/>
              <a:buNone/>
            </a:pPr>
            <a:r>
              <a:rPr lang="en-US" altLang="en-US" sz="2000" dirty="0"/>
              <a:t>pivot = slot[low];</a:t>
            </a:r>
          </a:p>
          <a:p>
            <a:pPr marL="341313" indent="-79375">
              <a:lnSpc>
                <a:spcPct val="100000"/>
              </a:lnSpc>
              <a:spcBef>
                <a:spcPct val="0"/>
              </a:spcBef>
              <a:buClrTx/>
              <a:buSzTx/>
              <a:buFontTx/>
              <a:buNone/>
            </a:pPr>
            <a:r>
              <a:rPr lang="en-US" altLang="en-US" sz="2000" dirty="0" err="1"/>
              <a:t>last_small</a:t>
            </a:r>
            <a:r>
              <a:rPr lang="en-US" altLang="en-US" sz="2000" dirty="0"/>
              <a:t> = low;</a:t>
            </a:r>
            <a:endParaRPr lang="en-US" altLang="en-US" sz="2000" dirty="0">
              <a:latin typeface="Courier New" panose="02070309020205020404" pitchFamily="49" charset="0"/>
            </a:endParaRPr>
          </a:p>
          <a:p>
            <a:pPr>
              <a:buFont typeface="Monotype Sorts" pitchFamily="2" charset="2"/>
              <a:buNone/>
            </a:pPr>
            <a:endParaRPr lang="en-US" altLang="en-US" sz="2000" dirty="0">
              <a:latin typeface="Arial" panose="020B0604020202020204" pitchFamily="34" charset="0"/>
            </a:endParaRPr>
          </a:p>
        </p:txBody>
      </p:sp>
      <p:cxnSp>
        <p:nvCxnSpPr>
          <p:cNvPr id="26" name="Straight Connector 25"/>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446212" y="2512291"/>
            <a:ext cx="612775" cy="827989"/>
            <a:chOff x="1446212" y="2512291"/>
            <a:chExt cx="612775" cy="827989"/>
          </a:xfrm>
        </p:grpSpPr>
        <p:sp>
          <p:nvSpPr>
            <p:cNvPr id="31"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32" name="Up Arrow 31"/>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6" name="Group 5"/>
          <p:cNvGrpSpPr/>
          <p:nvPr/>
        </p:nvGrpSpPr>
        <p:grpSpPr>
          <a:xfrm>
            <a:off x="7313612" y="2512291"/>
            <a:ext cx="727075" cy="827989"/>
            <a:chOff x="7313612" y="2512291"/>
            <a:chExt cx="727075" cy="827989"/>
          </a:xfrm>
        </p:grpSpPr>
        <p:sp>
          <p:nvSpPr>
            <p:cNvPr id="33"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34" name="Up Arrow 33"/>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35" name="Rounded Rectangle 34"/>
          <p:cNvSpPr/>
          <p:nvPr/>
        </p:nvSpPr>
        <p:spPr>
          <a:xfrm>
            <a:off x="1522412" y="1922437"/>
            <a:ext cx="556099"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7" name="Rounded Rectangle 36"/>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9" name="Rounded Rectangle 38"/>
          <p:cNvSpPr/>
          <p:nvPr/>
        </p:nvSpPr>
        <p:spPr>
          <a:xfrm>
            <a:off x="2833838"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1" name="Rounded Rectangle 40"/>
          <p:cNvSpPr/>
          <p:nvPr/>
        </p:nvSpPr>
        <p:spPr>
          <a:xfrm>
            <a:off x="3482095"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3" name="Rounded Rectangle 42"/>
          <p:cNvSpPr/>
          <p:nvPr/>
        </p:nvSpPr>
        <p:spPr>
          <a:xfrm>
            <a:off x="415481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5" name="Rounded Rectangle 44"/>
          <p:cNvSpPr/>
          <p:nvPr/>
        </p:nvSpPr>
        <p:spPr>
          <a:xfrm>
            <a:off x="4778609"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7" name="Rounded Rectangle 46"/>
          <p:cNvSpPr/>
          <p:nvPr/>
        </p:nvSpPr>
        <p:spPr>
          <a:xfrm>
            <a:off x="5426866"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9" name="Rounded Rectangle 48"/>
          <p:cNvSpPr/>
          <p:nvPr/>
        </p:nvSpPr>
        <p:spPr>
          <a:xfrm>
            <a:off x="6075123"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1" name="Rounded Rectangle 50"/>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3" name="Rounded Rectangle 52"/>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grpSp>
        <p:nvGrpSpPr>
          <p:cNvPr id="58" name="Group 57"/>
          <p:cNvGrpSpPr/>
          <p:nvPr/>
        </p:nvGrpSpPr>
        <p:grpSpPr>
          <a:xfrm>
            <a:off x="4113212" y="2493816"/>
            <a:ext cx="641201" cy="812889"/>
            <a:chOff x="4113212" y="2493816"/>
            <a:chExt cx="641201" cy="812889"/>
          </a:xfrm>
        </p:grpSpPr>
        <p:sp>
          <p:nvSpPr>
            <p:cNvPr id="59" name="Text Box 7"/>
            <p:cNvSpPr txBox="1">
              <a:spLocks noChangeArrowheads="1"/>
            </p:cNvSpPr>
            <p:nvPr/>
          </p:nvSpPr>
          <p:spPr bwMode="gray">
            <a:xfrm>
              <a:off x="4113212" y="2878317"/>
              <a:ext cx="641201"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mid</a:t>
              </a:r>
              <a:endParaRPr lang="en-US" altLang="en-US" dirty="0">
                <a:solidFill>
                  <a:schemeClr val="tx1"/>
                </a:solidFill>
              </a:endParaRPr>
            </a:p>
          </p:txBody>
        </p:sp>
        <p:sp>
          <p:nvSpPr>
            <p:cNvPr id="60" name="Up Arrow 59"/>
            <p:cNvSpPr/>
            <p:nvPr/>
          </p:nvSpPr>
          <p:spPr>
            <a:xfrm>
              <a:off x="4375075" y="2493816"/>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61" name="Rounded Rectangle 60"/>
          <p:cNvSpPr/>
          <p:nvPr/>
        </p:nvSpPr>
        <p:spPr>
          <a:xfrm>
            <a:off x="4164812" y="1905000"/>
            <a:ext cx="558000"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62" name="Text Box 7"/>
          <p:cNvSpPr txBox="1">
            <a:spLocks noChangeArrowheads="1"/>
          </p:cNvSpPr>
          <p:nvPr/>
        </p:nvSpPr>
        <p:spPr bwMode="gray">
          <a:xfrm>
            <a:off x="4165601"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a:solidFill>
                  <a:schemeClr val="bg1"/>
                </a:solidFill>
              </a:rPr>
              <a:t>pivot</a:t>
            </a:r>
            <a:endParaRPr lang="en-US" altLang="en-US" sz="1050" dirty="0">
              <a:solidFill>
                <a:schemeClr val="bg1"/>
              </a:solidFill>
            </a:endParaRPr>
          </a:p>
        </p:txBody>
      </p:sp>
    </p:spTree>
    <p:extLst>
      <p:ext uri="{BB962C8B-B14F-4D97-AF65-F5344CB8AC3E}">
        <p14:creationId xmlns:p14="http://schemas.microsoft.com/office/powerpoint/2010/main" val="34154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1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a:latin typeface="Arial" panose="020B0604020202020204" pitchFamily="34" charset="0"/>
              </a:rPr>
              <a:t>int</a:t>
            </a:r>
            <a:r>
              <a:rPr lang="en-US" altLang="en-US" sz="2400" b="1" dirty="0">
                <a:latin typeface="Arial" panose="020B0604020202020204" pitchFamily="34" charset="0"/>
              </a:rPr>
              <a:t> 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a:latin typeface="Arial" panose="020B0604020202020204" pitchFamily="34" charset="0"/>
              </a:rPr>
              <a:t>{</a:t>
            </a:r>
          </a:p>
          <a:p>
            <a:pPr>
              <a:buFont typeface="Monotype Sorts" pitchFamily="2" charset="2"/>
              <a:buNone/>
            </a:pPr>
            <a:r>
              <a:rPr lang="en-US" altLang="en-US" sz="2400" dirty="0">
                <a:latin typeface="Arial" panose="020B0604020202020204" pitchFamily="34" charset="0"/>
              </a:rPr>
              <a:t>   </a:t>
            </a:r>
            <a:r>
              <a:rPr lang="en-US" altLang="en-US" sz="2000" b="1" dirty="0" err="1">
                <a:effectLst>
                  <a:glow rad="101600">
                    <a:srgbClr val="FFC000">
                      <a:alpha val="60000"/>
                    </a:srgbClr>
                  </a:glow>
                </a:effectLst>
                <a:latin typeface="Arial" panose="020B0604020202020204" pitchFamily="34" charset="0"/>
              </a:rPr>
              <a:t>int</a:t>
            </a:r>
            <a:r>
              <a:rPr lang="en-US" altLang="en-US" sz="2000" b="1" dirty="0">
                <a:effectLst>
                  <a:glow rad="101600">
                    <a:srgbClr val="FFC000">
                      <a:alpha val="60000"/>
                    </a:srgbClr>
                  </a:glow>
                </a:effectLst>
                <a:latin typeface="Arial" panose="020B0604020202020204" pitchFamily="34" charset="0"/>
              </a:rPr>
              <a:t> </a:t>
            </a:r>
            <a:r>
              <a:rPr lang="en-US" altLang="en-US" sz="2000" b="1" dirty="0" err="1">
                <a:effectLst>
                  <a:glow rad="101600">
                    <a:srgbClr val="FFC000">
                      <a:alpha val="60000"/>
                    </a:srgbClr>
                  </a:glow>
                </a:effectLst>
                <a:latin typeface="Arial" panose="020B0604020202020204" pitchFamily="34" charset="0"/>
              </a:rPr>
              <a:t>i</a:t>
            </a:r>
            <a:r>
              <a:rPr lang="en-US" altLang="en-US" sz="2000" b="1" dirty="0">
                <a:effectLst>
                  <a:glow rad="101600">
                    <a:srgbClr val="FFC000">
                      <a:alpha val="60000"/>
                    </a:srgbClr>
                  </a:glow>
                </a:effectLst>
                <a:latin typeface="Arial" panose="020B0604020202020204" pitchFamily="34" charset="0"/>
              </a:rPr>
              <a:t>, </a:t>
            </a:r>
            <a:r>
              <a:rPr lang="en-US" altLang="en-US" sz="2000" b="1" dirty="0" err="1">
                <a:effectLst>
                  <a:glow rad="101600">
                    <a:srgbClr val="FFC000">
                      <a:alpha val="60000"/>
                    </a:srgbClr>
                  </a:glow>
                </a:effectLst>
                <a:latin typeface="Arial" panose="020B0604020202020204" pitchFamily="34" charset="0"/>
              </a:rPr>
              <a:t>last_small</a:t>
            </a:r>
            <a:r>
              <a:rPr lang="en-US" altLang="en-US" sz="2000" b="1" dirty="0">
                <a:effectLst>
                  <a:glow rad="101600">
                    <a:srgbClr val="FFC000">
                      <a:alpha val="60000"/>
                    </a:srgbClr>
                  </a:glow>
                </a:effectLst>
                <a:latin typeface="Arial" panose="020B0604020202020204" pitchFamily="34" charset="0"/>
              </a:rPr>
              <a:t>, pivot;</a:t>
            </a:r>
          </a:p>
          <a:p>
            <a:pPr>
              <a:buFont typeface="Monotype Sorts" pitchFamily="2" charset="2"/>
              <a:buNone/>
            </a:pPr>
            <a:r>
              <a:rPr lang="en-US" altLang="en-US" sz="2000" dirty="0">
                <a:latin typeface="Arial" panose="020B0604020202020204" pitchFamily="34" charset="0"/>
              </a:rPr>
              <a:t>    </a:t>
            </a:r>
            <a:r>
              <a:rPr lang="en-US" altLang="en-US" sz="2000" dirty="0" err="1">
                <a:latin typeface="Arial" panose="020B0604020202020204" pitchFamily="34" charset="0"/>
              </a:rPr>
              <a:t>int</a:t>
            </a:r>
            <a:r>
              <a:rPr lang="en-US" altLang="en-US" sz="2000" dirty="0">
                <a:latin typeface="Arial" panose="020B0604020202020204" pitchFamily="34" charset="0"/>
              </a:rPr>
              <a:t> mid = (</a:t>
            </a:r>
            <a:r>
              <a:rPr lang="en-US" altLang="en-US" sz="2000" dirty="0" err="1">
                <a:latin typeface="Arial" panose="020B0604020202020204" pitchFamily="34" charset="0"/>
              </a:rPr>
              <a:t>low+high</a:t>
            </a:r>
            <a:r>
              <a:rPr lang="en-US" altLang="en-US" sz="2000" dirty="0">
                <a:latin typeface="Arial" panose="020B0604020202020204" pitchFamily="34" charset="0"/>
              </a:rPr>
              <a:t>)/2;</a:t>
            </a:r>
          </a:p>
          <a:p>
            <a:pPr marL="341313" indent="-79375">
              <a:lnSpc>
                <a:spcPct val="100000"/>
              </a:lnSpc>
              <a:spcBef>
                <a:spcPct val="0"/>
              </a:spcBef>
              <a:buClrTx/>
              <a:buSzTx/>
              <a:buFontTx/>
              <a:buNone/>
            </a:pPr>
            <a:r>
              <a:rPr lang="en-US" altLang="en-US" sz="2000" dirty="0"/>
              <a:t>swap(low, mid);</a:t>
            </a:r>
          </a:p>
          <a:p>
            <a:pPr marL="341313" indent="-79375">
              <a:lnSpc>
                <a:spcPct val="100000"/>
              </a:lnSpc>
              <a:spcBef>
                <a:spcPct val="0"/>
              </a:spcBef>
              <a:buClrTx/>
              <a:buSzTx/>
              <a:buFontTx/>
              <a:buNone/>
            </a:pPr>
            <a:r>
              <a:rPr lang="en-US" altLang="en-US" sz="2000" dirty="0"/>
              <a:t>pivot = slot[low];</a:t>
            </a:r>
          </a:p>
          <a:p>
            <a:pPr marL="341313" indent="-79375">
              <a:lnSpc>
                <a:spcPct val="100000"/>
              </a:lnSpc>
              <a:spcBef>
                <a:spcPct val="0"/>
              </a:spcBef>
              <a:buClrTx/>
              <a:buSzTx/>
              <a:buFontTx/>
              <a:buNone/>
            </a:pPr>
            <a:r>
              <a:rPr lang="en-US" altLang="en-US" sz="2000" dirty="0" err="1"/>
              <a:t>last_small</a:t>
            </a:r>
            <a:r>
              <a:rPr lang="en-US" altLang="en-US" sz="2000" dirty="0"/>
              <a:t> = low;</a:t>
            </a:r>
            <a:endParaRPr lang="en-US" altLang="en-US" sz="2000" dirty="0">
              <a:latin typeface="Courier New" panose="02070309020205020404" pitchFamily="49" charset="0"/>
            </a:endParaRPr>
          </a:p>
          <a:p>
            <a:pPr>
              <a:buFont typeface="Monotype Sorts" pitchFamily="2" charset="2"/>
              <a:buNone/>
            </a:pPr>
            <a:endParaRPr lang="en-US" altLang="en-US" sz="2000" dirty="0">
              <a:latin typeface="Arial" panose="020B0604020202020204" pitchFamily="34" charset="0"/>
            </a:endParaRPr>
          </a:p>
        </p:txBody>
      </p:sp>
      <p:cxnSp>
        <p:nvCxnSpPr>
          <p:cNvPr id="20" name="Straight Connector 19"/>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33" name="Up Arrow 32"/>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4"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35" name="Up Arrow 34"/>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6" name="Rounded Rectangle 35"/>
          <p:cNvSpPr/>
          <p:nvPr/>
        </p:nvSpPr>
        <p:spPr>
          <a:xfrm>
            <a:off x="1522412" y="1922437"/>
            <a:ext cx="556099"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8" name="Rounded Rectangle 37"/>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0" name="Rounded Rectangle 39"/>
          <p:cNvSpPr/>
          <p:nvPr/>
        </p:nvSpPr>
        <p:spPr>
          <a:xfrm>
            <a:off x="2833838"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2" name="Rounded Rectangle 41"/>
          <p:cNvSpPr/>
          <p:nvPr/>
        </p:nvSpPr>
        <p:spPr>
          <a:xfrm>
            <a:off x="3482095"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4" name="Rounded Rectangle 43"/>
          <p:cNvSpPr/>
          <p:nvPr/>
        </p:nvSpPr>
        <p:spPr>
          <a:xfrm>
            <a:off x="415481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6" name="Rounded Rectangle 45"/>
          <p:cNvSpPr/>
          <p:nvPr/>
        </p:nvSpPr>
        <p:spPr>
          <a:xfrm>
            <a:off x="4778609"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8" name="Rounded Rectangle 47"/>
          <p:cNvSpPr/>
          <p:nvPr/>
        </p:nvSpPr>
        <p:spPr>
          <a:xfrm>
            <a:off x="5426866"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0" name="Rounded Rectangle 49"/>
          <p:cNvSpPr/>
          <p:nvPr/>
        </p:nvSpPr>
        <p:spPr>
          <a:xfrm>
            <a:off x="6075123"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2" name="Rounded Rectangle 51"/>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4" name="Rounded Rectangle 53"/>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9" name="Rounded Rectangle 58"/>
          <p:cNvSpPr/>
          <p:nvPr/>
        </p:nvSpPr>
        <p:spPr>
          <a:xfrm>
            <a:off x="4164812" y="1905000"/>
            <a:ext cx="558000"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60" name="Text Box 7"/>
          <p:cNvSpPr txBox="1">
            <a:spLocks noChangeArrowheads="1"/>
          </p:cNvSpPr>
          <p:nvPr/>
        </p:nvSpPr>
        <p:spPr bwMode="gray">
          <a:xfrm>
            <a:off x="4165601"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a:solidFill>
                  <a:schemeClr val="bg1"/>
                </a:solidFill>
              </a:rPr>
              <a:t>pivot</a:t>
            </a:r>
            <a:endParaRPr lang="en-US" altLang="en-US" sz="1050" dirty="0">
              <a:solidFill>
                <a:schemeClr val="bg1"/>
              </a:solidFill>
            </a:endParaRPr>
          </a:p>
        </p:txBody>
      </p:sp>
      <p:grpSp>
        <p:nvGrpSpPr>
          <p:cNvPr id="61" name="Group 60"/>
          <p:cNvGrpSpPr/>
          <p:nvPr/>
        </p:nvGrpSpPr>
        <p:grpSpPr>
          <a:xfrm>
            <a:off x="4113212" y="2493816"/>
            <a:ext cx="641201" cy="812889"/>
            <a:chOff x="4113212" y="2493816"/>
            <a:chExt cx="641201" cy="812889"/>
          </a:xfrm>
        </p:grpSpPr>
        <p:sp>
          <p:nvSpPr>
            <p:cNvPr id="62" name="Text Box 7"/>
            <p:cNvSpPr txBox="1">
              <a:spLocks noChangeArrowheads="1"/>
            </p:cNvSpPr>
            <p:nvPr/>
          </p:nvSpPr>
          <p:spPr bwMode="gray">
            <a:xfrm>
              <a:off x="4113212" y="2878317"/>
              <a:ext cx="641201"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mid</a:t>
              </a:r>
              <a:endParaRPr lang="en-US" altLang="en-US" dirty="0">
                <a:solidFill>
                  <a:schemeClr val="tx1"/>
                </a:solidFill>
              </a:endParaRPr>
            </a:p>
          </p:txBody>
        </p:sp>
        <p:sp>
          <p:nvSpPr>
            <p:cNvPr id="63" name="Up Arrow 62"/>
            <p:cNvSpPr/>
            <p:nvPr/>
          </p:nvSpPr>
          <p:spPr>
            <a:xfrm>
              <a:off x="4375075" y="2493816"/>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849773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9"/>
                                        </p:tgtEl>
                                      </p:cBhvr>
                                    </p:animEffect>
                                    <p:animScale>
                                      <p:cBhvr>
                                        <p:cTn id="7" dur="250" autoRev="1" fill="hold"/>
                                        <p:tgtEl>
                                          <p:spTgt spid="59"/>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60"/>
                                        </p:tgtEl>
                                      </p:cBhvr>
                                    </p:animEffect>
                                    <p:animScale>
                                      <p:cBhvr>
                                        <p:cTn id="10" dur="250" autoRev="1" fill="hold"/>
                                        <p:tgtEl>
                                          <p:spTgt spid="6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1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a:latin typeface="Arial" panose="020B0604020202020204" pitchFamily="34" charset="0"/>
              </a:rPr>
              <a:t>int</a:t>
            </a:r>
            <a:r>
              <a:rPr lang="en-US" altLang="en-US" sz="2400" b="1" dirty="0">
                <a:latin typeface="Arial" panose="020B0604020202020204" pitchFamily="34" charset="0"/>
              </a:rPr>
              <a:t> 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a:latin typeface="Arial" panose="020B0604020202020204" pitchFamily="34" charset="0"/>
              </a:rPr>
              <a:t>{</a:t>
            </a:r>
          </a:p>
          <a:p>
            <a:pPr>
              <a:buFont typeface="Monotype Sorts" pitchFamily="2" charset="2"/>
              <a:buNone/>
            </a:pPr>
            <a:r>
              <a:rPr lang="en-US" altLang="en-US" sz="2400" dirty="0">
                <a:latin typeface="Arial" panose="020B0604020202020204" pitchFamily="34" charset="0"/>
              </a:rPr>
              <a:t>   </a:t>
            </a:r>
            <a:r>
              <a:rPr lang="en-US" altLang="en-US" sz="2000" dirty="0" err="1"/>
              <a:t>int</a:t>
            </a:r>
            <a:r>
              <a:rPr lang="en-US" altLang="en-US" sz="2000" dirty="0"/>
              <a:t> </a:t>
            </a:r>
            <a:r>
              <a:rPr lang="en-US" altLang="en-US" sz="2000" dirty="0" err="1"/>
              <a:t>i</a:t>
            </a:r>
            <a:r>
              <a:rPr lang="en-US" altLang="en-US" sz="2000" dirty="0"/>
              <a:t>, </a:t>
            </a:r>
            <a:r>
              <a:rPr lang="en-US" altLang="en-US" sz="2000" dirty="0" err="1"/>
              <a:t>last_small</a:t>
            </a:r>
            <a:r>
              <a:rPr lang="en-US" altLang="en-US" sz="2000" dirty="0"/>
              <a:t>, pivot;</a:t>
            </a:r>
          </a:p>
          <a:p>
            <a:pPr>
              <a:buFont typeface="Monotype Sorts" pitchFamily="2" charset="2"/>
              <a:buNone/>
            </a:pPr>
            <a:r>
              <a:rPr lang="en-US" altLang="en-US" sz="2000" dirty="0">
                <a:latin typeface="Arial" panose="020B0604020202020204" pitchFamily="34" charset="0"/>
              </a:rPr>
              <a:t>    </a:t>
            </a:r>
            <a:r>
              <a:rPr lang="en-US" altLang="en-US" sz="2000" b="1" dirty="0" err="1">
                <a:effectLst>
                  <a:glow rad="101600">
                    <a:srgbClr val="FFC000">
                      <a:alpha val="60000"/>
                    </a:srgbClr>
                  </a:glow>
                </a:effectLst>
                <a:latin typeface="Arial" panose="020B0604020202020204" pitchFamily="34" charset="0"/>
              </a:rPr>
              <a:t>int</a:t>
            </a:r>
            <a:r>
              <a:rPr lang="en-US" altLang="en-US" sz="2000" b="1" dirty="0">
                <a:effectLst>
                  <a:glow rad="101600">
                    <a:srgbClr val="FFC000">
                      <a:alpha val="60000"/>
                    </a:srgbClr>
                  </a:glow>
                </a:effectLst>
                <a:latin typeface="Arial" panose="020B0604020202020204" pitchFamily="34" charset="0"/>
              </a:rPr>
              <a:t> mid = (</a:t>
            </a:r>
            <a:r>
              <a:rPr lang="en-US" altLang="en-US" sz="2000" b="1" dirty="0" err="1">
                <a:effectLst>
                  <a:glow rad="101600">
                    <a:srgbClr val="FFC000">
                      <a:alpha val="60000"/>
                    </a:srgbClr>
                  </a:glow>
                </a:effectLst>
                <a:latin typeface="Arial" panose="020B0604020202020204" pitchFamily="34" charset="0"/>
              </a:rPr>
              <a:t>low+high</a:t>
            </a:r>
            <a:r>
              <a:rPr lang="en-US" altLang="en-US" sz="2000" b="1" dirty="0">
                <a:effectLst>
                  <a:glow rad="101600">
                    <a:srgbClr val="FFC000">
                      <a:alpha val="60000"/>
                    </a:srgbClr>
                  </a:glow>
                </a:effectLst>
                <a:latin typeface="Arial" panose="020B0604020202020204" pitchFamily="34" charset="0"/>
              </a:rPr>
              <a:t>)/2;</a:t>
            </a:r>
          </a:p>
          <a:p>
            <a:pPr marL="341313" indent="-79375">
              <a:lnSpc>
                <a:spcPct val="100000"/>
              </a:lnSpc>
              <a:spcBef>
                <a:spcPct val="0"/>
              </a:spcBef>
              <a:buClrTx/>
              <a:buSzTx/>
              <a:buFontTx/>
              <a:buNone/>
            </a:pPr>
            <a:r>
              <a:rPr lang="en-US" altLang="en-US" sz="2000" dirty="0"/>
              <a:t>swap(low, mid);</a:t>
            </a:r>
          </a:p>
          <a:p>
            <a:pPr marL="341313" indent="-79375">
              <a:lnSpc>
                <a:spcPct val="100000"/>
              </a:lnSpc>
              <a:spcBef>
                <a:spcPct val="0"/>
              </a:spcBef>
              <a:buClrTx/>
              <a:buSzTx/>
              <a:buFontTx/>
              <a:buNone/>
            </a:pPr>
            <a:r>
              <a:rPr lang="en-US" altLang="en-US" sz="2000" dirty="0"/>
              <a:t>pivot = slot[low];</a:t>
            </a:r>
          </a:p>
          <a:p>
            <a:pPr marL="341313" indent="-79375">
              <a:lnSpc>
                <a:spcPct val="100000"/>
              </a:lnSpc>
              <a:spcBef>
                <a:spcPct val="0"/>
              </a:spcBef>
              <a:buClrTx/>
              <a:buSzTx/>
              <a:buFontTx/>
              <a:buNone/>
            </a:pPr>
            <a:r>
              <a:rPr lang="en-US" altLang="en-US" sz="2000" dirty="0" err="1"/>
              <a:t>last_small</a:t>
            </a:r>
            <a:r>
              <a:rPr lang="en-US" altLang="en-US" sz="2000" dirty="0"/>
              <a:t> = low;</a:t>
            </a:r>
            <a:endParaRPr lang="en-US" altLang="en-US" sz="2000" dirty="0">
              <a:latin typeface="Courier New" panose="02070309020205020404" pitchFamily="49" charset="0"/>
            </a:endParaRPr>
          </a:p>
          <a:p>
            <a:pPr>
              <a:buFont typeface="Monotype Sorts" pitchFamily="2" charset="2"/>
              <a:buNone/>
            </a:pPr>
            <a:endParaRPr lang="en-US" altLang="en-US" sz="2000" dirty="0">
              <a:latin typeface="Arial" panose="020B0604020202020204" pitchFamily="34" charset="0"/>
            </a:endParaRPr>
          </a:p>
        </p:txBody>
      </p:sp>
      <p:cxnSp>
        <p:nvCxnSpPr>
          <p:cNvPr id="20" name="Straight Connector 19"/>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37" name="Up Arrow 36"/>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8"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39" name="Up Arrow 38"/>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0" name="Rounded Rectangle 39"/>
          <p:cNvSpPr/>
          <p:nvPr/>
        </p:nvSpPr>
        <p:spPr>
          <a:xfrm>
            <a:off x="1522412" y="1922437"/>
            <a:ext cx="556099"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2" name="Rounded Rectangle 41"/>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4" name="Rounded Rectangle 43"/>
          <p:cNvSpPr/>
          <p:nvPr/>
        </p:nvSpPr>
        <p:spPr>
          <a:xfrm>
            <a:off x="2833838"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6" name="Rounded Rectangle 45"/>
          <p:cNvSpPr/>
          <p:nvPr/>
        </p:nvSpPr>
        <p:spPr>
          <a:xfrm>
            <a:off x="3482095"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8" name="Rounded Rectangle 47"/>
          <p:cNvSpPr/>
          <p:nvPr/>
        </p:nvSpPr>
        <p:spPr>
          <a:xfrm>
            <a:off x="415481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0" name="Rounded Rectangle 49"/>
          <p:cNvSpPr/>
          <p:nvPr/>
        </p:nvSpPr>
        <p:spPr>
          <a:xfrm>
            <a:off x="4778609"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2" name="Rounded Rectangle 51"/>
          <p:cNvSpPr/>
          <p:nvPr/>
        </p:nvSpPr>
        <p:spPr>
          <a:xfrm>
            <a:off x="5426866"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4" name="Rounded Rectangle 53"/>
          <p:cNvSpPr/>
          <p:nvPr/>
        </p:nvSpPr>
        <p:spPr>
          <a:xfrm>
            <a:off x="6075123"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6" name="Rounded Rectangle 55"/>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8" name="Rounded Rectangle 57"/>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grpSp>
        <p:nvGrpSpPr>
          <p:cNvPr id="4" name="Group 3"/>
          <p:cNvGrpSpPr/>
          <p:nvPr/>
        </p:nvGrpSpPr>
        <p:grpSpPr>
          <a:xfrm>
            <a:off x="4113212" y="2493816"/>
            <a:ext cx="641201" cy="812889"/>
            <a:chOff x="4113212" y="2493816"/>
            <a:chExt cx="641201" cy="812889"/>
          </a:xfrm>
        </p:grpSpPr>
        <p:sp>
          <p:nvSpPr>
            <p:cNvPr id="19" name="Text Box 7"/>
            <p:cNvSpPr txBox="1">
              <a:spLocks noChangeArrowheads="1"/>
            </p:cNvSpPr>
            <p:nvPr/>
          </p:nvSpPr>
          <p:spPr bwMode="gray">
            <a:xfrm>
              <a:off x="4113212" y="2878317"/>
              <a:ext cx="641201"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mid</a:t>
              </a:r>
              <a:endParaRPr lang="en-US" altLang="en-US" dirty="0">
                <a:solidFill>
                  <a:schemeClr val="tx1"/>
                </a:solidFill>
              </a:endParaRPr>
            </a:p>
          </p:txBody>
        </p:sp>
        <p:sp>
          <p:nvSpPr>
            <p:cNvPr id="60" name="Up Arrow 59"/>
            <p:cNvSpPr/>
            <p:nvPr/>
          </p:nvSpPr>
          <p:spPr>
            <a:xfrm>
              <a:off x="4375075" y="2493816"/>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65" name="Rounded Rectangle 64"/>
          <p:cNvSpPr/>
          <p:nvPr/>
        </p:nvSpPr>
        <p:spPr>
          <a:xfrm>
            <a:off x="4164812" y="1905000"/>
            <a:ext cx="558000"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66" name="Text Box 7"/>
          <p:cNvSpPr txBox="1">
            <a:spLocks noChangeArrowheads="1"/>
          </p:cNvSpPr>
          <p:nvPr/>
        </p:nvSpPr>
        <p:spPr bwMode="gray">
          <a:xfrm>
            <a:off x="4165601"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a:solidFill>
                  <a:schemeClr val="bg1"/>
                </a:solidFill>
              </a:rPr>
              <a:t>pivot</a:t>
            </a:r>
            <a:endParaRPr lang="en-US" altLang="en-US" sz="1050" dirty="0">
              <a:solidFill>
                <a:schemeClr val="bg1"/>
              </a:solidFill>
            </a:endParaRPr>
          </a:p>
        </p:txBody>
      </p:sp>
    </p:spTree>
    <p:extLst>
      <p:ext uri="{BB962C8B-B14F-4D97-AF65-F5344CB8AC3E}">
        <p14:creationId xmlns:p14="http://schemas.microsoft.com/office/powerpoint/2010/main" val="3763270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1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a:latin typeface="Arial" panose="020B0604020202020204" pitchFamily="34" charset="0"/>
              </a:rPr>
              <a:t>int</a:t>
            </a:r>
            <a:r>
              <a:rPr lang="en-US" altLang="en-US" sz="2400" b="1" dirty="0">
                <a:latin typeface="Arial" panose="020B0604020202020204" pitchFamily="34" charset="0"/>
              </a:rPr>
              <a:t> 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a:latin typeface="Arial" panose="020B0604020202020204" pitchFamily="34" charset="0"/>
              </a:rPr>
              <a:t>{</a:t>
            </a:r>
          </a:p>
          <a:p>
            <a:pPr>
              <a:buFont typeface="Monotype Sorts" pitchFamily="2" charset="2"/>
              <a:buNone/>
            </a:pPr>
            <a:r>
              <a:rPr lang="en-US" altLang="en-US" sz="2400" dirty="0">
                <a:latin typeface="Arial" panose="020B0604020202020204" pitchFamily="34" charset="0"/>
              </a:rPr>
              <a:t>   </a:t>
            </a:r>
            <a:r>
              <a:rPr lang="en-US" altLang="en-US" sz="2000" dirty="0" err="1"/>
              <a:t>int</a:t>
            </a:r>
            <a:r>
              <a:rPr lang="en-US" altLang="en-US" sz="2000" dirty="0"/>
              <a:t> </a:t>
            </a:r>
            <a:r>
              <a:rPr lang="en-US" altLang="en-US" sz="2000" dirty="0" err="1"/>
              <a:t>i</a:t>
            </a:r>
            <a:r>
              <a:rPr lang="en-US" altLang="en-US" sz="2000" dirty="0"/>
              <a:t>, </a:t>
            </a:r>
            <a:r>
              <a:rPr lang="en-US" altLang="en-US" sz="2000" dirty="0" err="1"/>
              <a:t>last_small</a:t>
            </a:r>
            <a:r>
              <a:rPr lang="en-US" altLang="en-US" sz="2000" dirty="0"/>
              <a:t>, pivot;</a:t>
            </a:r>
          </a:p>
          <a:p>
            <a:pPr>
              <a:buFont typeface="Monotype Sorts" pitchFamily="2" charset="2"/>
              <a:buNone/>
            </a:pPr>
            <a:r>
              <a:rPr lang="en-US" altLang="en-US" sz="2000" dirty="0"/>
              <a:t>    </a:t>
            </a:r>
            <a:r>
              <a:rPr lang="en-US" altLang="en-US" sz="2000" dirty="0" err="1"/>
              <a:t>int</a:t>
            </a:r>
            <a:r>
              <a:rPr lang="en-US" altLang="en-US" sz="2000" dirty="0"/>
              <a:t> mid = (</a:t>
            </a:r>
            <a:r>
              <a:rPr lang="en-US" altLang="en-US" sz="2000" dirty="0" err="1"/>
              <a:t>low+high</a:t>
            </a:r>
            <a:r>
              <a:rPr lang="en-US" altLang="en-US" sz="2000" dirty="0"/>
              <a:t>)/2;</a:t>
            </a:r>
          </a:p>
          <a:p>
            <a:pPr marL="341313" indent="-79375">
              <a:lnSpc>
                <a:spcPct val="100000"/>
              </a:lnSpc>
              <a:spcBef>
                <a:spcPct val="0"/>
              </a:spcBef>
              <a:buClrTx/>
              <a:buSzTx/>
              <a:buFontTx/>
              <a:buNone/>
            </a:pPr>
            <a:r>
              <a:rPr lang="en-US" altLang="en-US" sz="2000" b="1" dirty="0">
                <a:effectLst>
                  <a:glow rad="101600">
                    <a:srgbClr val="FFC000">
                      <a:alpha val="60000"/>
                    </a:srgbClr>
                  </a:glow>
                </a:effectLst>
                <a:latin typeface="Arial" panose="020B0604020202020204" pitchFamily="34" charset="0"/>
              </a:rPr>
              <a:t>swap(low, mid);</a:t>
            </a:r>
          </a:p>
          <a:p>
            <a:pPr marL="341313" indent="-79375">
              <a:lnSpc>
                <a:spcPct val="100000"/>
              </a:lnSpc>
              <a:spcBef>
                <a:spcPct val="0"/>
              </a:spcBef>
              <a:buClrTx/>
              <a:buSzTx/>
              <a:buFontTx/>
              <a:buNone/>
            </a:pPr>
            <a:r>
              <a:rPr lang="en-US" altLang="en-US" sz="2000" dirty="0"/>
              <a:t>pivot = slot[low];</a:t>
            </a:r>
          </a:p>
          <a:p>
            <a:pPr marL="341313" indent="-79375">
              <a:lnSpc>
                <a:spcPct val="100000"/>
              </a:lnSpc>
              <a:spcBef>
                <a:spcPct val="0"/>
              </a:spcBef>
              <a:buClrTx/>
              <a:buSzTx/>
              <a:buFontTx/>
              <a:buNone/>
            </a:pPr>
            <a:r>
              <a:rPr lang="en-US" altLang="en-US" sz="2000" dirty="0" err="1"/>
              <a:t>last_small</a:t>
            </a:r>
            <a:r>
              <a:rPr lang="en-US" altLang="en-US" sz="2000" dirty="0"/>
              <a:t> = low;</a:t>
            </a:r>
            <a:endParaRPr lang="en-US" altLang="en-US" sz="2000" dirty="0">
              <a:latin typeface="Courier New" panose="02070309020205020404" pitchFamily="49" charset="0"/>
            </a:endParaRPr>
          </a:p>
          <a:p>
            <a:pPr>
              <a:buFont typeface="Monotype Sorts" pitchFamily="2" charset="2"/>
              <a:buNone/>
            </a:pPr>
            <a:endParaRPr lang="en-US" altLang="en-US" sz="2000" dirty="0">
              <a:latin typeface="Arial" panose="020B0604020202020204" pitchFamily="34" charset="0"/>
            </a:endParaRPr>
          </a:p>
        </p:txBody>
      </p:sp>
      <p:cxnSp>
        <p:nvCxnSpPr>
          <p:cNvPr id="26" name="Straight Connector 25"/>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38" name="Up Arrow 37"/>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9"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40" name="Up Arrow 39"/>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2" name="Rounded Rectangle 41"/>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3" name="Rounded Rectangle 42"/>
          <p:cNvSpPr/>
          <p:nvPr/>
        </p:nvSpPr>
        <p:spPr>
          <a:xfrm>
            <a:off x="2833838"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4" name="Rounded Rectangle 43"/>
          <p:cNvSpPr/>
          <p:nvPr/>
        </p:nvSpPr>
        <p:spPr>
          <a:xfrm>
            <a:off x="3482095"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6" name="Rounded Rectangle 45"/>
          <p:cNvSpPr/>
          <p:nvPr/>
        </p:nvSpPr>
        <p:spPr>
          <a:xfrm>
            <a:off x="4778609"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7" name="Rounded Rectangle 46"/>
          <p:cNvSpPr/>
          <p:nvPr/>
        </p:nvSpPr>
        <p:spPr>
          <a:xfrm>
            <a:off x="5426866"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8" name="Rounded Rectangle 47"/>
          <p:cNvSpPr/>
          <p:nvPr/>
        </p:nvSpPr>
        <p:spPr>
          <a:xfrm>
            <a:off x="6075123"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9" name="Rounded Rectangle 48"/>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0" name="Rounded Rectangle 49"/>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grpSp>
        <p:nvGrpSpPr>
          <p:cNvPr id="51" name="Group 50"/>
          <p:cNvGrpSpPr/>
          <p:nvPr/>
        </p:nvGrpSpPr>
        <p:grpSpPr>
          <a:xfrm>
            <a:off x="4113212" y="2493816"/>
            <a:ext cx="641201" cy="812889"/>
            <a:chOff x="4113212" y="2493816"/>
            <a:chExt cx="641201" cy="812889"/>
          </a:xfrm>
        </p:grpSpPr>
        <p:sp>
          <p:nvSpPr>
            <p:cNvPr id="52" name="Text Box 7"/>
            <p:cNvSpPr txBox="1">
              <a:spLocks noChangeArrowheads="1"/>
            </p:cNvSpPr>
            <p:nvPr/>
          </p:nvSpPr>
          <p:spPr bwMode="gray">
            <a:xfrm>
              <a:off x="4113212" y="2878317"/>
              <a:ext cx="641201"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mid</a:t>
              </a:r>
              <a:endParaRPr lang="en-US" altLang="en-US" dirty="0">
                <a:solidFill>
                  <a:schemeClr val="tx1"/>
                </a:solidFill>
              </a:endParaRPr>
            </a:p>
          </p:txBody>
        </p:sp>
        <p:sp>
          <p:nvSpPr>
            <p:cNvPr id="53" name="Up Arrow 52"/>
            <p:cNvSpPr/>
            <p:nvPr/>
          </p:nvSpPr>
          <p:spPr>
            <a:xfrm>
              <a:off x="4375075" y="2493816"/>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8" name="Group 7"/>
          <p:cNvGrpSpPr/>
          <p:nvPr/>
        </p:nvGrpSpPr>
        <p:grpSpPr>
          <a:xfrm>
            <a:off x="4154812" y="1922437"/>
            <a:ext cx="565428" cy="478800"/>
            <a:chOff x="4154812" y="1922437"/>
            <a:chExt cx="565428" cy="478800"/>
          </a:xfrm>
        </p:grpSpPr>
        <p:sp>
          <p:nvSpPr>
            <p:cNvPr id="45" name="Rounded Rectangle 44"/>
            <p:cNvSpPr/>
            <p:nvPr/>
          </p:nvSpPr>
          <p:spPr>
            <a:xfrm>
              <a:off x="4154812" y="1922437"/>
              <a:ext cx="558000"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050" dirty="0"/>
            </a:p>
          </p:txBody>
        </p:sp>
        <p:sp>
          <p:nvSpPr>
            <p:cNvPr id="56" name="Text Box 7"/>
            <p:cNvSpPr txBox="1">
              <a:spLocks noChangeArrowheads="1"/>
            </p:cNvSpPr>
            <p:nvPr/>
          </p:nvSpPr>
          <p:spPr bwMode="gray">
            <a:xfrm>
              <a:off x="4165601"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a:solidFill>
                    <a:schemeClr val="bg1"/>
                  </a:solidFill>
                </a:rPr>
                <a:t>pivot</a:t>
              </a:r>
              <a:endParaRPr lang="en-US" altLang="en-US" sz="1050" dirty="0">
                <a:solidFill>
                  <a:schemeClr val="bg1"/>
                </a:solidFill>
              </a:endParaRPr>
            </a:p>
          </p:txBody>
        </p:sp>
      </p:grpSp>
      <p:sp>
        <p:nvSpPr>
          <p:cNvPr id="41" name="Rounded Rectangle 40"/>
          <p:cNvSpPr/>
          <p:nvPr/>
        </p:nvSpPr>
        <p:spPr>
          <a:xfrm>
            <a:off x="1522412" y="1922437"/>
            <a:ext cx="556099"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Tree>
    <p:extLst>
      <p:ext uri="{BB962C8B-B14F-4D97-AF65-F5344CB8AC3E}">
        <p14:creationId xmlns:p14="http://schemas.microsoft.com/office/powerpoint/2010/main" val="695886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75729E-7 2.22222E-6 L -0.26643 2.22222E-6 " pathEditMode="relative" rAng="0" ptsTypes="AA">
                                      <p:cBhvr>
                                        <p:cTn id="6" dur="2000" fill="hold"/>
                                        <p:tgtEl>
                                          <p:spTgt spid="8"/>
                                        </p:tgtEl>
                                        <p:attrNameLst>
                                          <p:attrName>ppt_x</p:attrName>
                                          <p:attrName>ppt_y</p:attrName>
                                        </p:attrNameLst>
                                      </p:cBhvr>
                                      <p:rCtr x="-13322" y="0"/>
                                    </p:animMotion>
                                  </p:childTnLst>
                                </p:cTn>
                              </p:par>
                              <p:par>
                                <p:cTn id="7" presetID="63" presetClass="path" presetSubtype="0" accel="50000" decel="50000" fill="hold" grpId="0" nodeType="withEffect">
                                  <p:stCondLst>
                                    <p:cond delay="0"/>
                                  </p:stCondLst>
                                  <p:childTnLst>
                                    <p:animMotion origin="layout" path="M 9.65053E-7 2.22222E-6 L 0.26628 2.22222E-6 " pathEditMode="relative" rAng="0" ptsTypes="AA">
                                      <p:cBhvr>
                                        <p:cTn id="8" dur="2000" fill="hold"/>
                                        <p:tgtEl>
                                          <p:spTgt spid="41"/>
                                        </p:tgtEl>
                                        <p:attrNameLst>
                                          <p:attrName>ppt_x</p:attrName>
                                          <p:attrName>ppt_y</p:attrName>
                                        </p:attrNameLst>
                                      </p:cBhvr>
                                      <p:rCtr x="134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1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a:latin typeface="Arial" panose="020B0604020202020204" pitchFamily="34" charset="0"/>
              </a:rPr>
              <a:t>int</a:t>
            </a:r>
            <a:r>
              <a:rPr lang="en-US" altLang="en-US" sz="2400" b="1" dirty="0">
                <a:latin typeface="Arial" panose="020B0604020202020204" pitchFamily="34" charset="0"/>
              </a:rPr>
              <a:t> 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a:latin typeface="Arial" panose="020B0604020202020204" pitchFamily="34" charset="0"/>
              </a:rPr>
              <a:t>{</a:t>
            </a:r>
          </a:p>
          <a:p>
            <a:pPr>
              <a:buFont typeface="Monotype Sorts" pitchFamily="2" charset="2"/>
              <a:buNone/>
            </a:pPr>
            <a:r>
              <a:rPr lang="en-US" altLang="en-US" sz="2400" dirty="0">
                <a:latin typeface="Arial" panose="020B0604020202020204" pitchFamily="34" charset="0"/>
              </a:rPr>
              <a:t>   </a:t>
            </a:r>
            <a:r>
              <a:rPr lang="en-US" altLang="en-US" sz="2000" dirty="0" err="1"/>
              <a:t>int</a:t>
            </a:r>
            <a:r>
              <a:rPr lang="en-US" altLang="en-US" sz="2000" dirty="0"/>
              <a:t> </a:t>
            </a:r>
            <a:r>
              <a:rPr lang="en-US" altLang="en-US" sz="2000" dirty="0" err="1"/>
              <a:t>i</a:t>
            </a:r>
            <a:r>
              <a:rPr lang="en-US" altLang="en-US" sz="2000" dirty="0"/>
              <a:t>, </a:t>
            </a:r>
            <a:r>
              <a:rPr lang="en-US" altLang="en-US" sz="2000" dirty="0" err="1"/>
              <a:t>last_small</a:t>
            </a:r>
            <a:r>
              <a:rPr lang="en-US" altLang="en-US" sz="2000" dirty="0"/>
              <a:t>, pivot;</a:t>
            </a:r>
          </a:p>
          <a:p>
            <a:pPr>
              <a:buFont typeface="Monotype Sorts" pitchFamily="2" charset="2"/>
              <a:buNone/>
            </a:pPr>
            <a:r>
              <a:rPr lang="en-US" altLang="en-US" sz="2000" dirty="0"/>
              <a:t>    </a:t>
            </a:r>
            <a:r>
              <a:rPr lang="en-US" altLang="en-US" sz="2000" dirty="0" err="1"/>
              <a:t>int</a:t>
            </a:r>
            <a:r>
              <a:rPr lang="en-US" altLang="en-US" sz="2000" dirty="0"/>
              <a:t> mid = (</a:t>
            </a:r>
            <a:r>
              <a:rPr lang="en-US" altLang="en-US" sz="2000" dirty="0" err="1"/>
              <a:t>low+high</a:t>
            </a:r>
            <a:r>
              <a:rPr lang="en-US" altLang="en-US" sz="2000" dirty="0"/>
              <a:t>)/2;</a:t>
            </a:r>
          </a:p>
          <a:p>
            <a:pPr marL="341313" indent="-79375">
              <a:lnSpc>
                <a:spcPct val="100000"/>
              </a:lnSpc>
              <a:spcBef>
                <a:spcPct val="0"/>
              </a:spcBef>
              <a:buClrTx/>
              <a:buSzTx/>
              <a:buFontTx/>
              <a:buNone/>
            </a:pPr>
            <a:r>
              <a:rPr lang="en-US" altLang="en-US" sz="2000" dirty="0"/>
              <a:t>swap(low, mid);</a:t>
            </a:r>
          </a:p>
          <a:p>
            <a:pPr marL="341313" indent="-79375">
              <a:lnSpc>
                <a:spcPct val="100000"/>
              </a:lnSpc>
              <a:buSzTx/>
              <a:buNone/>
            </a:pPr>
            <a:r>
              <a:rPr lang="en-US" altLang="en-US" sz="2000" b="1" dirty="0">
                <a:effectLst>
                  <a:glow rad="101600">
                    <a:srgbClr val="FFC000">
                      <a:alpha val="60000"/>
                    </a:srgbClr>
                  </a:glow>
                </a:effectLst>
                <a:latin typeface="Arial" panose="020B0604020202020204" pitchFamily="34" charset="0"/>
              </a:rPr>
              <a:t>pivot = slot[low];</a:t>
            </a:r>
          </a:p>
          <a:p>
            <a:pPr marL="341313" indent="-79375">
              <a:lnSpc>
                <a:spcPct val="100000"/>
              </a:lnSpc>
              <a:buSzTx/>
              <a:buNone/>
            </a:pPr>
            <a:r>
              <a:rPr lang="en-US" altLang="en-US" sz="2000" b="1" dirty="0" err="1">
                <a:effectLst>
                  <a:glow rad="101600">
                    <a:srgbClr val="FFC000">
                      <a:alpha val="60000"/>
                    </a:srgbClr>
                  </a:glow>
                </a:effectLst>
                <a:latin typeface="Arial" panose="020B0604020202020204" pitchFamily="34" charset="0"/>
              </a:rPr>
              <a:t>last_small</a:t>
            </a:r>
            <a:r>
              <a:rPr lang="en-US" altLang="en-US" sz="2000" b="1" dirty="0">
                <a:effectLst>
                  <a:glow rad="101600">
                    <a:srgbClr val="FFC000">
                      <a:alpha val="60000"/>
                    </a:srgbClr>
                  </a:glow>
                </a:effectLst>
                <a:latin typeface="Arial" panose="020B0604020202020204" pitchFamily="34" charset="0"/>
              </a:rPr>
              <a:t> = low;</a:t>
            </a:r>
          </a:p>
          <a:p>
            <a:pPr>
              <a:buFont typeface="Monotype Sorts" pitchFamily="2" charset="2"/>
              <a:buNone/>
            </a:pPr>
            <a:endParaRPr lang="en-US" altLang="en-US" sz="2000" dirty="0">
              <a:latin typeface="Arial" panose="020B0604020202020204" pitchFamily="34" charset="0"/>
            </a:endParaRPr>
          </a:p>
        </p:txBody>
      </p:sp>
      <p:cxnSp>
        <p:nvCxnSpPr>
          <p:cNvPr id="37" name="Straight Connector 36"/>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43" name="Up Arrow 42"/>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4"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45" name="Up Arrow 44"/>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6" name="Rounded Rectangle 45"/>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7" name="Rounded Rectangle 46"/>
          <p:cNvSpPr/>
          <p:nvPr/>
        </p:nvSpPr>
        <p:spPr>
          <a:xfrm>
            <a:off x="2833838"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8" name="Rounded Rectangle 47"/>
          <p:cNvSpPr/>
          <p:nvPr/>
        </p:nvSpPr>
        <p:spPr>
          <a:xfrm>
            <a:off x="3482095"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9" name="Rounded Rectangle 48"/>
          <p:cNvSpPr/>
          <p:nvPr/>
        </p:nvSpPr>
        <p:spPr>
          <a:xfrm>
            <a:off x="4778609"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0" name="Rounded Rectangle 49"/>
          <p:cNvSpPr/>
          <p:nvPr/>
        </p:nvSpPr>
        <p:spPr>
          <a:xfrm>
            <a:off x="5426866"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1" name="Rounded Rectangle 50"/>
          <p:cNvSpPr/>
          <p:nvPr/>
        </p:nvSpPr>
        <p:spPr>
          <a:xfrm>
            <a:off x="6075123"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2" name="Rounded Rectangle 51"/>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3" name="Rounded Rectangle 52"/>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8" name="Rounded Rectangle 57"/>
          <p:cNvSpPr/>
          <p:nvPr/>
        </p:nvSpPr>
        <p:spPr>
          <a:xfrm>
            <a:off x="415481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050" dirty="0"/>
          </a:p>
        </p:txBody>
      </p:sp>
      <p:sp>
        <p:nvSpPr>
          <p:cNvPr id="60" name="Rounded Rectangle 59"/>
          <p:cNvSpPr/>
          <p:nvPr/>
        </p:nvSpPr>
        <p:spPr>
          <a:xfrm>
            <a:off x="1522412" y="1922437"/>
            <a:ext cx="556099"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61" name="Text Box 7"/>
          <p:cNvSpPr txBox="1">
            <a:spLocks noChangeArrowheads="1"/>
          </p:cNvSpPr>
          <p:nvPr/>
        </p:nvSpPr>
        <p:spPr bwMode="gray">
          <a:xfrm>
            <a:off x="1523142"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a:solidFill>
                  <a:schemeClr val="bg1"/>
                </a:solidFill>
              </a:rPr>
              <a:t>pivot</a:t>
            </a:r>
            <a:endParaRPr lang="en-US" altLang="en-US" sz="1050" dirty="0">
              <a:solidFill>
                <a:schemeClr val="bg1"/>
              </a:solidFill>
            </a:endParaRPr>
          </a:p>
        </p:txBody>
      </p:sp>
      <p:grpSp>
        <p:nvGrpSpPr>
          <p:cNvPr id="4" name="Group 3"/>
          <p:cNvGrpSpPr/>
          <p:nvPr/>
        </p:nvGrpSpPr>
        <p:grpSpPr>
          <a:xfrm>
            <a:off x="1446212" y="2514600"/>
            <a:ext cx="1301638" cy="990600"/>
            <a:chOff x="1446212" y="2514600"/>
            <a:chExt cx="1301638" cy="990600"/>
          </a:xfrm>
        </p:grpSpPr>
        <p:sp>
          <p:nvSpPr>
            <p:cNvPr id="62" name="Text Box 14"/>
            <p:cNvSpPr txBox="1">
              <a:spLocks noChangeArrowheads="1"/>
            </p:cNvSpPr>
            <p:nvPr/>
          </p:nvSpPr>
          <p:spPr bwMode="gray">
            <a:xfrm>
              <a:off x="1446212" y="3110347"/>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chemeClr val="tx1"/>
                  </a:solidFill>
                </a:rPr>
                <a:t>last_small</a:t>
              </a:r>
              <a:endParaRPr lang="en-US" altLang="en-US" sz="1400" dirty="0">
                <a:solidFill>
                  <a:schemeClr val="tx1"/>
                </a:solidFill>
              </a:endParaRPr>
            </a:p>
          </p:txBody>
        </p:sp>
        <p:sp>
          <p:nvSpPr>
            <p:cNvPr id="63" name="Up Arrow 62"/>
            <p:cNvSpPr/>
            <p:nvPr/>
          </p:nvSpPr>
          <p:spPr>
            <a:xfrm>
              <a:off x="1987444" y="2514600"/>
              <a:ext cx="91440" cy="640080"/>
            </a:xfrm>
            <a:prstGeom prst="upArrow">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068488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a:latin typeface="Arial" panose="020B0604020202020204" pitchFamily="34" charset="0"/>
              </a:rPr>
              <a:t>int</a:t>
            </a:r>
            <a:r>
              <a:rPr lang="en-US" altLang="en-US" sz="2400" b="1" dirty="0">
                <a:latin typeface="Arial" panose="020B0604020202020204" pitchFamily="34" charset="0"/>
              </a:rPr>
              <a:t> 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a:latin typeface="Arial" panose="020B0604020202020204" pitchFamily="34" charset="0"/>
              </a:rPr>
              <a:t>{…….</a:t>
            </a:r>
          </a:p>
          <a:p>
            <a:pPr>
              <a:buFont typeface="Monotype Sorts" pitchFamily="2" charset="2"/>
              <a:buNone/>
            </a:pPr>
            <a:r>
              <a:rPr lang="en-US" altLang="en-US" sz="2400" b="1" dirty="0">
                <a:effectLst>
                  <a:glow rad="101600">
                    <a:srgbClr val="FFC000">
                      <a:alpha val="60000"/>
                    </a:srgbClr>
                  </a:glow>
                </a:effectLst>
                <a:latin typeface="Arial" panose="020B0604020202020204" pitchFamily="34" charset="0"/>
              </a:rPr>
              <a:t>		</a:t>
            </a:r>
            <a:r>
              <a:rPr lang="en-US" altLang="en-US" sz="2000" b="1" dirty="0">
                <a:effectLst>
                  <a:glow rad="101600">
                    <a:srgbClr val="FFC000">
                      <a:alpha val="60000"/>
                    </a:srgbClr>
                  </a:glow>
                </a:effectLst>
              </a:rPr>
              <a:t>for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 low+1;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high; </a:t>
            </a:r>
            <a:r>
              <a:rPr lang="en-US" altLang="en-US" sz="2000" b="1" dirty="0" err="1">
                <a:effectLst>
                  <a:glow rad="101600">
                    <a:srgbClr val="FFC000">
                      <a:alpha val="60000"/>
                    </a:srgbClr>
                  </a:glow>
                </a:effectLst>
              </a:rPr>
              <a:t>i</a:t>
            </a:r>
            <a:r>
              <a:rPr lang="en-US" altLang="en-US" sz="1600" b="1" dirty="0">
                <a:effectLst>
                  <a:glow rad="101600">
                    <a:srgbClr val="FFC000">
                      <a:alpha val="60000"/>
                    </a:srgbClr>
                  </a:glow>
                </a:effectLst>
              </a:rPr>
              <a:t>++)</a:t>
            </a:r>
          </a:p>
          <a:p>
            <a:pPr>
              <a:spcBef>
                <a:spcPct val="0"/>
              </a:spcBef>
              <a:buClrTx/>
              <a:buNone/>
            </a:pPr>
            <a:r>
              <a:rPr lang="en-US" altLang="en-US" sz="2000" dirty="0"/>
              <a:t>		</a:t>
            </a:r>
            <a:r>
              <a:rPr lang="en-US" altLang="en-US" sz="2000" dirty="0">
                <a:effectLst/>
              </a:rPr>
              <a:t>	if (slot[</a:t>
            </a:r>
            <a:r>
              <a:rPr lang="en-US" altLang="en-US" sz="2000" dirty="0" err="1">
                <a:effectLst/>
              </a:rPr>
              <a:t>i</a:t>
            </a:r>
            <a:r>
              <a:rPr lang="en-US" altLang="en-US" sz="2000" dirty="0">
                <a:effectLst/>
              </a:rPr>
              <a:t>] &lt; pivot)</a:t>
            </a:r>
          </a:p>
          <a:p>
            <a:pPr marL="341313" indent="200025">
              <a:spcBef>
                <a:spcPct val="0"/>
              </a:spcBef>
              <a:buClrTx/>
              <a:buFontTx/>
              <a:buNone/>
            </a:pPr>
            <a:r>
              <a:rPr lang="en-US" altLang="en-US" sz="2000" dirty="0">
                <a:effectLst/>
              </a:rPr>
              <a:t>			swap(++</a:t>
            </a:r>
            <a:r>
              <a:rPr lang="en-US" altLang="en-US" sz="2000" dirty="0" err="1">
                <a:effectLst/>
              </a:rPr>
              <a:t>last_small</a:t>
            </a:r>
            <a:r>
              <a:rPr lang="en-US" altLang="en-US" sz="2000" dirty="0">
                <a:effectLst/>
              </a:rPr>
              <a:t>, </a:t>
            </a:r>
            <a:r>
              <a:rPr lang="en-US" altLang="en-US" sz="2000" dirty="0" err="1">
                <a:effectLst/>
              </a:rPr>
              <a:t>i</a:t>
            </a:r>
            <a:r>
              <a:rPr lang="en-US" altLang="en-US" sz="2000" dirty="0">
                <a:effectLst/>
              </a:rPr>
              <a:t>);</a:t>
            </a:r>
          </a:p>
          <a:p>
            <a:pPr marL="173038" indent="20638">
              <a:spcBef>
                <a:spcPct val="0"/>
              </a:spcBef>
              <a:buClrTx/>
              <a:buFontTx/>
              <a:buNone/>
            </a:pPr>
            <a:r>
              <a:rPr lang="en-US" altLang="en-US" sz="2000" dirty="0"/>
              <a:t>	swap(low, </a:t>
            </a:r>
            <a:r>
              <a:rPr lang="en-US" altLang="en-US" sz="2000" dirty="0" err="1"/>
              <a:t>last_small</a:t>
            </a:r>
            <a:r>
              <a:rPr lang="en-US" altLang="en-US" sz="2000" dirty="0"/>
              <a:t>);</a:t>
            </a:r>
          </a:p>
          <a:p>
            <a:pPr marL="341313" indent="-168275">
              <a:spcBef>
                <a:spcPct val="0"/>
              </a:spcBef>
              <a:buClrTx/>
              <a:buFontTx/>
              <a:buNone/>
            </a:pPr>
            <a:r>
              <a:rPr lang="en-US" altLang="en-US" sz="2000" dirty="0"/>
              <a:t>		return </a:t>
            </a:r>
            <a:r>
              <a:rPr lang="en-US" altLang="en-US" sz="2000" dirty="0" err="1"/>
              <a:t>last_small</a:t>
            </a:r>
            <a:r>
              <a:rPr lang="en-US" altLang="en-US" sz="2000" dirty="0"/>
              <a:t>;</a:t>
            </a:r>
          </a:p>
          <a:p>
            <a:pPr>
              <a:lnSpc>
                <a:spcPct val="100000"/>
              </a:lnSpc>
              <a:spcBef>
                <a:spcPct val="0"/>
              </a:spcBef>
              <a:buClrTx/>
              <a:buSzTx/>
              <a:buFontTx/>
              <a:buNone/>
            </a:pPr>
            <a:r>
              <a:rPr lang="en-US" altLang="en-US" sz="2400" dirty="0"/>
              <a:t>  }</a:t>
            </a:r>
            <a:endParaRPr lang="en-US" altLang="en-US" sz="2400" b="1" dirty="0">
              <a:effectLst>
                <a:glow rad="101600">
                  <a:srgbClr val="FFC000">
                    <a:alpha val="60000"/>
                  </a:srgbClr>
                </a:glow>
              </a:effectLst>
              <a:latin typeface="Arial" panose="020B0604020202020204" pitchFamily="34" charset="0"/>
            </a:endParaRPr>
          </a:p>
          <a:p>
            <a:pPr>
              <a:buFont typeface="Monotype Sorts" pitchFamily="2" charset="2"/>
              <a:buNone/>
            </a:pPr>
            <a:endParaRPr lang="en-US" altLang="en-US" sz="2000" dirty="0">
              <a:latin typeface="Arial" panose="020B0604020202020204" pitchFamily="34" charset="0"/>
            </a:endParaRPr>
          </a:p>
        </p:txBody>
      </p:sp>
      <p:sp>
        <p:nvSpPr>
          <p:cNvPr id="11" name="Text Placeholder 10"/>
          <p:cNvSpPr>
            <a:spLocks noGrp="1"/>
          </p:cNvSpPr>
          <p:nvPr>
            <p:ph type="body" sz="quarter" idx="16"/>
          </p:nvPr>
        </p:nvSpPr>
        <p:spPr/>
        <p:txBody>
          <a:bodyPr/>
          <a:lstStyle/>
          <a:p>
            <a:r>
              <a:rPr lang="en-US" altLang="en-US" dirty="0"/>
              <a:t>Partition Routine in Quicksort</a:t>
            </a:r>
          </a:p>
        </p:txBody>
      </p:sp>
      <p:cxnSp>
        <p:nvCxnSpPr>
          <p:cNvPr id="18" name="Straight Connector 17"/>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28" name="Up Arrow 27"/>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9"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30" name="Up Arrow 29"/>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1" name="Rounded Rectangle 30"/>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2" name="Rounded Rectangle 31"/>
          <p:cNvSpPr/>
          <p:nvPr/>
        </p:nvSpPr>
        <p:spPr>
          <a:xfrm>
            <a:off x="2833838"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3" name="Rounded Rectangle 32"/>
          <p:cNvSpPr/>
          <p:nvPr/>
        </p:nvSpPr>
        <p:spPr>
          <a:xfrm>
            <a:off x="3482095"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4" name="Rounded Rectangle 33"/>
          <p:cNvSpPr/>
          <p:nvPr/>
        </p:nvSpPr>
        <p:spPr>
          <a:xfrm>
            <a:off x="4778609"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7" name="Rounded Rectangle 36"/>
          <p:cNvSpPr/>
          <p:nvPr/>
        </p:nvSpPr>
        <p:spPr>
          <a:xfrm>
            <a:off x="5426866"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8" name="Rounded Rectangle 37"/>
          <p:cNvSpPr/>
          <p:nvPr/>
        </p:nvSpPr>
        <p:spPr>
          <a:xfrm>
            <a:off x="6075123"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0" name="Rounded Rectangle 39"/>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1" name="Rounded Rectangle 40"/>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5" name="Rounded Rectangle 44"/>
          <p:cNvSpPr/>
          <p:nvPr/>
        </p:nvSpPr>
        <p:spPr>
          <a:xfrm>
            <a:off x="415481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050" dirty="0"/>
          </a:p>
        </p:txBody>
      </p:sp>
      <p:sp>
        <p:nvSpPr>
          <p:cNvPr id="48" name="Rounded Rectangle 47"/>
          <p:cNvSpPr/>
          <p:nvPr/>
        </p:nvSpPr>
        <p:spPr>
          <a:xfrm>
            <a:off x="1522412" y="1922437"/>
            <a:ext cx="556099"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9" name="Text Box 7"/>
          <p:cNvSpPr txBox="1">
            <a:spLocks noChangeArrowheads="1"/>
          </p:cNvSpPr>
          <p:nvPr/>
        </p:nvSpPr>
        <p:spPr bwMode="gray">
          <a:xfrm>
            <a:off x="1523142"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a:solidFill>
                  <a:schemeClr val="bg1"/>
                </a:solidFill>
              </a:rPr>
              <a:t>pivot</a:t>
            </a:r>
            <a:endParaRPr lang="en-US" altLang="en-US" sz="1050" dirty="0">
              <a:solidFill>
                <a:schemeClr val="bg1"/>
              </a:solidFill>
            </a:endParaRPr>
          </a:p>
        </p:txBody>
      </p:sp>
      <p:grpSp>
        <p:nvGrpSpPr>
          <p:cNvPr id="50" name="Group 49"/>
          <p:cNvGrpSpPr/>
          <p:nvPr/>
        </p:nvGrpSpPr>
        <p:grpSpPr>
          <a:xfrm>
            <a:off x="1446212" y="2514600"/>
            <a:ext cx="1301638" cy="990600"/>
            <a:chOff x="1446212" y="2514600"/>
            <a:chExt cx="1301638" cy="990600"/>
          </a:xfrm>
        </p:grpSpPr>
        <p:sp>
          <p:nvSpPr>
            <p:cNvPr id="51" name="Text Box 14"/>
            <p:cNvSpPr txBox="1">
              <a:spLocks noChangeArrowheads="1"/>
            </p:cNvSpPr>
            <p:nvPr/>
          </p:nvSpPr>
          <p:spPr bwMode="gray">
            <a:xfrm>
              <a:off x="1446212" y="3110347"/>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chemeClr val="tx1"/>
                  </a:solidFill>
                </a:rPr>
                <a:t>last_small</a:t>
              </a:r>
              <a:endParaRPr lang="en-US" altLang="en-US" sz="1400" dirty="0">
                <a:solidFill>
                  <a:schemeClr val="tx1"/>
                </a:solidFill>
              </a:endParaRPr>
            </a:p>
          </p:txBody>
        </p:sp>
        <p:sp>
          <p:nvSpPr>
            <p:cNvPr id="52" name="Up Arrow 51"/>
            <p:cNvSpPr/>
            <p:nvPr/>
          </p:nvSpPr>
          <p:spPr>
            <a:xfrm>
              <a:off x="1987444" y="2514600"/>
              <a:ext cx="91440" cy="640080"/>
            </a:xfrm>
            <a:prstGeom prst="upArrow">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53" name="Text Box 14"/>
          <p:cNvSpPr txBox="1">
            <a:spLocks noChangeArrowheads="1"/>
          </p:cNvSpPr>
          <p:nvPr/>
        </p:nvSpPr>
        <p:spPr bwMode="gray">
          <a:xfrm>
            <a:off x="2385278" y="2848212"/>
            <a:ext cx="25648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err="1">
                <a:solidFill>
                  <a:srgbClr val="CC0099"/>
                </a:solidFill>
              </a:rPr>
              <a:t>i</a:t>
            </a:r>
            <a:endParaRPr lang="en-US" altLang="en-US" dirty="0">
              <a:solidFill>
                <a:srgbClr val="CC0099"/>
              </a:solidFill>
            </a:endParaRPr>
          </a:p>
        </p:txBody>
      </p:sp>
      <p:sp>
        <p:nvSpPr>
          <p:cNvPr id="54" name="Up Arrow 53"/>
          <p:cNvSpPr/>
          <p:nvPr/>
        </p:nvSpPr>
        <p:spPr>
          <a:xfrm>
            <a:off x="2467798" y="2532066"/>
            <a:ext cx="91440" cy="381000"/>
          </a:xfrm>
          <a:prstGeom prst="upArrow">
            <a:avLst/>
          </a:prstGeom>
          <a:solidFill>
            <a:srgbClr val="CC0099"/>
          </a:solidFill>
          <a:ln>
            <a:solidFill>
              <a:srgbClr val="CC00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5" name="Rounded Rectangle 54"/>
          <p:cNvSpPr/>
          <p:nvPr/>
        </p:nvSpPr>
        <p:spPr>
          <a:xfrm>
            <a:off x="2195379" y="1942776"/>
            <a:ext cx="558000" cy="478800"/>
          </a:xfrm>
          <a:prstGeom prst="roundRect">
            <a:avLst/>
          </a:prstGeom>
          <a:solidFill>
            <a:srgbClr val="CC0099"/>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animBg="1"/>
      <p:bldP spid="5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4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a:latin typeface="Arial" panose="020B0604020202020204" pitchFamily="34" charset="0"/>
              </a:rPr>
              <a:t>int</a:t>
            </a:r>
            <a:r>
              <a:rPr lang="en-US" altLang="en-US" sz="2400" b="1" dirty="0">
                <a:latin typeface="Arial" panose="020B0604020202020204" pitchFamily="34" charset="0"/>
              </a:rPr>
              <a:t> 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a:latin typeface="Arial" panose="020B0604020202020204" pitchFamily="34" charset="0"/>
              </a:rPr>
              <a:t>{…….</a:t>
            </a:r>
          </a:p>
          <a:p>
            <a:pPr>
              <a:buFont typeface="Monotype Sorts" pitchFamily="2" charset="2"/>
              <a:buNone/>
            </a:pPr>
            <a:r>
              <a:rPr lang="en-US" altLang="en-US" sz="2400" b="1" dirty="0">
                <a:effectLst>
                  <a:glow rad="101600">
                    <a:srgbClr val="FFC000">
                      <a:alpha val="60000"/>
                    </a:srgbClr>
                  </a:glow>
                </a:effectLst>
                <a:latin typeface="Arial" panose="020B0604020202020204" pitchFamily="34" charset="0"/>
              </a:rPr>
              <a:t>		</a:t>
            </a:r>
            <a:r>
              <a:rPr lang="en-US" altLang="en-US" sz="2000" b="1" dirty="0">
                <a:effectLst>
                  <a:glow rad="101600">
                    <a:srgbClr val="FFC000">
                      <a:alpha val="60000"/>
                    </a:srgbClr>
                  </a:glow>
                </a:effectLst>
              </a:rPr>
              <a:t>for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 low+1;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high; </a:t>
            </a:r>
            <a:r>
              <a:rPr lang="en-US" altLang="en-US" sz="2000" b="1" dirty="0" err="1">
                <a:effectLst>
                  <a:glow rad="101600">
                    <a:srgbClr val="FFC000">
                      <a:alpha val="60000"/>
                    </a:srgbClr>
                  </a:glow>
                </a:effectLst>
              </a:rPr>
              <a:t>i</a:t>
            </a:r>
            <a:r>
              <a:rPr lang="en-US" altLang="en-US" sz="1600" b="1" dirty="0">
                <a:effectLst>
                  <a:glow rad="101600">
                    <a:srgbClr val="FFC000">
                      <a:alpha val="60000"/>
                    </a:srgbClr>
                  </a:glow>
                </a:effectLst>
              </a:rPr>
              <a:t>++)</a:t>
            </a:r>
          </a:p>
          <a:p>
            <a:pPr>
              <a:spcBef>
                <a:spcPct val="0"/>
              </a:spcBef>
              <a:buClrTx/>
              <a:buNone/>
            </a:pPr>
            <a:r>
              <a:rPr lang="en-US" altLang="en-US" sz="2000" dirty="0"/>
              <a:t>			</a:t>
            </a:r>
            <a:r>
              <a:rPr lang="en-US" altLang="en-US" sz="2000" b="1" dirty="0">
                <a:effectLst>
                  <a:glow rad="101600">
                    <a:srgbClr val="FFC000">
                      <a:alpha val="60000"/>
                    </a:srgbClr>
                  </a:glow>
                </a:effectLst>
              </a:rPr>
              <a:t>if (slot[</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pivot)</a:t>
            </a:r>
          </a:p>
          <a:p>
            <a:pPr marL="341313" indent="200025">
              <a:spcBef>
                <a:spcPct val="0"/>
              </a:spcBef>
              <a:buClrTx/>
              <a:buFontTx/>
              <a:buNone/>
            </a:pPr>
            <a:r>
              <a:rPr lang="en-US" altLang="en-US" sz="2000" b="1" dirty="0">
                <a:effectLst>
                  <a:glow rad="101600">
                    <a:srgbClr val="FFC000">
                      <a:alpha val="60000"/>
                    </a:srgbClr>
                  </a:glow>
                </a:effectLst>
              </a:rPr>
              <a:t>			swap(++</a:t>
            </a:r>
            <a:r>
              <a:rPr lang="en-US" altLang="en-US" sz="2000" b="1" dirty="0" err="1">
                <a:effectLst>
                  <a:glow rad="101600">
                    <a:srgbClr val="FFC000">
                      <a:alpha val="60000"/>
                    </a:srgbClr>
                  </a:glow>
                </a:effectLst>
              </a:rPr>
              <a:t>last_small</a:t>
            </a:r>
            <a:r>
              <a:rPr lang="en-US" altLang="en-US" sz="2000" b="1" dirty="0">
                <a:effectLst>
                  <a:glow rad="101600">
                    <a:srgbClr val="FFC000">
                      <a:alpha val="60000"/>
                    </a:srgbClr>
                  </a:glow>
                </a:effectLst>
              </a:rPr>
              <a:t>,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a:t>
            </a:r>
          </a:p>
          <a:p>
            <a:pPr marL="173038" indent="20638">
              <a:spcBef>
                <a:spcPct val="0"/>
              </a:spcBef>
              <a:buClrTx/>
              <a:buFontTx/>
              <a:buNone/>
            </a:pPr>
            <a:r>
              <a:rPr lang="en-US" altLang="en-US" sz="2000" dirty="0"/>
              <a:t>	swap(low, </a:t>
            </a:r>
            <a:r>
              <a:rPr lang="en-US" altLang="en-US" sz="2000" dirty="0" err="1"/>
              <a:t>last_small</a:t>
            </a:r>
            <a:r>
              <a:rPr lang="en-US" altLang="en-US" sz="2000" dirty="0"/>
              <a:t>);</a:t>
            </a:r>
          </a:p>
          <a:p>
            <a:pPr marL="341313" indent="-168275">
              <a:spcBef>
                <a:spcPct val="0"/>
              </a:spcBef>
              <a:buClrTx/>
              <a:buFontTx/>
              <a:buNone/>
            </a:pPr>
            <a:r>
              <a:rPr lang="en-US" altLang="en-US" sz="2000" dirty="0"/>
              <a:t>		return </a:t>
            </a:r>
            <a:r>
              <a:rPr lang="en-US" altLang="en-US" sz="2000" dirty="0" err="1"/>
              <a:t>last_small</a:t>
            </a:r>
            <a:r>
              <a:rPr lang="en-US" altLang="en-US" sz="2000" dirty="0"/>
              <a:t>;</a:t>
            </a:r>
          </a:p>
          <a:p>
            <a:pPr>
              <a:lnSpc>
                <a:spcPct val="100000"/>
              </a:lnSpc>
              <a:spcBef>
                <a:spcPct val="0"/>
              </a:spcBef>
              <a:buClrTx/>
              <a:buSzTx/>
              <a:buFontTx/>
              <a:buNone/>
            </a:pPr>
            <a:r>
              <a:rPr lang="en-US" altLang="en-US" sz="2400" dirty="0"/>
              <a:t>  }</a:t>
            </a:r>
            <a:endParaRPr lang="en-US" altLang="en-US" sz="2400" b="1" dirty="0">
              <a:effectLst>
                <a:glow rad="101600">
                  <a:srgbClr val="FFC000">
                    <a:alpha val="60000"/>
                  </a:srgbClr>
                </a:glow>
              </a:effectLst>
              <a:latin typeface="Arial" panose="020B0604020202020204" pitchFamily="34" charset="0"/>
            </a:endParaRPr>
          </a:p>
          <a:p>
            <a:pPr>
              <a:buFont typeface="Monotype Sorts" pitchFamily="2" charset="2"/>
              <a:buNone/>
            </a:pPr>
            <a:endParaRPr lang="en-US" altLang="en-US" sz="2000" dirty="0">
              <a:latin typeface="Arial" panose="020B0604020202020204" pitchFamily="34" charset="0"/>
            </a:endParaRPr>
          </a:p>
        </p:txBody>
      </p:sp>
      <p:cxnSp>
        <p:nvCxnSpPr>
          <p:cNvPr id="21" name="Straight Connector 20"/>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27" name="Up Arrow 26"/>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8"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29" name="Up Arrow 28"/>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0" name="Rounded Rectangle 29"/>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1" name="Rounded Rectangle 30"/>
          <p:cNvSpPr/>
          <p:nvPr/>
        </p:nvSpPr>
        <p:spPr>
          <a:xfrm>
            <a:off x="2833838"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2" name="Rounded Rectangle 31"/>
          <p:cNvSpPr/>
          <p:nvPr/>
        </p:nvSpPr>
        <p:spPr>
          <a:xfrm>
            <a:off x="3482095" y="1908840"/>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3" name="Rounded Rectangle 32"/>
          <p:cNvSpPr/>
          <p:nvPr/>
        </p:nvSpPr>
        <p:spPr>
          <a:xfrm>
            <a:off x="4778609" y="192243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3" name="Rounded Rectangle 42"/>
          <p:cNvSpPr/>
          <p:nvPr/>
        </p:nvSpPr>
        <p:spPr>
          <a:xfrm>
            <a:off x="5426866" y="192243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4" name="Rounded Rectangle 43"/>
          <p:cNvSpPr/>
          <p:nvPr/>
        </p:nvSpPr>
        <p:spPr>
          <a:xfrm>
            <a:off x="6075123" y="1908840"/>
            <a:ext cx="558000" cy="478800"/>
          </a:xfrm>
          <a:prstGeom prst="roundRect">
            <a:avLst/>
          </a:prstGeom>
          <a:solidFill>
            <a:srgbClr val="CC0099"/>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5" name="Rounded Rectangle 44"/>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0" name="Rounded Rectangle 49"/>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2" name="Rounded Rectangle 51"/>
          <p:cNvSpPr/>
          <p:nvPr/>
        </p:nvSpPr>
        <p:spPr>
          <a:xfrm>
            <a:off x="4154812"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050" dirty="0"/>
          </a:p>
        </p:txBody>
      </p:sp>
      <p:sp>
        <p:nvSpPr>
          <p:cNvPr id="53" name="Rounded Rectangle 52"/>
          <p:cNvSpPr/>
          <p:nvPr/>
        </p:nvSpPr>
        <p:spPr>
          <a:xfrm>
            <a:off x="1477671" y="1961061"/>
            <a:ext cx="578142" cy="477339"/>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4" name="Text Box 7"/>
          <p:cNvSpPr txBox="1">
            <a:spLocks noChangeArrowheads="1"/>
          </p:cNvSpPr>
          <p:nvPr/>
        </p:nvSpPr>
        <p:spPr bwMode="gray">
          <a:xfrm>
            <a:off x="1501173" y="2047626"/>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a:solidFill>
                  <a:schemeClr val="bg1"/>
                </a:solidFill>
              </a:rPr>
              <a:t>pivot</a:t>
            </a:r>
            <a:endParaRPr lang="en-US" altLang="en-US" sz="1050" dirty="0">
              <a:solidFill>
                <a:schemeClr val="bg1"/>
              </a:solidFill>
            </a:endParaRPr>
          </a:p>
        </p:txBody>
      </p:sp>
      <p:sp>
        <p:nvSpPr>
          <p:cNvPr id="60" name="Text Box 14"/>
          <p:cNvSpPr txBox="1">
            <a:spLocks noChangeArrowheads="1"/>
          </p:cNvSpPr>
          <p:nvPr/>
        </p:nvSpPr>
        <p:spPr bwMode="gray">
          <a:xfrm>
            <a:off x="3807425" y="2881747"/>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chemeClr val="tx1"/>
                </a:solidFill>
              </a:rPr>
              <a:t>last_small</a:t>
            </a:r>
            <a:endParaRPr lang="en-US" altLang="en-US" sz="1400" dirty="0">
              <a:solidFill>
                <a:schemeClr val="tx1"/>
              </a:solidFill>
            </a:endParaRPr>
          </a:p>
        </p:txBody>
      </p:sp>
      <p:sp>
        <p:nvSpPr>
          <p:cNvPr id="62" name="Text Box 14"/>
          <p:cNvSpPr txBox="1">
            <a:spLocks noChangeArrowheads="1"/>
          </p:cNvSpPr>
          <p:nvPr/>
        </p:nvSpPr>
        <p:spPr bwMode="gray">
          <a:xfrm>
            <a:off x="6218932" y="2848212"/>
            <a:ext cx="25648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err="1">
                <a:solidFill>
                  <a:srgbClr val="CC0099"/>
                </a:solidFill>
              </a:rPr>
              <a:t>i</a:t>
            </a:r>
            <a:endParaRPr lang="en-US" altLang="en-US" dirty="0">
              <a:solidFill>
                <a:srgbClr val="CC0099"/>
              </a:solidFill>
            </a:endParaRPr>
          </a:p>
        </p:txBody>
      </p:sp>
      <p:sp>
        <p:nvSpPr>
          <p:cNvPr id="63" name="Up Arrow 62"/>
          <p:cNvSpPr/>
          <p:nvPr/>
        </p:nvSpPr>
        <p:spPr>
          <a:xfrm>
            <a:off x="6301452" y="2532066"/>
            <a:ext cx="91440" cy="381000"/>
          </a:xfrm>
          <a:prstGeom prst="upArrow">
            <a:avLst/>
          </a:prstGeom>
          <a:solidFill>
            <a:srgbClr val="CC0099"/>
          </a:solidFill>
          <a:ln>
            <a:solidFill>
              <a:srgbClr val="CC00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64" name="Rounded Rectangle 63"/>
          <p:cNvSpPr/>
          <p:nvPr/>
        </p:nvSpPr>
        <p:spPr>
          <a:xfrm>
            <a:off x="2195379" y="1942776"/>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65" name="TextBox 64"/>
          <p:cNvSpPr txBox="1"/>
          <p:nvPr/>
        </p:nvSpPr>
        <p:spPr>
          <a:xfrm>
            <a:off x="2672829" y="1295400"/>
            <a:ext cx="853119" cy="360612"/>
          </a:xfrm>
          <a:prstGeom prst="rect">
            <a:avLst/>
          </a:prstGeom>
          <a:noFill/>
        </p:spPr>
        <p:txBody>
          <a:bodyPr wrap="none" rtlCol="0">
            <a:spAutoFit/>
          </a:bodyPr>
          <a:lstStyle/>
          <a:p>
            <a:r>
              <a:rPr lang="en-GB" dirty="0">
                <a:solidFill>
                  <a:schemeClr val="tx1"/>
                </a:solidFill>
              </a:rPr>
              <a:t>&lt; pivot</a:t>
            </a:r>
          </a:p>
        </p:txBody>
      </p:sp>
      <p:sp>
        <p:nvSpPr>
          <p:cNvPr id="3" name="Right Brace 2"/>
          <p:cNvSpPr/>
          <p:nvPr/>
        </p:nvSpPr>
        <p:spPr>
          <a:xfrm rot="16200000">
            <a:off x="3329946" y="512130"/>
            <a:ext cx="145400" cy="2487935"/>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67" name="TextBox 66"/>
          <p:cNvSpPr txBox="1"/>
          <p:nvPr/>
        </p:nvSpPr>
        <p:spPr>
          <a:xfrm>
            <a:off x="4918321" y="1295400"/>
            <a:ext cx="845103" cy="387798"/>
          </a:xfrm>
          <a:prstGeom prst="rect">
            <a:avLst/>
          </a:prstGeom>
          <a:noFill/>
        </p:spPr>
        <p:txBody>
          <a:bodyPr wrap="none" rtlCol="0">
            <a:spAutoFit/>
          </a:bodyPr>
          <a:lstStyle/>
          <a:p>
            <a:r>
              <a:rPr lang="en-GB" dirty="0">
                <a:solidFill>
                  <a:schemeClr val="tx1"/>
                </a:solidFill>
              </a:rPr>
              <a:t>≥ pivot</a:t>
            </a:r>
          </a:p>
        </p:txBody>
      </p:sp>
      <p:sp>
        <p:nvSpPr>
          <p:cNvPr id="68" name="Right Brace 67"/>
          <p:cNvSpPr/>
          <p:nvPr/>
        </p:nvSpPr>
        <p:spPr>
          <a:xfrm rot="16200000">
            <a:off x="5291230" y="1153081"/>
            <a:ext cx="107301" cy="1244137"/>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69" name="Up Arrow 68"/>
          <p:cNvSpPr/>
          <p:nvPr/>
        </p:nvSpPr>
        <p:spPr>
          <a:xfrm>
            <a:off x="4388092" y="2497317"/>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51585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4"/>
                                        </p:tgtEl>
                                      </p:cBhvr>
                                    </p:animEffect>
                                    <p:animScale>
                                      <p:cBhvr>
                                        <p:cTn id="7" dur="250" autoRev="1" fill="hold"/>
                                        <p:tgtEl>
                                          <p:spTgt spid="54"/>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53"/>
                                        </p:tgtEl>
                                      </p:cBhvr>
                                    </p:animEffect>
                                    <p:animScale>
                                      <p:cBhvr>
                                        <p:cTn id="10" dur="250" autoRev="1" fill="hold"/>
                                        <p:tgtEl>
                                          <p:spTgt spid="53"/>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44"/>
                                        </p:tgtEl>
                                      </p:cBhvr>
                                    </p:animEffect>
                                    <p:animScale>
                                      <p:cBhvr>
                                        <p:cTn id="13" dur="250" autoRev="1" fill="hold"/>
                                        <p:tgtEl>
                                          <p:spTgt spid="44"/>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500" tmFilter="0, 0; .2, .5; .8, .5; 1, 0"/>
                                        <p:tgtEl>
                                          <p:spTgt spid="47">
                                            <p:txEl>
                                              <p:pRg st="3" end="3"/>
                                            </p:txEl>
                                          </p:spTgt>
                                        </p:tgtEl>
                                      </p:cBhvr>
                                    </p:animEffect>
                                    <p:animScale>
                                      <p:cBhvr>
                                        <p:cTn id="18" dur="250" autoRev="1" fill="hold"/>
                                        <p:tgtEl>
                                          <p:spTgt spid="47">
                                            <p:txEl>
                                              <p:pRg st="3" end="3"/>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3" grpId="0" animBg="1"/>
      <p:bldP spid="5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4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a:latin typeface="Arial" panose="020B0604020202020204" pitchFamily="34" charset="0"/>
              </a:rPr>
              <a:t>int</a:t>
            </a:r>
            <a:r>
              <a:rPr lang="en-US" altLang="en-US" sz="2400" b="1" dirty="0">
                <a:latin typeface="Arial" panose="020B0604020202020204" pitchFamily="34" charset="0"/>
              </a:rPr>
              <a:t> 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a:latin typeface="Arial" panose="020B0604020202020204" pitchFamily="34" charset="0"/>
              </a:rPr>
              <a:t>{…….</a:t>
            </a:r>
          </a:p>
          <a:p>
            <a:pPr>
              <a:buFont typeface="Monotype Sorts" pitchFamily="2" charset="2"/>
              <a:buNone/>
            </a:pPr>
            <a:r>
              <a:rPr lang="en-US" altLang="en-US" sz="2400" b="1" dirty="0">
                <a:effectLst>
                  <a:glow rad="101600">
                    <a:srgbClr val="FFC000">
                      <a:alpha val="60000"/>
                    </a:srgbClr>
                  </a:glow>
                </a:effectLst>
                <a:latin typeface="Arial" panose="020B0604020202020204" pitchFamily="34" charset="0"/>
              </a:rPr>
              <a:t>		</a:t>
            </a:r>
            <a:r>
              <a:rPr lang="en-US" altLang="en-US" sz="2000" b="1" dirty="0">
                <a:effectLst>
                  <a:glow rad="101600">
                    <a:srgbClr val="FFC000">
                      <a:alpha val="60000"/>
                    </a:srgbClr>
                  </a:glow>
                </a:effectLst>
              </a:rPr>
              <a:t>for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 low+1;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high; </a:t>
            </a:r>
            <a:r>
              <a:rPr lang="en-US" altLang="en-US" sz="2000" b="1" dirty="0" err="1">
                <a:effectLst>
                  <a:glow rad="101600">
                    <a:srgbClr val="FFC000">
                      <a:alpha val="60000"/>
                    </a:srgbClr>
                  </a:glow>
                </a:effectLst>
              </a:rPr>
              <a:t>i</a:t>
            </a:r>
            <a:r>
              <a:rPr lang="en-US" altLang="en-US" sz="1600" b="1" dirty="0">
                <a:effectLst>
                  <a:glow rad="101600">
                    <a:srgbClr val="FFC000">
                      <a:alpha val="60000"/>
                    </a:srgbClr>
                  </a:glow>
                </a:effectLst>
              </a:rPr>
              <a:t>++)</a:t>
            </a:r>
          </a:p>
          <a:p>
            <a:pPr>
              <a:spcBef>
                <a:spcPct val="0"/>
              </a:spcBef>
              <a:buClrTx/>
              <a:buNone/>
            </a:pPr>
            <a:r>
              <a:rPr lang="en-US" altLang="en-US" sz="2000" dirty="0"/>
              <a:t>			</a:t>
            </a:r>
            <a:r>
              <a:rPr lang="en-US" altLang="en-US" sz="2000" b="1" dirty="0">
                <a:effectLst>
                  <a:glow rad="101600">
                    <a:srgbClr val="FFC000">
                      <a:alpha val="60000"/>
                    </a:srgbClr>
                  </a:glow>
                </a:effectLst>
              </a:rPr>
              <a:t>if (slot[</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pivot)</a:t>
            </a:r>
          </a:p>
          <a:p>
            <a:pPr marL="341313" indent="200025">
              <a:spcBef>
                <a:spcPct val="0"/>
              </a:spcBef>
              <a:buClrTx/>
              <a:buFontTx/>
              <a:buNone/>
            </a:pPr>
            <a:r>
              <a:rPr lang="en-US" altLang="en-US" sz="2000" b="1" dirty="0">
                <a:effectLst>
                  <a:glow rad="101600">
                    <a:srgbClr val="FFC000">
                      <a:alpha val="60000"/>
                    </a:srgbClr>
                  </a:glow>
                </a:effectLst>
              </a:rPr>
              <a:t>			swap(++</a:t>
            </a:r>
            <a:r>
              <a:rPr lang="en-US" altLang="en-US" sz="2000" b="1" dirty="0" err="1">
                <a:effectLst>
                  <a:glow rad="101600">
                    <a:srgbClr val="FFC000">
                      <a:alpha val="60000"/>
                    </a:srgbClr>
                  </a:glow>
                </a:effectLst>
              </a:rPr>
              <a:t>last_small</a:t>
            </a:r>
            <a:r>
              <a:rPr lang="en-US" altLang="en-US" sz="2000" b="1" dirty="0">
                <a:effectLst>
                  <a:glow rad="101600">
                    <a:srgbClr val="FFC000">
                      <a:alpha val="60000"/>
                    </a:srgbClr>
                  </a:glow>
                </a:effectLst>
              </a:rPr>
              <a:t>,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a:t>
            </a:r>
          </a:p>
          <a:p>
            <a:pPr marL="173038" indent="20638">
              <a:spcBef>
                <a:spcPct val="0"/>
              </a:spcBef>
              <a:buClrTx/>
              <a:buFontTx/>
              <a:buNone/>
            </a:pPr>
            <a:r>
              <a:rPr lang="en-US" altLang="en-US" sz="2000" dirty="0"/>
              <a:t>  	swap(low, </a:t>
            </a:r>
            <a:r>
              <a:rPr lang="en-US" altLang="en-US" sz="2000" dirty="0" err="1"/>
              <a:t>last_small</a:t>
            </a:r>
            <a:r>
              <a:rPr lang="en-US" altLang="en-US" sz="2000" dirty="0"/>
              <a:t>);</a:t>
            </a:r>
          </a:p>
          <a:p>
            <a:pPr marL="341313" indent="-168275">
              <a:spcBef>
                <a:spcPct val="0"/>
              </a:spcBef>
              <a:buClrTx/>
              <a:buFontTx/>
              <a:buNone/>
            </a:pPr>
            <a:r>
              <a:rPr lang="en-US" altLang="en-US" sz="2000" dirty="0"/>
              <a:t>  		return </a:t>
            </a:r>
            <a:r>
              <a:rPr lang="en-US" altLang="en-US" sz="2000" dirty="0" err="1"/>
              <a:t>last_small</a:t>
            </a:r>
            <a:r>
              <a:rPr lang="en-US" altLang="en-US" sz="2000" dirty="0"/>
              <a:t>;</a:t>
            </a:r>
          </a:p>
          <a:p>
            <a:pPr>
              <a:lnSpc>
                <a:spcPct val="100000"/>
              </a:lnSpc>
              <a:spcBef>
                <a:spcPct val="0"/>
              </a:spcBef>
              <a:buClrTx/>
              <a:buSzTx/>
              <a:buFontTx/>
              <a:buNone/>
            </a:pPr>
            <a:r>
              <a:rPr lang="en-US" altLang="en-US" sz="2400" dirty="0"/>
              <a:t>  }</a:t>
            </a:r>
            <a:endParaRPr lang="en-US" altLang="en-US" sz="2400" b="1" dirty="0">
              <a:effectLst>
                <a:glow rad="101600">
                  <a:srgbClr val="FFC000">
                    <a:alpha val="60000"/>
                  </a:srgbClr>
                </a:glow>
              </a:effectLst>
              <a:latin typeface="Arial" panose="020B0604020202020204" pitchFamily="34" charset="0"/>
            </a:endParaRPr>
          </a:p>
          <a:p>
            <a:pPr>
              <a:buFont typeface="Monotype Sorts" pitchFamily="2" charset="2"/>
              <a:buNone/>
            </a:pPr>
            <a:endParaRPr lang="en-US" altLang="en-US" sz="2000" dirty="0">
              <a:latin typeface="Arial" panose="020B0604020202020204" pitchFamily="34" charset="0"/>
            </a:endParaRPr>
          </a:p>
        </p:txBody>
      </p:sp>
      <p:cxnSp>
        <p:nvCxnSpPr>
          <p:cNvPr id="31" name="Straight Connector 30"/>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38" name="Up Arrow 37"/>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9"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40" name="Up Arrow 39"/>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1" name="Rounded Rectangle 40"/>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2" name="Rounded Rectangle 41"/>
          <p:cNvSpPr/>
          <p:nvPr/>
        </p:nvSpPr>
        <p:spPr>
          <a:xfrm>
            <a:off x="2833838"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6" name="Rounded Rectangle 45"/>
          <p:cNvSpPr/>
          <p:nvPr/>
        </p:nvSpPr>
        <p:spPr>
          <a:xfrm>
            <a:off x="3482095" y="1908840"/>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9" name="Rounded Rectangle 48"/>
          <p:cNvSpPr/>
          <p:nvPr/>
        </p:nvSpPr>
        <p:spPr>
          <a:xfrm>
            <a:off x="5426866" y="192243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0" name="Rounded Rectangle 49"/>
          <p:cNvSpPr/>
          <p:nvPr/>
        </p:nvSpPr>
        <p:spPr>
          <a:xfrm>
            <a:off x="6075123" y="1908840"/>
            <a:ext cx="530503" cy="512736"/>
          </a:xfrm>
          <a:prstGeom prst="roundRect">
            <a:avLst/>
          </a:prstGeom>
          <a:solidFill>
            <a:srgbClr val="CC0099"/>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1" name="Rounded Rectangle 50"/>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3" name="Rounded Rectangle 52"/>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6" name="Rounded Rectangle 55"/>
          <p:cNvSpPr/>
          <p:nvPr/>
        </p:nvSpPr>
        <p:spPr>
          <a:xfrm>
            <a:off x="4154812"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9" name="Text Box 14"/>
          <p:cNvSpPr txBox="1">
            <a:spLocks noChangeArrowheads="1"/>
          </p:cNvSpPr>
          <p:nvPr/>
        </p:nvSpPr>
        <p:spPr bwMode="gray">
          <a:xfrm>
            <a:off x="6218932" y="2848212"/>
            <a:ext cx="25648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err="1">
                <a:solidFill>
                  <a:srgbClr val="CC0099"/>
                </a:solidFill>
              </a:rPr>
              <a:t>i</a:t>
            </a:r>
            <a:endParaRPr lang="en-US" altLang="en-US" dirty="0">
              <a:solidFill>
                <a:srgbClr val="CC0099"/>
              </a:solidFill>
            </a:endParaRPr>
          </a:p>
        </p:txBody>
      </p:sp>
      <p:sp>
        <p:nvSpPr>
          <p:cNvPr id="60" name="Up Arrow 59"/>
          <p:cNvSpPr/>
          <p:nvPr/>
        </p:nvSpPr>
        <p:spPr>
          <a:xfrm>
            <a:off x="6301452" y="2532066"/>
            <a:ext cx="91440" cy="381000"/>
          </a:xfrm>
          <a:prstGeom prst="upArrow">
            <a:avLst/>
          </a:prstGeom>
          <a:solidFill>
            <a:srgbClr val="CC0099"/>
          </a:solidFill>
          <a:ln>
            <a:solidFill>
              <a:srgbClr val="CC00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61" name="Rounded Rectangle 60"/>
          <p:cNvSpPr/>
          <p:nvPr/>
        </p:nvSpPr>
        <p:spPr>
          <a:xfrm>
            <a:off x="2195379" y="1942776"/>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62" name="TextBox 61"/>
          <p:cNvSpPr txBox="1"/>
          <p:nvPr/>
        </p:nvSpPr>
        <p:spPr>
          <a:xfrm>
            <a:off x="2672829" y="1295400"/>
            <a:ext cx="853119" cy="360612"/>
          </a:xfrm>
          <a:prstGeom prst="rect">
            <a:avLst/>
          </a:prstGeom>
          <a:noFill/>
        </p:spPr>
        <p:txBody>
          <a:bodyPr wrap="none" rtlCol="0">
            <a:spAutoFit/>
          </a:bodyPr>
          <a:lstStyle/>
          <a:p>
            <a:r>
              <a:rPr lang="en-GB" dirty="0">
                <a:solidFill>
                  <a:schemeClr val="tx1"/>
                </a:solidFill>
              </a:rPr>
              <a:t>&lt; pivot</a:t>
            </a:r>
          </a:p>
        </p:txBody>
      </p:sp>
      <p:sp>
        <p:nvSpPr>
          <p:cNvPr id="63" name="Right Brace 62"/>
          <p:cNvSpPr/>
          <p:nvPr/>
        </p:nvSpPr>
        <p:spPr>
          <a:xfrm rot="16200000">
            <a:off x="3329946" y="512130"/>
            <a:ext cx="145400" cy="2487935"/>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64" name="TextBox 63"/>
          <p:cNvSpPr txBox="1"/>
          <p:nvPr/>
        </p:nvSpPr>
        <p:spPr>
          <a:xfrm>
            <a:off x="4918321" y="1295400"/>
            <a:ext cx="845103" cy="387798"/>
          </a:xfrm>
          <a:prstGeom prst="rect">
            <a:avLst/>
          </a:prstGeom>
          <a:noFill/>
        </p:spPr>
        <p:txBody>
          <a:bodyPr wrap="none" rtlCol="0">
            <a:spAutoFit/>
          </a:bodyPr>
          <a:lstStyle/>
          <a:p>
            <a:r>
              <a:rPr lang="en-GB" dirty="0">
                <a:solidFill>
                  <a:schemeClr val="tx1"/>
                </a:solidFill>
              </a:rPr>
              <a:t>≥ pivot</a:t>
            </a:r>
          </a:p>
        </p:txBody>
      </p:sp>
      <p:sp>
        <p:nvSpPr>
          <p:cNvPr id="65" name="Right Brace 64"/>
          <p:cNvSpPr/>
          <p:nvPr/>
        </p:nvSpPr>
        <p:spPr>
          <a:xfrm rot="16200000">
            <a:off x="5291230" y="1153081"/>
            <a:ext cx="107301" cy="1244137"/>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grpSp>
        <p:nvGrpSpPr>
          <p:cNvPr id="6" name="Group 5"/>
          <p:cNvGrpSpPr/>
          <p:nvPr/>
        </p:nvGrpSpPr>
        <p:grpSpPr>
          <a:xfrm>
            <a:off x="3807425" y="2497317"/>
            <a:ext cx="1301638" cy="779283"/>
            <a:chOff x="3807425" y="2497317"/>
            <a:chExt cx="1301638" cy="779283"/>
          </a:xfrm>
        </p:grpSpPr>
        <p:sp>
          <p:nvSpPr>
            <p:cNvPr id="66" name="Text Box 14"/>
            <p:cNvSpPr txBox="1">
              <a:spLocks noChangeArrowheads="1"/>
            </p:cNvSpPr>
            <p:nvPr/>
          </p:nvSpPr>
          <p:spPr bwMode="gray">
            <a:xfrm>
              <a:off x="3807425" y="2881747"/>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chemeClr val="tx1"/>
                  </a:solidFill>
                </a:rPr>
                <a:t>last_small</a:t>
              </a:r>
              <a:endParaRPr lang="en-US" altLang="en-US" sz="1400" dirty="0">
                <a:solidFill>
                  <a:schemeClr val="tx1"/>
                </a:solidFill>
              </a:endParaRPr>
            </a:p>
          </p:txBody>
        </p:sp>
        <p:sp>
          <p:nvSpPr>
            <p:cNvPr id="67" name="Up Arrow 66"/>
            <p:cNvSpPr/>
            <p:nvPr/>
          </p:nvSpPr>
          <p:spPr>
            <a:xfrm>
              <a:off x="4388092" y="2497317"/>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48" name="Rounded Rectangle 47"/>
          <p:cNvSpPr/>
          <p:nvPr/>
        </p:nvSpPr>
        <p:spPr>
          <a:xfrm>
            <a:off x="4778609" y="1922436"/>
            <a:ext cx="558000" cy="499139"/>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grpSp>
        <p:nvGrpSpPr>
          <p:cNvPr id="7" name="Group 6"/>
          <p:cNvGrpSpPr/>
          <p:nvPr/>
        </p:nvGrpSpPr>
        <p:grpSpPr>
          <a:xfrm>
            <a:off x="1499713" y="1959600"/>
            <a:ext cx="556099" cy="478800"/>
            <a:chOff x="1522412" y="1922437"/>
            <a:chExt cx="556099" cy="478800"/>
          </a:xfrm>
        </p:grpSpPr>
        <p:sp>
          <p:nvSpPr>
            <p:cNvPr id="57" name="Rounded Rectangle 56"/>
            <p:cNvSpPr/>
            <p:nvPr/>
          </p:nvSpPr>
          <p:spPr>
            <a:xfrm>
              <a:off x="1522412" y="1922437"/>
              <a:ext cx="556099"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8" name="Text Box 7"/>
            <p:cNvSpPr txBox="1">
              <a:spLocks noChangeArrowheads="1"/>
            </p:cNvSpPr>
            <p:nvPr/>
          </p:nvSpPr>
          <p:spPr bwMode="gray">
            <a:xfrm>
              <a:off x="1523142"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a:solidFill>
                    <a:schemeClr val="bg1"/>
                  </a:solidFill>
                </a:rPr>
                <a:t>pivot</a:t>
              </a:r>
              <a:endParaRPr lang="en-US" altLang="en-US" sz="1050" dirty="0">
                <a:solidFill>
                  <a:schemeClr val="bg1"/>
                </a:solidFill>
              </a:endParaRPr>
            </a:p>
          </p:txBody>
        </p:sp>
      </p:grpSp>
      <p:sp>
        <p:nvSpPr>
          <p:cNvPr id="8" name="TextBox 7"/>
          <p:cNvSpPr txBox="1"/>
          <p:nvPr/>
        </p:nvSpPr>
        <p:spPr>
          <a:xfrm>
            <a:off x="4929240" y="4652600"/>
            <a:ext cx="426720" cy="535531"/>
          </a:xfrm>
          <a:prstGeom prst="rect">
            <a:avLst/>
          </a:prstGeom>
          <a:noFill/>
        </p:spPr>
        <p:txBody>
          <a:bodyPr wrap="none" rtlCol="0">
            <a:spAutoFit/>
          </a:bodyPr>
          <a:lstStyle/>
          <a:p>
            <a:r>
              <a:rPr lang="en-GB" sz="2400" dirty="0">
                <a:solidFill>
                  <a:srgbClr val="00B050"/>
                </a:solidFill>
                <a:sym typeface="Wingdings" panose="05000000000000000000" pitchFamily="2" charset="2"/>
              </a:rPr>
              <a:t></a:t>
            </a:r>
            <a:endParaRPr lang="en-GB" sz="2400" dirty="0">
              <a:solidFill>
                <a:srgbClr val="00B050"/>
              </a:solidFill>
            </a:endParaRPr>
          </a:p>
        </p:txBody>
      </p:sp>
    </p:spTree>
    <p:extLst>
      <p:ext uri="{BB962C8B-B14F-4D97-AF65-F5344CB8AC3E}">
        <p14:creationId xmlns:p14="http://schemas.microsoft.com/office/powerpoint/2010/main" val="16996058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nodeType="clickEffect">
                                  <p:stCondLst>
                                    <p:cond delay="0"/>
                                  </p:stCondLst>
                                  <p:childTnLst>
                                    <p:animMotion origin="layout" path="M -4.27701E-6 -3.33333E-6 L 0.06108 0.00278 " pathEditMode="relative" rAng="0" ptsTypes="AA">
                                      <p:cBhvr>
                                        <p:cTn id="11" dur="2000" fill="hold"/>
                                        <p:tgtEl>
                                          <p:spTgt spid="6"/>
                                        </p:tgtEl>
                                        <p:attrNameLst>
                                          <p:attrName>ppt_x</p:attrName>
                                          <p:attrName>ppt_y</p:attrName>
                                        </p:attrNameLst>
                                      </p:cBhvr>
                                      <p:rCtr x="3046" y="139"/>
                                    </p:animMotion>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grpId="0" nodeType="clickEffect">
                                  <p:stCondLst>
                                    <p:cond delay="0"/>
                                  </p:stCondLst>
                                  <p:childTnLst>
                                    <p:animMotion origin="layout" path="M -0.00032 0.00162 L 0.13546 -0.00278 " pathEditMode="relative" rAng="0" ptsTypes="AA">
                                      <p:cBhvr>
                                        <p:cTn id="15" dur="2000" fill="hold"/>
                                        <p:tgtEl>
                                          <p:spTgt spid="48"/>
                                        </p:tgtEl>
                                        <p:attrNameLst>
                                          <p:attrName>ppt_x</p:attrName>
                                          <p:attrName>ppt_y</p:attrName>
                                        </p:attrNameLst>
                                      </p:cBhvr>
                                      <p:rCtr x="6781" y="-231"/>
                                    </p:animMotion>
                                  </p:childTnLst>
                                </p:cTn>
                              </p:par>
                              <p:par>
                                <p:cTn id="16" presetID="35" presetClass="path" presetSubtype="0" accel="50000" decel="50000" fill="hold" grpId="0" nodeType="withEffect">
                                  <p:stCondLst>
                                    <p:cond delay="0"/>
                                  </p:stCondLst>
                                  <p:childTnLst>
                                    <p:animMotion origin="layout" path="M 6.82911E-7 7.40741E-7 L -0.12985 0.00023 " pathEditMode="relative" rAng="0" ptsTypes="AA">
                                      <p:cBhvr>
                                        <p:cTn id="17" dur="2000" fill="hold"/>
                                        <p:tgtEl>
                                          <p:spTgt spid="50"/>
                                        </p:tgtEl>
                                        <p:attrNameLst>
                                          <p:attrName>ppt_x</p:attrName>
                                          <p:attrName>ppt_y</p:attrName>
                                        </p:attrNameLst>
                                      </p:cBhvr>
                                      <p:rCtr x="-6492" y="0"/>
                                    </p:animMotion>
                                  </p:childTnLst>
                                </p:cTn>
                              </p:par>
                            </p:childTnLst>
                          </p:cTn>
                        </p:par>
                      </p:childTnLst>
                    </p:cTn>
                  </p:par>
                  <p:par>
                    <p:cTn id="18" fill="hold">
                      <p:stCondLst>
                        <p:cond delay="indefinite"/>
                      </p:stCondLst>
                      <p:childTnLst>
                        <p:par>
                          <p:cTn id="19" fill="hold">
                            <p:stCondLst>
                              <p:cond delay="0"/>
                            </p:stCondLst>
                            <p:childTnLst>
                              <p:par>
                                <p:cTn id="20" presetID="1" presetClass="emph" presetSubtype="1" nodeType="clickEffect">
                                  <p:stCondLst>
                                    <p:cond delay="0"/>
                                  </p:stCondLst>
                                  <p:childTnLst>
                                    <p:set>
                                      <p:cBhvr>
                                        <p:cTn id="21" dur="indefinite"/>
                                        <p:tgtEl>
                                          <p:spTgt spid="50"/>
                                        </p:tgtEl>
                                        <p:attrNameLst>
                                          <p:attrName>fillcolor</p:attrName>
                                        </p:attrNameLst>
                                      </p:cBhvr>
                                      <p:to>
                                        <p:clrVal>
                                          <a:srgbClr val="FFFF00"/>
                                        </p:clrVal>
                                      </p:to>
                                    </p:set>
                                    <p:set>
                                      <p:cBhvr>
                                        <p:cTn id="22" dur="indefinite"/>
                                        <p:tgtEl>
                                          <p:spTgt spid="50"/>
                                        </p:tgtEl>
                                        <p:attrNameLst>
                                          <p:attrName>fill.type</p:attrName>
                                        </p:attrNameLst>
                                      </p:cBhvr>
                                      <p:to>
                                        <p:strVal val="solid"/>
                                      </p:to>
                                    </p:set>
                                    <p:set>
                                      <p:cBhvr>
                                        <p:cTn id="23" dur="indefinite"/>
                                        <p:tgtEl>
                                          <p:spTgt spid="5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8"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sz="3200" dirty="0"/>
              <a:t>Learning Objectives</a:t>
            </a:r>
            <a:endParaRPr lang="en-GB" sz="3200" dirty="0"/>
          </a:p>
        </p:txBody>
      </p:sp>
      <p:sp>
        <p:nvSpPr>
          <p:cNvPr id="5" name="Content Placeholder 4"/>
          <p:cNvSpPr>
            <a:spLocks noGrp="1"/>
          </p:cNvSpPr>
          <p:nvPr>
            <p:ph sz="quarter" idx="17"/>
          </p:nvPr>
        </p:nvSpPr>
        <p:spPr>
          <a:xfrm>
            <a:off x="495141" y="1471612"/>
            <a:ext cx="8912543" cy="4657309"/>
          </a:xfrm>
        </p:spPr>
        <p:txBody>
          <a:bodyPr/>
          <a:lstStyle/>
          <a:p>
            <a:pPr marL="0" indent="0">
              <a:buNone/>
            </a:pPr>
            <a:r>
              <a:rPr lang="en-US" sz="2400" dirty="0"/>
              <a:t>At the end of this lecture, students should be able to:</a:t>
            </a:r>
          </a:p>
          <a:p>
            <a:r>
              <a:rPr lang="en-US" sz="2400" dirty="0"/>
              <a:t>Explain how “</a:t>
            </a:r>
            <a:r>
              <a:rPr lang="en-US" sz="2400" b="1" dirty="0"/>
              <a:t>Divide and Conquer</a:t>
            </a:r>
            <a:r>
              <a:rPr lang="en-US" sz="2400" dirty="0"/>
              <a:t>” approach is used in Quicksort</a:t>
            </a:r>
          </a:p>
          <a:p>
            <a:endParaRPr lang="en-US" sz="2400" dirty="0"/>
          </a:p>
          <a:p>
            <a:r>
              <a:rPr lang="en-US" sz="2400" dirty="0"/>
              <a:t>Explain the pseudo code of Quicksort</a:t>
            </a:r>
          </a:p>
          <a:p>
            <a:endParaRPr lang="en-US" sz="2400" dirty="0"/>
          </a:p>
          <a:p>
            <a:r>
              <a:rPr lang="en-US" sz="2400" dirty="0"/>
              <a:t>Manually execute Quicksort on an example input array</a:t>
            </a:r>
          </a:p>
          <a:p>
            <a:endParaRPr lang="en-US" sz="2400" dirty="0"/>
          </a:p>
          <a:p>
            <a:r>
              <a:rPr lang="en-US" sz="2400" dirty="0" err="1"/>
              <a:t>Analyse</a:t>
            </a:r>
            <a:r>
              <a:rPr lang="en-US" sz="2400" dirty="0"/>
              <a:t> time complexities of Quicksort in the best, average and worst cases</a:t>
            </a:r>
          </a:p>
          <a:p>
            <a:pPr marL="0" indent="0">
              <a:buNone/>
            </a:pPr>
            <a:endParaRPr lang="en-US" sz="2400" dirty="0"/>
          </a:p>
        </p:txBody>
      </p:sp>
    </p:spTree>
    <p:extLst>
      <p:ext uri="{BB962C8B-B14F-4D97-AF65-F5344CB8AC3E}">
        <p14:creationId xmlns:p14="http://schemas.microsoft.com/office/powerpoint/2010/main" val="381862339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4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a:latin typeface="Arial" panose="020B0604020202020204" pitchFamily="34" charset="0"/>
              </a:rPr>
              <a:t>int</a:t>
            </a:r>
            <a:r>
              <a:rPr lang="en-US" altLang="en-US" sz="2400" b="1" dirty="0">
                <a:latin typeface="Arial" panose="020B0604020202020204" pitchFamily="34" charset="0"/>
              </a:rPr>
              <a:t> 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a:latin typeface="Arial" panose="020B0604020202020204" pitchFamily="34" charset="0"/>
              </a:rPr>
              <a:t>{…….</a:t>
            </a:r>
          </a:p>
          <a:p>
            <a:pPr>
              <a:buFont typeface="Monotype Sorts" pitchFamily="2" charset="2"/>
              <a:buNone/>
            </a:pPr>
            <a:r>
              <a:rPr lang="en-US" altLang="en-US" sz="2400" b="1" dirty="0">
                <a:effectLst>
                  <a:glow rad="101600">
                    <a:srgbClr val="FFC000">
                      <a:alpha val="60000"/>
                    </a:srgbClr>
                  </a:glow>
                </a:effectLst>
                <a:latin typeface="Arial" panose="020B0604020202020204" pitchFamily="34" charset="0"/>
              </a:rPr>
              <a:t>		</a:t>
            </a:r>
            <a:r>
              <a:rPr lang="en-US" altLang="en-US" sz="2000" b="1" dirty="0">
                <a:effectLst>
                  <a:glow rad="101600">
                    <a:srgbClr val="FFC000">
                      <a:alpha val="60000"/>
                    </a:srgbClr>
                  </a:glow>
                </a:effectLst>
              </a:rPr>
              <a:t>for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 low+1;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high; </a:t>
            </a:r>
            <a:r>
              <a:rPr lang="en-US" altLang="en-US" sz="2000" b="1" dirty="0" err="1">
                <a:effectLst>
                  <a:glow rad="101600">
                    <a:srgbClr val="FFC000">
                      <a:alpha val="60000"/>
                    </a:srgbClr>
                  </a:glow>
                </a:effectLst>
              </a:rPr>
              <a:t>i</a:t>
            </a:r>
            <a:r>
              <a:rPr lang="en-US" altLang="en-US" sz="1600" b="1" dirty="0">
                <a:effectLst>
                  <a:glow rad="101600">
                    <a:srgbClr val="FFC000">
                      <a:alpha val="60000"/>
                    </a:srgbClr>
                  </a:glow>
                </a:effectLst>
              </a:rPr>
              <a:t>++)</a:t>
            </a:r>
          </a:p>
          <a:p>
            <a:pPr>
              <a:spcBef>
                <a:spcPct val="0"/>
              </a:spcBef>
              <a:buClrTx/>
              <a:buNone/>
            </a:pPr>
            <a:r>
              <a:rPr lang="en-US" altLang="en-US" sz="2000" dirty="0"/>
              <a:t>			</a:t>
            </a:r>
            <a:r>
              <a:rPr lang="en-US" altLang="en-US" sz="2000" b="1" dirty="0">
                <a:effectLst>
                  <a:glow rad="101600">
                    <a:srgbClr val="FFC000">
                      <a:alpha val="60000"/>
                    </a:srgbClr>
                  </a:glow>
                </a:effectLst>
              </a:rPr>
              <a:t>if (slot[</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pivot)</a:t>
            </a:r>
          </a:p>
          <a:p>
            <a:pPr marL="341313" indent="200025">
              <a:spcBef>
                <a:spcPct val="0"/>
              </a:spcBef>
              <a:buClrTx/>
              <a:buFontTx/>
              <a:buNone/>
            </a:pPr>
            <a:r>
              <a:rPr lang="en-US" altLang="en-US" sz="2000" b="1" dirty="0">
                <a:effectLst>
                  <a:glow rad="101600">
                    <a:srgbClr val="FFC000">
                      <a:alpha val="60000"/>
                    </a:srgbClr>
                  </a:glow>
                </a:effectLst>
              </a:rPr>
              <a:t>			swap(++</a:t>
            </a:r>
            <a:r>
              <a:rPr lang="en-US" altLang="en-US" sz="2000" b="1" dirty="0" err="1">
                <a:effectLst>
                  <a:glow rad="101600">
                    <a:srgbClr val="FFC000">
                      <a:alpha val="60000"/>
                    </a:srgbClr>
                  </a:glow>
                </a:effectLst>
              </a:rPr>
              <a:t>last_small</a:t>
            </a:r>
            <a:r>
              <a:rPr lang="en-US" altLang="en-US" sz="2000" b="1" dirty="0">
                <a:effectLst>
                  <a:glow rad="101600">
                    <a:srgbClr val="FFC000">
                      <a:alpha val="60000"/>
                    </a:srgbClr>
                  </a:glow>
                </a:effectLst>
              </a:rPr>
              <a:t>,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a:t>
            </a:r>
          </a:p>
          <a:p>
            <a:pPr marL="173038" indent="20638">
              <a:spcBef>
                <a:spcPct val="0"/>
              </a:spcBef>
              <a:buClrTx/>
              <a:buFontTx/>
              <a:buNone/>
            </a:pPr>
            <a:r>
              <a:rPr lang="en-US" altLang="en-US" sz="2000" dirty="0"/>
              <a:t>  	swap(low, </a:t>
            </a:r>
            <a:r>
              <a:rPr lang="en-US" altLang="en-US" sz="2000" dirty="0" err="1"/>
              <a:t>last_small</a:t>
            </a:r>
            <a:r>
              <a:rPr lang="en-US" altLang="en-US" sz="2000" dirty="0"/>
              <a:t>);</a:t>
            </a:r>
          </a:p>
          <a:p>
            <a:pPr marL="341313" indent="-168275">
              <a:spcBef>
                <a:spcPct val="0"/>
              </a:spcBef>
              <a:buClrTx/>
              <a:buFontTx/>
              <a:buNone/>
            </a:pPr>
            <a:r>
              <a:rPr lang="en-US" altLang="en-US" sz="2000" dirty="0"/>
              <a:t>  		return </a:t>
            </a:r>
            <a:r>
              <a:rPr lang="en-US" altLang="en-US" sz="2000" dirty="0" err="1"/>
              <a:t>last_small</a:t>
            </a:r>
            <a:r>
              <a:rPr lang="en-US" altLang="en-US" sz="2000" dirty="0"/>
              <a:t>;</a:t>
            </a:r>
          </a:p>
          <a:p>
            <a:pPr>
              <a:lnSpc>
                <a:spcPct val="100000"/>
              </a:lnSpc>
              <a:spcBef>
                <a:spcPct val="0"/>
              </a:spcBef>
              <a:buClrTx/>
              <a:buSzTx/>
              <a:buFontTx/>
              <a:buNone/>
            </a:pPr>
            <a:r>
              <a:rPr lang="en-US" altLang="en-US" sz="2400" dirty="0"/>
              <a:t>  }</a:t>
            </a:r>
            <a:endParaRPr lang="en-US" altLang="en-US" sz="2400" b="1" dirty="0">
              <a:effectLst>
                <a:glow rad="101600">
                  <a:srgbClr val="FFC000">
                    <a:alpha val="60000"/>
                  </a:srgbClr>
                </a:glow>
              </a:effectLst>
              <a:latin typeface="Arial" panose="020B0604020202020204" pitchFamily="34" charset="0"/>
            </a:endParaRPr>
          </a:p>
          <a:p>
            <a:pPr>
              <a:buFont typeface="Monotype Sorts" pitchFamily="2" charset="2"/>
              <a:buNone/>
            </a:pPr>
            <a:endParaRPr lang="en-US" altLang="en-US" sz="2000" dirty="0">
              <a:latin typeface="Arial" panose="020B0604020202020204" pitchFamily="34" charset="0"/>
            </a:endParaRPr>
          </a:p>
        </p:txBody>
      </p:sp>
      <p:cxnSp>
        <p:nvCxnSpPr>
          <p:cNvPr id="31" name="Straight Connector 30"/>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38" name="Up Arrow 37"/>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9"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40" name="Up Arrow 39"/>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1" name="Rounded Rectangle 40"/>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2" name="Rounded Rectangle 41"/>
          <p:cNvSpPr/>
          <p:nvPr/>
        </p:nvSpPr>
        <p:spPr>
          <a:xfrm>
            <a:off x="2833838"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6" name="Rounded Rectangle 45"/>
          <p:cNvSpPr/>
          <p:nvPr/>
        </p:nvSpPr>
        <p:spPr>
          <a:xfrm>
            <a:off x="3482095" y="1908840"/>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9" name="Rounded Rectangle 48"/>
          <p:cNvSpPr/>
          <p:nvPr/>
        </p:nvSpPr>
        <p:spPr>
          <a:xfrm>
            <a:off x="5426866" y="192243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0" name="Rounded Rectangle 49"/>
          <p:cNvSpPr/>
          <p:nvPr/>
        </p:nvSpPr>
        <p:spPr>
          <a:xfrm>
            <a:off x="6075123" y="1908840"/>
            <a:ext cx="530503" cy="512736"/>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1" name="Rounded Rectangle 50"/>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3" name="Rounded Rectangle 52"/>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6" name="Rounded Rectangle 55"/>
          <p:cNvSpPr/>
          <p:nvPr/>
        </p:nvSpPr>
        <p:spPr>
          <a:xfrm>
            <a:off x="4154812"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9" name="Text Box 14"/>
          <p:cNvSpPr txBox="1">
            <a:spLocks noChangeArrowheads="1"/>
          </p:cNvSpPr>
          <p:nvPr/>
        </p:nvSpPr>
        <p:spPr bwMode="gray">
          <a:xfrm>
            <a:off x="6218932" y="2848212"/>
            <a:ext cx="25648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err="1">
                <a:solidFill>
                  <a:srgbClr val="CC0099"/>
                </a:solidFill>
              </a:rPr>
              <a:t>i</a:t>
            </a:r>
            <a:endParaRPr lang="en-US" altLang="en-US" dirty="0">
              <a:solidFill>
                <a:srgbClr val="CC0099"/>
              </a:solidFill>
            </a:endParaRPr>
          </a:p>
        </p:txBody>
      </p:sp>
      <p:sp>
        <p:nvSpPr>
          <p:cNvPr id="60" name="Up Arrow 59"/>
          <p:cNvSpPr/>
          <p:nvPr/>
        </p:nvSpPr>
        <p:spPr>
          <a:xfrm>
            <a:off x="6301452" y="2532066"/>
            <a:ext cx="91440" cy="381000"/>
          </a:xfrm>
          <a:prstGeom prst="upArrow">
            <a:avLst/>
          </a:prstGeom>
          <a:solidFill>
            <a:srgbClr val="CC0099"/>
          </a:solidFill>
          <a:ln>
            <a:solidFill>
              <a:srgbClr val="CC00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61" name="Rounded Rectangle 60"/>
          <p:cNvSpPr/>
          <p:nvPr/>
        </p:nvSpPr>
        <p:spPr>
          <a:xfrm>
            <a:off x="2195379" y="1942776"/>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62" name="TextBox 61"/>
          <p:cNvSpPr txBox="1"/>
          <p:nvPr/>
        </p:nvSpPr>
        <p:spPr>
          <a:xfrm>
            <a:off x="3183893" y="1295400"/>
            <a:ext cx="853119" cy="360612"/>
          </a:xfrm>
          <a:prstGeom prst="rect">
            <a:avLst/>
          </a:prstGeom>
          <a:noFill/>
        </p:spPr>
        <p:txBody>
          <a:bodyPr wrap="none" rtlCol="0">
            <a:spAutoFit/>
          </a:bodyPr>
          <a:lstStyle/>
          <a:p>
            <a:r>
              <a:rPr lang="en-GB" dirty="0">
                <a:solidFill>
                  <a:schemeClr val="tx1"/>
                </a:solidFill>
              </a:rPr>
              <a:t>&lt; pivot</a:t>
            </a:r>
          </a:p>
        </p:txBody>
      </p:sp>
      <p:sp>
        <p:nvSpPr>
          <p:cNvPr id="63" name="Right Brace 62"/>
          <p:cNvSpPr/>
          <p:nvPr/>
        </p:nvSpPr>
        <p:spPr>
          <a:xfrm rot="16200000">
            <a:off x="3558039" y="284038"/>
            <a:ext cx="138079" cy="2936800"/>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64" name="TextBox 63"/>
          <p:cNvSpPr txBox="1"/>
          <p:nvPr/>
        </p:nvSpPr>
        <p:spPr>
          <a:xfrm>
            <a:off x="5604121" y="1295400"/>
            <a:ext cx="904578" cy="387798"/>
          </a:xfrm>
          <a:prstGeom prst="rect">
            <a:avLst/>
          </a:prstGeom>
          <a:noFill/>
        </p:spPr>
        <p:txBody>
          <a:bodyPr wrap="square" rtlCol="0">
            <a:spAutoFit/>
          </a:bodyPr>
          <a:lstStyle/>
          <a:p>
            <a:r>
              <a:rPr lang="en-GB" dirty="0">
                <a:solidFill>
                  <a:schemeClr val="tx1"/>
                </a:solidFill>
              </a:rPr>
              <a:t>≥ pivot</a:t>
            </a:r>
          </a:p>
        </p:txBody>
      </p:sp>
      <p:sp>
        <p:nvSpPr>
          <p:cNvPr id="65" name="Right Brace 64"/>
          <p:cNvSpPr/>
          <p:nvPr/>
        </p:nvSpPr>
        <p:spPr>
          <a:xfrm rot="16200000">
            <a:off x="5977030" y="1153081"/>
            <a:ext cx="107301" cy="1244137"/>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grpSp>
        <p:nvGrpSpPr>
          <p:cNvPr id="6" name="Group 5"/>
          <p:cNvGrpSpPr/>
          <p:nvPr/>
        </p:nvGrpSpPr>
        <p:grpSpPr>
          <a:xfrm>
            <a:off x="4411774" y="2497317"/>
            <a:ext cx="1301638" cy="779283"/>
            <a:chOff x="3807425" y="2497317"/>
            <a:chExt cx="1301638" cy="779283"/>
          </a:xfrm>
        </p:grpSpPr>
        <p:sp>
          <p:nvSpPr>
            <p:cNvPr id="66" name="Text Box 14"/>
            <p:cNvSpPr txBox="1">
              <a:spLocks noChangeArrowheads="1"/>
            </p:cNvSpPr>
            <p:nvPr/>
          </p:nvSpPr>
          <p:spPr bwMode="gray">
            <a:xfrm>
              <a:off x="3807425" y="2881747"/>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chemeClr val="tx1"/>
                  </a:solidFill>
                </a:rPr>
                <a:t>last_small</a:t>
              </a:r>
              <a:endParaRPr lang="en-US" altLang="en-US" sz="1400" dirty="0">
                <a:solidFill>
                  <a:schemeClr val="tx1"/>
                </a:solidFill>
              </a:endParaRPr>
            </a:p>
          </p:txBody>
        </p:sp>
        <p:sp>
          <p:nvSpPr>
            <p:cNvPr id="67" name="Up Arrow 66"/>
            <p:cNvSpPr/>
            <p:nvPr/>
          </p:nvSpPr>
          <p:spPr>
            <a:xfrm>
              <a:off x="4388092" y="2497317"/>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48" name="Rounded Rectangle 47"/>
          <p:cNvSpPr/>
          <p:nvPr/>
        </p:nvSpPr>
        <p:spPr>
          <a:xfrm>
            <a:off x="4778609" y="1922436"/>
            <a:ext cx="558000" cy="499139"/>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grpSp>
        <p:nvGrpSpPr>
          <p:cNvPr id="7" name="Group 6"/>
          <p:cNvGrpSpPr/>
          <p:nvPr/>
        </p:nvGrpSpPr>
        <p:grpSpPr>
          <a:xfrm>
            <a:off x="1499713" y="1959600"/>
            <a:ext cx="556099" cy="478800"/>
            <a:chOff x="1522412" y="1922437"/>
            <a:chExt cx="556099" cy="478800"/>
          </a:xfrm>
        </p:grpSpPr>
        <p:sp>
          <p:nvSpPr>
            <p:cNvPr id="57" name="Rounded Rectangle 56"/>
            <p:cNvSpPr/>
            <p:nvPr/>
          </p:nvSpPr>
          <p:spPr>
            <a:xfrm>
              <a:off x="1522412" y="1922437"/>
              <a:ext cx="556099"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8" name="Text Box 7"/>
            <p:cNvSpPr txBox="1">
              <a:spLocks noChangeArrowheads="1"/>
            </p:cNvSpPr>
            <p:nvPr/>
          </p:nvSpPr>
          <p:spPr bwMode="gray">
            <a:xfrm>
              <a:off x="1523142"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a:solidFill>
                    <a:schemeClr val="bg1"/>
                  </a:solidFill>
                </a:rPr>
                <a:t>pivot</a:t>
              </a:r>
              <a:endParaRPr lang="en-US" altLang="en-US" sz="1050" dirty="0">
                <a:solidFill>
                  <a:schemeClr val="bg1"/>
                </a:solidFill>
              </a:endParaRPr>
            </a:p>
          </p:txBody>
        </p:sp>
      </p:grpSp>
      <p:sp>
        <p:nvSpPr>
          <p:cNvPr id="8" name="TextBox 7"/>
          <p:cNvSpPr txBox="1"/>
          <p:nvPr/>
        </p:nvSpPr>
        <p:spPr>
          <a:xfrm>
            <a:off x="4929240" y="4652600"/>
            <a:ext cx="426720" cy="535531"/>
          </a:xfrm>
          <a:prstGeom prst="rect">
            <a:avLst/>
          </a:prstGeom>
          <a:noFill/>
        </p:spPr>
        <p:txBody>
          <a:bodyPr wrap="none" rtlCol="0">
            <a:spAutoFit/>
          </a:bodyPr>
          <a:lstStyle/>
          <a:p>
            <a:r>
              <a:rPr lang="en-GB" sz="2400" dirty="0">
                <a:solidFill>
                  <a:srgbClr val="00B050"/>
                </a:solidFill>
                <a:sym typeface="Wingdings" panose="05000000000000000000" pitchFamily="2" charset="2"/>
              </a:rPr>
              <a:t></a:t>
            </a:r>
            <a:endParaRPr lang="en-GB" sz="2400" dirty="0">
              <a:solidFill>
                <a:srgbClr val="00B050"/>
              </a:solidFill>
            </a:endParaRPr>
          </a:p>
        </p:txBody>
      </p:sp>
    </p:spTree>
    <p:extLst>
      <p:ext uri="{BB962C8B-B14F-4D97-AF65-F5344CB8AC3E}">
        <p14:creationId xmlns:p14="http://schemas.microsoft.com/office/powerpoint/2010/main" val="29261191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5.48253E-7 -7.40741E-7 L 0.06685 -0.00278 " pathEditMode="relative" rAng="0" ptsTypes="AA">
                                      <p:cBhvr>
                                        <p:cTn id="6" dur="2000" fill="hold"/>
                                        <p:tgtEl>
                                          <p:spTgt spid="60"/>
                                        </p:tgtEl>
                                        <p:attrNameLst>
                                          <p:attrName>ppt_x</p:attrName>
                                          <p:attrName>ppt_y</p:attrName>
                                        </p:attrNameLst>
                                      </p:cBhvr>
                                      <p:rCtr x="3334" y="-139"/>
                                    </p:animMotion>
                                  </p:childTnLst>
                                </p:cTn>
                              </p:par>
                              <p:par>
                                <p:cTn id="7" presetID="63" presetClass="path" presetSubtype="0" accel="50000" decel="50000" fill="hold" grpId="0" nodeType="withEffect">
                                  <p:stCondLst>
                                    <p:cond delay="0"/>
                                  </p:stCondLst>
                                  <p:childTnLst>
                                    <p:animMotion origin="layout" path="M -5.48253E-7 2.22222E-6 L 0.06685 -0.00371 " pathEditMode="relative" rAng="0" ptsTypes="AA">
                                      <p:cBhvr>
                                        <p:cTn id="8" dur="2000" fill="hold"/>
                                        <p:tgtEl>
                                          <p:spTgt spid="59"/>
                                        </p:tgtEl>
                                        <p:attrNameLst>
                                          <p:attrName>ppt_x</p:attrName>
                                          <p:attrName>ppt_y</p:attrName>
                                        </p:attrNameLst>
                                      </p:cBhvr>
                                      <p:rCtr x="3334"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32"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a:latin typeface="Arial" panose="020B0604020202020204" pitchFamily="34" charset="0"/>
              </a:rPr>
              <a:t>int</a:t>
            </a:r>
            <a:r>
              <a:rPr lang="en-US" altLang="en-US" sz="2400" b="1" dirty="0">
                <a:latin typeface="Arial" panose="020B0604020202020204" pitchFamily="34" charset="0"/>
              </a:rPr>
              <a:t> 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a:latin typeface="Arial" panose="020B0604020202020204" pitchFamily="34" charset="0"/>
              </a:rPr>
              <a:t>{…….</a:t>
            </a:r>
          </a:p>
          <a:p>
            <a:pPr>
              <a:buFont typeface="Monotype Sorts" pitchFamily="2" charset="2"/>
              <a:buNone/>
            </a:pPr>
            <a:r>
              <a:rPr lang="en-US" altLang="en-US" sz="2400" b="1" dirty="0">
                <a:effectLst>
                  <a:glow rad="101600">
                    <a:srgbClr val="FFC000">
                      <a:alpha val="60000"/>
                    </a:srgbClr>
                  </a:glow>
                </a:effectLst>
                <a:latin typeface="Arial" panose="020B0604020202020204" pitchFamily="34" charset="0"/>
              </a:rPr>
              <a:t>		</a:t>
            </a:r>
            <a:r>
              <a:rPr lang="en-US" altLang="en-US" sz="2000" b="1" dirty="0">
                <a:effectLst>
                  <a:glow rad="101600">
                    <a:srgbClr val="FFC000">
                      <a:alpha val="60000"/>
                    </a:srgbClr>
                  </a:glow>
                </a:effectLst>
              </a:rPr>
              <a:t>for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 low+1;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high; </a:t>
            </a:r>
            <a:r>
              <a:rPr lang="en-US" altLang="en-US" sz="2000" b="1" dirty="0" err="1">
                <a:effectLst>
                  <a:glow rad="101600">
                    <a:srgbClr val="FFC000">
                      <a:alpha val="60000"/>
                    </a:srgbClr>
                  </a:glow>
                </a:effectLst>
              </a:rPr>
              <a:t>i</a:t>
            </a:r>
            <a:r>
              <a:rPr lang="en-US" altLang="en-US" sz="1600" b="1" dirty="0">
                <a:effectLst>
                  <a:glow rad="101600">
                    <a:srgbClr val="FFC000">
                      <a:alpha val="60000"/>
                    </a:srgbClr>
                  </a:glow>
                </a:effectLst>
              </a:rPr>
              <a:t>++)</a:t>
            </a:r>
          </a:p>
          <a:p>
            <a:pPr>
              <a:spcBef>
                <a:spcPct val="0"/>
              </a:spcBef>
              <a:buClrTx/>
              <a:buNone/>
            </a:pPr>
            <a:r>
              <a:rPr lang="en-US" altLang="en-US" sz="2000" dirty="0"/>
              <a:t>			</a:t>
            </a:r>
            <a:r>
              <a:rPr lang="en-US" altLang="en-US" sz="2000" b="1" dirty="0">
                <a:effectLst>
                  <a:glow rad="101600">
                    <a:srgbClr val="FFC000">
                      <a:alpha val="60000"/>
                    </a:srgbClr>
                  </a:glow>
                </a:effectLst>
              </a:rPr>
              <a:t>if (slot[</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pivot)</a:t>
            </a:r>
          </a:p>
          <a:p>
            <a:pPr marL="341313" indent="200025">
              <a:spcBef>
                <a:spcPct val="0"/>
              </a:spcBef>
              <a:buClrTx/>
              <a:buFontTx/>
              <a:buNone/>
            </a:pPr>
            <a:r>
              <a:rPr lang="en-US" altLang="en-US" sz="2000" b="1" dirty="0">
                <a:effectLst>
                  <a:glow rad="101600">
                    <a:srgbClr val="FFC000">
                      <a:alpha val="60000"/>
                    </a:srgbClr>
                  </a:glow>
                </a:effectLst>
              </a:rPr>
              <a:t>			</a:t>
            </a:r>
            <a:r>
              <a:rPr lang="en-US" altLang="en-US" sz="2000" dirty="0">
                <a:effectLst/>
              </a:rPr>
              <a:t>swap(++</a:t>
            </a:r>
            <a:r>
              <a:rPr lang="en-US" altLang="en-US" sz="2000" dirty="0" err="1">
                <a:effectLst/>
              </a:rPr>
              <a:t>last_small</a:t>
            </a:r>
            <a:r>
              <a:rPr lang="en-US" altLang="en-US" sz="2000" dirty="0">
                <a:effectLst/>
              </a:rPr>
              <a:t>, </a:t>
            </a:r>
            <a:r>
              <a:rPr lang="en-US" altLang="en-US" sz="2000" dirty="0" err="1">
                <a:effectLst/>
              </a:rPr>
              <a:t>i</a:t>
            </a:r>
            <a:r>
              <a:rPr lang="en-US" altLang="en-US" sz="2000" dirty="0">
                <a:effectLst/>
              </a:rPr>
              <a:t>);</a:t>
            </a:r>
          </a:p>
          <a:p>
            <a:pPr marL="173038" indent="20638">
              <a:spcBef>
                <a:spcPct val="0"/>
              </a:spcBef>
              <a:buClrTx/>
              <a:buFontTx/>
              <a:buNone/>
            </a:pPr>
            <a:r>
              <a:rPr lang="en-US" altLang="en-US" sz="2000" dirty="0"/>
              <a:t>	swap(low, </a:t>
            </a:r>
            <a:r>
              <a:rPr lang="en-US" altLang="en-US" sz="2000" dirty="0" err="1"/>
              <a:t>last_small</a:t>
            </a:r>
            <a:r>
              <a:rPr lang="en-US" altLang="en-US" sz="2000" dirty="0"/>
              <a:t>);</a:t>
            </a:r>
          </a:p>
          <a:p>
            <a:pPr marL="341313" indent="-168275">
              <a:spcBef>
                <a:spcPct val="0"/>
              </a:spcBef>
              <a:buClrTx/>
              <a:buFontTx/>
              <a:buNone/>
            </a:pPr>
            <a:r>
              <a:rPr lang="en-US" altLang="en-US" sz="2000" dirty="0"/>
              <a:t>		return </a:t>
            </a:r>
            <a:r>
              <a:rPr lang="en-US" altLang="en-US" sz="2000" dirty="0" err="1"/>
              <a:t>last_small</a:t>
            </a:r>
            <a:r>
              <a:rPr lang="en-US" altLang="en-US" sz="2000" dirty="0"/>
              <a:t>;</a:t>
            </a:r>
          </a:p>
          <a:p>
            <a:pPr>
              <a:lnSpc>
                <a:spcPct val="100000"/>
              </a:lnSpc>
              <a:spcBef>
                <a:spcPct val="0"/>
              </a:spcBef>
              <a:buClrTx/>
              <a:buSzTx/>
              <a:buFontTx/>
              <a:buNone/>
            </a:pPr>
            <a:r>
              <a:rPr lang="en-US" altLang="en-US" sz="2400" dirty="0"/>
              <a:t>  }</a:t>
            </a:r>
            <a:endParaRPr lang="en-US" altLang="en-US" sz="2400" b="1" dirty="0">
              <a:effectLst>
                <a:glow rad="101600">
                  <a:srgbClr val="FFC000">
                    <a:alpha val="60000"/>
                  </a:srgbClr>
                </a:glow>
              </a:effectLst>
              <a:latin typeface="Arial" panose="020B0604020202020204" pitchFamily="34" charset="0"/>
            </a:endParaRPr>
          </a:p>
          <a:p>
            <a:pPr>
              <a:buFont typeface="Monotype Sorts" pitchFamily="2" charset="2"/>
              <a:buNone/>
            </a:pPr>
            <a:endParaRPr lang="en-US" altLang="en-US" sz="2000" dirty="0">
              <a:latin typeface="Arial" panose="020B0604020202020204" pitchFamily="34" charset="0"/>
            </a:endParaRPr>
          </a:p>
        </p:txBody>
      </p:sp>
      <p:cxnSp>
        <p:nvCxnSpPr>
          <p:cNvPr id="73" name="Straight Connector 72"/>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8"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79" name="Up Arrow 78"/>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0"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81" name="Up Arrow 80"/>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2" name="Rounded Rectangle 81"/>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3" name="Rounded Rectangle 82"/>
          <p:cNvSpPr/>
          <p:nvPr/>
        </p:nvSpPr>
        <p:spPr>
          <a:xfrm>
            <a:off x="2833838"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4" name="Rounded Rectangle 83"/>
          <p:cNvSpPr/>
          <p:nvPr/>
        </p:nvSpPr>
        <p:spPr>
          <a:xfrm>
            <a:off x="3482095" y="1908840"/>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5" name="Rounded Rectangle 84"/>
          <p:cNvSpPr/>
          <p:nvPr/>
        </p:nvSpPr>
        <p:spPr>
          <a:xfrm>
            <a:off x="5426866" y="192243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6" name="Rounded Rectangle 85"/>
          <p:cNvSpPr/>
          <p:nvPr/>
        </p:nvSpPr>
        <p:spPr>
          <a:xfrm>
            <a:off x="6075123" y="1908840"/>
            <a:ext cx="558000" cy="478800"/>
          </a:xfrm>
          <a:prstGeom prst="roundRect">
            <a:avLst/>
          </a:prstGeom>
          <a:solidFill>
            <a:srgbClr val="CC0099"/>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7" name="Rounded Rectangle 86"/>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8" name="Rounded Rectangle 87"/>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9" name="Rounded Rectangle 88"/>
          <p:cNvSpPr/>
          <p:nvPr/>
        </p:nvSpPr>
        <p:spPr>
          <a:xfrm>
            <a:off x="4154812"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050" dirty="0"/>
          </a:p>
        </p:txBody>
      </p:sp>
      <p:grpSp>
        <p:nvGrpSpPr>
          <p:cNvPr id="4" name="Group 3"/>
          <p:cNvGrpSpPr/>
          <p:nvPr/>
        </p:nvGrpSpPr>
        <p:grpSpPr>
          <a:xfrm>
            <a:off x="6218932" y="2532066"/>
            <a:ext cx="256480" cy="744534"/>
            <a:chOff x="6218932" y="2532066"/>
            <a:chExt cx="256480" cy="744534"/>
          </a:xfrm>
        </p:grpSpPr>
        <p:sp>
          <p:nvSpPr>
            <p:cNvPr id="90" name="Text Box 14"/>
            <p:cNvSpPr txBox="1">
              <a:spLocks noChangeArrowheads="1"/>
            </p:cNvSpPr>
            <p:nvPr/>
          </p:nvSpPr>
          <p:spPr bwMode="gray">
            <a:xfrm>
              <a:off x="6218932" y="2848212"/>
              <a:ext cx="25648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err="1">
                  <a:solidFill>
                    <a:srgbClr val="CC0099"/>
                  </a:solidFill>
                </a:rPr>
                <a:t>i</a:t>
              </a:r>
              <a:endParaRPr lang="en-US" altLang="en-US" dirty="0">
                <a:solidFill>
                  <a:srgbClr val="CC0099"/>
                </a:solidFill>
              </a:endParaRPr>
            </a:p>
          </p:txBody>
        </p:sp>
        <p:sp>
          <p:nvSpPr>
            <p:cNvPr id="91" name="Up Arrow 90"/>
            <p:cNvSpPr/>
            <p:nvPr/>
          </p:nvSpPr>
          <p:spPr>
            <a:xfrm>
              <a:off x="6301452" y="2532066"/>
              <a:ext cx="91440" cy="381000"/>
            </a:xfrm>
            <a:prstGeom prst="upArrow">
              <a:avLst/>
            </a:prstGeom>
            <a:solidFill>
              <a:srgbClr val="CC0099"/>
            </a:solidFill>
            <a:ln>
              <a:solidFill>
                <a:srgbClr val="CC00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92" name="Rounded Rectangle 91"/>
          <p:cNvSpPr/>
          <p:nvPr/>
        </p:nvSpPr>
        <p:spPr>
          <a:xfrm>
            <a:off x="2195379" y="1942776"/>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93" name="TextBox 92"/>
          <p:cNvSpPr txBox="1"/>
          <p:nvPr/>
        </p:nvSpPr>
        <p:spPr>
          <a:xfrm>
            <a:off x="2672829" y="1295400"/>
            <a:ext cx="853119" cy="360612"/>
          </a:xfrm>
          <a:prstGeom prst="rect">
            <a:avLst/>
          </a:prstGeom>
          <a:noFill/>
        </p:spPr>
        <p:txBody>
          <a:bodyPr wrap="none" rtlCol="0">
            <a:spAutoFit/>
          </a:bodyPr>
          <a:lstStyle/>
          <a:p>
            <a:r>
              <a:rPr lang="en-GB" dirty="0">
                <a:solidFill>
                  <a:schemeClr val="tx1"/>
                </a:solidFill>
              </a:rPr>
              <a:t>&lt; pivot</a:t>
            </a:r>
          </a:p>
        </p:txBody>
      </p:sp>
      <p:sp>
        <p:nvSpPr>
          <p:cNvPr id="94" name="Right Brace 93"/>
          <p:cNvSpPr/>
          <p:nvPr/>
        </p:nvSpPr>
        <p:spPr>
          <a:xfrm rot="16200000">
            <a:off x="3329946" y="512130"/>
            <a:ext cx="145400" cy="2487935"/>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95" name="TextBox 94"/>
          <p:cNvSpPr txBox="1"/>
          <p:nvPr/>
        </p:nvSpPr>
        <p:spPr>
          <a:xfrm>
            <a:off x="4918321" y="1295400"/>
            <a:ext cx="845103" cy="387798"/>
          </a:xfrm>
          <a:prstGeom prst="rect">
            <a:avLst/>
          </a:prstGeom>
          <a:noFill/>
        </p:spPr>
        <p:txBody>
          <a:bodyPr wrap="none" rtlCol="0">
            <a:spAutoFit/>
          </a:bodyPr>
          <a:lstStyle/>
          <a:p>
            <a:r>
              <a:rPr lang="en-GB" dirty="0">
                <a:solidFill>
                  <a:schemeClr val="tx1"/>
                </a:solidFill>
              </a:rPr>
              <a:t>≥ pivot</a:t>
            </a:r>
          </a:p>
        </p:txBody>
      </p:sp>
      <p:sp>
        <p:nvSpPr>
          <p:cNvPr id="96" name="Right Brace 95"/>
          <p:cNvSpPr/>
          <p:nvPr/>
        </p:nvSpPr>
        <p:spPr>
          <a:xfrm rot="16200000">
            <a:off x="5291230" y="1153081"/>
            <a:ext cx="107301" cy="1244137"/>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grpSp>
        <p:nvGrpSpPr>
          <p:cNvPr id="97" name="Group 96"/>
          <p:cNvGrpSpPr/>
          <p:nvPr/>
        </p:nvGrpSpPr>
        <p:grpSpPr>
          <a:xfrm>
            <a:off x="3807425" y="2497317"/>
            <a:ext cx="1301638" cy="779283"/>
            <a:chOff x="3807425" y="2497317"/>
            <a:chExt cx="1301638" cy="779283"/>
          </a:xfrm>
        </p:grpSpPr>
        <p:sp>
          <p:nvSpPr>
            <p:cNvPr id="98" name="Text Box 14"/>
            <p:cNvSpPr txBox="1">
              <a:spLocks noChangeArrowheads="1"/>
            </p:cNvSpPr>
            <p:nvPr/>
          </p:nvSpPr>
          <p:spPr bwMode="gray">
            <a:xfrm>
              <a:off x="3807425" y="2881747"/>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chemeClr val="tx1"/>
                  </a:solidFill>
                </a:rPr>
                <a:t>last_small</a:t>
              </a:r>
              <a:endParaRPr lang="en-US" altLang="en-US" sz="1400" dirty="0">
                <a:solidFill>
                  <a:schemeClr val="tx1"/>
                </a:solidFill>
              </a:endParaRPr>
            </a:p>
          </p:txBody>
        </p:sp>
        <p:sp>
          <p:nvSpPr>
            <p:cNvPr id="99" name="Up Arrow 98"/>
            <p:cNvSpPr/>
            <p:nvPr/>
          </p:nvSpPr>
          <p:spPr>
            <a:xfrm>
              <a:off x="4388092" y="2497317"/>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100" name="Rounded Rectangle 99"/>
          <p:cNvSpPr/>
          <p:nvPr/>
        </p:nvSpPr>
        <p:spPr>
          <a:xfrm>
            <a:off x="4778609" y="192243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grpSp>
        <p:nvGrpSpPr>
          <p:cNvPr id="101" name="Group 100"/>
          <p:cNvGrpSpPr/>
          <p:nvPr/>
        </p:nvGrpSpPr>
        <p:grpSpPr>
          <a:xfrm>
            <a:off x="1522412" y="1922437"/>
            <a:ext cx="556099" cy="478800"/>
            <a:chOff x="1522412" y="1922437"/>
            <a:chExt cx="556099" cy="478800"/>
          </a:xfrm>
        </p:grpSpPr>
        <p:sp>
          <p:nvSpPr>
            <p:cNvPr id="102" name="Rounded Rectangle 101"/>
            <p:cNvSpPr/>
            <p:nvPr/>
          </p:nvSpPr>
          <p:spPr>
            <a:xfrm>
              <a:off x="1522412" y="1922437"/>
              <a:ext cx="556099"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03" name="Text Box 7"/>
            <p:cNvSpPr txBox="1">
              <a:spLocks noChangeArrowheads="1"/>
            </p:cNvSpPr>
            <p:nvPr/>
          </p:nvSpPr>
          <p:spPr bwMode="gray">
            <a:xfrm>
              <a:off x="1523142"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a:solidFill>
                    <a:schemeClr val="bg1"/>
                  </a:solidFill>
                </a:rPr>
                <a:t>pivot</a:t>
              </a:r>
              <a:endParaRPr lang="en-US" altLang="en-US" sz="1050" dirty="0">
                <a:solidFill>
                  <a:schemeClr val="bg1"/>
                </a:solidFill>
              </a:endParaRPr>
            </a:p>
          </p:txBody>
        </p:sp>
      </p:grpSp>
      <p:sp>
        <p:nvSpPr>
          <p:cNvPr id="104" name="TextBox 103"/>
          <p:cNvSpPr txBox="1"/>
          <p:nvPr/>
        </p:nvSpPr>
        <p:spPr>
          <a:xfrm>
            <a:off x="4929240" y="4652600"/>
            <a:ext cx="380232" cy="494879"/>
          </a:xfrm>
          <a:prstGeom prst="rect">
            <a:avLst/>
          </a:prstGeom>
          <a:noFill/>
        </p:spPr>
        <p:txBody>
          <a:bodyPr wrap="none" rtlCol="0">
            <a:spAutoFit/>
          </a:bodyPr>
          <a:lstStyle/>
          <a:p>
            <a:r>
              <a:rPr lang="en-GB" sz="2400" dirty="0">
                <a:solidFill>
                  <a:srgbClr val="FF0000"/>
                </a:solidFill>
                <a:sym typeface="Wingdings" panose="05000000000000000000" pitchFamily="2" charset="2"/>
              </a:rPr>
              <a:t></a:t>
            </a:r>
            <a:endParaRPr lang="en-GB" sz="2400" dirty="0">
              <a:solidFill>
                <a:srgbClr val="FF0000"/>
              </a:solidFill>
            </a:endParaRPr>
          </a:p>
        </p:txBody>
      </p:sp>
    </p:spTree>
    <p:extLst>
      <p:ext uri="{BB962C8B-B14F-4D97-AF65-F5344CB8AC3E}">
        <p14:creationId xmlns:p14="http://schemas.microsoft.com/office/powerpoint/2010/main" val="311124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2">
                                            <p:txEl>
                                              <p:pRg st="3" end="3"/>
                                            </p:txEl>
                                          </p:spTgt>
                                        </p:tgtEl>
                                      </p:cBhvr>
                                    </p:animEffect>
                                    <p:animScale>
                                      <p:cBhvr>
                                        <p:cTn id="7" dur="250" autoRev="1" fill="hold"/>
                                        <p:tgtEl>
                                          <p:spTgt spid="32">
                                            <p:txEl>
                                              <p:pRg st="3" end="3"/>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fade">
                                      <p:cBhvr>
                                        <p:cTn id="12" dur="500"/>
                                        <p:tgtEl>
                                          <p:spTgt spid="104"/>
                                        </p:tgtEl>
                                      </p:cBhvr>
                                    </p:animEffect>
                                  </p:childTnLst>
                                </p:cTn>
                              </p:par>
                            </p:childTnLst>
                          </p:cTn>
                        </p:par>
                      </p:childTnLst>
                    </p:cTn>
                  </p:par>
                  <p:par>
                    <p:cTn id="13" fill="hold">
                      <p:stCondLst>
                        <p:cond delay="indefinite"/>
                      </p:stCondLst>
                      <p:childTnLst>
                        <p:par>
                          <p:cTn id="14" fill="hold">
                            <p:stCondLst>
                              <p:cond delay="0"/>
                            </p:stCondLst>
                            <p:childTnLst>
                              <p:par>
                                <p:cTn id="15" presetID="63" presetClass="path" presetSubtype="0" accel="50000" decel="50000" fill="hold" nodeType="clickEffect">
                                  <p:stCondLst>
                                    <p:cond delay="0"/>
                                  </p:stCondLst>
                                  <p:childTnLst>
                                    <p:animMotion origin="layout" path="M -5.48253E-7 3.7037E-7 L 0.06685 3.7037E-7 " pathEditMode="relative" rAng="0" ptsTypes="AA">
                                      <p:cBhvr>
                                        <p:cTn id="16" dur="2000" fill="hold"/>
                                        <p:tgtEl>
                                          <p:spTgt spid="4"/>
                                        </p:tgtEl>
                                        <p:attrNameLst>
                                          <p:attrName>ppt_x</p:attrName>
                                          <p:attrName>ppt_y</p:attrName>
                                        </p:attrNameLst>
                                      </p:cBhvr>
                                      <p:rCtr x="3334" y="0"/>
                                    </p:animMotion>
                                  </p:childTnLst>
                                </p:cTn>
                              </p:par>
                            </p:childTnLst>
                          </p:cTn>
                        </p:par>
                      </p:childTnLst>
                    </p:cTn>
                  </p:par>
                  <p:par>
                    <p:cTn id="17" fill="hold">
                      <p:stCondLst>
                        <p:cond delay="indefinite"/>
                      </p:stCondLst>
                      <p:childTnLst>
                        <p:par>
                          <p:cTn id="18" fill="hold">
                            <p:stCondLst>
                              <p:cond delay="0"/>
                            </p:stCondLst>
                            <p:childTnLst>
                              <p:par>
                                <p:cTn id="19" presetID="1" presetClass="emph" presetSubtype="1" nodeType="clickEffect">
                                  <p:stCondLst>
                                    <p:cond delay="0"/>
                                  </p:stCondLst>
                                  <p:childTnLst>
                                    <p:set>
                                      <p:cBhvr>
                                        <p:cTn id="20" dur="indefinite"/>
                                        <p:tgtEl>
                                          <p:spTgt spid="86"/>
                                        </p:tgtEl>
                                        <p:attrNameLst>
                                          <p:attrName>fillcolor</p:attrName>
                                        </p:attrNameLst>
                                      </p:cBhvr>
                                      <p:to>
                                        <p:clrVal>
                                          <a:srgbClr val="00B0F0"/>
                                        </p:clrVal>
                                      </p:to>
                                    </p:set>
                                    <p:set>
                                      <p:cBhvr>
                                        <p:cTn id="21" dur="indefinite"/>
                                        <p:tgtEl>
                                          <p:spTgt spid="86"/>
                                        </p:tgtEl>
                                        <p:attrNameLst>
                                          <p:attrName>fill.type</p:attrName>
                                        </p:attrNameLst>
                                      </p:cBhvr>
                                      <p:to>
                                        <p:strVal val="solid"/>
                                      </p:to>
                                    </p:set>
                                    <p:set>
                                      <p:cBhvr>
                                        <p:cTn id="22" dur="indefinite"/>
                                        <p:tgtEl>
                                          <p:spTgt spid="8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32"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a:latin typeface="Arial" panose="020B0604020202020204" pitchFamily="34" charset="0"/>
              </a:rPr>
              <a:t>int</a:t>
            </a:r>
            <a:r>
              <a:rPr lang="en-US" altLang="en-US" sz="2400" b="1" dirty="0">
                <a:latin typeface="Arial" panose="020B0604020202020204" pitchFamily="34" charset="0"/>
              </a:rPr>
              <a:t> 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a:latin typeface="Arial" panose="020B0604020202020204" pitchFamily="34" charset="0"/>
              </a:rPr>
              <a:t>{…….</a:t>
            </a:r>
          </a:p>
          <a:p>
            <a:pPr>
              <a:buFont typeface="Monotype Sorts" pitchFamily="2" charset="2"/>
              <a:buNone/>
            </a:pPr>
            <a:r>
              <a:rPr lang="en-US" altLang="en-US" sz="2400" b="1" dirty="0">
                <a:effectLst>
                  <a:glow rad="101600">
                    <a:srgbClr val="FFC000">
                      <a:alpha val="60000"/>
                    </a:srgbClr>
                  </a:glow>
                </a:effectLst>
                <a:latin typeface="Arial" panose="020B0604020202020204" pitchFamily="34" charset="0"/>
              </a:rPr>
              <a:t>		</a:t>
            </a:r>
            <a:r>
              <a:rPr lang="en-US" altLang="en-US" sz="2000" b="1" dirty="0">
                <a:effectLst>
                  <a:glow rad="101600">
                    <a:srgbClr val="FFC000">
                      <a:alpha val="60000"/>
                    </a:srgbClr>
                  </a:glow>
                </a:effectLst>
              </a:rPr>
              <a:t>for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 low+1;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high; </a:t>
            </a:r>
            <a:r>
              <a:rPr lang="en-US" altLang="en-US" sz="2000" b="1" dirty="0" err="1">
                <a:effectLst>
                  <a:glow rad="101600">
                    <a:srgbClr val="FFC000">
                      <a:alpha val="60000"/>
                    </a:srgbClr>
                  </a:glow>
                </a:effectLst>
              </a:rPr>
              <a:t>i</a:t>
            </a:r>
            <a:r>
              <a:rPr lang="en-US" altLang="en-US" sz="1600" b="1" dirty="0">
                <a:effectLst>
                  <a:glow rad="101600">
                    <a:srgbClr val="FFC000">
                      <a:alpha val="60000"/>
                    </a:srgbClr>
                  </a:glow>
                </a:effectLst>
              </a:rPr>
              <a:t>++)</a:t>
            </a:r>
          </a:p>
          <a:p>
            <a:pPr>
              <a:spcBef>
                <a:spcPct val="0"/>
              </a:spcBef>
              <a:buClrTx/>
              <a:buNone/>
            </a:pPr>
            <a:r>
              <a:rPr lang="en-US" altLang="en-US" sz="2000" dirty="0"/>
              <a:t>			</a:t>
            </a:r>
            <a:r>
              <a:rPr lang="en-US" altLang="en-US" sz="2000" b="1" dirty="0">
                <a:effectLst>
                  <a:glow rad="101600">
                    <a:srgbClr val="FFC000">
                      <a:alpha val="60000"/>
                    </a:srgbClr>
                  </a:glow>
                </a:effectLst>
              </a:rPr>
              <a:t>if (slot[</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pivot)</a:t>
            </a:r>
          </a:p>
          <a:p>
            <a:pPr marL="341313" indent="200025">
              <a:spcBef>
                <a:spcPct val="0"/>
              </a:spcBef>
              <a:buClrTx/>
              <a:buFontTx/>
              <a:buNone/>
            </a:pPr>
            <a:r>
              <a:rPr lang="en-US" altLang="en-US" sz="2000" b="1" dirty="0">
                <a:effectLst>
                  <a:glow rad="101600">
                    <a:srgbClr val="FFC000">
                      <a:alpha val="60000"/>
                    </a:srgbClr>
                  </a:glow>
                </a:effectLst>
              </a:rPr>
              <a:t>			</a:t>
            </a:r>
            <a:r>
              <a:rPr lang="en-US" altLang="en-US" sz="2000" dirty="0">
                <a:effectLst/>
              </a:rPr>
              <a:t>swap(++</a:t>
            </a:r>
            <a:r>
              <a:rPr lang="en-US" altLang="en-US" sz="2000" dirty="0" err="1">
                <a:effectLst/>
              </a:rPr>
              <a:t>last_small</a:t>
            </a:r>
            <a:r>
              <a:rPr lang="en-US" altLang="en-US" sz="2000" dirty="0">
                <a:effectLst/>
              </a:rPr>
              <a:t>, </a:t>
            </a:r>
            <a:r>
              <a:rPr lang="en-US" altLang="en-US" sz="2000" dirty="0" err="1">
                <a:effectLst/>
              </a:rPr>
              <a:t>i</a:t>
            </a:r>
            <a:r>
              <a:rPr lang="en-US" altLang="en-US" sz="2000" dirty="0">
                <a:effectLst/>
              </a:rPr>
              <a:t>);</a:t>
            </a:r>
          </a:p>
          <a:p>
            <a:pPr marL="173038" indent="20638">
              <a:spcBef>
                <a:spcPct val="0"/>
              </a:spcBef>
              <a:buClrTx/>
              <a:buFontTx/>
              <a:buNone/>
            </a:pPr>
            <a:r>
              <a:rPr lang="en-US" altLang="en-US" sz="2000" dirty="0"/>
              <a:t>	swap(low, </a:t>
            </a:r>
            <a:r>
              <a:rPr lang="en-US" altLang="en-US" sz="2000" dirty="0" err="1"/>
              <a:t>last_small</a:t>
            </a:r>
            <a:r>
              <a:rPr lang="en-US" altLang="en-US" sz="2000" dirty="0"/>
              <a:t>);</a:t>
            </a:r>
          </a:p>
          <a:p>
            <a:pPr marL="341313" indent="-168275">
              <a:spcBef>
                <a:spcPct val="0"/>
              </a:spcBef>
              <a:buClrTx/>
              <a:buFontTx/>
              <a:buNone/>
            </a:pPr>
            <a:r>
              <a:rPr lang="en-US" altLang="en-US" sz="2000" dirty="0"/>
              <a:t>		return </a:t>
            </a:r>
            <a:r>
              <a:rPr lang="en-US" altLang="en-US" sz="2000" dirty="0" err="1"/>
              <a:t>last_small</a:t>
            </a:r>
            <a:r>
              <a:rPr lang="en-US" altLang="en-US" sz="2000" dirty="0"/>
              <a:t>;</a:t>
            </a:r>
          </a:p>
          <a:p>
            <a:pPr>
              <a:lnSpc>
                <a:spcPct val="100000"/>
              </a:lnSpc>
              <a:spcBef>
                <a:spcPct val="0"/>
              </a:spcBef>
              <a:buClrTx/>
              <a:buSzTx/>
              <a:buFontTx/>
              <a:buNone/>
            </a:pPr>
            <a:r>
              <a:rPr lang="en-US" altLang="en-US" sz="2400" dirty="0"/>
              <a:t>  }</a:t>
            </a:r>
            <a:endParaRPr lang="en-US" altLang="en-US" sz="2400" b="1" dirty="0">
              <a:effectLst>
                <a:glow rad="101600">
                  <a:srgbClr val="FFC000">
                    <a:alpha val="60000"/>
                  </a:srgbClr>
                </a:glow>
              </a:effectLst>
              <a:latin typeface="Arial" panose="020B0604020202020204" pitchFamily="34" charset="0"/>
            </a:endParaRPr>
          </a:p>
          <a:p>
            <a:pPr>
              <a:buFont typeface="Monotype Sorts" pitchFamily="2" charset="2"/>
              <a:buNone/>
            </a:pPr>
            <a:endParaRPr lang="en-US" altLang="en-US" sz="2000" dirty="0">
              <a:latin typeface="Arial" panose="020B0604020202020204" pitchFamily="34" charset="0"/>
            </a:endParaRPr>
          </a:p>
        </p:txBody>
      </p:sp>
      <p:cxnSp>
        <p:nvCxnSpPr>
          <p:cNvPr id="73" name="Straight Connector 72"/>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8"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79" name="Up Arrow 78"/>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0"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81" name="Up Arrow 80"/>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2" name="Rounded Rectangle 81"/>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3" name="Rounded Rectangle 82"/>
          <p:cNvSpPr/>
          <p:nvPr/>
        </p:nvSpPr>
        <p:spPr>
          <a:xfrm>
            <a:off x="2833838"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4" name="Rounded Rectangle 83"/>
          <p:cNvSpPr/>
          <p:nvPr/>
        </p:nvSpPr>
        <p:spPr>
          <a:xfrm>
            <a:off x="3482095" y="1908840"/>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5" name="Rounded Rectangle 84"/>
          <p:cNvSpPr/>
          <p:nvPr/>
        </p:nvSpPr>
        <p:spPr>
          <a:xfrm>
            <a:off x="5426866" y="192243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6" name="Rounded Rectangle 85"/>
          <p:cNvSpPr/>
          <p:nvPr/>
        </p:nvSpPr>
        <p:spPr>
          <a:xfrm>
            <a:off x="6075123" y="1908840"/>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7" name="Rounded Rectangle 86"/>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8" name="Rounded Rectangle 87"/>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9" name="Rounded Rectangle 88"/>
          <p:cNvSpPr/>
          <p:nvPr/>
        </p:nvSpPr>
        <p:spPr>
          <a:xfrm>
            <a:off x="4154812"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050" dirty="0"/>
          </a:p>
        </p:txBody>
      </p:sp>
      <p:grpSp>
        <p:nvGrpSpPr>
          <p:cNvPr id="4" name="Group 3"/>
          <p:cNvGrpSpPr/>
          <p:nvPr/>
        </p:nvGrpSpPr>
        <p:grpSpPr>
          <a:xfrm>
            <a:off x="6856412" y="2532066"/>
            <a:ext cx="304800" cy="744534"/>
            <a:chOff x="6218932" y="2532066"/>
            <a:chExt cx="256480" cy="744534"/>
          </a:xfrm>
        </p:grpSpPr>
        <p:sp>
          <p:nvSpPr>
            <p:cNvPr id="90" name="Text Box 14"/>
            <p:cNvSpPr txBox="1">
              <a:spLocks noChangeArrowheads="1"/>
            </p:cNvSpPr>
            <p:nvPr/>
          </p:nvSpPr>
          <p:spPr bwMode="gray">
            <a:xfrm>
              <a:off x="6218932" y="2848212"/>
              <a:ext cx="25648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err="1">
                  <a:solidFill>
                    <a:srgbClr val="CC0099"/>
                  </a:solidFill>
                </a:rPr>
                <a:t>i</a:t>
              </a:r>
              <a:endParaRPr lang="en-US" altLang="en-US" dirty="0">
                <a:solidFill>
                  <a:srgbClr val="CC0099"/>
                </a:solidFill>
              </a:endParaRPr>
            </a:p>
          </p:txBody>
        </p:sp>
        <p:sp>
          <p:nvSpPr>
            <p:cNvPr id="91" name="Up Arrow 90"/>
            <p:cNvSpPr/>
            <p:nvPr/>
          </p:nvSpPr>
          <p:spPr>
            <a:xfrm>
              <a:off x="6283052" y="2532066"/>
              <a:ext cx="91440" cy="381000"/>
            </a:xfrm>
            <a:prstGeom prst="upArrow">
              <a:avLst/>
            </a:prstGeom>
            <a:solidFill>
              <a:srgbClr val="CC0099"/>
            </a:solidFill>
            <a:ln>
              <a:solidFill>
                <a:srgbClr val="CC00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92" name="Rounded Rectangle 91"/>
          <p:cNvSpPr/>
          <p:nvPr/>
        </p:nvSpPr>
        <p:spPr>
          <a:xfrm>
            <a:off x="2195379" y="1942776"/>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93" name="TextBox 92"/>
          <p:cNvSpPr txBox="1"/>
          <p:nvPr/>
        </p:nvSpPr>
        <p:spPr>
          <a:xfrm>
            <a:off x="2672829" y="1295400"/>
            <a:ext cx="853119" cy="360612"/>
          </a:xfrm>
          <a:prstGeom prst="rect">
            <a:avLst/>
          </a:prstGeom>
          <a:noFill/>
        </p:spPr>
        <p:txBody>
          <a:bodyPr wrap="none" rtlCol="0">
            <a:spAutoFit/>
          </a:bodyPr>
          <a:lstStyle/>
          <a:p>
            <a:r>
              <a:rPr lang="en-GB" dirty="0">
                <a:solidFill>
                  <a:schemeClr val="tx1"/>
                </a:solidFill>
              </a:rPr>
              <a:t>&lt; pivot</a:t>
            </a:r>
          </a:p>
        </p:txBody>
      </p:sp>
      <p:sp>
        <p:nvSpPr>
          <p:cNvPr id="94" name="Right Brace 93"/>
          <p:cNvSpPr/>
          <p:nvPr/>
        </p:nvSpPr>
        <p:spPr>
          <a:xfrm rot="16200000">
            <a:off x="3329947" y="512130"/>
            <a:ext cx="145400" cy="2487935"/>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95" name="TextBox 94"/>
          <p:cNvSpPr txBox="1"/>
          <p:nvPr/>
        </p:nvSpPr>
        <p:spPr>
          <a:xfrm>
            <a:off x="5249309" y="1295400"/>
            <a:ext cx="845103" cy="387798"/>
          </a:xfrm>
          <a:prstGeom prst="rect">
            <a:avLst/>
          </a:prstGeom>
          <a:noFill/>
        </p:spPr>
        <p:txBody>
          <a:bodyPr wrap="none" rtlCol="0">
            <a:spAutoFit/>
          </a:bodyPr>
          <a:lstStyle/>
          <a:p>
            <a:r>
              <a:rPr lang="en-GB" dirty="0">
                <a:solidFill>
                  <a:schemeClr val="tx1"/>
                </a:solidFill>
              </a:rPr>
              <a:t>≥ pivot</a:t>
            </a:r>
          </a:p>
        </p:txBody>
      </p:sp>
      <p:sp>
        <p:nvSpPr>
          <p:cNvPr id="96" name="Right Brace 95"/>
          <p:cNvSpPr/>
          <p:nvPr/>
        </p:nvSpPr>
        <p:spPr>
          <a:xfrm rot="16200000">
            <a:off x="5515288" y="929023"/>
            <a:ext cx="85128" cy="1670080"/>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grpSp>
        <p:nvGrpSpPr>
          <p:cNvPr id="97" name="Group 96"/>
          <p:cNvGrpSpPr/>
          <p:nvPr/>
        </p:nvGrpSpPr>
        <p:grpSpPr>
          <a:xfrm>
            <a:off x="3807425" y="2497317"/>
            <a:ext cx="1301638" cy="779283"/>
            <a:chOff x="3807425" y="2497317"/>
            <a:chExt cx="1301638" cy="779283"/>
          </a:xfrm>
        </p:grpSpPr>
        <p:sp>
          <p:nvSpPr>
            <p:cNvPr id="98" name="Text Box 14"/>
            <p:cNvSpPr txBox="1">
              <a:spLocks noChangeArrowheads="1"/>
            </p:cNvSpPr>
            <p:nvPr/>
          </p:nvSpPr>
          <p:spPr bwMode="gray">
            <a:xfrm>
              <a:off x="3807425" y="2881747"/>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chemeClr val="tx1"/>
                  </a:solidFill>
                </a:rPr>
                <a:t>last_small</a:t>
              </a:r>
              <a:endParaRPr lang="en-US" altLang="en-US" sz="1400" dirty="0">
                <a:solidFill>
                  <a:schemeClr val="tx1"/>
                </a:solidFill>
              </a:endParaRPr>
            </a:p>
          </p:txBody>
        </p:sp>
        <p:sp>
          <p:nvSpPr>
            <p:cNvPr id="99" name="Up Arrow 98"/>
            <p:cNvSpPr/>
            <p:nvPr/>
          </p:nvSpPr>
          <p:spPr>
            <a:xfrm>
              <a:off x="4388092" y="2497317"/>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100" name="Rounded Rectangle 99"/>
          <p:cNvSpPr/>
          <p:nvPr/>
        </p:nvSpPr>
        <p:spPr>
          <a:xfrm>
            <a:off x="4778609" y="192243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grpSp>
        <p:nvGrpSpPr>
          <p:cNvPr id="101" name="Group 100"/>
          <p:cNvGrpSpPr/>
          <p:nvPr/>
        </p:nvGrpSpPr>
        <p:grpSpPr>
          <a:xfrm>
            <a:off x="1522412" y="1922437"/>
            <a:ext cx="556099" cy="478800"/>
            <a:chOff x="1522412" y="1922437"/>
            <a:chExt cx="556099" cy="478800"/>
          </a:xfrm>
        </p:grpSpPr>
        <p:sp>
          <p:nvSpPr>
            <p:cNvPr id="102" name="Rounded Rectangle 101"/>
            <p:cNvSpPr/>
            <p:nvPr/>
          </p:nvSpPr>
          <p:spPr>
            <a:xfrm>
              <a:off x="1522412" y="1922437"/>
              <a:ext cx="556099"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03" name="Text Box 7"/>
            <p:cNvSpPr txBox="1">
              <a:spLocks noChangeArrowheads="1"/>
            </p:cNvSpPr>
            <p:nvPr/>
          </p:nvSpPr>
          <p:spPr bwMode="gray">
            <a:xfrm>
              <a:off x="1523142"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a:solidFill>
                    <a:schemeClr val="bg1"/>
                  </a:solidFill>
                </a:rPr>
                <a:t>pivot</a:t>
              </a:r>
              <a:endParaRPr lang="en-US" altLang="en-US" sz="1050" dirty="0">
                <a:solidFill>
                  <a:schemeClr val="bg1"/>
                </a:solidFill>
              </a:endParaRPr>
            </a:p>
          </p:txBody>
        </p:sp>
      </p:grpSp>
      <p:sp>
        <p:nvSpPr>
          <p:cNvPr id="104" name="TextBox 103"/>
          <p:cNvSpPr txBox="1"/>
          <p:nvPr/>
        </p:nvSpPr>
        <p:spPr>
          <a:xfrm>
            <a:off x="4929240" y="4652600"/>
            <a:ext cx="380232" cy="494879"/>
          </a:xfrm>
          <a:prstGeom prst="rect">
            <a:avLst/>
          </a:prstGeom>
          <a:noFill/>
        </p:spPr>
        <p:txBody>
          <a:bodyPr wrap="none" rtlCol="0">
            <a:spAutoFit/>
          </a:bodyPr>
          <a:lstStyle/>
          <a:p>
            <a:r>
              <a:rPr lang="en-GB" sz="2400" dirty="0">
                <a:solidFill>
                  <a:srgbClr val="FF0000"/>
                </a:solidFill>
                <a:sym typeface="Wingdings" panose="05000000000000000000" pitchFamily="2" charset="2"/>
              </a:rPr>
              <a:t></a:t>
            </a:r>
            <a:endParaRPr lang="en-GB" sz="2400" dirty="0">
              <a:solidFill>
                <a:srgbClr val="FF0000"/>
              </a:solidFill>
            </a:endParaRPr>
          </a:p>
        </p:txBody>
      </p:sp>
    </p:spTree>
    <p:extLst>
      <p:ext uri="{BB962C8B-B14F-4D97-AF65-F5344CB8AC3E}">
        <p14:creationId xmlns:p14="http://schemas.microsoft.com/office/powerpoint/2010/main" val="137558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4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a:latin typeface="Arial" panose="020B0604020202020204" pitchFamily="34" charset="0"/>
              </a:rPr>
              <a:t>int</a:t>
            </a:r>
            <a:r>
              <a:rPr lang="en-US" altLang="en-US" sz="2400" b="1" dirty="0">
                <a:latin typeface="Arial" panose="020B0604020202020204" pitchFamily="34" charset="0"/>
              </a:rPr>
              <a:t> 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a:latin typeface="Arial" panose="020B0604020202020204" pitchFamily="34" charset="0"/>
              </a:rPr>
              <a:t>{…….</a:t>
            </a:r>
          </a:p>
          <a:p>
            <a:pPr>
              <a:buFont typeface="Monotype Sorts" pitchFamily="2" charset="2"/>
              <a:buNone/>
            </a:pPr>
            <a:r>
              <a:rPr lang="en-US" altLang="en-US" sz="2400" b="1" dirty="0">
                <a:effectLst>
                  <a:glow rad="101600">
                    <a:srgbClr val="FFC000">
                      <a:alpha val="60000"/>
                    </a:srgbClr>
                  </a:glow>
                </a:effectLst>
                <a:latin typeface="Arial" panose="020B0604020202020204" pitchFamily="34" charset="0"/>
              </a:rPr>
              <a:t>		</a:t>
            </a:r>
            <a:r>
              <a:rPr lang="en-US" altLang="en-US" sz="2000" dirty="0">
                <a:effectLst/>
              </a:rPr>
              <a:t>for (</a:t>
            </a:r>
            <a:r>
              <a:rPr lang="en-US" altLang="en-US" sz="2000" dirty="0" err="1">
                <a:effectLst/>
              </a:rPr>
              <a:t>i</a:t>
            </a:r>
            <a:r>
              <a:rPr lang="en-US" altLang="en-US" sz="2000" dirty="0">
                <a:effectLst/>
              </a:rPr>
              <a:t> = low+1; </a:t>
            </a:r>
            <a:r>
              <a:rPr lang="en-US" altLang="en-US" sz="2000" dirty="0" err="1">
                <a:effectLst/>
              </a:rPr>
              <a:t>i</a:t>
            </a:r>
            <a:r>
              <a:rPr lang="en-US" altLang="en-US" sz="2000" dirty="0">
                <a:effectLst/>
              </a:rPr>
              <a:t> &lt;= high; </a:t>
            </a:r>
            <a:r>
              <a:rPr lang="en-US" altLang="en-US" sz="2000" dirty="0" err="1">
                <a:effectLst/>
              </a:rPr>
              <a:t>i</a:t>
            </a:r>
            <a:r>
              <a:rPr lang="en-US" altLang="en-US" sz="1600" dirty="0">
                <a:effectLst/>
              </a:rPr>
              <a:t>++)</a:t>
            </a:r>
          </a:p>
          <a:p>
            <a:pPr>
              <a:spcBef>
                <a:spcPct val="0"/>
              </a:spcBef>
              <a:buClrTx/>
              <a:buNone/>
            </a:pPr>
            <a:r>
              <a:rPr lang="en-US" altLang="en-US" sz="2000" dirty="0">
                <a:effectLst/>
              </a:rPr>
              <a:t>			if (slot[</a:t>
            </a:r>
            <a:r>
              <a:rPr lang="en-US" altLang="en-US" sz="2000" dirty="0" err="1">
                <a:effectLst/>
              </a:rPr>
              <a:t>i</a:t>
            </a:r>
            <a:r>
              <a:rPr lang="en-US" altLang="en-US" sz="2000" dirty="0">
                <a:effectLst/>
              </a:rPr>
              <a:t>] &lt; pivot)</a:t>
            </a:r>
          </a:p>
          <a:p>
            <a:pPr marL="341313" indent="200025">
              <a:spcBef>
                <a:spcPct val="0"/>
              </a:spcBef>
              <a:buClrTx/>
              <a:buFontTx/>
              <a:buNone/>
            </a:pPr>
            <a:r>
              <a:rPr lang="en-US" altLang="en-US" sz="2000" b="1" dirty="0">
                <a:effectLst>
                  <a:glow rad="101600">
                    <a:srgbClr val="FFC000">
                      <a:alpha val="60000"/>
                    </a:srgbClr>
                  </a:glow>
                </a:effectLst>
              </a:rPr>
              <a:t>			</a:t>
            </a:r>
            <a:r>
              <a:rPr lang="en-US" altLang="en-US" sz="2000" dirty="0"/>
              <a:t>swap(++</a:t>
            </a:r>
            <a:r>
              <a:rPr lang="en-US" altLang="en-US" sz="2000" dirty="0" err="1"/>
              <a:t>last_small</a:t>
            </a:r>
            <a:r>
              <a:rPr lang="en-US" altLang="en-US" sz="2000" dirty="0"/>
              <a:t>, </a:t>
            </a:r>
            <a:r>
              <a:rPr lang="en-US" altLang="en-US" sz="2000" dirty="0" err="1"/>
              <a:t>i</a:t>
            </a:r>
            <a:r>
              <a:rPr lang="en-US" altLang="en-US" sz="2000" dirty="0"/>
              <a:t>);</a:t>
            </a:r>
          </a:p>
          <a:p>
            <a:pPr marL="173038" indent="20638">
              <a:spcBef>
                <a:spcPct val="0"/>
              </a:spcBef>
              <a:buClrTx/>
              <a:buFontTx/>
              <a:buNone/>
            </a:pPr>
            <a:r>
              <a:rPr lang="en-US" altLang="en-US" sz="2000" dirty="0"/>
              <a:t>	swap(low, </a:t>
            </a:r>
            <a:r>
              <a:rPr lang="en-US" altLang="en-US" sz="2000" dirty="0" err="1"/>
              <a:t>last_small</a:t>
            </a:r>
            <a:r>
              <a:rPr lang="en-US" altLang="en-US" sz="2000" dirty="0"/>
              <a:t>);</a:t>
            </a:r>
          </a:p>
          <a:p>
            <a:pPr marL="341313" indent="-168275">
              <a:spcBef>
                <a:spcPct val="0"/>
              </a:spcBef>
              <a:buClrTx/>
              <a:buFontTx/>
              <a:buNone/>
            </a:pPr>
            <a:r>
              <a:rPr lang="en-US" altLang="en-US" sz="2000" dirty="0"/>
              <a:t>		return </a:t>
            </a:r>
            <a:r>
              <a:rPr lang="en-US" altLang="en-US" sz="2000" dirty="0" err="1"/>
              <a:t>last_small</a:t>
            </a:r>
            <a:r>
              <a:rPr lang="en-US" altLang="en-US" sz="2000" dirty="0"/>
              <a:t>;</a:t>
            </a:r>
          </a:p>
          <a:p>
            <a:pPr>
              <a:lnSpc>
                <a:spcPct val="100000"/>
              </a:lnSpc>
              <a:spcBef>
                <a:spcPct val="0"/>
              </a:spcBef>
              <a:buClrTx/>
              <a:buSzTx/>
              <a:buFontTx/>
              <a:buNone/>
            </a:pPr>
            <a:r>
              <a:rPr lang="en-US" altLang="en-US" sz="2400" dirty="0"/>
              <a:t>  }</a:t>
            </a:r>
            <a:endParaRPr lang="en-US" altLang="en-US" sz="2400" b="1" dirty="0">
              <a:effectLst>
                <a:glow rad="101600">
                  <a:srgbClr val="FFC000">
                    <a:alpha val="60000"/>
                  </a:srgbClr>
                </a:glow>
              </a:effectLst>
              <a:latin typeface="Arial" panose="020B0604020202020204" pitchFamily="34" charset="0"/>
            </a:endParaRPr>
          </a:p>
          <a:p>
            <a:pPr>
              <a:buFont typeface="Monotype Sorts" pitchFamily="2" charset="2"/>
              <a:buNone/>
            </a:pPr>
            <a:endParaRPr lang="en-US" altLang="en-US" sz="2000" dirty="0">
              <a:latin typeface="Arial" panose="020B0604020202020204" pitchFamily="34" charset="0"/>
            </a:endParaRPr>
          </a:p>
        </p:txBody>
      </p:sp>
      <p:cxnSp>
        <p:nvCxnSpPr>
          <p:cNvPr id="25" name="Straight Connector 24"/>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31" name="Up Arrow 30"/>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2"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33" name="Up Arrow 32"/>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4" name="Rounded Rectangle 33"/>
          <p:cNvSpPr/>
          <p:nvPr/>
        </p:nvSpPr>
        <p:spPr>
          <a:xfrm>
            <a:off x="2185582" y="1922437"/>
            <a:ext cx="558000" cy="478800"/>
          </a:xfrm>
          <a:prstGeom prst="roundRect">
            <a:avLst/>
          </a:prstGeom>
          <a:solidFill>
            <a:srgbClr val="CC0099"/>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7" name="Rounded Rectangle 36"/>
          <p:cNvSpPr/>
          <p:nvPr/>
        </p:nvSpPr>
        <p:spPr>
          <a:xfrm>
            <a:off x="2833838"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8" name="Rounded Rectangle 37"/>
          <p:cNvSpPr/>
          <p:nvPr/>
        </p:nvSpPr>
        <p:spPr>
          <a:xfrm>
            <a:off x="3482095"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8" name="Rounded Rectangle 47"/>
          <p:cNvSpPr/>
          <p:nvPr/>
        </p:nvSpPr>
        <p:spPr>
          <a:xfrm>
            <a:off x="4778609"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9" name="Rounded Rectangle 48"/>
          <p:cNvSpPr/>
          <p:nvPr/>
        </p:nvSpPr>
        <p:spPr>
          <a:xfrm>
            <a:off x="5426866"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0" name="Rounded Rectangle 49"/>
          <p:cNvSpPr/>
          <p:nvPr/>
        </p:nvSpPr>
        <p:spPr>
          <a:xfrm>
            <a:off x="6075123"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1" name="Rounded Rectangle 50"/>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2" name="Rounded Rectangle 51"/>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3" name="Rounded Rectangle 52"/>
          <p:cNvSpPr/>
          <p:nvPr/>
        </p:nvSpPr>
        <p:spPr>
          <a:xfrm>
            <a:off x="415481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050" dirty="0"/>
          </a:p>
        </p:txBody>
      </p:sp>
      <p:sp>
        <p:nvSpPr>
          <p:cNvPr id="54" name="Rounded Rectangle 53"/>
          <p:cNvSpPr/>
          <p:nvPr/>
        </p:nvSpPr>
        <p:spPr>
          <a:xfrm>
            <a:off x="1522412" y="1922437"/>
            <a:ext cx="556099"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5" name="Text Box 7"/>
          <p:cNvSpPr txBox="1">
            <a:spLocks noChangeArrowheads="1"/>
          </p:cNvSpPr>
          <p:nvPr/>
        </p:nvSpPr>
        <p:spPr bwMode="gray">
          <a:xfrm>
            <a:off x="1523142"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a:solidFill>
                  <a:schemeClr val="bg1"/>
                </a:solidFill>
              </a:rPr>
              <a:t>pivot</a:t>
            </a:r>
            <a:endParaRPr lang="en-US" altLang="en-US" sz="1050" dirty="0">
              <a:solidFill>
                <a:schemeClr val="bg1"/>
              </a:solidFill>
            </a:endParaRPr>
          </a:p>
        </p:txBody>
      </p:sp>
      <p:grpSp>
        <p:nvGrpSpPr>
          <p:cNvPr id="56" name="Group 55"/>
          <p:cNvGrpSpPr/>
          <p:nvPr/>
        </p:nvGrpSpPr>
        <p:grpSpPr>
          <a:xfrm>
            <a:off x="1446212" y="2514600"/>
            <a:ext cx="1301638" cy="990600"/>
            <a:chOff x="1446212" y="2514600"/>
            <a:chExt cx="1301638" cy="990600"/>
          </a:xfrm>
        </p:grpSpPr>
        <p:sp>
          <p:nvSpPr>
            <p:cNvPr id="57" name="Text Box 14"/>
            <p:cNvSpPr txBox="1">
              <a:spLocks noChangeArrowheads="1"/>
            </p:cNvSpPr>
            <p:nvPr/>
          </p:nvSpPr>
          <p:spPr bwMode="gray">
            <a:xfrm>
              <a:off x="1446212" y="3110347"/>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chemeClr val="tx1"/>
                  </a:solidFill>
                </a:rPr>
                <a:t>last_small</a:t>
              </a:r>
              <a:endParaRPr lang="en-US" altLang="en-US" sz="1400" dirty="0">
                <a:solidFill>
                  <a:schemeClr val="tx1"/>
                </a:solidFill>
              </a:endParaRPr>
            </a:p>
          </p:txBody>
        </p:sp>
        <p:sp>
          <p:nvSpPr>
            <p:cNvPr id="58" name="Up Arrow 57"/>
            <p:cNvSpPr/>
            <p:nvPr/>
          </p:nvSpPr>
          <p:spPr>
            <a:xfrm>
              <a:off x="1987444" y="2514600"/>
              <a:ext cx="91440" cy="640080"/>
            </a:xfrm>
            <a:prstGeom prst="upArrow">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59" name="Group 58"/>
          <p:cNvGrpSpPr/>
          <p:nvPr/>
        </p:nvGrpSpPr>
        <p:grpSpPr>
          <a:xfrm>
            <a:off x="2332732" y="2532066"/>
            <a:ext cx="256480" cy="744534"/>
            <a:chOff x="6218932" y="2532066"/>
            <a:chExt cx="256480" cy="744534"/>
          </a:xfrm>
        </p:grpSpPr>
        <p:sp>
          <p:nvSpPr>
            <p:cNvPr id="60" name="Text Box 14"/>
            <p:cNvSpPr txBox="1">
              <a:spLocks noChangeArrowheads="1"/>
            </p:cNvSpPr>
            <p:nvPr/>
          </p:nvSpPr>
          <p:spPr bwMode="gray">
            <a:xfrm>
              <a:off x="6218932" y="2848212"/>
              <a:ext cx="25648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err="1">
                  <a:solidFill>
                    <a:srgbClr val="CC0099"/>
                  </a:solidFill>
                </a:rPr>
                <a:t>i</a:t>
              </a:r>
              <a:endParaRPr lang="en-US" altLang="en-US" dirty="0">
                <a:solidFill>
                  <a:srgbClr val="CC0099"/>
                </a:solidFill>
              </a:endParaRPr>
            </a:p>
          </p:txBody>
        </p:sp>
        <p:sp>
          <p:nvSpPr>
            <p:cNvPr id="61" name="Up Arrow 60"/>
            <p:cNvSpPr/>
            <p:nvPr/>
          </p:nvSpPr>
          <p:spPr>
            <a:xfrm>
              <a:off x="6301452" y="2532066"/>
              <a:ext cx="91440" cy="381000"/>
            </a:xfrm>
            <a:prstGeom prst="upArrow">
              <a:avLst/>
            </a:prstGeom>
            <a:solidFill>
              <a:srgbClr val="CC0099"/>
            </a:solidFill>
            <a:ln>
              <a:solidFill>
                <a:srgbClr val="CC00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62" name="TextBox 61"/>
          <p:cNvSpPr txBox="1"/>
          <p:nvPr/>
        </p:nvSpPr>
        <p:spPr>
          <a:xfrm>
            <a:off x="4929240" y="4652600"/>
            <a:ext cx="426720" cy="535531"/>
          </a:xfrm>
          <a:prstGeom prst="rect">
            <a:avLst/>
          </a:prstGeom>
          <a:noFill/>
        </p:spPr>
        <p:txBody>
          <a:bodyPr wrap="none" rtlCol="0">
            <a:spAutoFit/>
          </a:bodyPr>
          <a:lstStyle/>
          <a:p>
            <a:r>
              <a:rPr lang="en-GB" sz="2400" dirty="0">
                <a:solidFill>
                  <a:srgbClr val="00B050"/>
                </a:solidFill>
                <a:sym typeface="Wingdings" panose="05000000000000000000" pitchFamily="2" charset="2"/>
              </a:rPr>
              <a:t></a:t>
            </a:r>
            <a:endParaRPr lang="en-GB" sz="2400" dirty="0">
              <a:solidFill>
                <a:srgbClr val="00B050"/>
              </a:solidFill>
            </a:endParaRPr>
          </a:p>
        </p:txBody>
      </p:sp>
      <p:sp>
        <p:nvSpPr>
          <p:cNvPr id="35" name="TextBox 34"/>
          <p:cNvSpPr txBox="1"/>
          <p:nvPr/>
        </p:nvSpPr>
        <p:spPr>
          <a:xfrm>
            <a:off x="1995141" y="1295156"/>
            <a:ext cx="853119" cy="360612"/>
          </a:xfrm>
          <a:prstGeom prst="rect">
            <a:avLst/>
          </a:prstGeom>
          <a:noFill/>
        </p:spPr>
        <p:txBody>
          <a:bodyPr wrap="none" rtlCol="0">
            <a:spAutoFit/>
          </a:bodyPr>
          <a:lstStyle/>
          <a:p>
            <a:r>
              <a:rPr lang="en-GB" dirty="0">
                <a:solidFill>
                  <a:schemeClr val="tx1"/>
                </a:solidFill>
              </a:rPr>
              <a:t>&lt; pivot</a:t>
            </a:r>
          </a:p>
        </p:txBody>
      </p:sp>
      <p:sp>
        <p:nvSpPr>
          <p:cNvPr id="36" name="Right Brace 35"/>
          <p:cNvSpPr/>
          <p:nvPr/>
        </p:nvSpPr>
        <p:spPr>
          <a:xfrm rot="16200000">
            <a:off x="2380133" y="1511478"/>
            <a:ext cx="108210" cy="452052"/>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03293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47">
                                            <p:txEl>
                                              <p:pRg st="3" end="3"/>
                                            </p:txEl>
                                          </p:spTgt>
                                        </p:tgtEl>
                                        <p:attrNameLst>
                                          <p:attrName>style.fontWeight</p:attrName>
                                        </p:attrNameLst>
                                      </p:cBhvr>
                                      <p:to>
                                        <p:strVal val="bold"/>
                                      </p:to>
                                    </p:set>
                                  </p:childTnLst>
                                </p:cTn>
                              </p:par>
                              <p:par>
                                <p:cTn id="7" presetID="10"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animEffect transition="in" filter="fade">
                                      <p:cBhvr>
                                        <p:cTn id="9" dur="500"/>
                                        <p:tgtEl>
                                          <p:spTgt spid="62"/>
                                        </p:tgtEl>
                                      </p:cBhvr>
                                    </p:animEffect>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0"/>
                                  </p:stCondLst>
                                  <p:childTnLst>
                                    <p:animMotion origin="layout" path="M 3.40814E-6 1.11111E-6 L 0.05739 1.11111E-6 " pathEditMode="relative" rAng="0" ptsTypes="AA">
                                      <p:cBhvr>
                                        <p:cTn id="13" dur="2000" fill="hold"/>
                                        <p:tgtEl>
                                          <p:spTgt spid="56"/>
                                        </p:tgtEl>
                                        <p:attrNameLst>
                                          <p:attrName>ppt_x</p:attrName>
                                          <p:attrName>ppt_y</p:attrName>
                                        </p:attrNameLst>
                                      </p:cBhvr>
                                      <p:rCtr x="2870" y="0"/>
                                    </p:animMotion>
                                  </p:childTnLst>
                                </p:cTn>
                              </p:par>
                            </p:childTnLst>
                          </p:cTn>
                        </p:par>
                      </p:childTnLst>
                    </p:cTn>
                  </p:par>
                  <p:par>
                    <p:cTn id="14" fill="hold">
                      <p:stCondLst>
                        <p:cond delay="indefinite"/>
                      </p:stCondLst>
                      <p:childTnLst>
                        <p:par>
                          <p:cTn id="15" fill="hold">
                            <p:stCondLst>
                              <p:cond delay="0"/>
                            </p:stCondLst>
                            <p:childTnLst>
                              <p:par>
                                <p:cTn id="16" presetID="1" presetClass="emph" presetSubtype="1" nodeType="clickEffect">
                                  <p:stCondLst>
                                    <p:cond delay="0"/>
                                  </p:stCondLst>
                                  <p:childTnLst>
                                    <p:set>
                                      <p:cBhvr>
                                        <p:cTn id="17" dur="indefinite"/>
                                        <p:tgtEl>
                                          <p:spTgt spid="34"/>
                                        </p:tgtEl>
                                        <p:attrNameLst>
                                          <p:attrName>fillcolor</p:attrName>
                                        </p:attrNameLst>
                                      </p:cBhvr>
                                      <p:to>
                                        <p:clrVal>
                                          <a:srgbClr val="FFFF00"/>
                                        </p:clrVal>
                                      </p:to>
                                    </p:set>
                                    <p:set>
                                      <p:cBhvr>
                                        <p:cTn id="18" dur="indefinite"/>
                                        <p:tgtEl>
                                          <p:spTgt spid="34"/>
                                        </p:tgtEl>
                                        <p:attrNameLst>
                                          <p:attrName>fill.type</p:attrName>
                                        </p:attrNameLst>
                                      </p:cBhvr>
                                      <p:to>
                                        <p:strVal val="solid"/>
                                      </p:to>
                                    </p:set>
                                    <p:set>
                                      <p:cBhvr>
                                        <p:cTn id="19" dur="indefinite"/>
                                        <p:tgtEl>
                                          <p:spTgt spid="34"/>
                                        </p:tgtEl>
                                        <p:attrNameLst>
                                          <p:attrName>fill.on</p:attrName>
                                        </p:attrNameLst>
                                      </p:cBhvr>
                                      <p:to>
                                        <p:strVal val="true"/>
                                      </p:to>
                                    </p:set>
                                  </p:childTnLst>
                                </p:cTn>
                              </p:par>
                              <p:par>
                                <p:cTn id="20" presetID="1"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35" grpId="0"/>
      <p:bldP spid="3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4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a:latin typeface="Arial" panose="020B0604020202020204" pitchFamily="34" charset="0"/>
              </a:rPr>
              <a:t>int</a:t>
            </a:r>
            <a:r>
              <a:rPr lang="en-US" altLang="en-US" sz="2400" b="1" dirty="0">
                <a:latin typeface="Arial" panose="020B0604020202020204" pitchFamily="34" charset="0"/>
              </a:rPr>
              <a:t> 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a:latin typeface="Arial" panose="020B0604020202020204" pitchFamily="34" charset="0"/>
              </a:rPr>
              <a:t>{…….</a:t>
            </a:r>
          </a:p>
          <a:p>
            <a:pPr>
              <a:buFont typeface="Monotype Sorts" pitchFamily="2" charset="2"/>
              <a:buNone/>
            </a:pPr>
            <a:r>
              <a:rPr lang="en-US" altLang="en-US" sz="2400" b="1" dirty="0">
                <a:effectLst>
                  <a:glow rad="101600">
                    <a:srgbClr val="FFC000">
                      <a:alpha val="60000"/>
                    </a:srgbClr>
                  </a:glow>
                </a:effectLst>
                <a:latin typeface="Arial" panose="020B0604020202020204" pitchFamily="34" charset="0"/>
              </a:rPr>
              <a:t>		</a:t>
            </a:r>
            <a:r>
              <a:rPr lang="en-US" altLang="en-US" sz="2000" b="1" dirty="0">
                <a:effectLst>
                  <a:glow rad="101600">
                    <a:srgbClr val="FFC000">
                      <a:alpha val="60000"/>
                    </a:srgbClr>
                  </a:glow>
                </a:effectLst>
              </a:rPr>
              <a:t>for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 low+1;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high; </a:t>
            </a:r>
            <a:r>
              <a:rPr lang="en-US" altLang="en-US" sz="2000" b="1" dirty="0" err="1">
                <a:effectLst>
                  <a:glow rad="101600">
                    <a:srgbClr val="FFC000">
                      <a:alpha val="60000"/>
                    </a:srgbClr>
                  </a:glow>
                </a:effectLst>
              </a:rPr>
              <a:t>i</a:t>
            </a:r>
            <a:r>
              <a:rPr lang="en-US" altLang="en-US" sz="1600" b="1" dirty="0">
                <a:effectLst>
                  <a:glow rad="101600">
                    <a:srgbClr val="FFC000">
                      <a:alpha val="60000"/>
                    </a:srgbClr>
                  </a:glow>
                </a:effectLst>
              </a:rPr>
              <a:t>++)</a:t>
            </a:r>
          </a:p>
          <a:p>
            <a:pPr>
              <a:spcBef>
                <a:spcPct val="0"/>
              </a:spcBef>
              <a:buClrTx/>
              <a:buNone/>
            </a:pPr>
            <a:r>
              <a:rPr lang="en-US" altLang="en-US" sz="2000" dirty="0"/>
              <a:t>			</a:t>
            </a:r>
            <a:r>
              <a:rPr lang="en-US" altLang="en-US" sz="2000" b="1" dirty="0">
                <a:effectLst>
                  <a:glow rad="101600">
                    <a:srgbClr val="FFC000">
                      <a:alpha val="60000"/>
                    </a:srgbClr>
                  </a:glow>
                </a:effectLst>
              </a:rPr>
              <a:t>if (slot[</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pivot)</a:t>
            </a:r>
          </a:p>
          <a:p>
            <a:pPr marL="341313" indent="200025">
              <a:spcBef>
                <a:spcPct val="0"/>
              </a:spcBef>
              <a:buClrTx/>
              <a:buFontTx/>
              <a:buNone/>
            </a:pPr>
            <a:r>
              <a:rPr lang="en-US" altLang="en-US" sz="2000" b="1" dirty="0">
                <a:effectLst>
                  <a:glow rad="101600">
                    <a:srgbClr val="FFC000">
                      <a:alpha val="60000"/>
                    </a:srgbClr>
                  </a:glow>
                </a:effectLst>
              </a:rPr>
              <a:t>			</a:t>
            </a:r>
            <a:r>
              <a:rPr lang="en-US" altLang="en-US" sz="2000" dirty="0"/>
              <a:t>swap(++</a:t>
            </a:r>
            <a:r>
              <a:rPr lang="en-US" altLang="en-US" sz="2000" dirty="0" err="1"/>
              <a:t>last_small</a:t>
            </a:r>
            <a:r>
              <a:rPr lang="en-US" altLang="en-US" sz="2000" dirty="0"/>
              <a:t>, </a:t>
            </a:r>
            <a:r>
              <a:rPr lang="en-US" altLang="en-US" sz="2000" dirty="0" err="1"/>
              <a:t>i</a:t>
            </a:r>
            <a:r>
              <a:rPr lang="en-US" altLang="en-US" sz="2000" dirty="0"/>
              <a:t>);</a:t>
            </a:r>
          </a:p>
          <a:p>
            <a:pPr marL="173038" indent="20638">
              <a:spcBef>
                <a:spcPct val="0"/>
              </a:spcBef>
              <a:buClrTx/>
              <a:buFontTx/>
              <a:buNone/>
            </a:pPr>
            <a:r>
              <a:rPr lang="en-US" altLang="en-US" sz="2000" dirty="0"/>
              <a:t>	</a:t>
            </a:r>
            <a:r>
              <a:rPr lang="en-US" altLang="en-US" sz="2000" b="1" dirty="0">
                <a:effectLst>
                  <a:glow rad="101600">
                    <a:srgbClr val="FFC000">
                      <a:alpha val="60000"/>
                    </a:srgbClr>
                  </a:glow>
                </a:effectLst>
              </a:rPr>
              <a:t>swap(low, </a:t>
            </a:r>
            <a:r>
              <a:rPr lang="en-US" altLang="en-US" sz="2000" b="1" dirty="0" err="1">
                <a:effectLst>
                  <a:glow rad="101600">
                    <a:srgbClr val="FFC000">
                      <a:alpha val="60000"/>
                    </a:srgbClr>
                  </a:glow>
                </a:effectLst>
              </a:rPr>
              <a:t>last_small</a:t>
            </a:r>
            <a:r>
              <a:rPr lang="en-US" altLang="en-US" sz="2000" b="1" dirty="0">
                <a:effectLst>
                  <a:glow rad="101600">
                    <a:srgbClr val="FFC000">
                      <a:alpha val="60000"/>
                    </a:srgbClr>
                  </a:glow>
                </a:effectLst>
              </a:rPr>
              <a:t>);</a:t>
            </a:r>
          </a:p>
          <a:p>
            <a:pPr marL="341313" indent="-168275">
              <a:spcBef>
                <a:spcPct val="0"/>
              </a:spcBef>
              <a:buClrTx/>
              <a:buFontTx/>
              <a:buNone/>
            </a:pPr>
            <a:r>
              <a:rPr lang="en-US" altLang="en-US" sz="2000" dirty="0"/>
              <a:t>		</a:t>
            </a:r>
            <a:r>
              <a:rPr lang="en-US" altLang="en-US" sz="2000" b="1" dirty="0">
                <a:effectLst>
                  <a:glow rad="101600">
                    <a:srgbClr val="FFC000">
                      <a:alpha val="60000"/>
                    </a:srgbClr>
                  </a:glow>
                </a:effectLst>
              </a:rPr>
              <a:t>return </a:t>
            </a:r>
            <a:r>
              <a:rPr lang="en-US" altLang="en-US" sz="2000" b="1" dirty="0" err="1">
                <a:effectLst>
                  <a:glow rad="101600">
                    <a:srgbClr val="FFC000">
                      <a:alpha val="60000"/>
                    </a:srgbClr>
                  </a:glow>
                </a:effectLst>
              </a:rPr>
              <a:t>last_small</a:t>
            </a:r>
            <a:r>
              <a:rPr lang="en-US" altLang="en-US" sz="2000" b="1" dirty="0">
                <a:effectLst>
                  <a:glow rad="101600">
                    <a:srgbClr val="FFC000">
                      <a:alpha val="60000"/>
                    </a:srgbClr>
                  </a:glow>
                </a:effectLst>
              </a:rPr>
              <a:t>;</a:t>
            </a:r>
          </a:p>
          <a:p>
            <a:pPr>
              <a:lnSpc>
                <a:spcPct val="100000"/>
              </a:lnSpc>
              <a:spcBef>
                <a:spcPct val="0"/>
              </a:spcBef>
              <a:buClrTx/>
              <a:buSzTx/>
              <a:buFontTx/>
              <a:buNone/>
            </a:pPr>
            <a:r>
              <a:rPr lang="en-US" altLang="en-US" sz="2400" dirty="0"/>
              <a:t>  }</a:t>
            </a:r>
            <a:endParaRPr lang="en-US" altLang="en-US" sz="2400" b="1" dirty="0">
              <a:effectLst>
                <a:glow rad="101600">
                  <a:srgbClr val="FFC000">
                    <a:alpha val="60000"/>
                  </a:srgbClr>
                </a:glow>
              </a:effectLst>
              <a:latin typeface="Arial" panose="020B0604020202020204" pitchFamily="34" charset="0"/>
            </a:endParaRPr>
          </a:p>
          <a:p>
            <a:pPr>
              <a:buFont typeface="Monotype Sorts" pitchFamily="2" charset="2"/>
              <a:buNone/>
            </a:pPr>
            <a:endParaRPr lang="en-US" altLang="en-US" sz="2000" dirty="0">
              <a:latin typeface="Arial" panose="020B0604020202020204" pitchFamily="34" charset="0"/>
            </a:endParaRPr>
          </a:p>
        </p:txBody>
      </p:sp>
      <p:sp>
        <p:nvSpPr>
          <p:cNvPr id="19" name="Text Box 54"/>
          <p:cNvSpPr txBox="1">
            <a:spLocks noChangeArrowheads="1"/>
          </p:cNvSpPr>
          <p:nvPr/>
        </p:nvSpPr>
        <p:spPr bwMode="gray">
          <a:xfrm>
            <a:off x="6323012" y="3276600"/>
            <a:ext cx="3124200" cy="2259722"/>
          </a:xfrm>
          <a:prstGeom prst="rect">
            <a:avLst/>
          </a:prstGeom>
          <a:solidFill>
            <a:schemeClr val="accent3">
              <a:lumMod val="95000"/>
            </a:schemeClr>
          </a:solidFill>
          <a:ln>
            <a:noFill/>
          </a:ln>
        </p:spPr>
        <p:txBody>
          <a:bodyPr wrap="square" lIns="92075" tIns="46038" rIns="92075" bIns="46038">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eaLnBrk="1" hangingPunct="1">
              <a:lnSpc>
                <a:spcPct val="120000"/>
              </a:lnSpc>
              <a:buSzPct val="60000"/>
              <a:buFont typeface="Monotype Sorts" pitchFamily="2" charset="2"/>
              <a:buNone/>
            </a:pPr>
            <a:r>
              <a:rPr kumimoji="0" lang="en-US" altLang="en-US" sz="1600" dirty="0">
                <a:solidFill>
                  <a:srgbClr val="C00000"/>
                </a:solidFill>
                <a:latin typeface="Arial" panose="020B0604020202020204" pitchFamily="34" charset="0"/>
              </a:rPr>
              <a:t>Note: </a:t>
            </a:r>
          </a:p>
          <a:p>
            <a:pPr marL="285750" indent="-285750"/>
            <a:r>
              <a:rPr kumimoji="0" lang="en-US" altLang="en-US" sz="1600" b="0" dirty="0">
                <a:latin typeface="Arial" panose="020B0604020202020204" pitchFamily="34" charset="0"/>
              </a:rPr>
              <a:t>Loop terminates when</a:t>
            </a:r>
            <a:r>
              <a:rPr kumimoji="0" lang="en-US" altLang="en-US" sz="1600" b="0" dirty="0">
                <a:solidFill>
                  <a:srgbClr val="CC0099"/>
                </a:solidFill>
                <a:latin typeface="Arial" panose="020B0604020202020204" pitchFamily="34" charset="0"/>
              </a:rPr>
              <a:t> </a:t>
            </a:r>
            <a:r>
              <a:rPr kumimoji="0" lang="en-US" altLang="en-US" sz="1600" i="1" dirty="0" err="1">
                <a:solidFill>
                  <a:srgbClr val="CC0099"/>
                </a:solidFill>
                <a:latin typeface="Arial" panose="020B0604020202020204" pitchFamily="34" charset="0"/>
              </a:rPr>
              <a:t>i</a:t>
            </a:r>
            <a:r>
              <a:rPr kumimoji="0" lang="en-US" altLang="en-US" sz="1600" b="0" dirty="0">
                <a:solidFill>
                  <a:srgbClr val="CC0099"/>
                </a:solidFill>
                <a:latin typeface="Arial" panose="020B0604020202020204" pitchFamily="34" charset="0"/>
              </a:rPr>
              <a:t> </a:t>
            </a:r>
            <a:r>
              <a:rPr kumimoji="0" lang="en-US" altLang="en-US" sz="1600" b="0" dirty="0">
                <a:latin typeface="Arial" panose="020B0604020202020204" pitchFamily="34" charset="0"/>
              </a:rPr>
              <a:t>reaches </a:t>
            </a:r>
            <a:r>
              <a:rPr kumimoji="0" lang="en-US" altLang="en-US" sz="1600" b="0" dirty="0">
                <a:solidFill>
                  <a:srgbClr val="0070C0"/>
                </a:solidFill>
                <a:latin typeface="Arial" panose="020B0604020202020204" pitchFamily="34" charset="0"/>
              </a:rPr>
              <a:t>high</a:t>
            </a:r>
            <a:r>
              <a:rPr kumimoji="0" lang="en-US" altLang="en-US" sz="1600" b="0" dirty="0">
                <a:latin typeface="Arial" panose="020B0604020202020204" pitchFamily="34" charset="0"/>
              </a:rPr>
              <a:t>; </a:t>
            </a:r>
          </a:p>
          <a:p>
            <a:pPr marL="285750" indent="-285750"/>
            <a:r>
              <a:rPr kumimoji="0" lang="en-US" altLang="en-US" sz="1600" b="0" dirty="0">
                <a:latin typeface="Arial" panose="020B0604020202020204" pitchFamily="34" charset="0"/>
              </a:rPr>
              <a:t>swap </a:t>
            </a:r>
            <a:r>
              <a:rPr kumimoji="0" lang="en-US" altLang="en-US" sz="1600" dirty="0">
                <a:solidFill>
                  <a:srgbClr val="00B050"/>
                </a:solidFill>
                <a:latin typeface="Arial" panose="020B0604020202020204" pitchFamily="34" charset="0"/>
              </a:rPr>
              <a:t>pivot </a:t>
            </a:r>
            <a:r>
              <a:rPr kumimoji="0" lang="en-US" altLang="en-US" sz="1600" b="0" dirty="0">
                <a:latin typeface="Arial" panose="020B0604020202020204" pitchFamily="34" charset="0"/>
              </a:rPr>
              <a:t>from position </a:t>
            </a:r>
            <a:r>
              <a:rPr kumimoji="0" lang="en-US" altLang="en-US" sz="1600" b="0" dirty="0">
                <a:solidFill>
                  <a:srgbClr val="0070C0"/>
                </a:solidFill>
                <a:latin typeface="Arial" panose="020B0604020202020204" pitchFamily="34" charset="0"/>
              </a:rPr>
              <a:t>low</a:t>
            </a:r>
            <a:r>
              <a:rPr kumimoji="0" lang="en-US" altLang="en-US" sz="1600" b="0" dirty="0">
                <a:latin typeface="Arial" panose="020B0604020202020204" pitchFamily="34" charset="0"/>
              </a:rPr>
              <a:t> to position </a:t>
            </a:r>
            <a:r>
              <a:rPr kumimoji="0" lang="en-US" altLang="en-US" sz="1600" b="0" dirty="0" err="1">
                <a:solidFill>
                  <a:srgbClr val="0070C0"/>
                </a:solidFill>
                <a:latin typeface="Arial" panose="020B0604020202020204" pitchFamily="34" charset="0"/>
              </a:rPr>
              <a:t>last_small</a:t>
            </a:r>
            <a:r>
              <a:rPr kumimoji="0" lang="en-US" altLang="en-US" sz="1600" b="0" dirty="0">
                <a:latin typeface="Arial" panose="020B0604020202020204" pitchFamily="34" charset="0"/>
              </a:rPr>
              <a:t>, to obtain the final position of pivot element.</a:t>
            </a:r>
            <a:endParaRPr kumimoji="0" lang="en-US" altLang="en-US" sz="1100" b="0" dirty="0">
              <a:latin typeface="Arial" panose="020B0604020202020204" pitchFamily="34" charset="0"/>
            </a:endParaRPr>
          </a:p>
        </p:txBody>
      </p:sp>
      <p:cxnSp>
        <p:nvCxnSpPr>
          <p:cNvPr id="20" name="Straight Connector 19"/>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26" name="Up Arrow 25"/>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7"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28" name="Up Arrow 27"/>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9" name="Rounded Rectangle 28"/>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0" name="Rounded Rectangle 29"/>
          <p:cNvSpPr/>
          <p:nvPr/>
        </p:nvSpPr>
        <p:spPr>
          <a:xfrm>
            <a:off x="2833838"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1" name="Rounded Rectangle 30"/>
          <p:cNvSpPr/>
          <p:nvPr/>
        </p:nvSpPr>
        <p:spPr>
          <a:xfrm>
            <a:off x="3482095" y="1908840"/>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2" name="Rounded Rectangle 31"/>
          <p:cNvSpPr/>
          <p:nvPr/>
        </p:nvSpPr>
        <p:spPr>
          <a:xfrm>
            <a:off x="4778609" y="192243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3" name="Rounded Rectangle 32"/>
          <p:cNvSpPr/>
          <p:nvPr/>
        </p:nvSpPr>
        <p:spPr>
          <a:xfrm>
            <a:off x="5426866" y="192243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4" name="Rounded Rectangle 33"/>
          <p:cNvSpPr/>
          <p:nvPr/>
        </p:nvSpPr>
        <p:spPr>
          <a:xfrm>
            <a:off x="6075123" y="1908840"/>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7" name="Rounded Rectangle 36"/>
          <p:cNvSpPr/>
          <p:nvPr/>
        </p:nvSpPr>
        <p:spPr>
          <a:xfrm>
            <a:off x="6723378" y="1908840"/>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8" name="Rounded Rectangle 47"/>
          <p:cNvSpPr/>
          <p:nvPr/>
        </p:nvSpPr>
        <p:spPr>
          <a:xfrm>
            <a:off x="7398149" y="1903733"/>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9" name="Rounded Rectangle 48"/>
          <p:cNvSpPr/>
          <p:nvPr/>
        </p:nvSpPr>
        <p:spPr>
          <a:xfrm>
            <a:off x="4154812"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050" dirty="0"/>
          </a:p>
        </p:txBody>
      </p:sp>
      <p:grpSp>
        <p:nvGrpSpPr>
          <p:cNvPr id="4" name="Group 3"/>
          <p:cNvGrpSpPr/>
          <p:nvPr/>
        </p:nvGrpSpPr>
        <p:grpSpPr>
          <a:xfrm>
            <a:off x="1522412" y="1922437"/>
            <a:ext cx="556099" cy="478800"/>
            <a:chOff x="1522412" y="1922437"/>
            <a:chExt cx="556099" cy="478800"/>
          </a:xfrm>
        </p:grpSpPr>
        <p:sp>
          <p:nvSpPr>
            <p:cNvPr id="50" name="Rounded Rectangle 49"/>
            <p:cNvSpPr/>
            <p:nvPr/>
          </p:nvSpPr>
          <p:spPr>
            <a:xfrm>
              <a:off x="1522412" y="1922437"/>
              <a:ext cx="556099"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2" name="Text Box 7"/>
            <p:cNvSpPr txBox="1">
              <a:spLocks noChangeArrowheads="1"/>
            </p:cNvSpPr>
            <p:nvPr/>
          </p:nvSpPr>
          <p:spPr bwMode="gray">
            <a:xfrm>
              <a:off x="1523142"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a:solidFill>
                    <a:schemeClr val="bg1"/>
                  </a:solidFill>
                </a:rPr>
                <a:t>pivot</a:t>
              </a:r>
              <a:endParaRPr lang="en-US" altLang="en-US" sz="1050" dirty="0">
                <a:solidFill>
                  <a:schemeClr val="bg1"/>
                </a:solidFill>
              </a:endParaRPr>
            </a:p>
          </p:txBody>
        </p:sp>
      </p:grpSp>
      <p:sp>
        <p:nvSpPr>
          <p:cNvPr id="53" name="Text Box 14"/>
          <p:cNvSpPr txBox="1">
            <a:spLocks noChangeArrowheads="1"/>
          </p:cNvSpPr>
          <p:nvPr/>
        </p:nvSpPr>
        <p:spPr bwMode="gray">
          <a:xfrm>
            <a:off x="3807425" y="2881747"/>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chemeClr val="tx1"/>
                </a:solidFill>
              </a:rPr>
              <a:t>last_small</a:t>
            </a:r>
            <a:endParaRPr lang="en-US" altLang="en-US" sz="1400" dirty="0">
              <a:solidFill>
                <a:schemeClr val="tx1"/>
              </a:solidFill>
            </a:endParaRPr>
          </a:p>
        </p:txBody>
      </p:sp>
      <p:sp>
        <p:nvSpPr>
          <p:cNvPr id="56" name="Rounded Rectangle 55"/>
          <p:cNvSpPr/>
          <p:nvPr/>
        </p:nvSpPr>
        <p:spPr>
          <a:xfrm>
            <a:off x="2195379" y="1942776"/>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7" name="TextBox 56"/>
          <p:cNvSpPr txBox="1"/>
          <p:nvPr/>
        </p:nvSpPr>
        <p:spPr>
          <a:xfrm>
            <a:off x="2672829" y="1295400"/>
            <a:ext cx="853119" cy="360612"/>
          </a:xfrm>
          <a:prstGeom prst="rect">
            <a:avLst/>
          </a:prstGeom>
          <a:noFill/>
        </p:spPr>
        <p:txBody>
          <a:bodyPr wrap="none" rtlCol="0">
            <a:spAutoFit/>
          </a:bodyPr>
          <a:lstStyle/>
          <a:p>
            <a:r>
              <a:rPr lang="en-GB" dirty="0">
                <a:solidFill>
                  <a:schemeClr val="tx1"/>
                </a:solidFill>
              </a:rPr>
              <a:t>&lt; pivot</a:t>
            </a:r>
          </a:p>
        </p:txBody>
      </p:sp>
      <p:sp>
        <p:nvSpPr>
          <p:cNvPr id="58" name="Right Brace 57"/>
          <p:cNvSpPr/>
          <p:nvPr/>
        </p:nvSpPr>
        <p:spPr>
          <a:xfrm rot="16200000">
            <a:off x="3329946" y="512130"/>
            <a:ext cx="145400" cy="2487935"/>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59" name="TextBox 58"/>
          <p:cNvSpPr txBox="1"/>
          <p:nvPr/>
        </p:nvSpPr>
        <p:spPr>
          <a:xfrm>
            <a:off x="5631333" y="1295400"/>
            <a:ext cx="845103" cy="387798"/>
          </a:xfrm>
          <a:prstGeom prst="rect">
            <a:avLst/>
          </a:prstGeom>
          <a:noFill/>
        </p:spPr>
        <p:txBody>
          <a:bodyPr wrap="none" rtlCol="0">
            <a:spAutoFit/>
          </a:bodyPr>
          <a:lstStyle/>
          <a:p>
            <a:r>
              <a:rPr lang="en-GB" dirty="0">
                <a:solidFill>
                  <a:schemeClr val="tx1"/>
                </a:solidFill>
              </a:rPr>
              <a:t>≥ pivot</a:t>
            </a:r>
          </a:p>
        </p:txBody>
      </p:sp>
      <p:sp>
        <p:nvSpPr>
          <p:cNvPr id="60" name="Right Brace 59"/>
          <p:cNvSpPr/>
          <p:nvPr/>
        </p:nvSpPr>
        <p:spPr>
          <a:xfrm rot="16200000">
            <a:off x="6253287" y="158875"/>
            <a:ext cx="195246" cy="3144603"/>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61" name="Up Arrow 60"/>
          <p:cNvSpPr/>
          <p:nvPr/>
        </p:nvSpPr>
        <p:spPr>
          <a:xfrm>
            <a:off x="4388092" y="2497317"/>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7340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9.65053E-7 2.22222E-6 L 0.26691 2.22222E-6 " pathEditMode="relative" rAng="0" ptsTypes="AA">
                                      <p:cBhvr>
                                        <p:cTn id="6" dur="2000" fill="hold"/>
                                        <p:tgtEl>
                                          <p:spTgt spid="4"/>
                                        </p:tgtEl>
                                        <p:attrNameLst>
                                          <p:attrName>ppt_x</p:attrName>
                                          <p:attrName>ppt_y</p:attrName>
                                        </p:attrNameLst>
                                      </p:cBhvr>
                                      <p:rCtr x="13338" y="0"/>
                                    </p:animMotion>
                                  </p:childTnLst>
                                </p:cTn>
                              </p:par>
                              <p:par>
                                <p:cTn id="7" presetID="35" presetClass="path" presetSubtype="0" accel="50000" decel="50000" fill="hold" grpId="0" nodeType="withEffect">
                                  <p:stCondLst>
                                    <p:cond delay="0"/>
                                  </p:stCondLst>
                                  <p:childTnLst>
                                    <p:animMotion origin="layout" path="M 3.39853E-7 2.22222E-6 L -0.26595 2.22222E-6 " pathEditMode="relative" rAng="0" ptsTypes="AA">
                                      <p:cBhvr>
                                        <p:cTn id="8" dur="2000" fill="hold"/>
                                        <p:tgtEl>
                                          <p:spTgt spid="49"/>
                                        </p:tgtEl>
                                        <p:attrNameLst>
                                          <p:attrName>ppt_x</p:attrName>
                                          <p:attrName>ppt_y</p:attrName>
                                        </p:attrNameLst>
                                      </p:cBhvr>
                                      <p:rCtr x="-13306" y="0"/>
                                    </p:animMotion>
                                  </p:childTnLst>
                                </p:cTn>
                              </p:par>
                            </p:childTnLst>
                          </p:cTn>
                        </p:par>
                      </p:childTnLst>
                    </p:cTn>
                  </p:par>
                  <p:par>
                    <p:cTn id="9" fill="hold">
                      <p:stCondLst>
                        <p:cond delay="indefinite"/>
                      </p:stCondLst>
                      <p:childTnLst>
                        <p:par>
                          <p:cTn id="10" fill="hold">
                            <p:stCondLst>
                              <p:cond delay="0"/>
                            </p:stCondLst>
                            <p:childTnLst>
                              <p:par>
                                <p:cTn id="11" presetID="26" presetClass="emph" presetSubtype="0" fill="hold" nodeType="clickEffect">
                                  <p:stCondLst>
                                    <p:cond delay="0"/>
                                  </p:stCondLst>
                                  <p:childTnLst>
                                    <p:animEffect transition="out" filter="fade">
                                      <p:cBhvr>
                                        <p:cTn id="12" dur="500" tmFilter="0, 0; .2, .5; .8, .5; 1, 0"/>
                                        <p:tgtEl>
                                          <p:spTgt spid="47">
                                            <p:txEl>
                                              <p:pRg st="6" end="6"/>
                                            </p:txEl>
                                          </p:spTgt>
                                        </p:tgtEl>
                                      </p:cBhvr>
                                    </p:animEffect>
                                    <p:animScale>
                                      <p:cBhvr>
                                        <p:cTn id="13" dur="250" autoRev="1" fill="hold"/>
                                        <p:tgtEl>
                                          <p:spTgt spid="47">
                                            <p:txEl>
                                              <p:pRg st="6" end="6"/>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a:t>Quicksort (Example)</a:t>
            </a:r>
          </a:p>
        </p:txBody>
      </p:sp>
    </p:spTree>
    <p:extLst>
      <p:ext uri="{BB962C8B-B14F-4D97-AF65-F5344CB8AC3E}">
        <p14:creationId xmlns:p14="http://schemas.microsoft.com/office/powerpoint/2010/main" val="162460015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a:t>Quicksort (Example)</a:t>
            </a:r>
          </a:p>
        </p:txBody>
      </p:sp>
      <p:sp>
        <p:nvSpPr>
          <p:cNvPr id="5" name="Rounded Rectangle 4"/>
          <p:cNvSpPr/>
          <p:nvPr/>
        </p:nvSpPr>
        <p:spPr>
          <a:xfrm>
            <a:off x="2055812" y="1829488"/>
            <a:ext cx="556099"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77</a:t>
            </a:r>
          </a:p>
        </p:txBody>
      </p:sp>
      <p:sp>
        <p:nvSpPr>
          <p:cNvPr id="6" name="Rectangle 5"/>
          <p:cNvSpPr/>
          <p:nvPr/>
        </p:nvSpPr>
        <p:spPr>
          <a:xfrm>
            <a:off x="2324675" y="1461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8" name="Rounded Rectangle 7"/>
          <p:cNvSpPr/>
          <p:nvPr/>
        </p:nvSpPr>
        <p:spPr>
          <a:xfrm>
            <a:off x="2718982" y="182948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15</a:t>
            </a:r>
          </a:p>
        </p:txBody>
      </p:sp>
      <p:sp>
        <p:nvSpPr>
          <p:cNvPr id="9" name="Rectangle 8"/>
          <p:cNvSpPr/>
          <p:nvPr/>
        </p:nvSpPr>
        <p:spPr>
          <a:xfrm>
            <a:off x="2910546" y="1461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0" name="Rounded Rectangle 9"/>
          <p:cNvSpPr/>
          <p:nvPr/>
        </p:nvSpPr>
        <p:spPr>
          <a:xfrm>
            <a:off x="3367238" y="182948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96</a:t>
            </a:r>
          </a:p>
        </p:txBody>
      </p:sp>
      <p:sp>
        <p:nvSpPr>
          <p:cNvPr id="11" name="Rectangle 10"/>
          <p:cNvSpPr/>
          <p:nvPr/>
        </p:nvSpPr>
        <p:spPr>
          <a:xfrm>
            <a:off x="3564236" y="1461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2" name="Rounded Rectangle 11"/>
          <p:cNvSpPr/>
          <p:nvPr/>
        </p:nvSpPr>
        <p:spPr>
          <a:xfrm>
            <a:off x="4015495" y="18158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89</a:t>
            </a:r>
          </a:p>
        </p:txBody>
      </p:sp>
      <p:sp>
        <p:nvSpPr>
          <p:cNvPr id="13" name="Rectangle 12"/>
          <p:cNvSpPr/>
          <p:nvPr/>
        </p:nvSpPr>
        <p:spPr>
          <a:xfrm>
            <a:off x="4185484" y="1461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14" name="Rounded Rectangle 13"/>
          <p:cNvSpPr/>
          <p:nvPr/>
        </p:nvSpPr>
        <p:spPr>
          <a:xfrm>
            <a:off x="4663752" y="182948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15" name="Rectangle 14"/>
          <p:cNvSpPr/>
          <p:nvPr/>
        </p:nvSpPr>
        <p:spPr>
          <a:xfrm>
            <a:off x="4858606" y="1461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17" name="Rounded Rectangle 16"/>
          <p:cNvSpPr/>
          <p:nvPr/>
        </p:nvSpPr>
        <p:spPr>
          <a:xfrm>
            <a:off x="5312009" y="182948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80</a:t>
            </a:r>
          </a:p>
        </p:txBody>
      </p:sp>
      <p:sp>
        <p:nvSpPr>
          <p:cNvPr id="18" name="Rectangle 17"/>
          <p:cNvSpPr/>
          <p:nvPr/>
        </p:nvSpPr>
        <p:spPr>
          <a:xfrm>
            <a:off x="5520677" y="1461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19" name="Rounded Rectangle 18"/>
          <p:cNvSpPr/>
          <p:nvPr/>
        </p:nvSpPr>
        <p:spPr>
          <a:xfrm>
            <a:off x="5960266" y="182948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35</a:t>
            </a:r>
          </a:p>
        </p:txBody>
      </p:sp>
      <p:sp>
        <p:nvSpPr>
          <p:cNvPr id="20" name="Rectangle 19"/>
          <p:cNvSpPr/>
          <p:nvPr/>
        </p:nvSpPr>
        <p:spPr>
          <a:xfrm>
            <a:off x="6174368" y="1461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21" name="Rounded Rectangle 20"/>
          <p:cNvSpPr/>
          <p:nvPr/>
        </p:nvSpPr>
        <p:spPr>
          <a:xfrm>
            <a:off x="6608523" y="18158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04</a:t>
            </a:r>
          </a:p>
        </p:txBody>
      </p:sp>
      <p:sp>
        <p:nvSpPr>
          <p:cNvPr id="22" name="Rectangle 21"/>
          <p:cNvSpPr/>
          <p:nvPr/>
        </p:nvSpPr>
        <p:spPr>
          <a:xfrm>
            <a:off x="6795616" y="1461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23" name="Rounded Rectangle 22"/>
          <p:cNvSpPr/>
          <p:nvPr/>
        </p:nvSpPr>
        <p:spPr>
          <a:xfrm>
            <a:off x="7256778" y="18158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93</a:t>
            </a:r>
          </a:p>
        </p:txBody>
      </p:sp>
      <p:sp>
        <p:nvSpPr>
          <p:cNvPr id="24" name="Rectangle 23"/>
          <p:cNvSpPr/>
          <p:nvPr/>
        </p:nvSpPr>
        <p:spPr>
          <a:xfrm>
            <a:off x="7448342" y="1461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2" name="TextBox 1"/>
          <p:cNvSpPr txBox="1"/>
          <p:nvPr/>
        </p:nvSpPr>
        <p:spPr>
          <a:xfrm>
            <a:off x="869763" y="1928904"/>
            <a:ext cx="768159" cy="461665"/>
          </a:xfrm>
          <a:prstGeom prst="rect">
            <a:avLst/>
          </a:prstGeom>
          <a:noFill/>
        </p:spPr>
        <p:txBody>
          <a:bodyPr wrap="none" rtlCol="0">
            <a:spAutoFit/>
          </a:bodyPr>
          <a:lstStyle/>
          <a:p>
            <a:r>
              <a:rPr lang="en-GB" sz="2000" dirty="0">
                <a:solidFill>
                  <a:schemeClr val="tx1"/>
                </a:solidFill>
              </a:rPr>
              <a:t>Start</a:t>
            </a:r>
          </a:p>
        </p:txBody>
      </p:sp>
      <p:sp>
        <p:nvSpPr>
          <p:cNvPr id="27" name="Rounded Rectangle 26"/>
          <p:cNvSpPr/>
          <p:nvPr/>
        </p:nvSpPr>
        <p:spPr>
          <a:xfrm>
            <a:off x="7942578" y="181078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06</a:t>
            </a:r>
          </a:p>
        </p:txBody>
      </p:sp>
      <p:sp>
        <p:nvSpPr>
          <p:cNvPr id="28" name="Rectangle 27"/>
          <p:cNvSpPr/>
          <p:nvPr/>
        </p:nvSpPr>
        <p:spPr>
          <a:xfrm>
            <a:off x="8134142" y="1461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9</a:t>
            </a:r>
          </a:p>
        </p:txBody>
      </p:sp>
      <p:grpSp>
        <p:nvGrpSpPr>
          <p:cNvPr id="29" name="Group 28"/>
          <p:cNvGrpSpPr/>
          <p:nvPr/>
        </p:nvGrpSpPr>
        <p:grpSpPr>
          <a:xfrm>
            <a:off x="4582207" y="2390569"/>
            <a:ext cx="737381" cy="625605"/>
            <a:chOff x="801409" y="2368839"/>
            <a:chExt cx="737381" cy="625605"/>
          </a:xfrm>
        </p:grpSpPr>
        <p:sp>
          <p:nvSpPr>
            <p:cNvPr id="30" name="Text Box 14"/>
            <p:cNvSpPr txBox="1">
              <a:spLocks noChangeArrowheads="1"/>
            </p:cNvSpPr>
            <p:nvPr/>
          </p:nvSpPr>
          <p:spPr bwMode="gray">
            <a:xfrm>
              <a:off x="801409" y="2569070"/>
              <a:ext cx="737381" cy="42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chemeClr val="tx1"/>
                  </a:solidFill>
                </a:rPr>
                <a:t>pivot</a:t>
              </a:r>
              <a:endParaRPr lang="en-US" altLang="en-US" sz="1400" dirty="0">
                <a:solidFill>
                  <a:schemeClr val="tx1"/>
                </a:solidFill>
              </a:endParaRPr>
            </a:p>
          </p:txBody>
        </p:sp>
        <p:sp>
          <p:nvSpPr>
            <p:cNvPr id="31" name="Up Arrow 30"/>
            <p:cNvSpPr/>
            <p:nvPr/>
          </p:nvSpPr>
          <p:spPr>
            <a:xfrm>
              <a:off x="1122511" y="2368839"/>
              <a:ext cx="108000" cy="288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33" name="Rectangle 32"/>
          <p:cNvSpPr/>
          <p:nvPr/>
        </p:nvSpPr>
        <p:spPr>
          <a:xfrm>
            <a:off x="2337593" y="303159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34" name="Rounded Rectangle 33"/>
          <p:cNvSpPr/>
          <p:nvPr/>
        </p:nvSpPr>
        <p:spPr>
          <a:xfrm>
            <a:off x="2731900" y="339968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15</a:t>
            </a:r>
          </a:p>
        </p:txBody>
      </p:sp>
      <p:sp>
        <p:nvSpPr>
          <p:cNvPr id="35" name="Rectangle 34"/>
          <p:cNvSpPr/>
          <p:nvPr/>
        </p:nvSpPr>
        <p:spPr>
          <a:xfrm>
            <a:off x="2923464" y="303159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36" name="Rounded Rectangle 35"/>
          <p:cNvSpPr/>
          <p:nvPr/>
        </p:nvSpPr>
        <p:spPr>
          <a:xfrm>
            <a:off x="3380156" y="339968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96</a:t>
            </a:r>
          </a:p>
        </p:txBody>
      </p:sp>
      <p:sp>
        <p:nvSpPr>
          <p:cNvPr id="37" name="Rectangle 36"/>
          <p:cNvSpPr/>
          <p:nvPr/>
        </p:nvSpPr>
        <p:spPr>
          <a:xfrm>
            <a:off x="3577154" y="303159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38" name="Rounded Rectangle 37"/>
          <p:cNvSpPr/>
          <p:nvPr/>
        </p:nvSpPr>
        <p:spPr>
          <a:xfrm>
            <a:off x="4028413" y="338608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89</a:t>
            </a:r>
          </a:p>
        </p:txBody>
      </p:sp>
      <p:sp>
        <p:nvSpPr>
          <p:cNvPr id="39" name="Rectangle 38"/>
          <p:cNvSpPr/>
          <p:nvPr/>
        </p:nvSpPr>
        <p:spPr>
          <a:xfrm>
            <a:off x="4198402" y="303159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40" name="Rounded Rectangle 39"/>
          <p:cNvSpPr/>
          <p:nvPr/>
        </p:nvSpPr>
        <p:spPr>
          <a:xfrm>
            <a:off x="4787513" y="3408248"/>
            <a:ext cx="558000" cy="478800"/>
          </a:xfrm>
          <a:prstGeom prst="roundRect">
            <a:avLst/>
          </a:prstGeom>
          <a:solidFill>
            <a:srgbClr val="669900"/>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41" name="Rectangle 40"/>
          <p:cNvSpPr/>
          <p:nvPr/>
        </p:nvSpPr>
        <p:spPr>
          <a:xfrm>
            <a:off x="4989512" y="303159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42" name="Rounded Rectangle 41"/>
          <p:cNvSpPr/>
          <p:nvPr/>
        </p:nvSpPr>
        <p:spPr>
          <a:xfrm>
            <a:off x="5520179" y="339968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80</a:t>
            </a:r>
          </a:p>
        </p:txBody>
      </p:sp>
      <p:sp>
        <p:nvSpPr>
          <p:cNvPr id="43" name="Rectangle 42"/>
          <p:cNvSpPr/>
          <p:nvPr/>
        </p:nvSpPr>
        <p:spPr>
          <a:xfrm>
            <a:off x="5728847" y="303159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44" name="Rounded Rectangle 43"/>
          <p:cNvSpPr/>
          <p:nvPr/>
        </p:nvSpPr>
        <p:spPr>
          <a:xfrm>
            <a:off x="6168436" y="339968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35</a:t>
            </a:r>
          </a:p>
        </p:txBody>
      </p:sp>
      <p:sp>
        <p:nvSpPr>
          <p:cNvPr id="45" name="Rectangle 44"/>
          <p:cNvSpPr/>
          <p:nvPr/>
        </p:nvSpPr>
        <p:spPr>
          <a:xfrm>
            <a:off x="6382538" y="303159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46" name="Rounded Rectangle 45"/>
          <p:cNvSpPr/>
          <p:nvPr/>
        </p:nvSpPr>
        <p:spPr>
          <a:xfrm>
            <a:off x="6816693" y="338608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04</a:t>
            </a:r>
          </a:p>
        </p:txBody>
      </p:sp>
      <p:sp>
        <p:nvSpPr>
          <p:cNvPr id="47" name="Rectangle 46"/>
          <p:cNvSpPr/>
          <p:nvPr/>
        </p:nvSpPr>
        <p:spPr>
          <a:xfrm>
            <a:off x="7003786" y="303159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48" name="Rounded Rectangle 47"/>
          <p:cNvSpPr/>
          <p:nvPr/>
        </p:nvSpPr>
        <p:spPr>
          <a:xfrm>
            <a:off x="7464948" y="338608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93</a:t>
            </a:r>
          </a:p>
        </p:txBody>
      </p:sp>
      <p:sp>
        <p:nvSpPr>
          <p:cNvPr id="49" name="Rectangle 48"/>
          <p:cNvSpPr/>
          <p:nvPr/>
        </p:nvSpPr>
        <p:spPr>
          <a:xfrm>
            <a:off x="7656512" y="303159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50" name="TextBox 49"/>
          <p:cNvSpPr txBox="1"/>
          <p:nvPr/>
        </p:nvSpPr>
        <p:spPr>
          <a:xfrm>
            <a:off x="869763" y="3416816"/>
            <a:ext cx="854721" cy="461665"/>
          </a:xfrm>
          <a:prstGeom prst="rect">
            <a:avLst/>
          </a:prstGeom>
          <a:noFill/>
        </p:spPr>
        <p:txBody>
          <a:bodyPr wrap="none" rtlCol="0">
            <a:spAutoFit/>
          </a:bodyPr>
          <a:lstStyle/>
          <a:p>
            <a:r>
              <a:rPr lang="en-GB" sz="2000" dirty="0">
                <a:solidFill>
                  <a:schemeClr val="tx1"/>
                </a:solidFill>
              </a:rPr>
              <a:t>Swap</a:t>
            </a:r>
          </a:p>
        </p:txBody>
      </p:sp>
      <p:sp>
        <p:nvSpPr>
          <p:cNvPr id="51" name="Rounded Rectangle 50"/>
          <p:cNvSpPr/>
          <p:nvPr/>
        </p:nvSpPr>
        <p:spPr>
          <a:xfrm>
            <a:off x="8150748" y="338097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06</a:t>
            </a:r>
          </a:p>
        </p:txBody>
      </p:sp>
      <p:sp>
        <p:nvSpPr>
          <p:cNvPr id="52" name="Rectangle 51"/>
          <p:cNvSpPr/>
          <p:nvPr/>
        </p:nvSpPr>
        <p:spPr>
          <a:xfrm>
            <a:off x="8342312" y="303159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9</a:t>
            </a:r>
          </a:p>
        </p:txBody>
      </p:sp>
      <p:sp>
        <p:nvSpPr>
          <p:cNvPr id="58" name="Rectangle 57"/>
          <p:cNvSpPr/>
          <p:nvPr/>
        </p:nvSpPr>
        <p:spPr>
          <a:xfrm>
            <a:off x="885363" y="4231943"/>
            <a:ext cx="3187091" cy="338554"/>
          </a:xfrm>
          <a:prstGeom prst="rect">
            <a:avLst/>
          </a:prstGeom>
        </p:spPr>
        <p:txBody>
          <a:bodyPr wrap="none">
            <a:spAutoFit/>
          </a:bodyPr>
          <a:lstStyle/>
          <a:p>
            <a:pPr>
              <a:lnSpc>
                <a:spcPct val="80000"/>
              </a:lnSpc>
              <a:spcBef>
                <a:spcPct val="0"/>
              </a:spcBef>
              <a:buClrTx/>
              <a:buFontTx/>
              <a:buNone/>
            </a:pPr>
            <a:r>
              <a:rPr lang="en-US" altLang="en-US" sz="2000" dirty="0">
                <a:solidFill>
                  <a:schemeClr val="tx1"/>
                </a:solidFill>
                <a:latin typeface="+mn-lt"/>
              </a:rPr>
              <a:t>Partition the elements …</a:t>
            </a:r>
            <a:endParaRPr lang="en-US" altLang="en-US" dirty="0">
              <a:solidFill>
                <a:schemeClr val="tx1"/>
              </a:solidFill>
              <a:latin typeface="+mn-lt"/>
            </a:endParaRPr>
          </a:p>
        </p:txBody>
      </p:sp>
      <p:sp>
        <p:nvSpPr>
          <p:cNvPr id="32" name="Rounded Rectangle 31"/>
          <p:cNvSpPr/>
          <p:nvPr/>
        </p:nvSpPr>
        <p:spPr>
          <a:xfrm>
            <a:off x="2068730" y="3399681"/>
            <a:ext cx="556099"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77</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500"/>
                                        <p:tgtEl>
                                          <p:spTgt spid="4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500"/>
                                        <p:tgtEl>
                                          <p:spTgt spid="3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500"/>
                                        <p:tgtEl>
                                          <p:spTgt spid="3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fade">
                                      <p:cBhvr>
                                        <p:cTn id="45" dur="500"/>
                                        <p:tgtEl>
                                          <p:spTgt spid="4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fade">
                                      <p:cBhvr>
                                        <p:cTn id="48" dur="500"/>
                                        <p:tgtEl>
                                          <p:spTgt spid="4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500"/>
                                        <p:tgtEl>
                                          <p:spTgt spid="4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500"/>
                                        <p:tgtEl>
                                          <p:spTgt spid="4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fade">
                                      <p:cBhvr>
                                        <p:cTn id="60" dur="500"/>
                                        <p:tgtEl>
                                          <p:spTgt spid="4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fade">
                                      <p:cBhvr>
                                        <p:cTn id="63" dur="500"/>
                                        <p:tgtEl>
                                          <p:spTgt spid="4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fade">
                                      <p:cBhvr>
                                        <p:cTn id="66" dur="500"/>
                                        <p:tgtEl>
                                          <p:spTgt spid="5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fade">
                                      <p:cBhvr>
                                        <p:cTn id="69" dur="500"/>
                                        <p:tgtEl>
                                          <p:spTgt spid="5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fade">
                                      <p:cBhvr>
                                        <p:cTn id="72" dur="500"/>
                                        <p:tgtEl>
                                          <p:spTgt spid="52"/>
                                        </p:tgtEl>
                                      </p:cBhvr>
                                    </p:animEffect>
                                  </p:childTnLst>
                                </p:cTn>
                              </p:par>
                            </p:childTnLst>
                          </p:cTn>
                        </p:par>
                      </p:childTnLst>
                    </p:cTn>
                  </p:par>
                  <p:par>
                    <p:cTn id="73" fill="hold">
                      <p:stCondLst>
                        <p:cond delay="indefinite"/>
                      </p:stCondLst>
                      <p:childTnLst>
                        <p:par>
                          <p:cTn id="74" fill="hold">
                            <p:stCondLst>
                              <p:cond delay="0"/>
                            </p:stCondLst>
                            <p:childTnLst>
                              <p:par>
                                <p:cTn id="75" presetID="26" presetClass="emph" presetSubtype="0" fill="hold" grpId="1" nodeType="clickEffect">
                                  <p:stCondLst>
                                    <p:cond delay="0"/>
                                  </p:stCondLst>
                                  <p:childTnLst>
                                    <p:animEffect transition="out" filter="fade">
                                      <p:cBhvr>
                                        <p:cTn id="76" dur="500" tmFilter="0, 0; .2, .5; .8, .5; 1, 0"/>
                                        <p:tgtEl>
                                          <p:spTgt spid="32"/>
                                        </p:tgtEl>
                                      </p:cBhvr>
                                    </p:animEffect>
                                    <p:animScale>
                                      <p:cBhvr>
                                        <p:cTn id="77" dur="250" autoRev="1" fill="hold"/>
                                        <p:tgtEl>
                                          <p:spTgt spid="32"/>
                                        </p:tgtEl>
                                      </p:cBhvr>
                                      <p:by x="105000" y="105000"/>
                                    </p:animScale>
                                  </p:childTnLst>
                                </p:cTn>
                              </p:par>
                              <p:par>
                                <p:cTn id="78" presetID="26" presetClass="emph" presetSubtype="0" fill="hold" grpId="1" nodeType="withEffect">
                                  <p:stCondLst>
                                    <p:cond delay="0"/>
                                  </p:stCondLst>
                                  <p:childTnLst>
                                    <p:animEffect transition="out" filter="fade">
                                      <p:cBhvr>
                                        <p:cTn id="79" dur="500" tmFilter="0, 0; .2, .5; .8, .5; 1, 0"/>
                                        <p:tgtEl>
                                          <p:spTgt spid="33"/>
                                        </p:tgtEl>
                                      </p:cBhvr>
                                    </p:animEffect>
                                    <p:animScale>
                                      <p:cBhvr>
                                        <p:cTn id="80" dur="250" autoRev="1" fill="hold"/>
                                        <p:tgtEl>
                                          <p:spTgt spid="33"/>
                                        </p:tgtEl>
                                      </p:cBhvr>
                                      <p:by x="105000" y="105000"/>
                                    </p:animScale>
                                  </p:childTnLst>
                                </p:cTn>
                              </p:par>
                              <p:par>
                                <p:cTn id="81" presetID="26" presetClass="emph" presetSubtype="0" fill="hold" grpId="1" nodeType="withEffect">
                                  <p:stCondLst>
                                    <p:cond delay="0"/>
                                  </p:stCondLst>
                                  <p:childTnLst>
                                    <p:animEffect transition="out" filter="fade">
                                      <p:cBhvr>
                                        <p:cTn id="82" dur="500" tmFilter="0, 0; .2, .5; .8, .5; 1, 0"/>
                                        <p:tgtEl>
                                          <p:spTgt spid="41"/>
                                        </p:tgtEl>
                                      </p:cBhvr>
                                    </p:animEffect>
                                    <p:animScale>
                                      <p:cBhvr>
                                        <p:cTn id="83" dur="250" autoRev="1" fill="hold"/>
                                        <p:tgtEl>
                                          <p:spTgt spid="41"/>
                                        </p:tgtEl>
                                      </p:cBhvr>
                                      <p:by x="105000" y="105000"/>
                                    </p:animScale>
                                  </p:childTnLst>
                                </p:cTn>
                              </p:par>
                              <p:par>
                                <p:cTn id="84" presetID="26" presetClass="emph" presetSubtype="0" fill="hold" grpId="1" nodeType="withEffect">
                                  <p:stCondLst>
                                    <p:cond delay="0"/>
                                  </p:stCondLst>
                                  <p:childTnLst>
                                    <p:animEffect transition="out" filter="fade">
                                      <p:cBhvr>
                                        <p:cTn id="85" dur="500" tmFilter="0, 0; .2, .5; .8, .5; 1, 0"/>
                                        <p:tgtEl>
                                          <p:spTgt spid="40"/>
                                        </p:tgtEl>
                                      </p:cBhvr>
                                    </p:animEffect>
                                    <p:animScale>
                                      <p:cBhvr>
                                        <p:cTn id="86" dur="250" autoRev="1" fill="hold"/>
                                        <p:tgtEl>
                                          <p:spTgt spid="40"/>
                                        </p:tgtEl>
                                      </p:cBhvr>
                                      <p:by x="105000" y="105000"/>
                                    </p:animScale>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58"/>
                                        </p:tgtEl>
                                        <p:attrNameLst>
                                          <p:attrName>style.visibility</p:attrName>
                                        </p:attrNameLst>
                                      </p:cBhvr>
                                      <p:to>
                                        <p:strVal val="visible"/>
                                      </p:to>
                                    </p:set>
                                    <p:animEffect transition="in" filter="fade">
                                      <p:cBhvr>
                                        <p:cTn id="91" dur="500"/>
                                        <p:tgtEl>
                                          <p:spTgt spid="58"/>
                                        </p:tgtEl>
                                      </p:cBhvr>
                                    </p:animEffect>
                                  </p:childTnLst>
                                </p:cTn>
                              </p:par>
                            </p:childTnLst>
                          </p:cTn>
                        </p:par>
                      </p:childTnLst>
                    </p:cTn>
                  </p:par>
                  <p:par>
                    <p:cTn id="92" fill="hold">
                      <p:stCondLst>
                        <p:cond delay="indefinite"/>
                      </p:stCondLst>
                      <p:childTnLst>
                        <p:par>
                          <p:cTn id="93" fill="hold">
                            <p:stCondLst>
                              <p:cond delay="0"/>
                            </p:stCondLst>
                            <p:childTnLst>
                              <p:par>
                                <p:cTn id="94" presetID="63" presetClass="path" presetSubtype="0" accel="50000" decel="50000" fill="hold" grpId="2" nodeType="clickEffect">
                                  <p:stCondLst>
                                    <p:cond delay="0"/>
                                  </p:stCondLst>
                                  <p:childTnLst>
                                    <p:animMotion origin="layout" path="M -4.91504E-6 4.44444E-6 L 0.26916 4.44444E-6 " pathEditMode="relative" rAng="0" ptsTypes="AA">
                                      <p:cBhvr>
                                        <p:cTn id="95" dur="2000" fill="hold"/>
                                        <p:tgtEl>
                                          <p:spTgt spid="32"/>
                                        </p:tgtEl>
                                        <p:attrNameLst>
                                          <p:attrName>ppt_x</p:attrName>
                                          <p:attrName>ppt_y</p:attrName>
                                        </p:attrNameLst>
                                      </p:cBhvr>
                                      <p:rCtr x="13450" y="0"/>
                                    </p:animMotion>
                                  </p:childTnLst>
                                </p:cTn>
                              </p:par>
                              <p:par>
                                <p:cTn id="96" presetID="35" presetClass="path" presetSubtype="0" accel="50000" decel="50000" fill="hold" grpId="2" nodeType="withEffect">
                                  <p:stCondLst>
                                    <p:cond delay="0"/>
                                  </p:stCondLst>
                                  <p:childTnLst>
                                    <p:animMotion origin="layout" path="M -2.16095E-6 -4.44444E-6 L -0.27541 -4.44444E-6 " pathEditMode="relative" rAng="0" ptsTypes="AA">
                                      <p:cBhvr>
                                        <p:cTn id="97" dur="2000" fill="hold"/>
                                        <p:tgtEl>
                                          <p:spTgt spid="40"/>
                                        </p:tgtEl>
                                        <p:attrNameLst>
                                          <p:attrName>ppt_x</p:attrName>
                                          <p:attrName>ppt_y</p:attrName>
                                        </p:attrNameLst>
                                      </p:cBhvr>
                                      <p:rCtr x="-13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3" grpId="1"/>
      <p:bldP spid="34" grpId="0" animBg="1"/>
      <p:bldP spid="35" grpId="0"/>
      <p:bldP spid="36" grpId="0" animBg="1"/>
      <p:bldP spid="37" grpId="0"/>
      <p:bldP spid="38" grpId="0" animBg="1"/>
      <p:bldP spid="39" grpId="0"/>
      <p:bldP spid="40" grpId="0" animBg="1"/>
      <p:bldP spid="40" grpId="1" animBg="1"/>
      <p:bldP spid="40" grpId="2" animBg="1"/>
      <p:bldP spid="41" grpId="0"/>
      <p:bldP spid="41" grpId="1"/>
      <p:bldP spid="42" grpId="0" animBg="1"/>
      <p:bldP spid="43" grpId="0"/>
      <p:bldP spid="44" grpId="0" animBg="1"/>
      <p:bldP spid="45" grpId="0"/>
      <p:bldP spid="46" grpId="0" animBg="1"/>
      <p:bldP spid="47" grpId="0"/>
      <p:bldP spid="48" grpId="0" animBg="1"/>
      <p:bldP spid="49" grpId="0"/>
      <p:bldP spid="50" grpId="0"/>
      <p:bldP spid="51" grpId="0" animBg="1"/>
      <p:bldP spid="52" grpId="0"/>
      <p:bldP spid="58" grpId="0"/>
      <p:bldP spid="32" grpId="0" animBg="1"/>
      <p:bldP spid="32" grpId="1" animBg="1"/>
      <p:bldP spid="32" grpId="2"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a:t>Quicksort (Example)</a:t>
            </a:r>
          </a:p>
        </p:txBody>
      </p:sp>
      <p:sp>
        <p:nvSpPr>
          <p:cNvPr id="32" name="Rounded Rectangle 31"/>
          <p:cNvSpPr/>
          <p:nvPr/>
        </p:nvSpPr>
        <p:spPr>
          <a:xfrm>
            <a:off x="1843621" y="2367995"/>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33" name="Rectangle 32"/>
          <p:cNvSpPr/>
          <p:nvPr/>
        </p:nvSpPr>
        <p:spPr>
          <a:xfrm>
            <a:off x="2112484" y="19999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34" name="Rounded Rectangle 33"/>
          <p:cNvSpPr/>
          <p:nvPr/>
        </p:nvSpPr>
        <p:spPr>
          <a:xfrm>
            <a:off x="2506791" y="2367995"/>
            <a:ext cx="558000" cy="478800"/>
          </a:xfrm>
          <a:prstGeom prst="roundRect">
            <a:avLst/>
          </a:prstGeom>
          <a:solidFill>
            <a:srgbClr val="CC0099"/>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15</a:t>
            </a:r>
          </a:p>
        </p:txBody>
      </p:sp>
      <p:sp>
        <p:nvSpPr>
          <p:cNvPr id="35" name="Rectangle 34"/>
          <p:cNvSpPr/>
          <p:nvPr/>
        </p:nvSpPr>
        <p:spPr>
          <a:xfrm>
            <a:off x="2698355" y="19999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36" name="Rounded Rectangle 35"/>
          <p:cNvSpPr/>
          <p:nvPr/>
        </p:nvSpPr>
        <p:spPr>
          <a:xfrm>
            <a:off x="3155047" y="23679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96</a:t>
            </a:r>
          </a:p>
        </p:txBody>
      </p:sp>
      <p:sp>
        <p:nvSpPr>
          <p:cNvPr id="37" name="Rectangle 36"/>
          <p:cNvSpPr/>
          <p:nvPr/>
        </p:nvSpPr>
        <p:spPr>
          <a:xfrm>
            <a:off x="3352045" y="19999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38" name="Rounded Rectangle 37"/>
          <p:cNvSpPr/>
          <p:nvPr/>
        </p:nvSpPr>
        <p:spPr>
          <a:xfrm>
            <a:off x="3803304" y="235439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89</a:t>
            </a:r>
          </a:p>
        </p:txBody>
      </p:sp>
      <p:sp>
        <p:nvSpPr>
          <p:cNvPr id="39" name="Rectangle 38"/>
          <p:cNvSpPr/>
          <p:nvPr/>
        </p:nvSpPr>
        <p:spPr>
          <a:xfrm>
            <a:off x="3973293" y="19999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40" name="Rounded Rectangle 39"/>
          <p:cNvSpPr/>
          <p:nvPr/>
        </p:nvSpPr>
        <p:spPr>
          <a:xfrm>
            <a:off x="4569549" y="23679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77</a:t>
            </a:r>
          </a:p>
        </p:txBody>
      </p:sp>
      <p:sp>
        <p:nvSpPr>
          <p:cNvPr id="41" name="Rectangle 40"/>
          <p:cNvSpPr/>
          <p:nvPr/>
        </p:nvSpPr>
        <p:spPr>
          <a:xfrm>
            <a:off x="4764403" y="19999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42" name="Rounded Rectangle 41"/>
          <p:cNvSpPr/>
          <p:nvPr/>
        </p:nvSpPr>
        <p:spPr>
          <a:xfrm>
            <a:off x="5295070" y="23679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80</a:t>
            </a:r>
          </a:p>
        </p:txBody>
      </p:sp>
      <p:sp>
        <p:nvSpPr>
          <p:cNvPr id="43" name="Rectangle 42"/>
          <p:cNvSpPr/>
          <p:nvPr/>
        </p:nvSpPr>
        <p:spPr>
          <a:xfrm>
            <a:off x="5503738" y="19999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44" name="Rounded Rectangle 43"/>
          <p:cNvSpPr/>
          <p:nvPr/>
        </p:nvSpPr>
        <p:spPr>
          <a:xfrm>
            <a:off x="5943327" y="23679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35</a:t>
            </a:r>
          </a:p>
        </p:txBody>
      </p:sp>
      <p:sp>
        <p:nvSpPr>
          <p:cNvPr id="45" name="Rectangle 44"/>
          <p:cNvSpPr/>
          <p:nvPr/>
        </p:nvSpPr>
        <p:spPr>
          <a:xfrm>
            <a:off x="6157429" y="19999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46" name="Rounded Rectangle 45"/>
          <p:cNvSpPr/>
          <p:nvPr/>
        </p:nvSpPr>
        <p:spPr>
          <a:xfrm>
            <a:off x="6591584" y="235439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04</a:t>
            </a:r>
          </a:p>
        </p:txBody>
      </p:sp>
      <p:sp>
        <p:nvSpPr>
          <p:cNvPr id="47" name="Rectangle 46"/>
          <p:cNvSpPr/>
          <p:nvPr/>
        </p:nvSpPr>
        <p:spPr>
          <a:xfrm>
            <a:off x="6778677" y="19999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48" name="Rounded Rectangle 47"/>
          <p:cNvSpPr/>
          <p:nvPr/>
        </p:nvSpPr>
        <p:spPr>
          <a:xfrm>
            <a:off x="7239839" y="235439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93</a:t>
            </a:r>
          </a:p>
        </p:txBody>
      </p:sp>
      <p:sp>
        <p:nvSpPr>
          <p:cNvPr id="49" name="Rectangle 48"/>
          <p:cNvSpPr/>
          <p:nvPr/>
        </p:nvSpPr>
        <p:spPr>
          <a:xfrm>
            <a:off x="7431403" y="19999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51" name="Rounded Rectangle 50"/>
          <p:cNvSpPr/>
          <p:nvPr/>
        </p:nvSpPr>
        <p:spPr>
          <a:xfrm>
            <a:off x="7925639" y="23492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06</a:t>
            </a:r>
          </a:p>
        </p:txBody>
      </p:sp>
      <p:sp>
        <p:nvSpPr>
          <p:cNvPr id="52" name="Rectangle 51"/>
          <p:cNvSpPr/>
          <p:nvPr/>
        </p:nvSpPr>
        <p:spPr>
          <a:xfrm>
            <a:off x="8117203" y="19999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9</a:t>
            </a:r>
          </a:p>
        </p:txBody>
      </p:sp>
      <p:grpSp>
        <p:nvGrpSpPr>
          <p:cNvPr id="53" name="Group 52"/>
          <p:cNvGrpSpPr/>
          <p:nvPr/>
        </p:nvGrpSpPr>
        <p:grpSpPr>
          <a:xfrm>
            <a:off x="2698355" y="3007070"/>
            <a:ext cx="250068" cy="650530"/>
            <a:chOff x="1093845" y="2368839"/>
            <a:chExt cx="250068" cy="650530"/>
          </a:xfrm>
        </p:grpSpPr>
        <p:sp>
          <p:nvSpPr>
            <p:cNvPr id="54" name="Text Box 14"/>
            <p:cNvSpPr txBox="1">
              <a:spLocks noChangeArrowheads="1"/>
            </p:cNvSpPr>
            <p:nvPr/>
          </p:nvSpPr>
          <p:spPr bwMode="gray">
            <a:xfrm>
              <a:off x="1093845" y="2624516"/>
              <a:ext cx="250068" cy="394853"/>
            </a:xfrm>
            <a:prstGeom prst="rect">
              <a:avLst/>
            </a:prstGeom>
            <a:solidFill>
              <a:srgbClr val="FFFFFF"/>
            </a:solidFill>
            <a:ln w="9525">
              <a:noFill/>
              <a:miter lim="800000"/>
              <a:headEnd/>
              <a:tailEnd/>
            </a:ln>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rgbClr val="CC0099"/>
                  </a:solidFill>
                  <a:latin typeface="+mj-lt"/>
                  <a:ea typeface="Verdana" panose="020B0604030504040204" pitchFamily="34" charset="0"/>
                  <a:cs typeface="Verdana" panose="020B0604030504040204" pitchFamily="34" charset="0"/>
                </a:rPr>
                <a:t>i</a:t>
              </a:r>
              <a:endParaRPr lang="en-US" altLang="en-US" sz="1400" dirty="0">
                <a:solidFill>
                  <a:srgbClr val="CC0099"/>
                </a:solidFill>
                <a:latin typeface="+mj-lt"/>
                <a:ea typeface="Verdana" panose="020B0604030504040204" pitchFamily="34" charset="0"/>
                <a:cs typeface="Verdana" panose="020B0604030504040204" pitchFamily="34" charset="0"/>
              </a:endParaRPr>
            </a:p>
          </p:txBody>
        </p:sp>
        <p:sp>
          <p:nvSpPr>
            <p:cNvPr id="55" name="Up Arrow 54"/>
            <p:cNvSpPr/>
            <p:nvPr/>
          </p:nvSpPr>
          <p:spPr>
            <a:xfrm>
              <a:off x="1122370" y="2368839"/>
              <a:ext cx="179034" cy="288000"/>
            </a:xfrm>
            <a:prstGeom prst="upArrow">
              <a:avLst/>
            </a:prstGeom>
            <a:solidFill>
              <a:srgbClr val="CC00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grpSp>
        <p:nvGrpSpPr>
          <p:cNvPr id="56" name="Group 55"/>
          <p:cNvGrpSpPr/>
          <p:nvPr/>
        </p:nvGrpSpPr>
        <p:grpSpPr>
          <a:xfrm>
            <a:off x="1141412" y="3007070"/>
            <a:ext cx="1301638" cy="696382"/>
            <a:chOff x="196112" y="2368839"/>
            <a:chExt cx="1301638" cy="696382"/>
          </a:xfrm>
        </p:grpSpPr>
        <p:sp>
          <p:nvSpPr>
            <p:cNvPr id="57" name="Text Box 14"/>
            <p:cNvSpPr txBox="1">
              <a:spLocks noChangeArrowheads="1"/>
            </p:cNvSpPr>
            <p:nvPr/>
          </p:nvSpPr>
          <p:spPr bwMode="gray">
            <a:xfrm>
              <a:off x="196112" y="2639847"/>
              <a:ext cx="1301638" cy="42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ysClr val="windowText" lastClr="000000"/>
                  </a:solidFill>
                  <a:latin typeface="+mj-lt"/>
                  <a:ea typeface="Verdana" panose="020B0604030504040204" pitchFamily="34" charset="0"/>
                  <a:cs typeface="Verdana" panose="020B0604030504040204" pitchFamily="34" charset="0"/>
                </a:rPr>
                <a:t>last_small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sp>
          <p:nvSpPr>
            <p:cNvPr id="59" name="Up Arrow 58"/>
            <p:cNvSpPr/>
            <p:nvPr/>
          </p:nvSpPr>
          <p:spPr>
            <a:xfrm>
              <a:off x="1113389" y="2368839"/>
              <a:ext cx="144033" cy="288000"/>
            </a:xfrm>
            <a:prstGeom prst="upArrow">
              <a:avLst/>
            </a:prstGeom>
            <a:solidFill>
              <a:schemeClr val="tx1"/>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sp>
        <p:nvSpPr>
          <p:cNvPr id="87" name="Rounded Rectangle 86"/>
          <p:cNvSpPr/>
          <p:nvPr/>
        </p:nvSpPr>
        <p:spPr>
          <a:xfrm>
            <a:off x="1845964" y="4393526"/>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88" name="Rounded Rectangle 87"/>
          <p:cNvSpPr/>
          <p:nvPr/>
        </p:nvSpPr>
        <p:spPr>
          <a:xfrm>
            <a:off x="2509134" y="4393526"/>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15</a:t>
            </a:r>
          </a:p>
        </p:txBody>
      </p:sp>
      <p:sp>
        <p:nvSpPr>
          <p:cNvPr id="89" name="Rounded Rectangle 88"/>
          <p:cNvSpPr/>
          <p:nvPr/>
        </p:nvSpPr>
        <p:spPr>
          <a:xfrm>
            <a:off x="3157390" y="4393526"/>
            <a:ext cx="558000" cy="478800"/>
          </a:xfrm>
          <a:prstGeom prst="roundRect">
            <a:avLst/>
          </a:prstGeom>
          <a:solidFill>
            <a:srgbClr val="CC0099"/>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96</a:t>
            </a:r>
          </a:p>
        </p:txBody>
      </p:sp>
      <p:sp>
        <p:nvSpPr>
          <p:cNvPr id="90" name="Rounded Rectangle 89"/>
          <p:cNvSpPr/>
          <p:nvPr/>
        </p:nvSpPr>
        <p:spPr>
          <a:xfrm>
            <a:off x="3805647" y="4379929"/>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89</a:t>
            </a:r>
          </a:p>
        </p:txBody>
      </p:sp>
      <p:sp>
        <p:nvSpPr>
          <p:cNvPr id="91" name="Rounded Rectangle 90"/>
          <p:cNvSpPr/>
          <p:nvPr/>
        </p:nvSpPr>
        <p:spPr>
          <a:xfrm>
            <a:off x="4571892" y="4393526"/>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77</a:t>
            </a:r>
          </a:p>
        </p:txBody>
      </p:sp>
      <p:sp>
        <p:nvSpPr>
          <p:cNvPr id="92" name="Rounded Rectangle 91"/>
          <p:cNvSpPr/>
          <p:nvPr/>
        </p:nvSpPr>
        <p:spPr>
          <a:xfrm>
            <a:off x="5297413" y="4393526"/>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80</a:t>
            </a:r>
          </a:p>
        </p:txBody>
      </p:sp>
      <p:sp>
        <p:nvSpPr>
          <p:cNvPr id="93" name="Rounded Rectangle 92"/>
          <p:cNvSpPr/>
          <p:nvPr/>
        </p:nvSpPr>
        <p:spPr>
          <a:xfrm>
            <a:off x="5945670" y="4393526"/>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35</a:t>
            </a:r>
          </a:p>
        </p:txBody>
      </p:sp>
      <p:sp>
        <p:nvSpPr>
          <p:cNvPr id="94" name="Rounded Rectangle 93"/>
          <p:cNvSpPr/>
          <p:nvPr/>
        </p:nvSpPr>
        <p:spPr>
          <a:xfrm>
            <a:off x="6593927" y="4379929"/>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04</a:t>
            </a:r>
          </a:p>
        </p:txBody>
      </p:sp>
      <p:sp>
        <p:nvSpPr>
          <p:cNvPr id="95" name="Rounded Rectangle 94"/>
          <p:cNvSpPr/>
          <p:nvPr/>
        </p:nvSpPr>
        <p:spPr>
          <a:xfrm>
            <a:off x="7242182" y="4379929"/>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93</a:t>
            </a:r>
          </a:p>
        </p:txBody>
      </p:sp>
      <p:sp>
        <p:nvSpPr>
          <p:cNvPr id="97" name="Rounded Rectangle 96"/>
          <p:cNvSpPr/>
          <p:nvPr/>
        </p:nvSpPr>
        <p:spPr>
          <a:xfrm>
            <a:off x="7927982" y="4374822"/>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06</a:t>
            </a:r>
          </a:p>
        </p:txBody>
      </p:sp>
      <p:grpSp>
        <p:nvGrpSpPr>
          <p:cNvPr id="98" name="Group 97"/>
          <p:cNvGrpSpPr/>
          <p:nvPr/>
        </p:nvGrpSpPr>
        <p:grpSpPr>
          <a:xfrm>
            <a:off x="3384155" y="5032601"/>
            <a:ext cx="250068" cy="650530"/>
            <a:chOff x="1093845" y="2368839"/>
            <a:chExt cx="250068" cy="650530"/>
          </a:xfrm>
          <a:solidFill>
            <a:schemeClr val="tx1"/>
          </a:solidFill>
        </p:grpSpPr>
        <p:sp>
          <p:nvSpPr>
            <p:cNvPr id="99" name="Text Box 14"/>
            <p:cNvSpPr txBox="1">
              <a:spLocks noChangeArrowheads="1"/>
            </p:cNvSpPr>
            <p:nvPr/>
          </p:nvSpPr>
          <p:spPr bwMode="gray">
            <a:xfrm>
              <a:off x="1093845" y="2624516"/>
              <a:ext cx="250068" cy="394853"/>
            </a:xfrm>
            <a:prstGeom prst="rect">
              <a:avLst/>
            </a:prstGeom>
            <a:solidFill>
              <a:srgbClr val="FFFFFF"/>
            </a:solidFill>
            <a:ln w="9525">
              <a:noFill/>
              <a:miter lim="800000"/>
              <a:headEnd/>
              <a:tailEnd/>
            </a:ln>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rgbClr val="CC0099"/>
                  </a:solidFill>
                  <a:latin typeface="+mj-lt"/>
                  <a:ea typeface="Verdana" panose="020B0604030504040204" pitchFamily="34" charset="0"/>
                  <a:cs typeface="Verdana" panose="020B0604030504040204" pitchFamily="34" charset="0"/>
                </a:rPr>
                <a:t>i</a:t>
              </a:r>
              <a:endParaRPr lang="en-US" altLang="en-US" sz="1400" dirty="0">
                <a:solidFill>
                  <a:srgbClr val="CC0099"/>
                </a:solidFill>
                <a:latin typeface="+mj-lt"/>
                <a:ea typeface="Verdana" panose="020B0604030504040204" pitchFamily="34" charset="0"/>
                <a:cs typeface="Verdana" panose="020B0604030504040204" pitchFamily="34" charset="0"/>
              </a:endParaRPr>
            </a:p>
          </p:txBody>
        </p:sp>
        <p:sp>
          <p:nvSpPr>
            <p:cNvPr id="100" name="Up Arrow 99"/>
            <p:cNvSpPr/>
            <p:nvPr/>
          </p:nvSpPr>
          <p:spPr>
            <a:xfrm>
              <a:off x="1122370" y="2368839"/>
              <a:ext cx="179034" cy="288000"/>
            </a:xfrm>
            <a:prstGeom prst="upArrow">
              <a:avLst/>
            </a:prstGeom>
            <a:solidFill>
              <a:srgbClr val="CC00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grpSp>
        <p:nvGrpSpPr>
          <p:cNvPr id="101" name="Group 100"/>
          <p:cNvGrpSpPr/>
          <p:nvPr/>
        </p:nvGrpSpPr>
        <p:grpSpPr>
          <a:xfrm>
            <a:off x="1827212" y="5032601"/>
            <a:ext cx="1301638" cy="696382"/>
            <a:chOff x="196112" y="2368839"/>
            <a:chExt cx="1301638" cy="696382"/>
          </a:xfrm>
        </p:grpSpPr>
        <p:sp>
          <p:nvSpPr>
            <p:cNvPr id="102" name="Text Box 14"/>
            <p:cNvSpPr txBox="1">
              <a:spLocks noChangeArrowheads="1"/>
            </p:cNvSpPr>
            <p:nvPr/>
          </p:nvSpPr>
          <p:spPr bwMode="gray">
            <a:xfrm>
              <a:off x="196112" y="2639847"/>
              <a:ext cx="1301638" cy="42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ysClr val="windowText" lastClr="000000"/>
                  </a:solidFill>
                  <a:latin typeface="+mj-lt"/>
                  <a:ea typeface="Verdana" panose="020B0604030504040204" pitchFamily="34" charset="0"/>
                  <a:cs typeface="Verdana" panose="020B0604030504040204" pitchFamily="34" charset="0"/>
                </a:rPr>
                <a:t>last_small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sp>
          <p:nvSpPr>
            <p:cNvPr id="103" name="Up Arrow 102"/>
            <p:cNvSpPr/>
            <p:nvPr/>
          </p:nvSpPr>
          <p:spPr>
            <a:xfrm>
              <a:off x="1113389" y="2368839"/>
              <a:ext cx="144033" cy="288000"/>
            </a:xfrm>
            <a:prstGeom prst="upArrow">
              <a:avLst/>
            </a:prstGeom>
            <a:solidFill>
              <a:schemeClr val="tx1"/>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sp>
        <p:nvSpPr>
          <p:cNvPr id="121" name="Rectangle 120"/>
          <p:cNvSpPr/>
          <p:nvPr/>
        </p:nvSpPr>
        <p:spPr>
          <a:xfrm>
            <a:off x="2059116" y="40573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22" name="Rectangle 121"/>
          <p:cNvSpPr/>
          <p:nvPr/>
        </p:nvSpPr>
        <p:spPr>
          <a:xfrm>
            <a:off x="2644987" y="40573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23" name="Rectangle 122"/>
          <p:cNvSpPr/>
          <p:nvPr/>
        </p:nvSpPr>
        <p:spPr>
          <a:xfrm>
            <a:off x="3298677" y="40573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24" name="Rectangle 123"/>
          <p:cNvSpPr/>
          <p:nvPr/>
        </p:nvSpPr>
        <p:spPr>
          <a:xfrm>
            <a:off x="3919925" y="40573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125" name="Rectangle 124"/>
          <p:cNvSpPr/>
          <p:nvPr/>
        </p:nvSpPr>
        <p:spPr>
          <a:xfrm>
            <a:off x="4711035" y="40573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126" name="Rectangle 125"/>
          <p:cNvSpPr/>
          <p:nvPr/>
        </p:nvSpPr>
        <p:spPr>
          <a:xfrm>
            <a:off x="5450370" y="40573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127" name="Rectangle 126"/>
          <p:cNvSpPr/>
          <p:nvPr/>
        </p:nvSpPr>
        <p:spPr>
          <a:xfrm>
            <a:off x="6104061" y="40573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128" name="Rectangle 127"/>
          <p:cNvSpPr/>
          <p:nvPr/>
        </p:nvSpPr>
        <p:spPr>
          <a:xfrm>
            <a:off x="6725309" y="40573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129" name="Rectangle 128"/>
          <p:cNvSpPr/>
          <p:nvPr/>
        </p:nvSpPr>
        <p:spPr>
          <a:xfrm>
            <a:off x="7378035" y="40573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130" name="Rectangle 129"/>
          <p:cNvSpPr/>
          <p:nvPr/>
        </p:nvSpPr>
        <p:spPr>
          <a:xfrm>
            <a:off x="8063835" y="40573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9</a:t>
            </a:r>
          </a:p>
        </p:txBody>
      </p:sp>
      <p:sp>
        <p:nvSpPr>
          <p:cNvPr id="131" name="Rectangle 130"/>
          <p:cNvSpPr/>
          <p:nvPr/>
        </p:nvSpPr>
        <p:spPr>
          <a:xfrm>
            <a:off x="892773" y="1428919"/>
            <a:ext cx="1864613" cy="338554"/>
          </a:xfrm>
          <a:prstGeom prst="rect">
            <a:avLst/>
          </a:prstGeom>
        </p:spPr>
        <p:txBody>
          <a:bodyPr wrap="none">
            <a:spAutoFit/>
          </a:bodyPr>
          <a:lstStyle/>
          <a:p>
            <a:pPr>
              <a:lnSpc>
                <a:spcPct val="80000"/>
              </a:lnSpc>
              <a:spcBef>
                <a:spcPct val="0"/>
              </a:spcBef>
              <a:buClrTx/>
              <a:buFontTx/>
              <a:buNone/>
            </a:pPr>
            <a:r>
              <a:rPr lang="en-US" altLang="en-US" sz="2000" dirty="0">
                <a:solidFill>
                  <a:schemeClr val="tx1"/>
                </a:solidFill>
                <a:latin typeface="+mn-lt"/>
              </a:rPr>
              <a:t>Partitioning…</a:t>
            </a:r>
            <a:endParaRPr lang="en-US" altLang="en-US" dirty="0">
              <a:solidFill>
                <a:schemeClr val="tx1"/>
              </a:solidFill>
              <a:latin typeface="+mn-lt"/>
            </a:endParaRPr>
          </a:p>
        </p:txBody>
      </p:sp>
    </p:spTree>
    <p:extLst>
      <p:ext uri="{BB962C8B-B14F-4D97-AF65-F5344CB8AC3E}">
        <p14:creationId xmlns:p14="http://schemas.microsoft.com/office/powerpoint/2010/main" val="4193545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a:t>Quicksort (Example)</a:t>
            </a:r>
          </a:p>
        </p:txBody>
      </p:sp>
      <p:sp>
        <p:nvSpPr>
          <p:cNvPr id="104" name="Rectangle 103"/>
          <p:cNvSpPr/>
          <p:nvPr/>
        </p:nvSpPr>
        <p:spPr>
          <a:xfrm>
            <a:off x="878283" y="1864920"/>
            <a:ext cx="4636206" cy="338554"/>
          </a:xfrm>
          <a:prstGeom prst="rect">
            <a:avLst/>
          </a:prstGeom>
        </p:spPr>
        <p:txBody>
          <a:bodyPr wrap="none">
            <a:spAutoFit/>
          </a:bodyPr>
          <a:lstStyle/>
          <a:p>
            <a:pPr>
              <a:lnSpc>
                <a:spcPct val="80000"/>
              </a:lnSpc>
              <a:spcBef>
                <a:spcPct val="0"/>
              </a:spcBef>
              <a:buClrTx/>
              <a:buFontTx/>
              <a:buNone/>
            </a:pPr>
            <a:r>
              <a:rPr lang="en-US" altLang="en-US" sz="2000" dirty="0">
                <a:solidFill>
                  <a:schemeClr val="tx1"/>
                </a:solidFill>
                <a:latin typeface="+mn-lt"/>
              </a:rPr>
              <a:t>Carry on checking </a:t>
            </a:r>
            <a:r>
              <a:rPr lang="en-US" altLang="en-US" sz="2000" dirty="0">
                <a:solidFill>
                  <a:srgbClr val="0070C0"/>
                </a:solidFill>
                <a:latin typeface="+mn-lt"/>
              </a:rPr>
              <a:t>if (item </a:t>
            </a:r>
            <a:r>
              <a:rPr lang="en-US" altLang="en-US" sz="2000" dirty="0">
                <a:solidFill>
                  <a:srgbClr val="0070C0"/>
                </a:solidFill>
                <a:cs typeface="Arial" panose="020B0604020202020204" pitchFamily="34" charset="0"/>
              </a:rPr>
              <a:t>≥ pivot) </a:t>
            </a:r>
            <a:r>
              <a:rPr lang="en-US" altLang="en-US" sz="2000" dirty="0">
                <a:solidFill>
                  <a:schemeClr val="tx1"/>
                </a:solidFill>
                <a:cs typeface="Arial" panose="020B0604020202020204" pitchFamily="34" charset="0"/>
              </a:rPr>
              <a:t>…</a:t>
            </a:r>
            <a:endParaRPr lang="en-US" altLang="en-US" dirty="0">
              <a:solidFill>
                <a:schemeClr val="tx1"/>
              </a:solidFill>
              <a:latin typeface="+mn-lt"/>
            </a:endParaRPr>
          </a:p>
        </p:txBody>
      </p:sp>
      <p:sp>
        <p:nvSpPr>
          <p:cNvPr id="63" name="Rounded Rectangle 62"/>
          <p:cNvSpPr/>
          <p:nvPr/>
        </p:nvSpPr>
        <p:spPr>
          <a:xfrm>
            <a:off x="1845964" y="4638664"/>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64" name="Rounded Rectangle 63"/>
          <p:cNvSpPr/>
          <p:nvPr/>
        </p:nvSpPr>
        <p:spPr>
          <a:xfrm>
            <a:off x="2509134" y="4638664"/>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15</a:t>
            </a:r>
          </a:p>
        </p:txBody>
      </p:sp>
      <p:sp>
        <p:nvSpPr>
          <p:cNvPr id="65" name="Rounded Rectangle 64"/>
          <p:cNvSpPr/>
          <p:nvPr/>
        </p:nvSpPr>
        <p:spPr>
          <a:xfrm>
            <a:off x="3157390" y="4638664"/>
            <a:ext cx="558000" cy="478800"/>
          </a:xfrm>
          <a:prstGeom prst="roundRect">
            <a:avLst/>
          </a:prstGeom>
          <a:solidFill>
            <a:srgbClr val="00B0F0"/>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96</a:t>
            </a:r>
          </a:p>
        </p:txBody>
      </p:sp>
      <p:sp>
        <p:nvSpPr>
          <p:cNvPr id="66" name="Rounded Rectangle 65"/>
          <p:cNvSpPr/>
          <p:nvPr/>
        </p:nvSpPr>
        <p:spPr>
          <a:xfrm>
            <a:off x="3787600" y="4657575"/>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89</a:t>
            </a:r>
          </a:p>
        </p:txBody>
      </p:sp>
      <p:sp>
        <p:nvSpPr>
          <p:cNvPr id="67" name="Rounded Rectangle 66"/>
          <p:cNvSpPr/>
          <p:nvPr/>
        </p:nvSpPr>
        <p:spPr>
          <a:xfrm>
            <a:off x="4571892" y="4638664"/>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77</a:t>
            </a:r>
          </a:p>
        </p:txBody>
      </p:sp>
      <p:sp>
        <p:nvSpPr>
          <p:cNvPr id="68" name="Rounded Rectangle 67"/>
          <p:cNvSpPr/>
          <p:nvPr/>
        </p:nvSpPr>
        <p:spPr>
          <a:xfrm>
            <a:off x="5297413" y="4638664"/>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80</a:t>
            </a:r>
          </a:p>
        </p:txBody>
      </p:sp>
      <p:sp>
        <p:nvSpPr>
          <p:cNvPr id="69" name="Rounded Rectangle 68"/>
          <p:cNvSpPr/>
          <p:nvPr/>
        </p:nvSpPr>
        <p:spPr>
          <a:xfrm>
            <a:off x="5945670" y="4638664"/>
            <a:ext cx="558000" cy="478800"/>
          </a:xfrm>
          <a:prstGeom prst="roundRect">
            <a:avLst/>
          </a:prstGeom>
          <a:solidFill>
            <a:srgbClr val="CC0099"/>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35</a:t>
            </a:r>
          </a:p>
        </p:txBody>
      </p:sp>
      <p:sp>
        <p:nvSpPr>
          <p:cNvPr id="70" name="Rounded Rectangle 69"/>
          <p:cNvSpPr/>
          <p:nvPr/>
        </p:nvSpPr>
        <p:spPr>
          <a:xfrm>
            <a:off x="6593927" y="462506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04</a:t>
            </a:r>
          </a:p>
        </p:txBody>
      </p:sp>
      <p:sp>
        <p:nvSpPr>
          <p:cNvPr id="71" name="Rounded Rectangle 70"/>
          <p:cNvSpPr/>
          <p:nvPr/>
        </p:nvSpPr>
        <p:spPr>
          <a:xfrm>
            <a:off x="7242182" y="462506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93</a:t>
            </a:r>
          </a:p>
        </p:txBody>
      </p:sp>
      <p:sp>
        <p:nvSpPr>
          <p:cNvPr id="72" name="Rounded Rectangle 71"/>
          <p:cNvSpPr/>
          <p:nvPr/>
        </p:nvSpPr>
        <p:spPr>
          <a:xfrm>
            <a:off x="7927982" y="461996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06</a:t>
            </a:r>
          </a:p>
        </p:txBody>
      </p:sp>
      <p:grpSp>
        <p:nvGrpSpPr>
          <p:cNvPr id="73" name="Group 72"/>
          <p:cNvGrpSpPr/>
          <p:nvPr/>
        </p:nvGrpSpPr>
        <p:grpSpPr>
          <a:xfrm>
            <a:off x="6099636" y="5208151"/>
            <a:ext cx="250068" cy="650530"/>
            <a:chOff x="1093845" y="2368839"/>
            <a:chExt cx="250068" cy="650530"/>
          </a:xfrm>
        </p:grpSpPr>
        <p:sp>
          <p:nvSpPr>
            <p:cNvPr id="74" name="Text Box 14"/>
            <p:cNvSpPr txBox="1">
              <a:spLocks noChangeArrowheads="1"/>
            </p:cNvSpPr>
            <p:nvPr/>
          </p:nvSpPr>
          <p:spPr bwMode="gray">
            <a:xfrm>
              <a:off x="1093845" y="2624516"/>
              <a:ext cx="25006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rgbClr val="CC0099"/>
                  </a:solidFill>
                  <a:latin typeface="+mj-lt"/>
                  <a:ea typeface="Verdana" panose="020B0604030504040204" pitchFamily="34" charset="0"/>
                  <a:cs typeface="Verdana" panose="020B0604030504040204" pitchFamily="34" charset="0"/>
                </a:rPr>
                <a:t>i</a:t>
              </a:r>
              <a:endParaRPr lang="en-US" altLang="en-US" sz="1400" dirty="0">
                <a:solidFill>
                  <a:srgbClr val="CC0099"/>
                </a:solidFill>
                <a:latin typeface="+mj-lt"/>
                <a:ea typeface="Verdana" panose="020B0604030504040204" pitchFamily="34" charset="0"/>
                <a:cs typeface="Verdana" panose="020B0604030504040204" pitchFamily="34" charset="0"/>
              </a:endParaRPr>
            </a:p>
          </p:txBody>
        </p:sp>
        <p:sp>
          <p:nvSpPr>
            <p:cNvPr id="75" name="Up Arrow 74"/>
            <p:cNvSpPr/>
            <p:nvPr/>
          </p:nvSpPr>
          <p:spPr>
            <a:xfrm>
              <a:off x="1122370" y="2368839"/>
              <a:ext cx="179034" cy="288000"/>
            </a:xfrm>
            <a:prstGeom prst="upArrow">
              <a:avLst/>
            </a:prstGeom>
            <a:solidFill>
              <a:srgbClr val="CC00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grpSp>
      <p:grpSp>
        <p:nvGrpSpPr>
          <p:cNvPr id="76" name="Group 75"/>
          <p:cNvGrpSpPr/>
          <p:nvPr/>
        </p:nvGrpSpPr>
        <p:grpSpPr>
          <a:xfrm>
            <a:off x="1825079" y="5278367"/>
            <a:ext cx="1301638" cy="696382"/>
            <a:chOff x="196112" y="2368839"/>
            <a:chExt cx="1301638" cy="696382"/>
          </a:xfrm>
        </p:grpSpPr>
        <p:sp>
          <p:nvSpPr>
            <p:cNvPr id="77" name="Text Box 14"/>
            <p:cNvSpPr txBox="1">
              <a:spLocks noChangeArrowheads="1"/>
            </p:cNvSpPr>
            <p:nvPr/>
          </p:nvSpPr>
          <p:spPr bwMode="gray">
            <a:xfrm>
              <a:off x="196112" y="2639847"/>
              <a:ext cx="1301638" cy="42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ysClr val="windowText" lastClr="000000"/>
                  </a:solidFill>
                  <a:latin typeface="+mj-lt"/>
                  <a:ea typeface="Verdana" panose="020B0604030504040204" pitchFamily="34" charset="0"/>
                  <a:cs typeface="Verdana" panose="020B0604030504040204" pitchFamily="34" charset="0"/>
                </a:rPr>
                <a:t>last_small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sp>
          <p:nvSpPr>
            <p:cNvPr id="78" name="Up Arrow 77"/>
            <p:cNvSpPr/>
            <p:nvPr/>
          </p:nvSpPr>
          <p:spPr>
            <a:xfrm>
              <a:off x="1113389" y="2368839"/>
              <a:ext cx="144033" cy="288000"/>
            </a:xfrm>
            <a:prstGeom prst="upArrow">
              <a:avLst/>
            </a:prstGeom>
            <a:solidFill>
              <a:schemeClr val="tx1"/>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sp>
        <p:nvSpPr>
          <p:cNvPr id="80" name="Rectangle 79"/>
          <p:cNvSpPr/>
          <p:nvPr/>
        </p:nvSpPr>
        <p:spPr>
          <a:xfrm>
            <a:off x="2085182" y="42705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81" name="Rectangle 80"/>
          <p:cNvSpPr/>
          <p:nvPr/>
        </p:nvSpPr>
        <p:spPr>
          <a:xfrm>
            <a:off x="2671053" y="42705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82" name="Rectangle 81"/>
          <p:cNvSpPr/>
          <p:nvPr/>
        </p:nvSpPr>
        <p:spPr>
          <a:xfrm>
            <a:off x="3324743" y="42705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83" name="Rectangle 82"/>
          <p:cNvSpPr/>
          <p:nvPr/>
        </p:nvSpPr>
        <p:spPr>
          <a:xfrm>
            <a:off x="3945991" y="42705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84" name="Rectangle 83"/>
          <p:cNvSpPr/>
          <p:nvPr/>
        </p:nvSpPr>
        <p:spPr>
          <a:xfrm>
            <a:off x="4737101" y="42705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85" name="Rectangle 84"/>
          <p:cNvSpPr/>
          <p:nvPr/>
        </p:nvSpPr>
        <p:spPr>
          <a:xfrm>
            <a:off x="5476436" y="42705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86" name="Rectangle 85"/>
          <p:cNvSpPr/>
          <p:nvPr/>
        </p:nvSpPr>
        <p:spPr>
          <a:xfrm>
            <a:off x="6130127" y="42705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96" name="Rectangle 95"/>
          <p:cNvSpPr/>
          <p:nvPr/>
        </p:nvSpPr>
        <p:spPr>
          <a:xfrm>
            <a:off x="6751375" y="42705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121" name="Rectangle 120"/>
          <p:cNvSpPr/>
          <p:nvPr/>
        </p:nvSpPr>
        <p:spPr>
          <a:xfrm>
            <a:off x="7404101" y="42705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122" name="Rectangle 121"/>
          <p:cNvSpPr/>
          <p:nvPr/>
        </p:nvSpPr>
        <p:spPr>
          <a:xfrm>
            <a:off x="8089901" y="42705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9</a:t>
            </a:r>
          </a:p>
        </p:txBody>
      </p:sp>
      <p:grpSp>
        <p:nvGrpSpPr>
          <p:cNvPr id="4" name="Group 3"/>
          <p:cNvGrpSpPr/>
          <p:nvPr/>
        </p:nvGrpSpPr>
        <p:grpSpPr>
          <a:xfrm>
            <a:off x="1827212" y="2455370"/>
            <a:ext cx="6823253" cy="1689951"/>
            <a:chOff x="2331242" y="1769570"/>
            <a:chExt cx="6823253" cy="1689951"/>
          </a:xfrm>
        </p:grpSpPr>
        <p:sp>
          <p:nvSpPr>
            <p:cNvPr id="105" name="Rounded Rectangle 104"/>
            <p:cNvSpPr/>
            <p:nvPr/>
          </p:nvSpPr>
          <p:spPr>
            <a:xfrm>
              <a:off x="2349994" y="2124064"/>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106" name="Rounded Rectangle 105"/>
            <p:cNvSpPr/>
            <p:nvPr/>
          </p:nvSpPr>
          <p:spPr>
            <a:xfrm>
              <a:off x="3013164" y="2124064"/>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15</a:t>
              </a:r>
            </a:p>
          </p:txBody>
        </p:sp>
        <p:sp>
          <p:nvSpPr>
            <p:cNvPr id="107" name="Rounded Rectangle 106"/>
            <p:cNvSpPr/>
            <p:nvPr/>
          </p:nvSpPr>
          <p:spPr>
            <a:xfrm>
              <a:off x="3661420" y="2124064"/>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96</a:t>
              </a:r>
            </a:p>
          </p:txBody>
        </p:sp>
        <p:sp>
          <p:nvSpPr>
            <p:cNvPr id="108" name="Rounded Rectangle 107"/>
            <p:cNvSpPr/>
            <p:nvPr/>
          </p:nvSpPr>
          <p:spPr>
            <a:xfrm>
              <a:off x="4309677" y="211046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89</a:t>
              </a:r>
            </a:p>
          </p:txBody>
        </p:sp>
        <p:sp>
          <p:nvSpPr>
            <p:cNvPr id="109" name="Rounded Rectangle 108"/>
            <p:cNvSpPr/>
            <p:nvPr/>
          </p:nvSpPr>
          <p:spPr>
            <a:xfrm>
              <a:off x="5075922" y="2124064"/>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77</a:t>
              </a:r>
            </a:p>
          </p:txBody>
        </p:sp>
        <p:sp>
          <p:nvSpPr>
            <p:cNvPr id="110" name="Rounded Rectangle 109"/>
            <p:cNvSpPr/>
            <p:nvPr/>
          </p:nvSpPr>
          <p:spPr>
            <a:xfrm>
              <a:off x="5801443" y="2124064"/>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80</a:t>
              </a:r>
            </a:p>
          </p:txBody>
        </p:sp>
        <p:sp>
          <p:nvSpPr>
            <p:cNvPr id="111" name="Rounded Rectangle 110"/>
            <p:cNvSpPr/>
            <p:nvPr/>
          </p:nvSpPr>
          <p:spPr>
            <a:xfrm>
              <a:off x="6449700" y="2124064"/>
              <a:ext cx="558000" cy="478800"/>
            </a:xfrm>
            <a:prstGeom prst="roundRect">
              <a:avLst/>
            </a:prstGeom>
            <a:solidFill>
              <a:srgbClr val="CC0099"/>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35</a:t>
              </a:r>
            </a:p>
          </p:txBody>
        </p:sp>
        <p:sp>
          <p:nvSpPr>
            <p:cNvPr id="112" name="Rounded Rectangle 111"/>
            <p:cNvSpPr/>
            <p:nvPr/>
          </p:nvSpPr>
          <p:spPr>
            <a:xfrm>
              <a:off x="7097957" y="211046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04</a:t>
              </a:r>
            </a:p>
          </p:txBody>
        </p:sp>
        <p:sp>
          <p:nvSpPr>
            <p:cNvPr id="113" name="Rounded Rectangle 112"/>
            <p:cNvSpPr/>
            <p:nvPr/>
          </p:nvSpPr>
          <p:spPr>
            <a:xfrm>
              <a:off x="7746212" y="211046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93</a:t>
              </a:r>
            </a:p>
          </p:txBody>
        </p:sp>
        <p:sp>
          <p:nvSpPr>
            <p:cNvPr id="114" name="Rounded Rectangle 113"/>
            <p:cNvSpPr/>
            <p:nvPr/>
          </p:nvSpPr>
          <p:spPr>
            <a:xfrm>
              <a:off x="8432012" y="210536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06</a:t>
              </a:r>
            </a:p>
          </p:txBody>
        </p:sp>
        <p:grpSp>
          <p:nvGrpSpPr>
            <p:cNvPr id="115" name="Group 114"/>
            <p:cNvGrpSpPr/>
            <p:nvPr/>
          </p:nvGrpSpPr>
          <p:grpSpPr>
            <a:xfrm>
              <a:off x="6617656" y="2763139"/>
              <a:ext cx="250068" cy="650530"/>
              <a:chOff x="1093845" y="2368839"/>
              <a:chExt cx="250068" cy="650530"/>
            </a:xfrm>
          </p:grpSpPr>
          <p:sp>
            <p:nvSpPr>
              <p:cNvPr id="116" name="Text Box 14"/>
              <p:cNvSpPr txBox="1">
                <a:spLocks noChangeArrowheads="1"/>
              </p:cNvSpPr>
              <p:nvPr/>
            </p:nvSpPr>
            <p:spPr bwMode="gray">
              <a:xfrm>
                <a:off x="1093845" y="2624516"/>
                <a:ext cx="25006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rgbClr val="CC0099"/>
                    </a:solidFill>
                    <a:latin typeface="+mj-lt"/>
                    <a:ea typeface="Verdana" panose="020B0604030504040204" pitchFamily="34" charset="0"/>
                    <a:cs typeface="Verdana" panose="020B0604030504040204" pitchFamily="34" charset="0"/>
                  </a:rPr>
                  <a:t>i</a:t>
                </a:r>
                <a:endParaRPr lang="en-US" altLang="en-US" sz="1400" dirty="0">
                  <a:solidFill>
                    <a:srgbClr val="CC0099"/>
                  </a:solidFill>
                  <a:latin typeface="+mj-lt"/>
                  <a:ea typeface="Verdana" panose="020B0604030504040204" pitchFamily="34" charset="0"/>
                  <a:cs typeface="Verdana" panose="020B0604030504040204" pitchFamily="34" charset="0"/>
                </a:endParaRPr>
              </a:p>
            </p:txBody>
          </p:sp>
          <p:sp>
            <p:nvSpPr>
              <p:cNvPr id="117" name="Up Arrow 116"/>
              <p:cNvSpPr/>
              <p:nvPr/>
            </p:nvSpPr>
            <p:spPr>
              <a:xfrm>
                <a:off x="1122370" y="2368839"/>
                <a:ext cx="179034" cy="288000"/>
              </a:xfrm>
              <a:prstGeom prst="upArrow">
                <a:avLst/>
              </a:prstGeom>
              <a:solidFill>
                <a:srgbClr val="CC00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grpSp>
          <p:nvGrpSpPr>
            <p:cNvPr id="118" name="Group 117"/>
            <p:cNvGrpSpPr/>
            <p:nvPr/>
          </p:nvGrpSpPr>
          <p:grpSpPr>
            <a:xfrm>
              <a:off x="2331242" y="2763139"/>
              <a:ext cx="1301638" cy="696382"/>
              <a:chOff x="196112" y="2368839"/>
              <a:chExt cx="1301638" cy="696382"/>
            </a:xfrm>
          </p:grpSpPr>
          <p:sp>
            <p:nvSpPr>
              <p:cNvPr id="119" name="Text Box 14"/>
              <p:cNvSpPr txBox="1">
                <a:spLocks noChangeArrowheads="1"/>
              </p:cNvSpPr>
              <p:nvPr/>
            </p:nvSpPr>
            <p:spPr bwMode="gray">
              <a:xfrm>
                <a:off x="196112" y="2639847"/>
                <a:ext cx="1301638" cy="42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ysClr val="windowText" lastClr="000000"/>
                    </a:solidFill>
                    <a:latin typeface="+mj-lt"/>
                    <a:ea typeface="Verdana" panose="020B0604030504040204" pitchFamily="34" charset="0"/>
                    <a:cs typeface="Verdana" panose="020B0604030504040204" pitchFamily="34" charset="0"/>
                  </a:rPr>
                  <a:t>last_small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sp>
            <p:nvSpPr>
              <p:cNvPr id="120" name="Up Arrow 119"/>
              <p:cNvSpPr/>
              <p:nvPr/>
            </p:nvSpPr>
            <p:spPr>
              <a:xfrm>
                <a:off x="1113389" y="2368839"/>
                <a:ext cx="144033" cy="288000"/>
              </a:xfrm>
              <a:prstGeom prst="upArrow">
                <a:avLst/>
              </a:prstGeom>
              <a:solidFill>
                <a:schemeClr val="tx1"/>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sp>
          <p:nvSpPr>
            <p:cNvPr id="123" name="Rectangle 122"/>
            <p:cNvSpPr/>
            <p:nvPr/>
          </p:nvSpPr>
          <p:spPr>
            <a:xfrm>
              <a:off x="2654476"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24" name="Rectangle 123"/>
            <p:cNvSpPr/>
            <p:nvPr/>
          </p:nvSpPr>
          <p:spPr>
            <a:xfrm>
              <a:off x="3240347"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25" name="Rectangle 124"/>
            <p:cNvSpPr/>
            <p:nvPr/>
          </p:nvSpPr>
          <p:spPr>
            <a:xfrm>
              <a:off x="3894037"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26" name="Rectangle 125"/>
            <p:cNvSpPr/>
            <p:nvPr/>
          </p:nvSpPr>
          <p:spPr>
            <a:xfrm>
              <a:off x="4515285"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127" name="Rectangle 126"/>
            <p:cNvSpPr/>
            <p:nvPr/>
          </p:nvSpPr>
          <p:spPr>
            <a:xfrm>
              <a:off x="5306395"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128" name="Rectangle 127"/>
            <p:cNvSpPr/>
            <p:nvPr/>
          </p:nvSpPr>
          <p:spPr>
            <a:xfrm>
              <a:off x="6045730"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129" name="Rectangle 128"/>
            <p:cNvSpPr/>
            <p:nvPr/>
          </p:nvSpPr>
          <p:spPr>
            <a:xfrm>
              <a:off x="6699421"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130" name="Rectangle 129"/>
            <p:cNvSpPr/>
            <p:nvPr/>
          </p:nvSpPr>
          <p:spPr>
            <a:xfrm>
              <a:off x="7320669"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131" name="Rectangle 130"/>
            <p:cNvSpPr/>
            <p:nvPr/>
          </p:nvSpPr>
          <p:spPr>
            <a:xfrm>
              <a:off x="7973395"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132" name="Rectangle 131"/>
            <p:cNvSpPr/>
            <p:nvPr/>
          </p:nvSpPr>
          <p:spPr>
            <a:xfrm>
              <a:off x="8659195"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9</a:t>
              </a:r>
            </a:p>
          </p:txBody>
        </p:sp>
      </p:grpSp>
      <p:sp>
        <p:nvSpPr>
          <p:cNvPr id="59" name="Rectangle 58"/>
          <p:cNvSpPr/>
          <p:nvPr/>
        </p:nvSpPr>
        <p:spPr>
          <a:xfrm>
            <a:off x="892773" y="1428919"/>
            <a:ext cx="1864613" cy="338554"/>
          </a:xfrm>
          <a:prstGeom prst="rect">
            <a:avLst/>
          </a:prstGeom>
        </p:spPr>
        <p:txBody>
          <a:bodyPr wrap="none">
            <a:spAutoFit/>
          </a:bodyPr>
          <a:lstStyle/>
          <a:p>
            <a:pPr>
              <a:lnSpc>
                <a:spcPct val="80000"/>
              </a:lnSpc>
              <a:spcBef>
                <a:spcPct val="0"/>
              </a:spcBef>
              <a:buClrTx/>
              <a:buFontTx/>
              <a:buNone/>
            </a:pPr>
            <a:r>
              <a:rPr lang="en-US" altLang="en-US" sz="2000" dirty="0">
                <a:solidFill>
                  <a:schemeClr val="tx1"/>
                </a:solidFill>
                <a:latin typeface="+mn-lt"/>
              </a:rPr>
              <a:t>Partitioning…</a:t>
            </a:r>
            <a:endParaRPr lang="en-US" altLang="en-US" dirty="0">
              <a:solidFill>
                <a:schemeClr val="tx1"/>
              </a:solidFill>
              <a:latin typeface="+mn-lt"/>
            </a:endParaRPr>
          </a:p>
        </p:txBody>
      </p:sp>
    </p:spTree>
    <p:extLst>
      <p:ext uri="{BB962C8B-B14F-4D97-AF65-F5344CB8AC3E}">
        <p14:creationId xmlns:p14="http://schemas.microsoft.com/office/powerpoint/2010/main" val="11665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par>
                                <p:cTn id="13" presetID="10" presetClass="entr" presetSubtype="0" fill="hold" nodeType="with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fade">
                                      <p:cBhvr>
                                        <p:cTn id="15" dur="500"/>
                                        <p:tgtEl>
                                          <p:spTgt spid="7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500"/>
                                        <p:tgtEl>
                                          <p:spTgt spid="64"/>
                                        </p:tgtEl>
                                      </p:cBhvr>
                                    </p:animEffect>
                                  </p:childTnLst>
                                </p:cTn>
                              </p:par>
                              <p:par>
                                <p:cTn id="19" presetID="10" presetClass="entr" presetSubtype="0" fill="hold" nodeType="withEffect">
                                  <p:stCondLst>
                                    <p:cond delay="0"/>
                                  </p:stCondLst>
                                  <p:childTnLst>
                                    <p:set>
                                      <p:cBhvr>
                                        <p:cTn id="20" dur="1" fill="hold">
                                          <p:stCondLst>
                                            <p:cond delay="0"/>
                                          </p:stCondLst>
                                        </p:cTn>
                                        <p:tgtEl>
                                          <p:spTgt spid="76"/>
                                        </p:tgtEl>
                                        <p:attrNameLst>
                                          <p:attrName>style.visibility</p:attrName>
                                        </p:attrNameLst>
                                      </p:cBhvr>
                                      <p:to>
                                        <p:strVal val="visible"/>
                                      </p:to>
                                    </p:set>
                                    <p:animEffect transition="in" filter="fade">
                                      <p:cBhvr>
                                        <p:cTn id="21" dur="500"/>
                                        <p:tgtEl>
                                          <p:spTgt spid="7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fade">
                                      <p:cBhvr>
                                        <p:cTn id="24" dur="500"/>
                                        <p:tgtEl>
                                          <p:spTgt spid="6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500"/>
                                        <p:tgtEl>
                                          <p:spTgt spid="6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7"/>
                                        </p:tgtEl>
                                        <p:attrNameLst>
                                          <p:attrName>style.visibility</p:attrName>
                                        </p:attrNameLst>
                                      </p:cBhvr>
                                      <p:to>
                                        <p:strVal val="visible"/>
                                      </p:to>
                                    </p:set>
                                    <p:animEffect transition="in" filter="fade">
                                      <p:cBhvr>
                                        <p:cTn id="30" dur="500"/>
                                        <p:tgtEl>
                                          <p:spTgt spid="6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animEffect transition="in" filter="fade">
                                      <p:cBhvr>
                                        <p:cTn id="33" dur="500"/>
                                        <p:tgtEl>
                                          <p:spTgt spid="6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fade">
                                      <p:cBhvr>
                                        <p:cTn id="36" dur="500"/>
                                        <p:tgtEl>
                                          <p:spTgt spid="6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0"/>
                                        </p:tgtEl>
                                        <p:attrNameLst>
                                          <p:attrName>style.visibility</p:attrName>
                                        </p:attrNameLst>
                                      </p:cBhvr>
                                      <p:to>
                                        <p:strVal val="visible"/>
                                      </p:to>
                                    </p:set>
                                    <p:animEffect transition="in" filter="fade">
                                      <p:cBhvr>
                                        <p:cTn id="39" dur="500"/>
                                        <p:tgtEl>
                                          <p:spTgt spid="7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1"/>
                                        </p:tgtEl>
                                        <p:attrNameLst>
                                          <p:attrName>style.visibility</p:attrName>
                                        </p:attrNameLst>
                                      </p:cBhvr>
                                      <p:to>
                                        <p:strVal val="visible"/>
                                      </p:to>
                                    </p:set>
                                    <p:animEffect transition="in" filter="fade">
                                      <p:cBhvr>
                                        <p:cTn id="42" dur="500"/>
                                        <p:tgtEl>
                                          <p:spTgt spid="7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2"/>
                                        </p:tgtEl>
                                        <p:attrNameLst>
                                          <p:attrName>style.visibility</p:attrName>
                                        </p:attrNameLst>
                                      </p:cBhvr>
                                      <p:to>
                                        <p:strVal val="visible"/>
                                      </p:to>
                                    </p:set>
                                    <p:animEffect transition="in" filter="fade">
                                      <p:cBhvr>
                                        <p:cTn id="45" dur="500"/>
                                        <p:tgtEl>
                                          <p:spTgt spid="7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80"/>
                                        </p:tgtEl>
                                        <p:attrNameLst>
                                          <p:attrName>style.visibility</p:attrName>
                                        </p:attrNameLst>
                                      </p:cBhvr>
                                      <p:to>
                                        <p:strVal val="visible"/>
                                      </p:to>
                                    </p:set>
                                    <p:animEffect transition="in" filter="fade">
                                      <p:cBhvr>
                                        <p:cTn id="48" dur="500"/>
                                        <p:tgtEl>
                                          <p:spTgt spid="8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1"/>
                                        </p:tgtEl>
                                        <p:attrNameLst>
                                          <p:attrName>style.visibility</p:attrName>
                                        </p:attrNameLst>
                                      </p:cBhvr>
                                      <p:to>
                                        <p:strVal val="visible"/>
                                      </p:to>
                                    </p:set>
                                    <p:animEffect transition="in" filter="fade">
                                      <p:cBhvr>
                                        <p:cTn id="51" dur="500"/>
                                        <p:tgtEl>
                                          <p:spTgt spid="8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82"/>
                                        </p:tgtEl>
                                        <p:attrNameLst>
                                          <p:attrName>style.visibility</p:attrName>
                                        </p:attrNameLst>
                                      </p:cBhvr>
                                      <p:to>
                                        <p:strVal val="visible"/>
                                      </p:to>
                                    </p:set>
                                    <p:animEffect transition="in" filter="fade">
                                      <p:cBhvr>
                                        <p:cTn id="54" dur="500"/>
                                        <p:tgtEl>
                                          <p:spTgt spid="8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83"/>
                                        </p:tgtEl>
                                        <p:attrNameLst>
                                          <p:attrName>style.visibility</p:attrName>
                                        </p:attrNameLst>
                                      </p:cBhvr>
                                      <p:to>
                                        <p:strVal val="visible"/>
                                      </p:to>
                                    </p:set>
                                    <p:animEffect transition="in" filter="fade">
                                      <p:cBhvr>
                                        <p:cTn id="57" dur="500"/>
                                        <p:tgtEl>
                                          <p:spTgt spid="8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4"/>
                                        </p:tgtEl>
                                        <p:attrNameLst>
                                          <p:attrName>style.visibility</p:attrName>
                                        </p:attrNameLst>
                                      </p:cBhvr>
                                      <p:to>
                                        <p:strVal val="visible"/>
                                      </p:to>
                                    </p:set>
                                    <p:animEffect transition="in" filter="fade">
                                      <p:cBhvr>
                                        <p:cTn id="60" dur="500"/>
                                        <p:tgtEl>
                                          <p:spTgt spid="8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85"/>
                                        </p:tgtEl>
                                        <p:attrNameLst>
                                          <p:attrName>style.visibility</p:attrName>
                                        </p:attrNameLst>
                                      </p:cBhvr>
                                      <p:to>
                                        <p:strVal val="visible"/>
                                      </p:to>
                                    </p:set>
                                    <p:animEffect transition="in" filter="fade">
                                      <p:cBhvr>
                                        <p:cTn id="63" dur="500"/>
                                        <p:tgtEl>
                                          <p:spTgt spid="8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86"/>
                                        </p:tgtEl>
                                        <p:attrNameLst>
                                          <p:attrName>style.visibility</p:attrName>
                                        </p:attrNameLst>
                                      </p:cBhvr>
                                      <p:to>
                                        <p:strVal val="visible"/>
                                      </p:to>
                                    </p:set>
                                    <p:animEffect transition="in" filter="fade">
                                      <p:cBhvr>
                                        <p:cTn id="66" dur="500"/>
                                        <p:tgtEl>
                                          <p:spTgt spid="8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96"/>
                                        </p:tgtEl>
                                        <p:attrNameLst>
                                          <p:attrName>style.visibility</p:attrName>
                                        </p:attrNameLst>
                                      </p:cBhvr>
                                      <p:to>
                                        <p:strVal val="visible"/>
                                      </p:to>
                                    </p:set>
                                    <p:animEffect transition="in" filter="fade">
                                      <p:cBhvr>
                                        <p:cTn id="69" dur="500"/>
                                        <p:tgtEl>
                                          <p:spTgt spid="96"/>
                                        </p:tgtEl>
                                      </p:cBhvr>
                                    </p:animEffect>
                                  </p:childTnLst>
                                </p:cTn>
                              </p:par>
                            </p:childTnLst>
                          </p:cTn>
                        </p:par>
                      </p:childTnLst>
                    </p:cTn>
                  </p:par>
                  <p:par>
                    <p:cTn id="70" fill="hold">
                      <p:stCondLst>
                        <p:cond delay="indefinite"/>
                      </p:stCondLst>
                      <p:childTnLst>
                        <p:par>
                          <p:cTn id="71" fill="hold">
                            <p:stCondLst>
                              <p:cond delay="0"/>
                            </p:stCondLst>
                            <p:childTnLst>
                              <p:par>
                                <p:cTn id="72" presetID="0" presetClass="path" presetSubtype="0" accel="50000" decel="50000" fill="hold" nodeType="clickEffect">
                                  <p:stCondLst>
                                    <p:cond delay="0"/>
                                  </p:stCondLst>
                                  <p:childTnLst>
                                    <p:animMotion origin="layout" path="M -1.53895E-7 -3.7037E-7 L 0.05963 -0.00231 " pathEditMode="relative" rAng="0" ptsTypes="AA">
                                      <p:cBhvr>
                                        <p:cTn id="73" dur="2000" fill="hold"/>
                                        <p:tgtEl>
                                          <p:spTgt spid="76"/>
                                        </p:tgtEl>
                                        <p:attrNameLst>
                                          <p:attrName>ppt_x</p:attrName>
                                          <p:attrName>ppt_y</p:attrName>
                                        </p:attrNameLst>
                                      </p:cBhvr>
                                      <p:rCtr x="2982" y="-116"/>
                                    </p:animMotion>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21"/>
                                        </p:tgtEl>
                                        <p:attrNameLst>
                                          <p:attrName>style.visibility</p:attrName>
                                        </p:attrNameLst>
                                      </p:cBhvr>
                                      <p:to>
                                        <p:strVal val="visible"/>
                                      </p:to>
                                    </p:set>
                                    <p:animEffect transition="in" filter="fade">
                                      <p:cBhvr>
                                        <p:cTn id="78" dur="500"/>
                                        <p:tgtEl>
                                          <p:spTgt spid="12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22"/>
                                        </p:tgtEl>
                                        <p:attrNameLst>
                                          <p:attrName>style.visibility</p:attrName>
                                        </p:attrNameLst>
                                      </p:cBhvr>
                                      <p:to>
                                        <p:strVal val="visible"/>
                                      </p:to>
                                    </p:set>
                                    <p:animEffect transition="in" filter="fade">
                                      <p:cBhvr>
                                        <p:cTn id="81" dur="500"/>
                                        <p:tgtEl>
                                          <p:spTgt spid="122"/>
                                        </p:tgtEl>
                                      </p:cBhvr>
                                    </p:animEffect>
                                  </p:childTnLst>
                                </p:cTn>
                              </p:par>
                              <p:par>
                                <p:cTn id="82" presetID="63" presetClass="path" presetSubtype="0" accel="50000" decel="50000" fill="hold" grpId="1" nodeType="withEffect">
                                  <p:stCondLst>
                                    <p:cond delay="0"/>
                                  </p:stCondLst>
                                  <p:childTnLst>
                                    <p:animMotion origin="layout" path="M -3.93716E-6 -2.59259E-6 L 0.27862 0.00185 " pathEditMode="relative" rAng="0" ptsTypes="AA">
                                      <p:cBhvr>
                                        <p:cTn id="83" dur="2000" fill="hold"/>
                                        <p:tgtEl>
                                          <p:spTgt spid="65"/>
                                        </p:tgtEl>
                                        <p:attrNameLst>
                                          <p:attrName>ppt_x</p:attrName>
                                          <p:attrName>ppt_y</p:attrName>
                                        </p:attrNameLst>
                                      </p:cBhvr>
                                      <p:rCtr x="13931" y="93"/>
                                    </p:animMotion>
                                  </p:childTnLst>
                                </p:cTn>
                              </p:par>
                              <p:par>
                                <p:cTn id="84" presetID="35" presetClass="path" presetSubtype="0" accel="50000" decel="50000" fill="hold" grpId="1" nodeType="withEffect">
                                  <p:stCondLst>
                                    <p:cond delay="0"/>
                                  </p:stCondLst>
                                  <p:childTnLst>
                                    <p:animMotion origin="layout" path="M -4.41808E-6 -2.59259E-6 L -0.2815 -2.59259E-6 " pathEditMode="relative" rAng="0" ptsTypes="AA">
                                      <p:cBhvr>
                                        <p:cTn id="85" dur="2000" fill="hold"/>
                                        <p:tgtEl>
                                          <p:spTgt spid="69"/>
                                        </p:tgtEl>
                                        <p:attrNameLst>
                                          <p:attrName>ppt_x</p:attrName>
                                          <p:attrName>ppt_y</p:attrName>
                                        </p:attrNameLst>
                                      </p:cBhvr>
                                      <p:rCtr x="-14075" y="0"/>
                                    </p:animMotion>
                                  </p:childTnLst>
                                </p:cTn>
                              </p:par>
                            </p:childTnLst>
                          </p:cTn>
                        </p:par>
                      </p:childTnLst>
                    </p:cTn>
                  </p:par>
                  <p:par>
                    <p:cTn id="86" fill="hold">
                      <p:stCondLst>
                        <p:cond delay="indefinite"/>
                      </p:stCondLst>
                      <p:childTnLst>
                        <p:par>
                          <p:cTn id="87" fill="hold">
                            <p:stCondLst>
                              <p:cond delay="0"/>
                            </p:stCondLst>
                            <p:childTnLst>
                              <p:par>
                                <p:cTn id="88" presetID="1" presetClass="emph" presetSubtype="1" nodeType="clickEffect">
                                  <p:stCondLst>
                                    <p:cond delay="0"/>
                                  </p:stCondLst>
                                  <p:childTnLst>
                                    <p:set>
                                      <p:cBhvr>
                                        <p:cTn id="89" dur="indefinite"/>
                                        <p:tgtEl>
                                          <p:spTgt spid="69"/>
                                        </p:tgtEl>
                                        <p:attrNameLst>
                                          <p:attrName>fillcolor</p:attrName>
                                        </p:attrNameLst>
                                      </p:cBhvr>
                                      <p:to>
                                        <p:clrVal>
                                          <a:srgbClr val="FFFF00"/>
                                        </p:clrVal>
                                      </p:to>
                                    </p:set>
                                    <p:set>
                                      <p:cBhvr>
                                        <p:cTn id="90" dur="indefinite"/>
                                        <p:tgtEl>
                                          <p:spTgt spid="69"/>
                                        </p:tgtEl>
                                        <p:attrNameLst>
                                          <p:attrName>fill.type</p:attrName>
                                        </p:attrNameLst>
                                      </p:cBhvr>
                                      <p:to>
                                        <p:strVal val="solid"/>
                                      </p:to>
                                    </p:set>
                                    <p:set>
                                      <p:cBhvr>
                                        <p:cTn id="91" dur="indefinite"/>
                                        <p:tgtEl>
                                          <p:spTgt spid="69"/>
                                        </p:tgtEl>
                                        <p:attrNameLst>
                                          <p:attrName>fill.on</p:attrName>
                                        </p:attrNameLst>
                                      </p:cBhvr>
                                      <p:to>
                                        <p:strVal val="true"/>
                                      </p:to>
                                    </p:set>
                                  </p:childTnLst>
                                </p:cTn>
                              </p:par>
                              <p:par>
                                <p:cTn id="92" presetID="3" presetClass="emph" presetSubtype="1" grpId="2" nodeType="withEffect">
                                  <p:stCondLst>
                                    <p:cond delay="0"/>
                                  </p:stCondLst>
                                  <p:childTnLst>
                                    <p:set>
                                      <p:cBhvr override="childStyle">
                                        <p:cTn id="93" dur="indefinite"/>
                                        <p:tgtEl>
                                          <p:spTgt spid="69"/>
                                        </p:tgtEl>
                                        <p:attrNameLst>
                                          <p:attrName>style.color</p:attrName>
                                        </p:attrNameLst>
                                      </p:cBhvr>
                                      <p:to>
                                        <p:clrVal>
                                          <a:schemeClr val="tx1"/>
                                        </p:clrVal>
                                      </p:to>
                                    </p:set>
                                  </p:childTnLst>
                                </p:cTn>
                              </p:par>
                            </p:childTnLst>
                          </p:cTn>
                        </p:par>
                      </p:childTnLst>
                    </p:cTn>
                  </p:par>
                  <p:par>
                    <p:cTn id="94" fill="hold">
                      <p:stCondLst>
                        <p:cond delay="indefinite"/>
                      </p:stCondLst>
                      <p:childTnLst>
                        <p:par>
                          <p:cTn id="95" fill="hold">
                            <p:stCondLst>
                              <p:cond delay="0"/>
                            </p:stCondLst>
                            <p:childTnLst>
                              <p:par>
                                <p:cTn id="96" presetID="63" presetClass="path" presetSubtype="0" accel="50000" decel="50000" fill="hold" nodeType="clickEffect">
                                  <p:stCondLst>
                                    <p:cond delay="0"/>
                                  </p:stCondLst>
                                  <p:childTnLst>
                                    <p:animMotion origin="layout" path="M 3.15165E-6 -4.44444E-6 L 0.07149 -4.44444E-6 " pathEditMode="relative" rAng="0" ptsTypes="AA">
                                      <p:cBhvr>
                                        <p:cTn id="97" dur="2000" fill="hold"/>
                                        <p:tgtEl>
                                          <p:spTgt spid="73"/>
                                        </p:tgtEl>
                                        <p:attrNameLst>
                                          <p:attrName>ppt_x</p:attrName>
                                          <p:attrName>ppt_y</p:attrName>
                                        </p:attrNameLst>
                                      </p:cBhvr>
                                      <p:rCtr x="357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P spid="65" grpId="0" animBg="1"/>
      <p:bldP spid="65" grpId="1" animBg="1"/>
      <p:bldP spid="66" grpId="0" animBg="1"/>
      <p:bldP spid="67" grpId="0" animBg="1"/>
      <p:bldP spid="68" grpId="0" animBg="1"/>
      <p:bldP spid="69" grpId="0" animBg="1"/>
      <p:bldP spid="69" grpId="1" animBg="1"/>
      <p:bldP spid="69" grpId="2" animBg="1"/>
      <p:bldP spid="70" grpId="0" animBg="1"/>
      <p:bldP spid="71" grpId="0" animBg="1"/>
      <p:bldP spid="72" grpId="0" animBg="1"/>
      <p:bldP spid="80" grpId="0"/>
      <p:bldP spid="81" grpId="0"/>
      <p:bldP spid="82" grpId="0"/>
      <p:bldP spid="83" grpId="0"/>
      <p:bldP spid="84" grpId="0"/>
      <p:bldP spid="85" grpId="0"/>
      <p:bldP spid="86" grpId="0"/>
      <p:bldP spid="96" grpId="0"/>
      <p:bldP spid="121" grpId="0"/>
      <p:bldP spid="12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ounded Rectangle 58"/>
          <p:cNvSpPr/>
          <p:nvPr/>
        </p:nvSpPr>
        <p:spPr>
          <a:xfrm>
            <a:off x="4319420" y="2654091"/>
            <a:ext cx="558000" cy="478800"/>
          </a:xfrm>
          <a:prstGeom prst="roundRect">
            <a:avLst/>
          </a:prstGeom>
          <a:solidFill>
            <a:srgbClr val="FF0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04</a:t>
            </a:r>
          </a:p>
        </p:txBody>
      </p:sp>
      <p:sp>
        <p:nvSpPr>
          <p:cNvPr id="66" name="Rounded Rectangle 65"/>
          <p:cNvSpPr/>
          <p:nvPr/>
        </p:nvSpPr>
        <p:spPr>
          <a:xfrm>
            <a:off x="4309677" y="2659198"/>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89</a:t>
            </a:r>
          </a:p>
        </p:txBody>
      </p:sp>
      <p:sp>
        <p:nvSpPr>
          <p:cNvPr id="3" name="Text Placeholder 2"/>
          <p:cNvSpPr>
            <a:spLocks noGrp="1"/>
          </p:cNvSpPr>
          <p:nvPr>
            <p:ph type="body" sz="quarter" idx="16"/>
          </p:nvPr>
        </p:nvSpPr>
        <p:spPr/>
        <p:txBody>
          <a:bodyPr/>
          <a:lstStyle/>
          <a:p>
            <a:r>
              <a:rPr lang="en-US" altLang="en-US" dirty="0"/>
              <a:t>Quicksort (Example)</a:t>
            </a:r>
          </a:p>
        </p:txBody>
      </p:sp>
      <p:sp>
        <p:nvSpPr>
          <p:cNvPr id="63" name="Rounded Rectangle 62"/>
          <p:cNvSpPr/>
          <p:nvPr/>
        </p:nvSpPr>
        <p:spPr>
          <a:xfrm>
            <a:off x="2349994" y="2672795"/>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64" name="Rounded Rectangle 63"/>
          <p:cNvSpPr/>
          <p:nvPr/>
        </p:nvSpPr>
        <p:spPr>
          <a:xfrm>
            <a:off x="3013164" y="2672795"/>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15</a:t>
            </a:r>
          </a:p>
        </p:txBody>
      </p:sp>
      <p:sp>
        <p:nvSpPr>
          <p:cNvPr id="65" name="Rounded Rectangle 64"/>
          <p:cNvSpPr/>
          <p:nvPr/>
        </p:nvSpPr>
        <p:spPr>
          <a:xfrm>
            <a:off x="3661420" y="2672795"/>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35</a:t>
            </a:r>
          </a:p>
        </p:txBody>
      </p:sp>
      <p:sp>
        <p:nvSpPr>
          <p:cNvPr id="67" name="Rounded Rectangle 66"/>
          <p:cNvSpPr/>
          <p:nvPr/>
        </p:nvSpPr>
        <p:spPr>
          <a:xfrm>
            <a:off x="5075922" y="2672795"/>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77</a:t>
            </a:r>
          </a:p>
        </p:txBody>
      </p:sp>
      <p:sp>
        <p:nvSpPr>
          <p:cNvPr id="68" name="Rounded Rectangle 67"/>
          <p:cNvSpPr/>
          <p:nvPr/>
        </p:nvSpPr>
        <p:spPr>
          <a:xfrm>
            <a:off x="5801443" y="2672795"/>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80</a:t>
            </a:r>
          </a:p>
        </p:txBody>
      </p:sp>
      <p:sp>
        <p:nvSpPr>
          <p:cNvPr id="69" name="Rounded Rectangle 68"/>
          <p:cNvSpPr/>
          <p:nvPr/>
        </p:nvSpPr>
        <p:spPr>
          <a:xfrm>
            <a:off x="6449700" y="2672795"/>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96</a:t>
            </a:r>
          </a:p>
        </p:txBody>
      </p:sp>
      <p:sp>
        <p:nvSpPr>
          <p:cNvPr id="70" name="Rounded Rectangle 69"/>
          <p:cNvSpPr/>
          <p:nvPr/>
        </p:nvSpPr>
        <p:spPr>
          <a:xfrm>
            <a:off x="7097957" y="2659198"/>
            <a:ext cx="558000" cy="478800"/>
          </a:xfrm>
          <a:prstGeom prst="roundRect">
            <a:avLst/>
          </a:prstGeom>
          <a:solidFill>
            <a:srgbClr val="CC0099"/>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04</a:t>
            </a:r>
          </a:p>
        </p:txBody>
      </p:sp>
      <p:sp>
        <p:nvSpPr>
          <p:cNvPr id="71" name="Rounded Rectangle 70"/>
          <p:cNvSpPr/>
          <p:nvPr/>
        </p:nvSpPr>
        <p:spPr>
          <a:xfrm>
            <a:off x="7746212" y="265919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93</a:t>
            </a:r>
          </a:p>
        </p:txBody>
      </p:sp>
      <p:sp>
        <p:nvSpPr>
          <p:cNvPr id="72" name="Rounded Rectangle 71"/>
          <p:cNvSpPr/>
          <p:nvPr/>
        </p:nvSpPr>
        <p:spPr>
          <a:xfrm>
            <a:off x="8432012" y="26540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06</a:t>
            </a:r>
          </a:p>
        </p:txBody>
      </p:sp>
      <p:grpSp>
        <p:nvGrpSpPr>
          <p:cNvPr id="73" name="Group 72"/>
          <p:cNvGrpSpPr/>
          <p:nvPr/>
        </p:nvGrpSpPr>
        <p:grpSpPr>
          <a:xfrm>
            <a:off x="7251478" y="3242282"/>
            <a:ext cx="250068" cy="652028"/>
            <a:chOff x="1089918" y="2368839"/>
            <a:chExt cx="250068" cy="652028"/>
          </a:xfrm>
        </p:grpSpPr>
        <p:sp>
          <p:nvSpPr>
            <p:cNvPr id="74" name="Text Box 14"/>
            <p:cNvSpPr txBox="1">
              <a:spLocks noChangeArrowheads="1"/>
            </p:cNvSpPr>
            <p:nvPr/>
          </p:nvSpPr>
          <p:spPr bwMode="gray">
            <a:xfrm>
              <a:off x="1089918" y="2626014"/>
              <a:ext cx="25006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rgbClr val="CC0099"/>
                  </a:solidFill>
                  <a:latin typeface="+mj-lt"/>
                  <a:ea typeface="Verdana" panose="020B0604030504040204" pitchFamily="34" charset="0"/>
                  <a:cs typeface="Verdana" panose="020B0604030504040204" pitchFamily="34" charset="0"/>
                </a:rPr>
                <a:t>i</a:t>
              </a:r>
              <a:endParaRPr lang="en-US" altLang="en-US" sz="1400" dirty="0">
                <a:solidFill>
                  <a:srgbClr val="CC0099"/>
                </a:solidFill>
                <a:latin typeface="+mj-lt"/>
                <a:ea typeface="Verdana" panose="020B0604030504040204" pitchFamily="34" charset="0"/>
                <a:cs typeface="Verdana" panose="020B0604030504040204" pitchFamily="34" charset="0"/>
              </a:endParaRPr>
            </a:p>
          </p:txBody>
        </p:sp>
        <p:sp>
          <p:nvSpPr>
            <p:cNvPr id="75" name="Up Arrow 74"/>
            <p:cNvSpPr/>
            <p:nvPr/>
          </p:nvSpPr>
          <p:spPr>
            <a:xfrm>
              <a:off x="1122370" y="2368839"/>
              <a:ext cx="179034" cy="288000"/>
            </a:xfrm>
            <a:prstGeom prst="upArrow">
              <a:avLst/>
            </a:prstGeom>
            <a:solidFill>
              <a:srgbClr val="CC00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grpSp>
      <p:grpSp>
        <p:nvGrpSpPr>
          <p:cNvPr id="76" name="Group 75"/>
          <p:cNvGrpSpPr/>
          <p:nvPr/>
        </p:nvGrpSpPr>
        <p:grpSpPr>
          <a:xfrm>
            <a:off x="2963974" y="3311870"/>
            <a:ext cx="1301638" cy="696382"/>
            <a:chOff x="196112" y="2368839"/>
            <a:chExt cx="1301638" cy="696382"/>
          </a:xfrm>
        </p:grpSpPr>
        <p:sp>
          <p:nvSpPr>
            <p:cNvPr id="77" name="Text Box 14"/>
            <p:cNvSpPr txBox="1">
              <a:spLocks noChangeArrowheads="1"/>
            </p:cNvSpPr>
            <p:nvPr/>
          </p:nvSpPr>
          <p:spPr bwMode="gray">
            <a:xfrm>
              <a:off x="196112" y="2639847"/>
              <a:ext cx="1301638" cy="42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ysClr val="windowText" lastClr="000000"/>
                  </a:solidFill>
                  <a:latin typeface="+mj-lt"/>
                  <a:ea typeface="Verdana" panose="020B0604030504040204" pitchFamily="34" charset="0"/>
                  <a:cs typeface="Verdana" panose="020B0604030504040204" pitchFamily="34" charset="0"/>
                </a:rPr>
                <a:t>last_small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sp>
          <p:nvSpPr>
            <p:cNvPr id="78" name="Up Arrow 77"/>
            <p:cNvSpPr/>
            <p:nvPr/>
          </p:nvSpPr>
          <p:spPr>
            <a:xfrm>
              <a:off x="1113389" y="2368839"/>
              <a:ext cx="144033" cy="288000"/>
            </a:xfrm>
            <a:prstGeom prst="upArrow">
              <a:avLst/>
            </a:prstGeom>
            <a:solidFill>
              <a:schemeClr val="tx1"/>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sp>
        <p:nvSpPr>
          <p:cNvPr id="80" name="Rectangle 79"/>
          <p:cNvSpPr/>
          <p:nvPr/>
        </p:nvSpPr>
        <p:spPr>
          <a:xfrm>
            <a:off x="2589212"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81" name="Rectangle 80"/>
          <p:cNvSpPr/>
          <p:nvPr/>
        </p:nvSpPr>
        <p:spPr>
          <a:xfrm>
            <a:off x="3175083"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82" name="Rectangle 81"/>
          <p:cNvSpPr/>
          <p:nvPr/>
        </p:nvSpPr>
        <p:spPr>
          <a:xfrm>
            <a:off x="3828773"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83" name="Rectangle 82"/>
          <p:cNvSpPr/>
          <p:nvPr/>
        </p:nvSpPr>
        <p:spPr>
          <a:xfrm>
            <a:off x="4450021"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84" name="Rectangle 83"/>
          <p:cNvSpPr/>
          <p:nvPr/>
        </p:nvSpPr>
        <p:spPr>
          <a:xfrm>
            <a:off x="5241131"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85" name="Rectangle 84"/>
          <p:cNvSpPr/>
          <p:nvPr/>
        </p:nvSpPr>
        <p:spPr>
          <a:xfrm>
            <a:off x="5980466"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86" name="Rectangle 85"/>
          <p:cNvSpPr/>
          <p:nvPr/>
        </p:nvSpPr>
        <p:spPr>
          <a:xfrm>
            <a:off x="6634157"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96" name="Rectangle 95"/>
          <p:cNvSpPr/>
          <p:nvPr/>
        </p:nvSpPr>
        <p:spPr>
          <a:xfrm>
            <a:off x="7255405"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121" name="Rectangle 120"/>
          <p:cNvSpPr/>
          <p:nvPr/>
        </p:nvSpPr>
        <p:spPr>
          <a:xfrm>
            <a:off x="7908131"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122" name="Rectangle 121"/>
          <p:cNvSpPr/>
          <p:nvPr/>
        </p:nvSpPr>
        <p:spPr>
          <a:xfrm>
            <a:off x="8593931"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9</a:t>
            </a:r>
          </a:p>
        </p:txBody>
      </p:sp>
      <p:sp>
        <p:nvSpPr>
          <p:cNvPr id="106" name="Rectangle 105"/>
          <p:cNvSpPr/>
          <p:nvPr/>
        </p:nvSpPr>
        <p:spPr>
          <a:xfrm>
            <a:off x="878283" y="1864920"/>
            <a:ext cx="4636206" cy="338554"/>
          </a:xfrm>
          <a:prstGeom prst="rect">
            <a:avLst/>
          </a:prstGeom>
        </p:spPr>
        <p:txBody>
          <a:bodyPr wrap="none">
            <a:spAutoFit/>
          </a:bodyPr>
          <a:lstStyle/>
          <a:p>
            <a:pPr>
              <a:lnSpc>
                <a:spcPct val="80000"/>
              </a:lnSpc>
              <a:spcBef>
                <a:spcPct val="0"/>
              </a:spcBef>
              <a:buClrTx/>
              <a:buFontTx/>
              <a:buNone/>
            </a:pPr>
            <a:r>
              <a:rPr lang="en-US" altLang="en-US" sz="2000" dirty="0">
                <a:solidFill>
                  <a:schemeClr val="tx1"/>
                </a:solidFill>
                <a:latin typeface="+mn-lt"/>
              </a:rPr>
              <a:t>Carry on checking </a:t>
            </a:r>
            <a:r>
              <a:rPr lang="en-US" altLang="en-US" sz="2000" dirty="0">
                <a:solidFill>
                  <a:srgbClr val="0070C0"/>
                </a:solidFill>
                <a:latin typeface="+mn-lt"/>
              </a:rPr>
              <a:t>if (item </a:t>
            </a:r>
            <a:r>
              <a:rPr lang="en-US" altLang="en-US" sz="2000" dirty="0">
                <a:solidFill>
                  <a:srgbClr val="0070C0"/>
                </a:solidFill>
                <a:cs typeface="Arial" panose="020B0604020202020204" pitchFamily="34" charset="0"/>
              </a:rPr>
              <a:t>≥ pivot) </a:t>
            </a:r>
            <a:r>
              <a:rPr lang="en-US" altLang="en-US" sz="2000" dirty="0">
                <a:solidFill>
                  <a:schemeClr val="tx1"/>
                </a:solidFill>
                <a:cs typeface="Arial" panose="020B0604020202020204" pitchFamily="34" charset="0"/>
              </a:rPr>
              <a:t>…</a:t>
            </a:r>
            <a:endParaRPr lang="en-US" altLang="en-US" dirty="0">
              <a:solidFill>
                <a:schemeClr val="tx1"/>
              </a:solidFill>
              <a:latin typeface="+mn-lt"/>
            </a:endParaRPr>
          </a:p>
        </p:txBody>
      </p:sp>
      <p:sp>
        <p:nvSpPr>
          <p:cNvPr id="107" name="Rectangle 106"/>
          <p:cNvSpPr/>
          <p:nvPr/>
        </p:nvSpPr>
        <p:spPr>
          <a:xfrm>
            <a:off x="892773" y="1428919"/>
            <a:ext cx="1864613" cy="338554"/>
          </a:xfrm>
          <a:prstGeom prst="rect">
            <a:avLst/>
          </a:prstGeom>
        </p:spPr>
        <p:txBody>
          <a:bodyPr wrap="none">
            <a:spAutoFit/>
          </a:bodyPr>
          <a:lstStyle/>
          <a:p>
            <a:pPr>
              <a:lnSpc>
                <a:spcPct val="80000"/>
              </a:lnSpc>
              <a:spcBef>
                <a:spcPct val="0"/>
              </a:spcBef>
              <a:buClrTx/>
              <a:buFontTx/>
              <a:buNone/>
            </a:pPr>
            <a:r>
              <a:rPr lang="en-US" altLang="en-US" sz="2000" dirty="0">
                <a:solidFill>
                  <a:schemeClr val="tx1"/>
                </a:solidFill>
                <a:latin typeface="+mn-lt"/>
              </a:rPr>
              <a:t>Partitioning…</a:t>
            </a:r>
            <a:endParaRPr lang="en-US" altLang="en-US" dirty="0">
              <a:solidFill>
                <a:schemeClr val="tx1"/>
              </a:solidFill>
              <a:latin typeface="+mn-lt"/>
            </a:endParaRPr>
          </a:p>
        </p:txBody>
      </p:sp>
      <p:sp>
        <p:nvSpPr>
          <p:cNvPr id="60" name="Rounded Rectangle 59"/>
          <p:cNvSpPr/>
          <p:nvPr/>
        </p:nvSpPr>
        <p:spPr>
          <a:xfrm>
            <a:off x="2326975" y="4520767"/>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61" name="Rounded Rectangle 60"/>
          <p:cNvSpPr/>
          <p:nvPr/>
        </p:nvSpPr>
        <p:spPr>
          <a:xfrm>
            <a:off x="2990145" y="452076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15</a:t>
            </a:r>
          </a:p>
        </p:txBody>
      </p:sp>
      <p:sp>
        <p:nvSpPr>
          <p:cNvPr id="79" name="Rounded Rectangle 78"/>
          <p:cNvSpPr/>
          <p:nvPr/>
        </p:nvSpPr>
        <p:spPr>
          <a:xfrm>
            <a:off x="3638401" y="452076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35</a:t>
            </a:r>
          </a:p>
        </p:txBody>
      </p:sp>
      <p:sp>
        <p:nvSpPr>
          <p:cNvPr id="87" name="Rounded Rectangle 86"/>
          <p:cNvSpPr/>
          <p:nvPr/>
        </p:nvSpPr>
        <p:spPr>
          <a:xfrm>
            <a:off x="4286658" y="4507170"/>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04</a:t>
            </a:r>
          </a:p>
        </p:txBody>
      </p:sp>
      <p:sp>
        <p:nvSpPr>
          <p:cNvPr id="88" name="Rounded Rectangle 87"/>
          <p:cNvSpPr/>
          <p:nvPr/>
        </p:nvSpPr>
        <p:spPr>
          <a:xfrm>
            <a:off x="5052903" y="452076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77</a:t>
            </a:r>
          </a:p>
        </p:txBody>
      </p:sp>
      <p:sp>
        <p:nvSpPr>
          <p:cNvPr id="89" name="Rounded Rectangle 88"/>
          <p:cNvSpPr/>
          <p:nvPr/>
        </p:nvSpPr>
        <p:spPr>
          <a:xfrm>
            <a:off x="5778424" y="452076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80</a:t>
            </a:r>
          </a:p>
        </p:txBody>
      </p:sp>
      <p:sp>
        <p:nvSpPr>
          <p:cNvPr id="90" name="Rounded Rectangle 89"/>
          <p:cNvSpPr/>
          <p:nvPr/>
        </p:nvSpPr>
        <p:spPr>
          <a:xfrm>
            <a:off x="6426681" y="452076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96</a:t>
            </a:r>
          </a:p>
        </p:txBody>
      </p:sp>
      <p:sp>
        <p:nvSpPr>
          <p:cNvPr id="91" name="Rounded Rectangle 90"/>
          <p:cNvSpPr/>
          <p:nvPr/>
        </p:nvSpPr>
        <p:spPr>
          <a:xfrm>
            <a:off x="7074938" y="4507170"/>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89</a:t>
            </a:r>
          </a:p>
        </p:txBody>
      </p:sp>
      <p:sp>
        <p:nvSpPr>
          <p:cNvPr id="93" name="Rounded Rectangle 92"/>
          <p:cNvSpPr/>
          <p:nvPr/>
        </p:nvSpPr>
        <p:spPr>
          <a:xfrm>
            <a:off x="8408993" y="450206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06</a:t>
            </a:r>
          </a:p>
        </p:txBody>
      </p:sp>
      <p:grpSp>
        <p:nvGrpSpPr>
          <p:cNvPr id="94" name="Group 93"/>
          <p:cNvGrpSpPr/>
          <p:nvPr/>
        </p:nvGrpSpPr>
        <p:grpSpPr>
          <a:xfrm>
            <a:off x="7236795" y="5071233"/>
            <a:ext cx="250068" cy="739138"/>
            <a:chOff x="1137715" y="2280230"/>
            <a:chExt cx="250068" cy="739138"/>
          </a:xfrm>
        </p:grpSpPr>
        <p:sp>
          <p:nvSpPr>
            <p:cNvPr id="95" name="Text Box 14"/>
            <p:cNvSpPr txBox="1">
              <a:spLocks noChangeArrowheads="1"/>
            </p:cNvSpPr>
            <p:nvPr/>
          </p:nvSpPr>
          <p:spPr bwMode="gray">
            <a:xfrm>
              <a:off x="1137715" y="2624515"/>
              <a:ext cx="25006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rgbClr val="CC0099"/>
                  </a:solidFill>
                  <a:latin typeface="+mj-lt"/>
                  <a:ea typeface="Verdana" panose="020B0604030504040204" pitchFamily="34" charset="0"/>
                  <a:cs typeface="Verdana" panose="020B0604030504040204" pitchFamily="34" charset="0"/>
                </a:rPr>
                <a:t>i</a:t>
              </a:r>
              <a:endParaRPr lang="en-US" altLang="en-US" sz="1400" dirty="0">
                <a:solidFill>
                  <a:srgbClr val="CC0099"/>
                </a:solidFill>
                <a:latin typeface="+mj-lt"/>
                <a:ea typeface="Verdana" panose="020B0604030504040204" pitchFamily="34" charset="0"/>
                <a:cs typeface="Verdana" panose="020B0604030504040204" pitchFamily="34" charset="0"/>
              </a:endParaRPr>
            </a:p>
          </p:txBody>
        </p:sp>
        <p:sp>
          <p:nvSpPr>
            <p:cNvPr id="97" name="Up Arrow 96"/>
            <p:cNvSpPr/>
            <p:nvPr/>
          </p:nvSpPr>
          <p:spPr>
            <a:xfrm>
              <a:off x="1180810" y="2280230"/>
              <a:ext cx="179034" cy="288000"/>
            </a:xfrm>
            <a:prstGeom prst="upArrow">
              <a:avLst/>
            </a:prstGeom>
            <a:solidFill>
              <a:srgbClr val="CC00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grpSp>
        <p:nvGrpSpPr>
          <p:cNvPr id="98" name="Group 97"/>
          <p:cNvGrpSpPr/>
          <p:nvPr/>
        </p:nvGrpSpPr>
        <p:grpSpPr>
          <a:xfrm>
            <a:off x="3556793" y="5159842"/>
            <a:ext cx="1301638" cy="696382"/>
            <a:chOff x="196112" y="2368839"/>
            <a:chExt cx="1301638" cy="696382"/>
          </a:xfrm>
        </p:grpSpPr>
        <p:sp>
          <p:nvSpPr>
            <p:cNvPr id="99" name="Text Box 14"/>
            <p:cNvSpPr txBox="1">
              <a:spLocks noChangeArrowheads="1"/>
            </p:cNvSpPr>
            <p:nvPr/>
          </p:nvSpPr>
          <p:spPr bwMode="gray">
            <a:xfrm>
              <a:off x="196112" y="2639847"/>
              <a:ext cx="1301638" cy="42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ysClr val="windowText" lastClr="000000"/>
                  </a:solidFill>
                  <a:latin typeface="+mj-lt"/>
                  <a:ea typeface="Verdana" panose="020B0604030504040204" pitchFamily="34" charset="0"/>
                  <a:cs typeface="Verdana" panose="020B0604030504040204" pitchFamily="34" charset="0"/>
                </a:rPr>
                <a:t>last_small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sp>
          <p:nvSpPr>
            <p:cNvPr id="100" name="Up Arrow 99"/>
            <p:cNvSpPr/>
            <p:nvPr/>
          </p:nvSpPr>
          <p:spPr>
            <a:xfrm>
              <a:off x="1113389" y="2368839"/>
              <a:ext cx="144033" cy="288000"/>
            </a:xfrm>
            <a:prstGeom prst="upArrow">
              <a:avLst/>
            </a:prstGeom>
            <a:solidFill>
              <a:schemeClr val="tx1"/>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sp>
        <p:nvSpPr>
          <p:cNvPr id="101" name="Rectangle 100"/>
          <p:cNvSpPr/>
          <p:nvPr/>
        </p:nvSpPr>
        <p:spPr>
          <a:xfrm>
            <a:off x="2566193" y="415267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02" name="Rectangle 101"/>
          <p:cNvSpPr/>
          <p:nvPr/>
        </p:nvSpPr>
        <p:spPr>
          <a:xfrm>
            <a:off x="3152064" y="415267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03" name="Rectangle 102"/>
          <p:cNvSpPr/>
          <p:nvPr/>
        </p:nvSpPr>
        <p:spPr>
          <a:xfrm>
            <a:off x="3805754" y="415267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34" name="Rectangle 133"/>
          <p:cNvSpPr/>
          <p:nvPr/>
        </p:nvSpPr>
        <p:spPr>
          <a:xfrm>
            <a:off x="4427002" y="415267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135" name="Rectangle 134"/>
          <p:cNvSpPr/>
          <p:nvPr/>
        </p:nvSpPr>
        <p:spPr>
          <a:xfrm>
            <a:off x="5218112" y="415267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136" name="Rectangle 135"/>
          <p:cNvSpPr/>
          <p:nvPr/>
        </p:nvSpPr>
        <p:spPr>
          <a:xfrm>
            <a:off x="5957447" y="415267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137" name="Rectangle 136"/>
          <p:cNvSpPr/>
          <p:nvPr/>
        </p:nvSpPr>
        <p:spPr>
          <a:xfrm>
            <a:off x="6611138" y="415267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138" name="Rectangle 137"/>
          <p:cNvSpPr/>
          <p:nvPr/>
        </p:nvSpPr>
        <p:spPr>
          <a:xfrm>
            <a:off x="7232386" y="415267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139" name="Rectangle 138"/>
          <p:cNvSpPr/>
          <p:nvPr/>
        </p:nvSpPr>
        <p:spPr>
          <a:xfrm>
            <a:off x="7885112" y="415267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140" name="Rectangle 139"/>
          <p:cNvSpPr/>
          <p:nvPr/>
        </p:nvSpPr>
        <p:spPr>
          <a:xfrm>
            <a:off x="8570912" y="415267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9</a:t>
            </a:r>
          </a:p>
        </p:txBody>
      </p:sp>
      <p:sp>
        <p:nvSpPr>
          <p:cNvPr id="105" name="Rounded Rectangle 104"/>
          <p:cNvSpPr/>
          <p:nvPr/>
        </p:nvSpPr>
        <p:spPr>
          <a:xfrm>
            <a:off x="7728728" y="452076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93</a:t>
            </a:r>
          </a:p>
        </p:txBody>
      </p:sp>
    </p:spTree>
    <p:extLst>
      <p:ext uri="{BB962C8B-B14F-4D97-AF65-F5344CB8AC3E}">
        <p14:creationId xmlns:p14="http://schemas.microsoft.com/office/powerpoint/2010/main" val="394292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70"/>
                                        </p:tgtEl>
                                      </p:cBhvr>
                                    </p:animEffect>
                                    <p:animScale>
                                      <p:cBhvr>
                                        <p:cTn id="7" dur="250" autoRev="1" fill="hold"/>
                                        <p:tgtEl>
                                          <p:spTgt spid="70"/>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63"/>
                                        </p:tgtEl>
                                      </p:cBhvr>
                                    </p:animEffect>
                                    <p:animScale>
                                      <p:cBhvr>
                                        <p:cTn id="10" dur="250" autoRev="1" fill="hold"/>
                                        <p:tgtEl>
                                          <p:spTgt spid="63"/>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8.40013E-7 -4.81481E-6 L 0.06573 -4.81481E-6 " pathEditMode="relative" rAng="0" ptsTypes="AA">
                                      <p:cBhvr>
                                        <p:cTn id="14" dur="2000" fill="hold"/>
                                        <p:tgtEl>
                                          <p:spTgt spid="76"/>
                                        </p:tgtEl>
                                        <p:attrNameLst>
                                          <p:attrName>ppt_x</p:attrName>
                                          <p:attrName>ppt_y</p:attrName>
                                        </p:attrNameLst>
                                      </p:cBhvr>
                                      <p:rCtr x="3286" y="0"/>
                                    </p:animMotion>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grpId="0" nodeType="clickEffect">
                                  <p:stCondLst>
                                    <p:cond delay="0"/>
                                  </p:stCondLst>
                                  <p:childTnLst>
                                    <p:animMotion origin="layout" path="M -3.04585E-7 4.81481E-6 L -0.28166 4.81481E-6 " pathEditMode="relative" rAng="0" ptsTypes="AA">
                                      <p:cBhvr>
                                        <p:cTn id="18" dur="2000" fill="hold"/>
                                        <p:tgtEl>
                                          <p:spTgt spid="70"/>
                                        </p:tgtEl>
                                        <p:attrNameLst>
                                          <p:attrName>ppt_x</p:attrName>
                                          <p:attrName>ppt_y</p:attrName>
                                        </p:attrNameLst>
                                      </p:cBhvr>
                                      <p:rCtr x="-14123" y="0"/>
                                    </p:animMotion>
                                  </p:childTnLst>
                                </p:cTn>
                              </p:par>
                              <p:par>
                                <p:cTn id="19" presetID="63" presetClass="path" presetSubtype="0" accel="50000" decel="50000" fill="hold" grpId="0" nodeType="withEffect">
                                  <p:stCondLst>
                                    <p:cond delay="0"/>
                                  </p:stCondLst>
                                  <p:childTnLst>
                                    <p:animMotion origin="layout" path="M 4.8413E-7 4.81481E-6 L 0.28118 4.81481E-6 " pathEditMode="relative" rAng="0" ptsTypes="AA">
                                      <p:cBhvr>
                                        <p:cTn id="20" dur="2000" fill="hold"/>
                                        <p:tgtEl>
                                          <p:spTgt spid="66"/>
                                        </p:tgtEl>
                                        <p:attrNameLst>
                                          <p:attrName>ppt_x</p:attrName>
                                          <p:attrName>ppt_y</p:attrName>
                                        </p:attrNameLst>
                                      </p:cBhvr>
                                      <p:rCtr x="14059"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fade">
                                      <p:cBhvr>
                                        <p:cTn id="25" dur="500"/>
                                        <p:tgtEl>
                                          <p:spTgt spid="5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fade">
                                      <p:cBhvr>
                                        <p:cTn id="30" dur="500"/>
                                        <p:tgtEl>
                                          <p:spTgt spid="6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animEffect transition="in" filter="fade">
                                      <p:cBhvr>
                                        <p:cTn id="33" dur="500"/>
                                        <p:tgtEl>
                                          <p:spTgt spid="6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9"/>
                                        </p:tgtEl>
                                        <p:attrNameLst>
                                          <p:attrName>style.visibility</p:attrName>
                                        </p:attrNameLst>
                                      </p:cBhvr>
                                      <p:to>
                                        <p:strVal val="visible"/>
                                      </p:to>
                                    </p:set>
                                    <p:animEffect transition="in" filter="fade">
                                      <p:cBhvr>
                                        <p:cTn id="36" dur="500"/>
                                        <p:tgtEl>
                                          <p:spTgt spid="7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7"/>
                                        </p:tgtEl>
                                        <p:attrNameLst>
                                          <p:attrName>style.visibility</p:attrName>
                                        </p:attrNameLst>
                                      </p:cBhvr>
                                      <p:to>
                                        <p:strVal val="visible"/>
                                      </p:to>
                                    </p:set>
                                    <p:animEffect transition="in" filter="fade">
                                      <p:cBhvr>
                                        <p:cTn id="39" dur="500"/>
                                        <p:tgtEl>
                                          <p:spTgt spid="8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8"/>
                                        </p:tgtEl>
                                        <p:attrNameLst>
                                          <p:attrName>style.visibility</p:attrName>
                                        </p:attrNameLst>
                                      </p:cBhvr>
                                      <p:to>
                                        <p:strVal val="visible"/>
                                      </p:to>
                                    </p:set>
                                    <p:animEffect transition="in" filter="fade">
                                      <p:cBhvr>
                                        <p:cTn id="42" dur="500"/>
                                        <p:tgtEl>
                                          <p:spTgt spid="8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9"/>
                                        </p:tgtEl>
                                        <p:attrNameLst>
                                          <p:attrName>style.visibility</p:attrName>
                                        </p:attrNameLst>
                                      </p:cBhvr>
                                      <p:to>
                                        <p:strVal val="visible"/>
                                      </p:to>
                                    </p:set>
                                    <p:animEffect transition="in" filter="fade">
                                      <p:cBhvr>
                                        <p:cTn id="45" dur="500"/>
                                        <p:tgtEl>
                                          <p:spTgt spid="8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0"/>
                                        </p:tgtEl>
                                        <p:attrNameLst>
                                          <p:attrName>style.visibility</p:attrName>
                                        </p:attrNameLst>
                                      </p:cBhvr>
                                      <p:to>
                                        <p:strVal val="visible"/>
                                      </p:to>
                                    </p:set>
                                    <p:animEffect transition="in" filter="fade">
                                      <p:cBhvr>
                                        <p:cTn id="48" dur="500"/>
                                        <p:tgtEl>
                                          <p:spTgt spid="9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1"/>
                                        </p:tgtEl>
                                        <p:attrNameLst>
                                          <p:attrName>style.visibility</p:attrName>
                                        </p:attrNameLst>
                                      </p:cBhvr>
                                      <p:to>
                                        <p:strVal val="visible"/>
                                      </p:to>
                                    </p:set>
                                    <p:animEffect transition="in" filter="fade">
                                      <p:cBhvr>
                                        <p:cTn id="51" dur="500"/>
                                        <p:tgtEl>
                                          <p:spTgt spid="9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3"/>
                                        </p:tgtEl>
                                        <p:attrNameLst>
                                          <p:attrName>style.visibility</p:attrName>
                                        </p:attrNameLst>
                                      </p:cBhvr>
                                      <p:to>
                                        <p:strVal val="visible"/>
                                      </p:to>
                                    </p:set>
                                    <p:animEffect transition="in" filter="fade">
                                      <p:cBhvr>
                                        <p:cTn id="54" dur="500"/>
                                        <p:tgtEl>
                                          <p:spTgt spid="93"/>
                                        </p:tgtEl>
                                      </p:cBhvr>
                                    </p:animEffect>
                                  </p:childTnLst>
                                </p:cTn>
                              </p:par>
                              <p:par>
                                <p:cTn id="55" presetID="10" presetClass="entr" presetSubtype="0" fill="hold" nodeType="withEffect">
                                  <p:stCondLst>
                                    <p:cond delay="0"/>
                                  </p:stCondLst>
                                  <p:childTnLst>
                                    <p:set>
                                      <p:cBhvr>
                                        <p:cTn id="56" dur="1" fill="hold">
                                          <p:stCondLst>
                                            <p:cond delay="0"/>
                                          </p:stCondLst>
                                        </p:cTn>
                                        <p:tgtEl>
                                          <p:spTgt spid="94"/>
                                        </p:tgtEl>
                                        <p:attrNameLst>
                                          <p:attrName>style.visibility</p:attrName>
                                        </p:attrNameLst>
                                      </p:cBhvr>
                                      <p:to>
                                        <p:strVal val="visible"/>
                                      </p:to>
                                    </p:set>
                                    <p:animEffect transition="in" filter="fade">
                                      <p:cBhvr>
                                        <p:cTn id="57" dur="500"/>
                                        <p:tgtEl>
                                          <p:spTgt spid="94"/>
                                        </p:tgtEl>
                                      </p:cBhvr>
                                    </p:animEffect>
                                  </p:childTnLst>
                                </p:cTn>
                              </p:par>
                              <p:par>
                                <p:cTn id="58" presetID="10" presetClass="entr" presetSubtype="0" fill="hold" nodeType="withEffect">
                                  <p:stCondLst>
                                    <p:cond delay="0"/>
                                  </p:stCondLst>
                                  <p:childTnLst>
                                    <p:set>
                                      <p:cBhvr>
                                        <p:cTn id="59" dur="1" fill="hold">
                                          <p:stCondLst>
                                            <p:cond delay="0"/>
                                          </p:stCondLst>
                                        </p:cTn>
                                        <p:tgtEl>
                                          <p:spTgt spid="98"/>
                                        </p:tgtEl>
                                        <p:attrNameLst>
                                          <p:attrName>style.visibility</p:attrName>
                                        </p:attrNameLst>
                                      </p:cBhvr>
                                      <p:to>
                                        <p:strVal val="visible"/>
                                      </p:to>
                                    </p:set>
                                    <p:animEffect transition="in" filter="fade">
                                      <p:cBhvr>
                                        <p:cTn id="60" dur="500"/>
                                        <p:tgtEl>
                                          <p:spTgt spid="9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01"/>
                                        </p:tgtEl>
                                        <p:attrNameLst>
                                          <p:attrName>style.visibility</p:attrName>
                                        </p:attrNameLst>
                                      </p:cBhvr>
                                      <p:to>
                                        <p:strVal val="visible"/>
                                      </p:to>
                                    </p:set>
                                    <p:animEffect transition="in" filter="fade">
                                      <p:cBhvr>
                                        <p:cTn id="63" dur="500"/>
                                        <p:tgtEl>
                                          <p:spTgt spid="10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02"/>
                                        </p:tgtEl>
                                        <p:attrNameLst>
                                          <p:attrName>style.visibility</p:attrName>
                                        </p:attrNameLst>
                                      </p:cBhvr>
                                      <p:to>
                                        <p:strVal val="visible"/>
                                      </p:to>
                                    </p:set>
                                    <p:animEffect transition="in" filter="fade">
                                      <p:cBhvr>
                                        <p:cTn id="66" dur="500"/>
                                        <p:tgtEl>
                                          <p:spTgt spid="10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03"/>
                                        </p:tgtEl>
                                        <p:attrNameLst>
                                          <p:attrName>style.visibility</p:attrName>
                                        </p:attrNameLst>
                                      </p:cBhvr>
                                      <p:to>
                                        <p:strVal val="visible"/>
                                      </p:to>
                                    </p:set>
                                    <p:animEffect transition="in" filter="fade">
                                      <p:cBhvr>
                                        <p:cTn id="69" dur="500"/>
                                        <p:tgtEl>
                                          <p:spTgt spid="10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34"/>
                                        </p:tgtEl>
                                        <p:attrNameLst>
                                          <p:attrName>style.visibility</p:attrName>
                                        </p:attrNameLst>
                                      </p:cBhvr>
                                      <p:to>
                                        <p:strVal val="visible"/>
                                      </p:to>
                                    </p:set>
                                    <p:animEffect transition="in" filter="fade">
                                      <p:cBhvr>
                                        <p:cTn id="72" dur="500"/>
                                        <p:tgtEl>
                                          <p:spTgt spid="13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35"/>
                                        </p:tgtEl>
                                        <p:attrNameLst>
                                          <p:attrName>style.visibility</p:attrName>
                                        </p:attrNameLst>
                                      </p:cBhvr>
                                      <p:to>
                                        <p:strVal val="visible"/>
                                      </p:to>
                                    </p:set>
                                    <p:animEffect transition="in" filter="fade">
                                      <p:cBhvr>
                                        <p:cTn id="75" dur="500"/>
                                        <p:tgtEl>
                                          <p:spTgt spid="13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36"/>
                                        </p:tgtEl>
                                        <p:attrNameLst>
                                          <p:attrName>style.visibility</p:attrName>
                                        </p:attrNameLst>
                                      </p:cBhvr>
                                      <p:to>
                                        <p:strVal val="visible"/>
                                      </p:to>
                                    </p:set>
                                    <p:animEffect transition="in" filter="fade">
                                      <p:cBhvr>
                                        <p:cTn id="78" dur="500"/>
                                        <p:tgtEl>
                                          <p:spTgt spid="13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7"/>
                                        </p:tgtEl>
                                        <p:attrNameLst>
                                          <p:attrName>style.visibility</p:attrName>
                                        </p:attrNameLst>
                                      </p:cBhvr>
                                      <p:to>
                                        <p:strVal val="visible"/>
                                      </p:to>
                                    </p:set>
                                    <p:animEffect transition="in" filter="fade">
                                      <p:cBhvr>
                                        <p:cTn id="81" dur="500"/>
                                        <p:tgtEl>
                                          <p:spTgt spid="13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38"/>
                                        </p:tgtEl>
                                        <p:attrNameLst>
                                          <p:attrName>style.visibility</p:attrName>
                                        </p:attrNameLst>
                                      </p:cBhvr>
                                      <p:to>
                                        <p:strVal val="visible"/>
                                      </p:to>
                                    </p:set>
                                    <p:animEffect transition="in" filter="fade">
                                      <p:cBhvr>
                                        <p:cTn id="84" dur="500"/>
                                        <p:tgtEl>
                                          <p:spTgt spid="13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39"/>
                                        </p:tgtEl>
                                        <p:attrNameLst>
                                          <p:attrName>style.visibility</p:attrName>
                                        </p:attrNameLst>
                                      </p:cBhvr>
                                      <p:to>
                                        <p:strVal val="visible"/>
                                      </p:to>
                                    </p:set>
                                    <p:animEffect transition="in" filter="fade">
                                      <p:cBhvr>
                                        <p:cTn id="87" dur="500"/>
                                        <p:tgtEl>
                                          <p:spTgt spid="139"/>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40"/>
                                        </p:tgtEl>
                                        <p:attrNameLst>
                                          <p:attrName>style.visibility</p:attrName>
                                        </p:attrNameLst>
                                      </p:cBhvr>
                                      <p:to>
                                        <p:strVal val="visible"/>
                                      </p:to>
                                    </p:set>
                                    <p:animEffect transition="in" filter="fade">
                                      <p:cBhvr>
                                        <p:cTn id="90" dur="500"/>
                                        <p:tgtEl>
                                          <p:spTgt spid="140"/>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05"/>
                                        </p:tgtEl>
                                        <p:attrNameLst>
                                          <p:attrName>style.visibility</p:attrName>
                                        </p:attrNameLst>
                                      </p:cBhvr>
                                      <p:to>
                                        <p:strVal val="visible"/>
                                      </p:to>
                                    </p:set>
                                    <p:animEffect transition="in" filter="fade">
                                      <p:cBhvr>
                                        <p:cTn id="93" dur="500"/>
                                        <p:tgtEl>
                                          <p:spTgt spid="105"/>
                                        </p:tgtEl>
                                      </p:cBhvr>
                                    </p:animEffect>
                                  </p:childTnLst>
                                </p:cTn>
                              </p:par>
                            </p:childTnLst>
                          </p:cTn>
                        </p:par>
                      </p:childTnLst>
                    </p:cTn>
                  </p:par>
                  <p:par>
                    <p:cTn id="94" fill="hold">
                      <p:stCondLst>
                        <p:cond delay="indefinite"/>
                      </p:stCondLst>
                      <p:childTnLst>
                        <p:par>
                          <p:cTn id="95" fill="hold">
                            <p:stCondLst>
                              <p:cond delay="0"/>
                            </p:stCondLst>
                            <p:childTnLst>
                              <p:par>
                                <p:cTn id="96" presetID="63" presetClass="path" presetSubtype="0" fill="hold" nodeType="clickEffect">
                                  <p:stCondLst>
                                    <p:cond delay="0"/>
                                  </p:stCondLst>
                                  <p:childTnLst>
                                    <p:animMotion origin="layout" path="M 2.77332E-6 2.96296E-6 L 0.06428 2.96296E-6 " pathEditMode="relative" rAng="0" ptsTypes="AA">
                                      <p:cBhvr>
                                        <p:cTn id="97" dur="500" fill="hold"/>
                                        <p:tgtEl>
                                          <p:spTgt spid="94"/>
                                        </p:tgtEl>
                                        <p:attrNameLst>
                                          <p:attrName>ppt_x</p:attrName>
                                          <p:attrName>ppt_y</p:attrName>
                                        </p:attrNameLst>
                                      </p:cBhvr>
                                      <p:rCtr x="3206" y="0"/>
                                    </p:animMotion>
                                  </p:childTnLst>
                                </p:cTn>
                              </p:par>
                              <p:par>
                                <p:cTn id="98" presetID="1" presetClass="emph" presetSubtype="1" nodeType="withEffect">
                                  <p:stCondLst>
                                    <p:cond delay="0"/>
                                  </p:stCondLst>
                                  <p:childTnLst>
                                    <p:set>
                                      <p:cBhvr>
                                        <p:cTn id="99" dur="indefinite"/>
                                        <p:tgtEl>
                                          <p:spTgt spid="105"/>
                                        </p:tgtEl>
                                        <p:attrNameLst>
                                          <p:attrName>fillcolor</p:attrName>
                                        </p:attrNameLst>
                                      </p:cBhvr>
                                      <p:to>
                                        <p:clrVal>
                                          <a:srgbClr val="CC0099"/>
                                        </p:clrVal>
                                      </p:to>
                                    </p:set>
                                    <p:set>
                                      <p:cBhvr>
                                        <p:cTn id="100" dur="indefinite"/>
                                        <p:tgtEl>
                                          <p:spTgt spid="105"/>
                                        </p:tgtEl>
                                        <p:attrNameLst>
                                          <p:attrName>fill.type</p:attrName>
                                        </p:attrNameLst>
                                      </p:cBhvr>
                                      <p:to>
                                        <p:strVal val="solid"/>
                                      </p:to>
                                    </p:set>
                                    <p:set>
                                      <p:cBhvr>
                                        <p:cTn id="101" dur="indefinite"/>
                                        <p:tgtEl>
                                          <p:spTgt spid="10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6" grpId="0" animBg="1"/>
      <p:bldP spid="63" grpId="0" animBg="1"/>
      <p:bldP spid="70" grpId="0" animBg="1"/>
      <p:bldP spid="70" grpId="1" animBg="1"/>
      <p:bldP spid="60" grpId="0" animBg="1"/>
      <p:bldP spid="61" grpId="0" animBg="1"/>
      <p:bldP spid="79" grpId="0" animBg="1"/>
      <p:bldP spid="87" grpId="0" animBg="1"/>
      <p:bldP spid="88" grpId="0" animBg="1"/>
      <p:bldP spid="89" grpId="0" animBg="1"/>
      <p:bldP spid="90" grpId="0" animBg="1"/>
      <p:bldP spid="91" grpId="0" animBg="1"/>
      <p:bldP spid="93" grpId="0" animBg="1"/>
      <p:bldP spid="101" grpId="0"/>
      <p:bldP spid="102" grpId="0"/>
      <p:bldP spid="103" grpId="0"/>
      <p:bldP spid="134" grpId="0"/>
      <p:bldP spid="135" grpId="0"/>
      <p:bldP spid="136" grpId="0"/>
      <p:bldP spid="137" grpId="0"/>
      <p:bldP spid="138" grpId="0"/>
      <p:bldP spid="139" grpId="0"/>
      <p:bldP spid="140" grpId="0"/>
      <p:bldP spid="10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latin typeface="Arial" panose="020B0604020202020204" pitchFamily="34" charset="0"/>
              </a:rPr>
              <a:t>Quicksort</a:t>
            </a:r>
          </a:p>
        </p:txBody>
      </p:sp>
      <p:sp>
        <p:nvSpPr>
          <p:cNvPr id="54275" name="Rectangle 3"/>
          <p:cNvSpPr>
            <a:spLocks noGrp="1" noChangeArrowheads="1"/>
          </p:cNvSpPr>
          <p:nvPr>
            <p:ph sz="quarter" idx="17"/>
          </p:nvPr>
        </p:nvSpPr>
        <p:spPr>
          <a:xfrm>
            <a:off x="366617" y="1295400"/>
            <a:ext cx="9041068" cy="5157787"/>
          </a:xfrm>
        </p:spPr>
        <p:txBody>
          <a:bodyPr/>
          <a:lstStyle/>
          <a:p>
            <a:pPr lvl="1">
              <a:lnSpc>
                <a:spcPct val="110000"/>
              </a:lnSpc>
            </a:pPr>
            <a:r>
              <a:rPr lang="en-US" altLang="en-US" sz="2400" b="1" dirty="0">
                <a:latin typeface="Arial" panose="020B0604020202020204" pitchFamily="34" charset="0"/>
              </a:rPr>
              <a:t>Fastest</a:t>
            </a:r>
            <a:r>
              <a:rPr lang="en-US" altLang="en-US" sz="2400" dirty="0">
                <a:latin typeface="Arial" panose="020B0604020202020204" pitchFamily="34" charset="0"/>
              </a:rPr>
              <a:t> general purpose in-memory sorting algorithm in the average case</a:t>
            </a:r>
          </a:p>
          <a:p>
            <a:pPr lvl="1">
              <a:lnSpc>
                <a:spcPct val="110000"/>
              </a:lnSpc>
            </a:pPr>
            <a:r>
              <a:rPr lang="en-US" altLang="en-US" sz="2400" dirty="0">
                <a:latin typeface="Arial" panose="020B0604020202020204" pitchFamily="34" charset="0"/>
              </a:rPr>
              <a:t>Implemented in Unix as </a:t>
            </a:r>
            <a:r>
              <a:rPr lang="en-US" altLang="en-US" sz="2400" dirty="0" err="1">
                <a:solidFill>
                  <a:srgbClr val="C00000"/>
                </a:solidFill>
                <a:latin typeface="Arial" panose="020B0604020202020204" pitchFamily="34" charset="0"/>
              </a:rPr>
              <a:t>qsort</a:t>
            </a:r>
            <a:r>
              <a:rPr lang="en-US" altLang="en-US" sz="2400" dirty="0">
                <a:solidFill>
                  <a:srgbClr val="C00000"/>
                </a:solidFill>
                <a:latin typeface="Arial" panose="020B0604020202020204" pitchFamily="34" charset="0"/>
              </a:rPr>
              <a:t>() </a:t>
            </a:r>
            <a:r>
              <a:rPr lang="en-US" altLang="en-US" sz="2400" dirty="0">
                <a:latin typeface="Arial" panose="020B0604020202020204" pitchFamily="34" charset="0"/>
              </a:rPr>
              <a:t>which can be called in a program (see ‘man </a:t>
            </a:r>
            <a:r>
              <a:rPr lang="en-US" altLang="en-US" sz="2400" dirty="0" err="1">
                <a:latin typeface="Arial" panose="020B0604020202020204" pitchFamily="34" charset="0"/>
              </a:rPr>
              <a:t>qsort</a:t>
            </a:r>
            <a:r>
              <a:rPr lang="en-US" altLang="en-US" sz="2400" dirty="0">
                <a:latin typeface="Arial" panose="020B0604020202020204" pitchFamily="34" charset="0"/>
              </a:rPr>
              <a:t>’ for details)</a:t>
            </a:r>
          </a:p>
          <a:p>
            <a:pPr lvl="1">
              <a:lnSpc>
                <a:spcPct val="110000"/>
              </a:lnSpc>
            </a:pPr>
            <a:r>
              <a:rPr lang="en-US" altLang="en-US" sz="2400" dirty="0">
                <a:latin typeface="Arial" panose="020B0604020202020204" pitchFamily="34" charset="0"/>
              </a:rPr>
              <a:t>Main steps</a:t>
            </a:r>
          </a:p>
          <a:p>
            <a:pPr lvl="2">
              <a:lnSpc>
                <a:spcPct val="110000"/>
              </a:lnSpc>
              <a:buFont typeface="Arial" panose="020B0604020202020204" pitchFamily="34" charset="0"/>
              <a:buChar char="•"/>
            </a:pPr>
            <a:r>
              <a:rPr lang="en-US" altLang="en-US" sz="2000" dirty="0">
                <a:latin typeface="Arial" panose="020B0604020202020204" pitchFamily="34" charset="0"/>
              </a:rPr>
              <a:t>Select one element in array as </a:t>
            </a:r>
            <a:r>
              <a:rPr lang="en-US" altLang="en-US" sz="2000" dirty="0">
                <a:solidFill>
                  <a:srgbClr val="C00000"/>
                </a:solidFill>
                <a:latin typeface="Arial" panose="020B0604020202020204" pitchFamily="34" charset="0"/>
              </a:rPr>
              <a:t>pivot</a:t>
            </a:r>
          </a:p>
          <a:p>
            <a:pPr lvl="2">
              <a:lnSpc>
                <a:spcPct val="110000"/>
              </a:lnSpc>
              <a:buFont typeface="Arial" panose="020B0604020202020204" pitchFamily="34" charset="0"/>
              <a:buChar char="•"/>
            </a:pPr>
            <a:r>
              <a:rPr lang="en-US" altLang="en-US" sz="2000" dirty="0">
                <a:latin typeface="Arial" panose="020B0604020202020204" pitchFamily="34" charset="0"/>
              </a:rPr>
              <a:t>Partition list into two </a:t>
            </a:r>
            <a:r>
              <a:rPr lang="en-US" altLang="en-US" sz="2000" dirty="0" err="1">
                <a:latin typeface="Arial" panose="020B0604020202020204" pitchFamily="34" charset="0"/>
              </a:rPr>
              <a:t>sublists</a:t>
            </a:r>
            <a:r>
              <a:rPr lang="en-US" altLang="en-US" sz="2000" dirty="0">
                <a:latin typeface="Arial" panose="020B0604020202020204" pitchFamily="34" charset="0"/>
              </a:rPr>
              <a:t> with respect to pivot such that all elements in left </a:t>
            </a:r>
            <a:r>
              <a:rPr lang="en-US" altLang="en-US" sz="2000" dirty="0" err="1">
                <a:latin typeface="Arial" panose="020B0604020202020204" pitchFamily="34" charset="0"/>
              </a:rPr>
              <a:t>sublist</a:t>
            </a:r>
            <a:r>
              <a:rPr lang="en-US" altLang="en-US" sz="2000" dirty="0">
                <a:latin typeface="Arial" panose="020B0604020202020204" pitchFamily="34" charset="0"/>
              </a:rPr>
              <a:t> are less than pivot; all elements in right </a:t>
            </a:r>
            <a:r>
              <a:rPr lang="en-US" altLang="en-US" sz="2000" dirty="0" err="1">
                <a:latin typeface="Arial" panose="020B0604020202020204" pitchFamily="34" charset="0"/>
              </a:rPr>
              <a:t>sublist</a:t>
            </a:r>
            <a:r>
              <a:rPr lang="en-US" altLang="en-US" sz="2000" dirty="0">
                <a:latin typeface="Arial" panose="020B0604020202020204" pitchFamily="34" charset="0"/>
              </a:rPr>
              <a:t> are greater than or equal to pivot</a:t>
            </a:r>
          </a:p>
          <a:p>
            <a:pPr lvl="2">
              <a:lnSpc>
                <a:spcPct val="110000"/>
              </a:lnSpc>
              <a:buFont typeface="Arial" panose="020B0604020202020204" pitchFamily="34" charset="0"/>
              <a:buChar char="•"/>
            </a:pPr>
            <a:r>
              <a:rPr lang="en-US" altLang="en-US" sz="2000" dirty="0">
                <a:latin typeface="Arial" panose="020B0604020202020204" pitchFamily="34" charset="0"/>
              </a:rPr>
              <a:t>Recursively partition until input list has one or zero element</a:t>
            </a:r>
          </a:p>
          <a:p>
            <a:pPr lvl="1">
              <a:lnSpc>
                <a:spcPct val="110000"/>
              </a:lnSpc>
            </a:pPr>
            <a:r>
              <a:rPr lang="en-US" altLang="en-US" sz="2400" dirty="0">
                <a:latin typeface="Arial" panose="020B0604020202020204" pitchFamily="34" charset="0"/>
              </a:rPr>
              <a:t>No merging is required because the pivot found during </a:t>
            </a:r>
          </a:p>
          <a:p>
            <a:pPr marL="725488" lvl="1" indent="0">
              <a:lnSpc>
                <a:spcPct val="110000"/>
              </a:lnSpc>
              <a:buNone/>
            </a:pPr>
            <a:r>
              <a:rPr lang="en-US" altLang="en-US" sz="2400" dirty="0">
                <a:latin typeface="Arial" panose="020B0604020202020204" pitchFamily="34" charset="0"/>
              </a:rPr>
              <a:t>partitioning is already at its final position</a:t>
            </a:r>
          </a:p>
        </p:txBody>
      </p:sp>
      <p:grpSp>
        <p:nvGrpSpPr>
          <p:cNvPr id="6" name="Group 5">
            <a:extLst>
              <a:ext uri="{FF2B5EF4-FFF2-40B4-BE49-F238E27FC236}">
                <a16:creationId xmlns:a16="http://schemas.microsoft.com/office/drawing/2014/main" id="{0C467A68-B2C4-66CF-2098-83A70032EE04}"/>
              </a:ext>
            </a:extLst>
          </p:cNvPr>
          <p:cNvGrpSpPr/>
          <p:nvPr/>
        </p:nvGrpSpPr>
        <p:grpSpPr>
          <a:xfrm>
            <a:off x="5978685" y="3257550"/>
            <a:ext cx="3429000" cy="342900"/>
            <a:chOff x="5637212" y="3200400"/>
            <a:chExt cx="3429000" cy="342900"/>
          </a:xfrm>
        </p:grpSpPr>
        <p:sp>
          <p:nvSpPr>
            <p:cNvPr id="3" name="Rectangle 2">
              <a:extLst>
                <a:ext uri="{FF2B5EF4-FFF2-40B4-BE49-F238E27FC236}">
                  <a16:creationId xmlns:a16="http://schemas.microsoft.com/office/drawing/2014/main" id="{4EC60A53-9F66-BAC0-8D97-4C7EE0C99FC8}"/>
                </a:ext>
              </a:extLst>
            </p:cNvPr>
            <p:cNvSpPr/>
            <p:nvPr/>
          </p:nvSpPr>
          <p:spPr>
            <a:xfrm>
              <a:off x="5637212" y="3200400"/>
              <a:ext cx="1371600" cy="342900"/>
            </a:xfrm>
            <a:prstGeom prst="rect">
              <a:avLst/>
            </a:prstGeom>
            <a:solidFill>
              <a:srgbClr val="FFFF00"/>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t>&lt; pivot</a:t>
              </a:r>
            </a:p>
          </p:txBody>
        </p:sp>
        <p:sp>
          <p:nvSpPr>
            <p:cNvPr id="4" name="Rectangle 3">
              <a:extLst>
                <a:ext uri="{FF2B5EF4-FFF2-40B4-BE49-F238E27FC236}">
                  <a16:creationId xmlns:a16="http://schemas.microsoft.com/office/drawing/2014/main" id="{958E16D5-E8FD-84E9-4ABE-D198AE6B669D}"/>
                </a:ext>
              </a:extLst>
            </p:cNvPr>
            <p:cNvSpPr/>
            <p:nvPr/>
          </p:nvSpPr>
          <p:spPr>
            <a:xfrm>
              <a:off x="7626866" y="3200400"/>
              <a:ext cx="1439346" cy="342900"/>
            </a:xfrm>
            <a:prstGeom prst="rect">
              <a:avLst/>
            </a:prstGeom>
            <a:solidFill>
              <a:srgbClr val="00B0F0"/>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t>&gt;= pivot</a:t>
              </a:r>
            </a:p>
          </p:txBody>
        </p:sp>
        <p:sp>
          <p:nvSpPr>
            <p:cNvPr id="5" name="Rectangle 4">
              <a:extLst>
                <a:ext uri="{FF2B5EF4-FFF2-40B4-BE49-F238E27FC236}">
                  <a16:creationId xmlns:a16="http://schemas.microsoft.com/office/drawing/2014/main" id="{5661D373-20F4-0C63-59A3-81B025FFB9D6}"/>
                </a:ext>
              </a:extLst>
            </p:cNvPr>
            <p:cNvSpPr/>
            <p:nvPr/>
          </p:nvSpPr>
          <p:spPr>
            <a:xfrm>
              <a:off x="7068075" y="3200400"/>
              <a:ext cx="499527" cy="342900"/>
            </a:xfrm>
            <a:prstGeom prst="rect">
              <a:avLst/>
            </a:prstGeom>
            <a:solidFill>
              <a:srgbClr val="00B050"/>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t>pivot</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fade">
                                      <p:cBhvr>
                                        <p:cTn id="7" dur="500"/>
                                        <p:tgtEl>
                                          <p:spTgt spid="54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275">
                                            <p:txEl>
                                              <p:pRg st="1" end="1"/>
                                            </p:txEl>
                                          </p:spTgt>
                                        </p:tgtEl>
                                        <p:attrNameLst>
                                          <p:attrName>style.visibility</p:attrName>
                                        </p:attrNameLst>
                                      </p:cBhvr>
                                      <p:to>
                                        <p:strVal val="visible"/>
                                      </p:to>
                                    </p:set>
                                    <p:animEffect transition="in" filter="fade">
                                      <p:cBhvr>
                                        <p:cTn id="12" dur="500"/>
                                        <p:tgtEl>
                                          <p:spTgt spid="542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275">
                                            <p:txEl>
                                              <p:pRg st="2" end="2"/>
                                            </p:txEl>
                                          </p:spTgt>
                                        </p:tgtEl>
                                        <p:attrNameLst>
                                          <p:attrName>style.visibility</p:attrName>
                                        </p:attrNameLst>
                                      </p:cBhvr>
                                      <p:to>
                                        <p:strVal val="visible"/>
                                      </p:to>
                                    </p:set>
                                    <p:animEffect transition="in" filter="fade">
                                      <p:cBhvr>
                                        <p:cTn id="17" dur="500"/>
                                        <p:tgtEl>
                                          <p:spTgt spid="542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4275">
                                            <p:txEl>
                                              <p:pRg st="3" end="3"/>
                                            </p:txEl>
                                          </p:spTgt>
                                        </p:tgtEl>
                                        <p:attrNameLst>
                                          <p:attrName>style.visibility</p:attrName>
                                        </p:attrNameLst>
                                      </p:cBhvr>
                                      <p:to>
                                        <p:strVal val="visible"/>
                                      </p:to>
                                    </p:set>
                                    <p:animEffect transition="in" filter="fade">
                                      <p:cBhvr>
                                        <p:cTn id="22" dur="500"/>
                                        <p:tgtEl>
                                          <p:spTgt spid="542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4275">
                                            <p:txEl>
                                              <p:pRg st="4" end="4"/>
                                            </p:txEl>
                                          </p:spTgt>
                                        </p:tgtEl>
                                        <p:attrNameLst>
                                          <p:attrName>style.visibility</p:attrName>
                                        </p:attrNameLst>
                                      </p:cBhvr>
                                      <p:to>
                                        <p:strVal val="visible"/>
                                      </p:to>
                                    </p:set>
                                    <p:animEffect transition="in" filter="fade">
                                      <p:cBhvr>
                                        <p:cTn id="27" dur="500"/>
                                        <p:tgtEl>
                                          <p:spTgt spid="542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4275">
                                            <p:txEl>
                                              <p:pRg st="5" end="5"/>
                                            </p:txEl>
                                          </p:spTgt>
                                        </p:tgtEl>
                                        <p:attrNameLst>
                                          <p:attrName>style.visibility</p:attrName>
                                        </p:attrNameLst>
                                      </p:cBhvr>
                                      <p:to>
                                        <p:strVal val="visible"/>
                                      </p:to>
                                    </p:set>
                                    <p:animEffect transition="in" filter="fade">
                                      <p:cBhvr>
                                        <p:cTn id="36" dur="500"/>
                                        <p:tgtEl>
                                          <p:spTgt spid="54275">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4275">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42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a:t>Quicksort (Example)</a:t>
            </a:r>
          </a:p>
        </p:txBody>
      </p:sp>
      <p:sp>
        <p:nvSpPr>
          <p:cNvPr id="60" name="Rounded Rectangle 59"/>
          <p:cNvSpPr/>
          <p:nvPr/>
        </p:nvSpPr>
        <p:spPr>
          <a:xfrm>
            <a:off x="2323928" y="2672795"/>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61" name="Rounded Rectangle 60"/>
          <p:cNvSpPr/>
          <p:nvPr/>
        </p:nvSpPr>
        <p:spPr>
          <a:xfrm>
            <a:off x="2987098" y="2672795"/>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15</a:t>
            </a:r>
          </a:p>
        </p:txBody>
      </p:sp>
      <p:sp>
        <p:nvSpPr>
          <p:cNvPr id="79" name="Rounded Rectangle 78"/>
          <p:cNvSpPr/>
          <p:nvPr/>
        </p:nvSpPr>
        <p:spPr>
          <a:xfrm>
            <a:off x="3635354" y="2672795"/>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35</a:t>
            </a:r>
          </a:p>
        </p:txBody>
      </p:sp>
      <p:sp>
        <p:nvSpPr>
          <p:cNvPr id="87" name="Rounded Rectangle 86"/>
          <p:cNvSpPr/>
          <p:nvPr/>
        </p:nvSpPr>
        <p:spPr>
          <a:xfrm>
            <a:off x="4283611" y="2659198"/>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04</a:t>
            </a:r>
          </a:p>
        </p:txBody>
      </p:sp>
      <p:sp>
        <p:nvSpPr>
          <p:cNvPr id="88" name="Rounded Rectangle 87"/>
          <p:cNvSpPr/>
          <p:nvPr/>
        </p:nvSpPr>
        <p:spPr>
          <a:xfrm>
            <a:off x="5049856" y="2672795"/>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77</a:t>
            </a:r>
          </a:p>
        </p:txBody>
      </p:sp>
      <p:sp>
        <p:nvSpPr>
          <p:cNvPr id="89" name="Rounded Rectangle 88"/>
          <p:cNvSpPr/>
          <p:nvPr/>
        </p:nvSpPr>
        <p:spPr>
          <a:xfrm>
            <a:off x="5775377" y="2672795"/>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80</a:t>
            </a:r>
          </a:p>
        </p:txBody>
      </p:sp>
      <p:sp>
        <p:nvSpPr>
          <p:cNvPr id="90" name="Rounded Rectangle 89"/>
          <p:cNvSpPr/>
          <p:nvPr/>
        </p:nvSpPr>
        <p:spPr>
          <a:xfrm>
            <a:off x="6423634" y="2672795"/>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96</a:t>
            </a:r>
          </a:p>
        </p:txBody>
      </p:sp>
      <p:sp>
        <p:nvSpPr>
          <p:cNvPr id="91" name="Rounded Rectangle 90"/>
          <p:cNvSpPr/>
          <p:nvPr/>
        </p:nvSpPr>
        <p:spPr>
          <a:xfrm>
            <a:off x="7071891" y="2659198"/>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89</a:t>
            </a:r>
          </a:p>
        </p:txBody>
      </p:sp>
      <p:sp>
        <p:nvSpPr>
          <p:cNvPr id="92" name="Rounded Rectangle 91"/>
          <p:cNvSpPr/>
          <p:nvPr/>
        </p:nvSpPr>
        <p:spPr>
          <a:xfrm>
            <a:off x="7720146" y="2659198"/>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93</a:t>
            </a:r>
          </a:p>
        </p:txBody>
      </p:sp>
      <p:sp>
        <p:nvSpPr>
          <p:cNvPr id="93" name="Rounded Rectangle 92"/>
          <p:cNvSpPr/>
          <p:nvPr/>
        </p:nvSpPr>
        <p:spPr>
          <a:xfrm>
            <a:off x="8405946" y="2654091"/>
            <a:ext cx="558000" cy="478800"/>
          </a:xfrm>
          <a:prstGeom prst="roundRect">
            <a:avLst/>
          </a:prstGeom>
          <a:solidFill>
            <a:srgbClr val="CC0099"/>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06</a:t>
            </a:r>
          </a:p>
        </p:txBody>
      </p:sp>
      <p:grpSp>
        <p:nvGrpSpPr>
          <p:cNvPr id="94" name="Group 93"/>
          <p:cNvGrpSpPr/>
          <p:nvPr/>
        </p:nvGrpSpPr>
        <p:grpSpPr>
          <a:xfrm>
            <a:off x="8594612" y="3207012"/>
            <a:ext cx="250068" cy="650530"/>
            <a:chOff x="2313045" y="2368839"/>
            <a:chExt cx="250068" cy="650530"/>
          </a:xfrm>
          <a:solidFill>
            <a:srgbClr val="CC0099"/>
          </a:solidFill>
        </p:grpSpPr>
        <p:sp>
          <p:nvSpPr>
            <p:cNvPr id="95" name="Text Box 14"/>
            <p:cNvSpPr txBox="1">
              <a:spLocks noChangeArrowheads="1"/>
            </p:cNvSpPr>
            <p:nvPr/>
          </p:nvSpPr>
          <p:spPr bwMode="gray">
            <a:xfrm>
              <a:off x="2313045" y="2624516"/>
              <a:ext cx="250068" cy="3948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rgbClr val="CC0099"/>
                  </a:solidFill>
                  <a:latin typeface="+mj-lt"/>
                  <a:ea typeface="Verdana" panose="020B0604030504040204" pitchFamily="34" charset="0"/>
                  <a:cs typeface="Verdana" panose="020B0604030504040204" pitchFamily="34" charset="0"/>
                </a:rPr>
                <a:t>i</a:t>
              </a:r>
              <a:endParaRPr lang="en-US" altLang="en-US" sz="1400" dirty="0">
                <a:solidFill>
                  <a:srgbClr val="CC0099"/>
                </a:solidFill>
                <a:latin typeface="+mj-lt"/>
                <a:ea typeface="Verdana" panose="020B0604030504040204" pitchFamily="34" charset="0"/>
                <a:cs typeface="Verdana" panose="020B0604030504040204" pitchFamily="34" charset="0"/>
              </a:endParaRPr>
            </a:p>
          </p:txBody>
        </p:sp>
        <p:sp>
          <p:nvSpPr>
            <p:cNvPr id="97" name="Up Arrow 96"/>
            <p:cNvSpPr/>
            <p:nvPr/>
          </p:nvSpPr>
          <p:spPr>
            <a:xfrm>
              <a:off x="2341570" y="2368839"/>
              <a:ext cx="179034" cy="288000"/>
            </a:xfrm>
            <a:prstGeom prst="upArrow">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grpSp>
        <p:nvGrpSpPr>
          <p:cNvPr id="98" name="Group 97"/>
          <p:cNvGrpSpPr/>
          <p:nvPr/>
        </p:nvGrpSpPr>
        <p:grpSpPr>
          <a:xfrm>
            <a:off x="3579812" y="3311870"/>
            <a:ext cx="1301638" cy="665861"/>
            <a:chOff x="951129" y="2368839"/>
            <a:chExt cx="1301638" cy="665861"/>
          </a:xfrm>
        </p:grpSpPr>
        <p:sp>
          <p:nvSpPr>
            <p:cNvPr id="99" name="Text Box 14"/>
            <p:cNvSpPr txBox="1">
              <a:spLocks noChangeArrowheads="1"/>
            </p:cNvSpPr>
            <p:nvPr/>
          </p:nvSpPr>
          <p:spPr bwMode="gray">
            <a:xfrm>
              <a:off x="951129" y="2639847"/>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ysClr val="windowText" lastClr="000000"/>
                  </a:solidFill>
                  <a:latin typeface="+mj-lt"/>
                  <a:ea typeface="Verdana" panose="020B0604030504040204" pitchFamily="34" charset="0"/>
                  <a:cs typeface="Verdana" panose="020B0604030504040204" pitchFamily="34" charset="0"/>
                </a:rPr>
                <a:t>last_small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sp>
          <p:nvSpPr>
            <p:cNvPr id="100" name="Up Arrow 99"/>
            <p:cNvSpPr/>
            <p:nvPr/>
          </p:nvSpPr>
          <p:spPr>
            <a:xfrm>
              <a:off x="1868406" y="2368839"/>
              <a:ext cx="144033" cy="288000"/>
            </a:xfrm>
            <a:prstGeom prst="upArrow">
              <a:avLst/>
            </a:prstGeom>
            <a:solidFill>
              <a:schemeClr val="tx1"/>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sp>
        <p:nvSpPr>
          <p:cNvPr id="101" name="Rectangle 100"/>
          <p:cNvSpPr/>
          <p:nvPr/>
        </p:nvSpPr>
        <p:spPr>
          <a:xfrm>
            <a:off x="2563146"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02" name="Rectangle 101"/>
          <p:cNvSpPr/>
          <p:nvPr/>
        </p:nvSpPr>
        <p:spPr>
          <a:xfrm>
            <a:off x="3149017"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03" name="Rectangle 102"/>
          <p:cNvSpPr/>
          <p:nvPr/>
        </p:nvSpPr>
        <p:spPr>
          <a:xfrm>
            <a:off x="3802707"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34" name="Rectangle 133"/>
          <p:cNvSpPr/>
          <p:nvPr/>
        </p:nvSpPr>
        <p:spPr>
          <a:xfrm>
            <a:off x="4423955"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135" name="Rectangle 134"/>
          <p:cNvSpPr/>
          <p:nvPr/>
        </p:nvSpPr>
        <p:spPr>
          <a:xfrm>
            <a:off x="5215065"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136" name="Rectangle 135"/>
          <p:cNvSpPr/>
          <p:nvPr/>
        </p:nvSpPr>
        <p:spPr>
          <a:xfrm>
            <a:off x="5954400"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137" name="Rectangle 136"/>
          <p:cNvSpPr/>
          <p:nvPr/>
        </p:nvSpPr>
        <p:spPr>
          <a:xfrm>
            <a:off x="6608091"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138" name="Rectangle 137"/>
          <p:cNvSpPr/>
          <p:nvPr/>
        </p:nvSpPr>
        <p:spPr>
          <a:xfrm>
            <a:off x="7229339"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139" name="Rectangle 138"/>
          <p:cNvSpPr/>
          <p:nvPr/>
        </p:nvSpPr>
        <p:spPr>
          <a:xfrm>
            <a:off x="7882065"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140" name="Rectangle 139"/>
          <p:cNvSpPr/>
          <p:nvPr/>
        </p:nvSpPr>
        <p:spPr>
          <a:xfrm>
            <a:off x="8567865"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9</a:t>
            </a:r>
          </a:p>
        </p:txBody>
      </p:sp>
      <p:sp>
        <p:nvSpPr>
          <p:cNvPr id="84" name="Rectangle 83"/>
          <p:cNvSpPr/>
          <p:nvPr/>
        </p:nvSpPr>
        <p:spPr>
          <a:xfrm>
            <a:off x="878283" y="1864920"/>
            <a:ext cx="4636206" cy="338554"/>
          </a:xfrm>
          <a:prstGeom prst="rect">
            <a:avLst/>
          </a:prstGeom>
        </p:spPr>
        <p:txBody>
          <a:bodyPr wrap="none">
            <a:spAutoFit/>
          </a:bodyPr>
          <a:lstStyle/>
          <a:p>
            <a:pPr>
              <a:lnSpc>
                <a:spcPct val="80000"/>
              </a:lnSpc>
              <a:spcBef>
                <a:spcPct val="0"/>
              </a:spcBef>
              <a:buClrTx/>
              <a:buFontTx/>
              <a:buNone/>
            </a:pPr>
            <a:r>
              <a:rPr lang="en-US" altLang="en-US" sz="2000" dirty="0">
                <a:solidFill>
                  <a:schemeClr val="tx1"/>
                </a:solidFill>
                <a:latin typeface="+mn-lt"/>
              </a:rPr>
              <a:t>Carry on checking </a:t>
            </a:r>
            <a:r>
              <a:rPr lang="en-US" altLang="en-US" sz="2000" dirty="0">
                <a:solidFill>
                  <a:srgbClr val="0070C0"/>
                </a:solidFill>
                <a:latin typeface="+mn-lt"/>
              </a:rPr>
              <a:t>if (item </a:t>
            </a:r>
            <a:r>
              <a:rPr lang="en-US" altLang="en-US" sz="2000" dirty="0">
                <a:solidFill>
                  <a:srgbClr val="0070C0"/>
                </a:solidFill>
                <a:cs typeface="Arial" panose="020B0604020202020204" pitchFamily="34" charset="0"/>
              </a:rPr>
              <a:t>≥ pivot) </a:t>
            </a:r>
            <a:r>
              <a:rPr lang="en-US" altLang="en-US" sz="2000" dirty="0">
                <a:solidFill>
                  <a:schemeClr val="tx1"/>
                </a:solidFill>
                <a:cs typeface="Arial" panose="020B0604020202020204" pitchFamily="34" charset="0"/>
              </a:rPr>
              <a:t>…</a:t>
            </a:r>
            <a:endParaRPr lang="en-US" altLang="en-US" dirty="0">
              <a:solidFill>
                <a:schemeClr val="tx1"/>
              </a:solidFill>
              <a:latin typeface="+mn-lt"/>
            </a:endParaRPr>
          </a:p>
        </p:txBody>
      </p:sp>
      <p:sp>
        <p:nvSpPr>
          <p:cNvPr id="85" name="Rectangle 84"/>
          <p:cNvSpPr/>
          <p:nvPr/>
        </p:nvSpPr>
        <p:spPr>
          <a:xfrm>
            <a:off x="892773" y="1428919"/>
            <a:ext cx="1864613" cy="338554"/>
          </a:xfrm>
          <a:prstGeom prst="rect">
            <a:avLst/>
          </a:prstGeom>
        </p:spPr>
        <p:txBody>
          <a:bodyPr wrap="none">
            <a:spAutoFit/>
          </a:bodyPr>
          <a:lstStyle/>
          <a:p>
            <a:pPr>
              <a:lnSpc>
                <a:spcPct val="80000"/>
              </a:lnSpc>
              <a:spcBef>
                <a:spcPct val="0"/>
              </a:spcBef>
              <a:buClrTx/>
              <a:buFontTx/>
              <a:buNone/>
            </a:pPr>
            <a:r>
              <a:rPr lang="en-US" altLang="en-US" sz="2000" dirty="0">
                <a:solidFill>
                  <a:schemeClr val="tx1"/>
                </a:solidFill>
                <a:latin typeface="+mn-lt"/>
              </a:rPr>
              <a:t>Partitioning…</a:t>
            </a:r>
            <a:endParaRPr lang="en-US" altLang="en-US" dirty="0">
              <a:solidFill>
                <a:schemeClr val="tx1"/>
              </a:solidFill>
              <a:latin typeface="+mn-lt"/>
            </a:endParaRPr>
          </a:p>
        </p:txBody>
      </p:sp>
      <p:grpSp>
        <p:nvGrpSpPr>
          <p:cNvPr id="2" name="Group 1"/>
          <p:cNvGrpSpPr/>
          <p:nvPr/>
        </p:nvGrpSpPr>
        <p:grpSpPr>
          <a:xfrm>
            <a:off x="897892" y="3944258"/>
            <a:ext cx="8191339" cy="1703548"/>
            <a:chOff x="897892" y="3944258"/>
            <a:chExt cx="8191339" cy="1703548"/>
          </a:xfrm>
        </p:grpSpPr>
        <p:sp>
          <p:nvSpPr>
            <p:cNvPr id="54" name="Rounded Rectangle 53"/>
            <p:cNvSpPr/>
            <p:nvPr/>
          </p:nvSpPr>
          <p:spPr>
            <a:xfrm>
              <a:off x="2349994" y="4312349"/>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55" name="Rounded Rectangle 54"/>
            <p:cNvSpPr/>
            <p:nvPr/>
          </p:nvSpPr>
          <p:spPr>
            <a:xfrm>
              <a:off x="3013164" y="4312349"/>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15</a:t>
              </a:r>
            </a:p>
          </p:txBody>
        </p:sp>
        <p:sp>
          <p:nvSpPr>
            <p:cNvPr id="56" name="Rounded Rectangle 55"/>
            <p:cNvSpPr/>
            <p:nvPr/>
          </p:nvSpPr>
          <p:spPr>
            <a:xfrm>
              <a:off x="3661420" y="4312349"/>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35</a:t>
              </a:r>
            </a:p>
          </p:txBody>
        </p:sp>
        <p:sp>
          <p:nvSpPr>
            <p:cNvPr id="57" name="Rounded Rectangle 56"/>
            <p:cNvSpPr/>
            <p:nvPr/>
          </p:nvSpPr>
          <p:spPr>
            <a:xfrm>
              <a:off x="4309677" y="4298752"/>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04</a:t>
              </a:r>
            </a:p>
          </p:txBody>
        </p:sp>
        <p:sp>
          <p:nvSpPr>
            <p:cNvPr id="58" name="Rounded Rectangle 57"/>
            <p:cNvSpPr/>
            <p:nvPr/>
          </p:nvSpPr>
          <p:spPr>
            <a:xfrm>
              <a:off x="5075922" y="4312349"/>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06</a:t>
              </a:r>
            </a:p>
          </p:txBody>
        </p:sp>
        <p:sp>
          <p:nvSpPr>
            <p:cNvPr id="62" name="Rounded Rectangle 61"/>
            <p:cNvSpPr/>
            <p:nvPr/>
          </p:nvSpPr>
          <p:spPr>
            <a:xfrm>
              <a:off x="5801443" y="4312349"/>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80</a:t>
              </a:r>
            </a:p>
          </p:txBody>
        </p:sp>
        <p:sp>
          <p:nvSpPr>
            <p:cNvPr id="63" name="Rounded Rectangle 62"/>
            <p:cNvSpPr/>
            <p:nvPr/>
          </p:nvSpPr>
          <p:spPr>
            <a:xfrm>
              <a:off x="6449700" y="4312349"/>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96</a:t>
              </a:r>
            </a:p>
          </p:txBody>
        </p:sp>
        <p:sp>
          <p:nvSpPr>
            <p:cNvPr id="64" name="Rounded Rectangle 63"/>
            <p:cNvSpPr/>
            <p:nvPr/>
          </p:nvSpPr>
          <p:spPr>
            <a:xfrm>
              <a:off x="7097957" y="4298752"/>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89</a:t>
              </a:r>
            </a:p>
          </p:txBody>
        </p:sp>
        <p:sp>
          <p:nvSpPr>
            <p:cNvPr id="65" name="Rounded Rectangle 64"/>
            <p:cNvSpPr/>
            <p:nvPr/>
          </p:nvSpPr>
          <p:spPr>
            <a:xfrm>
              <a:off x="7746212" y="4298752"/>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93</a:t>
              </a:r>
            </a:p>
          </p:txBody>
        </p:sp>
        <p:sp>
          <p:nvSpPr>
            <p:cNvPr id="66" name="Rounded Rectangle 65"/>
            <p:cNvSpPr/>
            <p:nvPr/>
          </p:nvSpPr>
          <p:spPr>
            <a:xfrm>
              <a:off x="8432012" y="4293645"/>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77</a:t>
              </a:r>
            </a:p>
          </p:txBody>
        </p:sp>
        <p:grpSp>
          <p:nvGrpSpPr>
            <p:cNvPr id="70" name="Group 69"/>
            <p:cNvGrpSpPr/>
            <p:nvPr/>
          </p:nvGrpSpPr>
          <p:grpSpPr>
            <a:xfrm>
              <a:off x="4334829" y="4951424"/>
              <a:ext cx="1301638" cy="696382"/>
              <a:chOff x="951129" y="2368839"/>
              <a:chExt cx="1301638" cy="696382"/>
            </a:xfrm>
          </p:grpSpPr>
          <p:sp>
            <p:nvSpPr>
              <p:cNvPr id="71" name="Text Box 14"/>
              <p:cNvSpPr txBox="1">
                <a:spLocks noChangeArrowheads="1"/>
              </p:cNvSpPr>
              <p:nvPr/>
            </p:nvSpPr>
            <p:spPr bwMode="gray">
              <a:xfrm>
                <a:off x="951129" y="2639847"/>
                <a:ext cx="1301638" cy="42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ysClr val="windowText" lastClr="000000"/>
                    </a:solidFill>
                    <a:latin typeface="+mj-lt"/>
                    <a:ea typeface="Verdana" panose="020B0604030504040204" pitchFamily="34" charset="0"/>
                    <a:cs typeface="Verdana" panose="020B0604030504040204" pitchFamily="34" charset="0"/>
                  </a:rPr>
                  <a:t>last_small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sp>
            <p:nvSpPr>
              <p:cNvPr id="72" name="Up Arrow 71"/>
              <p:cNvSpPr/>
              <p:nvPr/>
            </p:nvSpPr>
            <p:spPr>
              <a:xfrm>
                <a:off x="1868406" y="2368839"/>
                <a:ext cx="144033" cy="288000"/>
              </a:xfrm>
              <a:prstGeom prst="upArrow">
                <a:avLst/>
              </a:prstGeom>
              <a:solidFill>
                <a:schemeClr val="tx1"/>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sp>
          <p:nvSpPr>
            <p:cNvPr id="73" name="Rectangle 72"/>
            <p:cNvSpPr/>
            <p:nvPr/>
          </p:nvSpPr>
          <p:spPr>
            <a:xfrm>
              <a:off x="2589212"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74" name="Rectangle 73"/>
            <p:cNvSpPr/>
            <p:nvPr/>
          </p:nvSpPr>
          <p:spPr>
            <a:xfrm>
              <a:off x="3175083"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75" name="Rectangle 74"/>
            <p:cNvSpPr/>
            <p:nvPr/>
          </p:nvSpPr>
          <p:spPr>
            <a:xfrm>
              <a:off x="3828773"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76" name="Rectangle 75"/>
            <p:cNvSpPr/>
            <p:nvPr/>
          </p:nvSpPr>
          <p:spPr>
            <a:xfrm>
              <a:off x="4450021"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77" name="Rectangle 76"/>
            <p:cNvSpPr/>
            <p:nvPr/>
          </p:nvSpPr>
          <p:spPr>
            <a:xfrm>
              <a:off x="5241131"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78" name="Rectangle 77"/>
            <p:cNvSpPr/>
            <p:nvPr/>
          </p:nvSpPr>
          <p:spPr>
            <a:xfrm>
              <a:off x="5980466"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80" name="Rectangle 79"/>
            <p:cNvSpPr/>
            <p:nvPr/>
          </p:nvSpPr>
          <p:spPr>
            <a:xfrm>
              <a:off x="6634157"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81" name="Rectangle 80"/>
            <p:cNvSpPr/>
            <p:nvPr/>
          </p:nvSpPr>
          <p:spPr>
            <a:xfrm>
              <a:off x="7255405"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82" name="Rectangle 81"/>
            <p:cNvSpPr/>
            <p:nvPr/>
          </p:nvSpPr>
          <p:spPr>
            <a:xfrm>
              <a:off x="7908131"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83" name="Rectangle 82"/>
            <p:cNvSpPr/>
            <p:nvPr/>
          </p:nvSpPr>
          <p:spPr>
            <a:xfrm>
              <a:off x="8593931"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9</a:t>
              </a:r>
            </a:p>
          </p:txBody>
        </p:sp>
        <p:sp>
          <p:nvSpPr>
            <p:cNvPr id="59" name="TextBox 58"/>
            <p:cNvSpPr txBox="1"/>
            <p:nvPr/>
          </p:nvSpPr>
          <p:spPr>
            <a:xfrm>
              <a:off x="897892" y="4331771"/>
              <a:ext cx="1523174" cy="892552"/>
            </a:xfrm>
            <a:prstGeom prst="rect">
              <a:avLst/>
            </a:prstGeom>
            <a:noFill/>
          </p:spPr>
          <p:txBody>
            <a:bodyPr wrap="none" rtlCol="0">
              <a:spAutoFit/>
            </a:bodyPr>
            <a:lstStyle/>
            <a:p>
              <a:r>
                <a:rPr lang="en-GB" sz="2000" dirty="0">
                  <a:solidFill>
                    <a:schemeClr val="tx1"/>
                  </a:solidFill>
                </a:rPr>
                <a:t>Swapped</a:t>
              </a:r>
            </a:p>
            <a:p>
              <a:r>
                <a:rPr lang="en-GB" sz="2000" dirty="0">
                  <a:solidFill>
                    <a:schemeClr val="tx1"/>
                  </a:solidFill>
                </a:rPr>
                <a:t>(06 and 77)</a:t>
              </a:r>
            </a:p>
          </p:txBody>
        </p:sp>
      </p:grpSp>
      <p:sp>
        <p:nvSpPr>
          <p:cNvPr id="86" name="TextBox 85"/>
          <p:cNvSpPr txBox="1"/>
          <p:nvPr/>
        </p:nvSpPr>
        <p:spPr>
          <a:xfrm>
            <a:off x="608012" y="2537121"/>
            <a:ext cx="1364476" cy="892552"/>
          </a:xfrm>
          <a:prstGeom prst="rect">
            <a:avLst/>
          </a:prstGeom>
          <a:noFill/>
        </p:spPr>
        <p:txBody>
          <a:bodyPr wrap="none" rtlCol="0">
            <a:spAutoFit/>
          </a:bodyPr>
          <a:lstStyle/>
          <a:p>
            <a:pPr algn="ctr"/>
            <a:r>
              <a:rPr lang="en-GB" sz="2000" dirty="0">
                <a:solidFill>
                  <a:schemeClr val="tx1"/>
                </a:solidFill>
              </a:rPr>
              <a:t>i ++</a:t>
            </a:r>
          </a:p>
          <a:p>
            <a:r>
              <a:rPr lang="en-GB" sz="2000" dirty="0">
                <a:solidFill>
                  <a:schemeClr val="tx1"/>
                </a:solidFill>
              </a:rPr>
              <a:t>(93 &gt;= 42)</a:t>
            </a:r>
          </a:p>
        </p:txBody>
      </p:sp>
      <p:grpSp>
        <p:nvGrpSpPr>
          <p:cNvPr id="104" name="Group 103"/>
          <p:cNvGrpSpPr/>
          <p:nvPr/>
        </p:nvGrpSpPr>
        <p:grpSpPr>
          <a:xfrm>
            <a:off x="8619274" y="4951424"/>
            <a:ext cx="243656" cy="616931"/>
            <a:chOff x="2313045" y="2368839"/>
            <a:chExt cx="243656" cy="616931"/>
          </a:xfrm>
          <a:solidFill>
            <a:srgbClr val="CC0099"/>
          </a:solidFill>
        </p:grpSpPr>
        <p:sp>
          <p:nvSpPr>
            <p:cNvPr id="105" name="Text Box 14"/>
            <p:cNvSpPr txBox="1">
              <a:spLocks noChangeArrowheads="1"/>
            </p:cNvSpPr>
            <p:nvPr/>
          </p:nvSpPr>
          <p:spPr bwMode="gray">
            <a:xfrm>
              <a:off x="2313045" y="2624516"/>
              <a:ext cx="243656" cy="3612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dirty="0" err="1">
                  <a:ln>
                    <a:solidFill>
                      <a:srgbClr val="CC0099"/>
                    </a:solidFill>
                  </a:ln>
                  <a:solidFill>
                    <a:srgbClr val="CC0099"/>
                  </a:solidFill>
                  <a:latin typeface="+mj-lt"/>
                  <a:ea typeface="Verdana" panose="020B0604030504040204" pitchFamily="34" charset="0"/>
                  <a:cs typeface="Verdana" panose="020B0604030504040204" pitchFamily="34" charset="0"/>
                </a:rPr>
                <a:t>i</a:t>
              </a:r>
              <a:endParaRPr lang="en-US" altLang="en-US" dirty="0">
                <a:ln>
                  <a:solidFill>
                    <a:srgbClr val="CC0099"/>
                  </a:solidFill>
                </a:ln>
                <a:solidFill>
                  <a:srgbClr val="CC0099"/>
                </a:solidFill>
                <a:latin typeface="+mj-lt"/>
                <a:ea typeface="Verdana" panose="020B0604030504040204" pitchFamily="34" charset="0"/>
                <a:cs typeface="Verdana" panose="020B0604030504040204" pitchFamily="34" charset="0"/>
              </a:endParaRPr>
            </a:p>
          </p:txBody>
        </p:sp>
        <p:sp>
          <p:nvSpPr>
            <p:cNvPr id="106" name="Up Arrow 105"/>
            <p:cNvSpPr/>
            <p:nvPr/>
          </p:nvSpPr>
          <p:spPr>
            <a:xfrm>
              <a:off x="2341570" y="2368839"/>
              <a:ext cx="179034" cy="288000"/>
            </a:xfrm>
            <a:prstGeom prst="upArrow">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spTree>
    <p:extLst>
      <p:ext uri="{BB962C8B-B14F-4D97-AF65-F5344CB8AC3E}">
        <p14:creationId xmlns:p14="http://schemas.microsoft.com/office/powerpoint/2010/main" val="3989608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2.62905E-7 -1.48148E-6 L 0.07727 -1.48148E-6 " pathEditMode="relative" rAng="0" ptsTypes="AA">
                                      <p:cBhvr>
                                        <p:cTn id="6" dur="2000" fill="hold"/>
                                        <p:tgtEl>
                                          <p:spTgt spid="98"/>
                                        </p:tgtEl>
                                        <p:attrNameLst>
                                          <p:attrName>ppt_x</p:attrName>
                                          <p:attrName>ppt_y</p:attrName>
                                        </p:attrNameLst>
                                      </p:cBhvr>
                                      <p:rCtr x="3863" y="0"/>
                                    </p:animMotion>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grpId="0" nodeType="clickEffect">
                                  <p:stCondLst>
                                    <p:cond delay="0"/>
                                  </p:stCondLst>
                                  <p:childTnLst>
                                    <p:animEffect transition="out" filter="fade">
                                      <p:cBhvr>
                                        <p:cTn id="10" dur="500" tmFilter="0, 0; .2, .5; .8, .5; 1, 0"/>
                                        <p:tgtEl>
                                          <p:spTgt spid="88"/>
                                        </p:tgtEl>
                                      </p:cBhvr>
                                    </p:animEffect>
                                    <p:animScale>
                                      <p:cBhvr>
                                        <p:cTn id="11" dur="250" autoRev="1" fill="hold"/>
                                        <p:tgtEl>
                                          <p:spTgt spid="88"/>
                                        </p:tgtEl>
                                      </p:cBhvr>
                                      <p:by x="105000" y="105000"/>
                                    </p:animScale>
                                  </p:childTnLst>
                                </p:cTn>
                              </p:par>
                              <p:par>
                                <p:cTn id="12" presetID="26" presetClass="emph" presetSubtype="0" fill="hold" grpId="0" nodeType="withEffect">
                                  <p:stCondLst>
                                    <p:cond delay="0"/>
                                  </p:stCondLst>
                                  <p:childTnLst>
                                    <p:animEffect transition="out" filter="fade">
                                      <p:cBhvr>
                                        <p:cTn id="13" dur="500" tmFilter="0, 0; .2, .5; .8, .5; 1, 0"/>
                                        <p:tgtEl>
                                          <p:spTgt spid="93"/>
                                        </p:tgtEl>
                                      </p:cBhvr>
                                    </p:animEffect>
                                    <p:animScale>
                                      <p:cBhvr>
                                        <p:cTn id="14" dur="250" autoRev="1" fill="hold"/>
                                        <p:tgtEl>
                                          <p:spTgt spid="93"/>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grpId="1" nodeType="clickEffect">
                                  <p:stCondLst>
                                    <p:cond delay="0"/>
                                  </p:stCondLst>
                                  <p:childTnLst>
                                    <p:animMotion origin="layout" path="M -3.25425E-6 2.96296E-6 L 0.33841 2.96296E-6 " pathEditMode="relative" rAng="0" ptsTypes="AA">
                                      <p:cBhvr>
                                        <p:cTn id="18" dur="2000" fill="hold"/>
                                        <p:tgtEl>
                                          <p:spTgt spid="88"/>
                                        </p:tgtEl>
                                        <p:attrNameLst>
                                          <p:attrName>ppt_x</p:attrName>
                                          <p:attrName>ppt_y</p:attrName>
                                        </p:attrNameLst>
                                      </p:cBhvr>
                                      <p:rCtr x="16912" y="0"/>
                                    </p:animMotion>
                                  </p:childTnLst>
                                </p:cTn>
                              </p:par>
                              <p:par>
                                <p:cTn id="19" presetID="35" presetClass="path" presetSubtype="0" accel="50000" decel="50000" fill="hold" grpId="1" nodeType="withEffect">
                                  <p:stCondLst>
                                    <p:cond delay="0"/>
                                  </p:stCondLst>
                                  <p:childTnLst>
                                    <p:animMotion origin="layout" path="M -3.92433E-6 7.40741E-7 L -0.33889 0.00278 " pathEditMode="relative" rAng="0" ptsTypes="AA">
                                      <p:cBhvr>
                                        <p:cTn id="20" dur="2000" fill="hold"/>
                                        <p:tgtEl>
                                          <p:spTgt spid="93"/>
                                        </p:tgtEl>
                                        <p:attrNameLst>
                                          <p:attrName>ppt_x</p:attrName>
                                          <p:attrName>ppt_y</p:attrName>
                                        </p:attrNameLst>
                                      </p:cBhvr>
                                      <p:rCtr x="-17345"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par>
                                <p:cTn id="26" presetID="10" presetClass="entr" presetSubtype="0" fill="hold" nodeType="withEffect">
                                  <p:stCondLst>
                                    <p:cond delay="0"/>
                                  </p:stCondLst>
                                  <p:childTnLst>
                                    <p:set>
                                      <p:cBhvr>
                                        <p:cTn id="27" dur="1" fill="hold">
                                          <p:stCondLst>
                                            <p:cond delay="0"/>
                                          </p:stCondLst>
                                        </p:cTn>
                                        <p:tgtEl>
                                          <p:spTgt spid="104"/>
                                        </p:tgtEl>
                                        <p:attrNameLst>
                                          <p:attrName>style.visibility</p:attrName>
                                        </p:attrNameLst>
                                      </p:cBhvr>
                                      <p:to>
                                        <p:strVal val="visible"/>
                                      </p:to>
                                    </p:set>
                                    <p:animEffect transition="in" filter="fade">
                                      <p:cBhvr>
                                        <p:cTn id="28" dur="500"/>
                                        <p:tgtEl>
                                          <p:spTgt spid="104"/>
                                        </p:tgtEl>
                                      </p:cBhvr>
                                    </p:animEffect>
                                  </p:childTnLst>
                                </p:cTn>
                              </p:par>
                            </p:childTnLst>
                          </p:cTn>
                        </p:par>
                      </p:childTnLst>
                    </p:cTn>
                  </p:par>
                  <p:par>
                    <p:cTn id="29" fill="hold">
                      <p:stCondLst>
                        <p:cond delay="indefinite"/>
                      </p:stCondLst>
                      <p:childTnLst>
                        <p:par>
                          <p:cTn id="30" fill="hold">
                            <p:stCondLst>
                              <p:cond delay="0"/>
                            </p:stCondLst>
                            <p:childTnLst>
                              <p:par>
                                <p:cTn id="31" presetID="63" presetClass="path" presetSubtype="0" accel="50000" decel="50000" fill="hold" nodeType="clickEffect">
                                  <p:stCondLst>
                                    <p:cond delay="0"/>
                                  </p:stCondLst>
                                  <p:childTnLst>
                                    <p:animMotion origin="layout" path="M 4.6874E-6 -4.44444E-6 L 0.06155 -4.44444E-6 " pathEditMode="relative" rAng="0" ptsTypes="AA">
                                      <p:cBhvr>
                                        <p:cTn id="32" dur="2000" fill="hold"/>
                                        <p:tgtEl>
                                          <p:spTgt spid="104"/>
                                        </p:tgtEl>
                                        <p:attrNameLst>
                                          <p:attrName>ppt_x</p:attrName>
                                          <p:attrName>ppt_y</p:attrName>
                                        </p:attrNameLst>
                                      </p:cBhvr>
                                      <p:rCtr x="307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8" grpId="1" animBg="1"/>
      <p:bldP spid="93" grpId="0" animBg="1"/>
      <p:bldP spid="93"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a:t>Quicksort (Example)</a:t>
            </a:r>
          </a:p>
        </p:txBody>
      </p:sp>
      <p:sp>
        <p:nvSpPr>
          <p:cNvPr id="104" name="Rectangle 103"/>
          <p:cNvSpPr/>
          <p:nvPr/>
        </p:nvSpPr>
        <p:spPr>
          <a:xfrm>
            <a:off x="887264" y="1447800"/>
            <a:ext cx="8636148" cy="584775"/>
          </a:xfrm>
          <a:prstGeom prst="rect">
            <a:avLst/>
          </a:prstGeom>
        </p:spPr>
        <p:txBody>
          <a:bodyPr wrap="square">
            <a:spAutoFit/>
          </a:bodyPr>
          <a:lstStyle/>
          <a:p>
            <a:pPr>
              <a:lnSpc>
                <a:spcPct val="80000"/>
              </a:lnSpc>
              <a:spcBef>
                <a:spcPct val="0"/>
              </a:spcBef>
              <a:buClrTx/>
              <a:buFontTx/>
              <a:buNone/>
            </a:pPr>
            <a:r>
              <a:rPr lang="en-US" altLang="en-US" sz="2000" b="0" dirty="0">
                <a:solidFill>
                  <a:schemeClr val="tx1"/>
                </a:solidFill>
              </a:rPr>
              <a:t>Finally, swap “</a:t>
            </a:r>
            <a:r>
              <a:rPr lang="en-US" altLang="en-US" sz="2000" b="0" dirty="0" err="1">
                <a:solidFill>
                  <a:schemeClr val="tx1"/>
                </a:solidFill>
              </a:rPr>
              <a:t>last_small</a:t>
            </a:r>
            <a:r>
              <a:rPr lang="en-US" altLang="en-US" sz="2000" b="0" dirty="0">
                <a:solidFill>
                  <a:schemeClr val="tx1"/>
                </a:solidFill>
              </a:rPr>
              <a:t>” (i.e. the final position where the pivot should be) with pivot.</a:t>
            </a:r>
            <a:endParaRPr lang="en-US" altLang="en-US" b="0" dirty="0">
              <a:solidFill>
                <a:schemeClr val="tx1"/>
              </a:solidFill>
            </a:endParaRPr>
          </a:p>
        </p:txBody>
      </p:sp>
      <p:sp>
        <p:nvSpPr>
          <p:cNvPr id="106" name="Rounded Rectangle 105"/>
          <p:cNvSpPr/>
          <p:nvPr/>
        </p:nvSpPr>
        <p:spPr>
          <a:xfrm>
            <a:off x="1827212" y="2403169"/>
            <a:ext cx="556099" cy="478800"/>
          </a:xfrm>
          <a:prstGeom prst="roundRect">
            <a:avLst/>
          </a:prstGeom>
          <a:solidFill>
            <a:srgbClr val="669900"/>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107" name="Rounded Rectangle 106"/>
          <p:cNvSpPr/>
          <p:nvPr/>
        </p:nvSpPr>
        <p:spPr>
          <a:xfrm>
            <a:off x="2490382" y="2403169"/>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15</a:t>
            </a:r>
          </a:p>
        </p:txBody>
      </p:sp>
      <p:sp>
        <p:nvSpPr>
          <p:cNvPr id="108" name="Rounded Rectangle 107"/>
          <p:cNvSpPr/>
          <p:nvPr/>
        </p:nvSpPr>
        <p:spPr>
          <a:xfrm>
            <a:off x="3138638" y="2403169"/>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35</a:t>
            </a:r>
          </a:p>
        </p:txBody>
      </p:sp>
      <p:sp>
        <p:nvSpPr>
          <p:cNvPr id="109" name="Rounded Rectangle 108"/>
          <p:cNvSpPr/>
          <p:nvPr/>
        </p:nvSpPr>
        <p:spPr>
          <a:xfrm>
            <a:off x="3786895" y="2389572"/>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04</a:t>
            </a:r>
          </a:p>
        </p:txBody>
      </p:sp>
      <p:sp>
        <p:nvSpPr>
          <p:cNvPr id="110" name="Rounded Rectangle 109"/>
          <p:cNvSpPr/>
          <p:nvPr/>
        </p:nvSpPr>
        <p:spPr>
          <a:xfrm>
            <a:off x="4443303" y="2403169"/>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06</a:t>
            </a:r>
          </a:p>
        </p:txBody>
      </p:sp>
      <p:sp>
        <p:nvSpPr>
          <p:cNvPr id="111" name="Rounded Rectangle 110"/>
          <p:cNvSpPr/>
          <p:nvPr/>
        </p:nvSpPr>
        <p:spPr>
          <a:xfrm>
            <a:off x="5103812" y="2403169"/>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80</a:t>
            </a:r>
          </a:p>
        </p:txBody>
      </p:sp>
      <p:sp>
        <p:nvSpPr>
          <p:cNvPr id="112" name="Rounded Rectangle 111"/>
          <p:cNvSpPr/>
          <p:nvPr/>
        </p:nvSpPr>
        <p:spPr>
          <a:xfrm>
            <a:off x="5752069" y="2403169"/>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96</a:t>
            </a:r>
          </a:p>
        </p:txBody>
      </p:sp>
      <p:sp>
        <p:nvSpPr>
          <p:cNvPr id="113" name="Rounded Rectangle 112"/>
          <p:cNvSpPr/>
          <p:nvPr/>
        </p:nvSpPr>
        <p:spPr>
          <a:xfrm>
            <a:off x="6400326" y="2389572"/>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89</a:t>
            </a:r>
          </a:p>
        </p:txBody>
      </p:sp>
      <p:sp>
        <p:nvSpPr>
          <p:cNvPr id="114" name="Rounded Rectangle 113"/>
          <p:cNvSpPr/>
          <p:nvPr/>
        </p:nvSpPr>
        <p:spPr>
          <a:xfrm>
            <a:off x="7048581" y="2389572"/>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93</a:t>
            </a:r>
          </a:p>
        </p:txBody>
      </p:sp>
      <p:sp>
        <p:nvSpPr>
          <p:cNvPr id="115" name="Rounded Rectangle 114"/>
          <p:cNvSpPr/>
          <p:nvPr/>
        </p:nvSpPr>
        <p:spPr>
          <a:xfrm>
            <a:off x="7734381" y="2384465"/>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77</a:t>
            </a:r>
          </a:p>
        </p:txBody>
      </p:sp>
      <p:sp>
        <p:nvSpPr>
          <p:cNvPr id="118" name="Rectangle 117"/>
          <p:cNvSpPr/>
          <p:nvPr/>
        </p:nvSpPr>
        <p:spPr>
          <a:xfrm>
            <a:off x="2066430" y="2035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19" name="Rectangle 118"/>
          <p:cNvSpPr/>
          <p:nvPr/>
        </p:nvSpPr>
        <p:spPr>
          <a:xfrm>
            <a:off x="2652301" y="2035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20" name="Rectangle 119"/>
          <p:cNvSpPr/>
          <p:nvPr/>
        </p:nvSpPr>
        <p:spPr>
          <a:xfrm>
            <a:off x="3305991" y="2035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23" name="Rectangle 122"/>
          <p:cNvSpPr/>
          <p:nvPr/>
        </p:nvSpPr>
        <p:spPr>
          <a:xfrm>
            <a:off x="3927239" y="2035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124" name="Rectangle 123"/>
          <p:cNvSpPr/>
          <p:nvPr/>
        </p:nvSpPr>
        <p:spPr>
          <a:xfrm>
            <a:off x="4608512" y="2035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125" name="Rectangle 124"/>
          <p:cNvSpPr/>
          <p:nvPr/>
        </p:nvSpPr>
        <p:spPr>
          <a:xfrm>
            <a:off x="5282835" y="2035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126" name="Rectangle 125"/>
          <p:cNvSpPr/>
          <p:nvPr/>
        </p:nvSpPr>
        <p:spPr>
          <a:xfrm>
            <a:off x="5936526" y="2035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127" name="Rectangle 126"/>
          <p:cNvSpPr/>
          <p:nvPr/>
        </p:nvSpPr>
        <p:spPr>
          <a:xfrm>
            <a:off x="6557774" y="2035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128" name="Rectangle 127"/>
          <p:cNvSpPr/>
          <p:nvPr/>
        </p:nvSpPr>
        <p:spPr>
          <a:xfrm>
            <a:off x="7210500" y="2035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129" name="Rectangle 128"/>
          <p:cNvSpPr/>
          <p:nvPr/>
        </p:nvSpPr>
        <p:spPr>
          <a:xfrm>
            <a:off x="7896300" y="2035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9</a:t>
            </a:r>
          </a:p>
        </p:txBody>
      </p:sp>
      <p:sp>
        <p:nvSpPr>
          <p:cNvPr id="142" name="Rectangle 141"/>
          <p:cNvSpPr/>
          <p:nvPr/>
        </p:nvSpPr>
        <p:spPr>
          <a:xfrm>
            <a:off x="934896" y="3329507"/>
            <a:ext cx="5703997" cy="338554"/>
          </a:xfrm>
          <a:prstGeom prst="rect">
            <a:avLst/>
          </a:prstGeom>
        </p:spPr>
        <p:txBody>
          <a:bodyPr wrap="none">
            <a:spAutoFit/>
          </a:bodyPr>
          <a:lstStyle/>
          <a:p>
            <a:pPr>
              <a:lnSpc>
                <a:spcPct val="80000"/>
              </a:lnSpc>
              <a:spcBef>
                <a:spcPct val="0"/>
              </a:spcBef>
              <a:buClrTx/>
              <a:buFontTx/>
              <a:buNone/>
            </a:pPr>
            <a:r>
              <a:rPr lang="en-US" altLang="en-US" sz="2000" dirty="0">
                <a:solidFill>
                  <a:schemeClr val="tx1"/>
                </a:solidFill>
                <a:latin typeface="+mn-lt"/>
              </a:rPr>
              <a:t>We have done </a:t>
            </a:r>
            <a:r>
              <a:rPr lang="en-US" altLang="en-US" sz="2000" dirty="0">
                <a:solidFill>
                  <a:srgbClr val="C00000"/>
                </a:solidFill>
                <a:latin typeface="+mn-lt"/>
              </a:rPr>
              <a:t>9</a:t>
            </a:r>
            <a:r>
              <a:rPr lang="en-US" altLang="en-US" sz="2000" dirty="0">
                <a:solidFill>
                  <a:schemeClr val="tx1"/>
                </a:solidFill>
                <a:latin typeface="+mn-lt"/>
              </a:rPr>
              <a:t> comparisons in the partition.</a:t>
            </a:r>
            <a:endParaRPr lang="en-US" altLang="en-US" dirty="0">
              <a:solidFill>
                <a:schemeClr val="tx1"/>
              </a:solidFill>
              <a:latin typeface="+mn-lt"/>
            </a:endParaRPr>
          </a:p>
        </p:txBody>
      </p:sp>
    </p:spTree>
    <p:extLst>
      <p:ext uri="{BB962C8B-B14F-4D97-AF65-F5344CB8AC3E}">
        <p14:creationId xmlns:p14="http://schemas.microsoft.com/office/powerpoint/2010/main" val="1652229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7"/>
                                        </p:tgtEl>
                                        <p:attrNameLst>
                                          <p:attrName>style.visibility</p:attrName>
                                        </p:attrNameLst>
                                      </p:cBhvr>
                                      <p:to>
                                        <p:strVal val="visible"/>
                                      </p:to>
                                    </p:set>
                                    <p:animEffect transition="in" filter="fade">
                                      <p:cBhvr>
                                        <p:cTn id="10" dur="500"/>
                                        <p:tgtEl>
                                          <p:spTgt spid="10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8"/>
                                        </p:tgtEl>
                                        <p:attrNameLst>
                                          <p:attrName>style.visibility</p:attrName>
                                        </p:attrNameLst>
                                      </p:cBhvr>
                                      <p:to>
                                        <p:strVal val="visible"/>
                                      </p:to>
                                    </p:set>
                                    <p:animEffect transition="in" filter="fade">
                                      <p:cBhvr>
                                        <p:cTn id="13" dur="500"/>
                                        <p:tgtEl>
                                          <p:spTgt spid="10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9"/>
                                        </p:tgtEl>
                                        <p:attrNameLst>
                                          <p:attrName>style.visibility</p:attrName>
                                        </p:attrNameLst>
                                      </p:cBhvr>
                                      <p:to>
                                        <p:strVal val="visible"/>
                                      </p:to>
                                    </p:set>
                                    <p:animEffect transition="in" filter="fade">
                                      <p:cBhvr>
                                        <p:cTn id="16" dur="500"/>
                                        <p:tgtEl>
                                          <p:spTgt spid="10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0"/>
                                        </p:tgtEl>
                                        <p:attrNameLst>
                                          <p:attrName>style.visibility</p:attrName>
                                        </p:attrNameLst>
                                      </p:cBhvr>
                                      <p:to>
                                        <p:strVal val="visible"/>
                                      </p:to>
                                    </p:set>
                                    <p:animEffect transition="in" filter="fade">
                                      <p:cBhvr>
                                        <p:cTn id="19" dur="500"/>
                                        <p:tgtEl>
                                          <p:spTgt spid="1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1"/>
                                        </p:tgtEl>
                                        <p:attrNameLst>
                                          <p:attrName>style.visibility</p:attrName>
                                        </p:attrNameLst>
                                      </p:cBhvr>
                                      <p:to>
                                        <p:strVal val="visible"/>
                                      </p:to>
                                    </p:set>
                                    <p:animEffect transition="in" filter="fade">
                                      <p:cBhvr>
                                        <p:cTn id="22" dur="500"/>
                                        <p:tgtEl>
                                          <p:spTgt spid="1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2"/>
                                        </p:tgtEl>
                                        <p:attrNameLst>
                                          <p:attrName>style.visibility</p:attrName>
                                        </p:attrNameLst>
                                      </p:cBhvr>
                                      <p:to>
                                        <p:strVal val="visible"/>
                                      </p:to>
                                    </p:set>
                                    <p:animEffect transition="in" filter="fade">
                                      <p:cBhvr>
                                        <p:cTn id="25" dur="500"/>
                                        <p:tgtEl>
                                          <p:spTgt spid="1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3"/>
                                        </p:tgtEl>
                                        <p:attrNameLst>
                                          <p:attrName>style.visibility</p:attrName>
                                        </p:attrNameLst>
                                      </p:cBhvr>
                                      <p:to>
                                        <p:strVal val="visible"/>
                                      </p:to>
                                    </p:set>
                                    <p:animEffect transition="in" filter="fade">
                                      <p:cBhvr>
                                        <p:cTn id="28" dur="500"/>
                                        <p:tgtEl>
                                          <p:spTgt spid="1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4"/>
                                        </p:tgtEl>
                                        <p:attrNameLst>
                                          <p:attrName>style.visibility</p:attrName>
                                        </p:attrNameLst>
                                      </p:cBhvr>
                                      <p:to>
                                        <p:strVal val="visible"/>
                                      </p:to>
                                    </p:set>
                                    <p:animEffect transition="in" filter="fade">
                                      <p:cBhvr>
                                        <p:cTn id="31" dur="500"/>
                                        <p:tgtEl>
                                          <p:spTgt spid="1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5"/>
                                        </p:tgtEl>
                                        <p:attrNameLst>
                                          <p:attrName>style.visibility</p:attrName>
                                        </p:attrNameLst>
                                      </p:cBhvr>
                                      <p:to>
                                        <p:strVal val="visible"/>
                                      </p:to>
                                    </p:set>
                                    <p:animEffect transition="in" filter="fade">
                                      <p:cBhvr>
                                        <p:cTn id="34" dur="500"/>
                                        <p:tgtEl>
                                          <p:spTgt spid="1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8"/>
                                        </p:tgtEl>
                                        <p:attrNameLst>
                                          <p:attrName>style.visibility</p:attrName>
                                        </p:attrNameLst>
                                      </p:cBhvr>
                                      <p:to>
                                        <p:strVal val="visible"/>
                                      </p:to>
                                    </p:set>
                                    <p:animEffect transition="in" filter="fade">
                                      <p:cBhvr>
                                        <p:cTn id="37" dur="500"/>
                                        <p:tgtEl>
                                          <p:spTgt spid="1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9"/>
                                        </p:tgtEl>
                                        <p:attrNameLst>
                                          <p:attrName>style.visibility</p:attrName>
                                        </p:attrNameLst>
                                      </p:cBhvr>
                                      <p:to>
                                        <p:strVal val="visible"/>
                                      </p:to>
                                    </p:set>
                                    <p:animEffect transition="in" filter="fade">
                                      <p:cBhvr>
                                        <p:cTn id="40" dur="500"/>
                                        <p:tgtEl>
                                          <p:spTgt spid="11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0"/>
                                        </p:tgtEl>
                                        <p:attrNameLst>
                                          <p:attrName>style.visibility</p:attrName>
                                        </p:attrNameLst>
                                      </p:cBhvr>
                                      <p:to>
                                        <p:strVal val="visible"/>
                                      </p:to>
                                    </p:set>
                                    <p:animEffect transition="in" filter="fade">
                                      <p:cBhvr>
                                        <p:cTn id="43" dur="500"/>
                                        <p:tgtEl>
                                          <p:spTgt spid="12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
                                        </p:tgtEl>
                                        <p:attrNameLst>
                                          <p:attrName>style.visibility</p:attrName>
                                        </p:attrNameLst>
                                      </p:cBhvr>
                                      <p:to>
                                        <p:strVal val="visible"/>
                                      </p:to>
                                    </p:set>
                                    <p:animEffect transition="in" filter="fade">
                                      <p:cBhvr>
                                        <p:cTn id="46" dur="500"/>
                                        <p:tgtEl>
                                          <p:spTgt spid="1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4"/>
                                        </p:tgtEl>
                                        <p:attrNameLst>
                                          <p:attrName>style.visibility</p:attrName>
                                        </p:attrNameLst>
                                      </p:cBhvr>
                                      <p:to>
                                        <p:strVal val="visible"/>
                                      </p:to>
                                    </p:set>
                                    <p:animEffect transition="in" filter="fade">
                                      <p:cBhvr>
                                        <p:cTn id="49" dur="500"/>
                                        <p:tgtEl>
                                          <p:spTgt spid="12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5"/>
                                        </p:tgtEl>
                                        <p:attrNameLst>
                                          <p:attrName>style.visibility</p:attrName>
                                        </p:attrNameLst>
                                      </p:cBhvr>
                                      <p:to>
                                        <p:strVal val="visible"/>
                                      </p:to>
                                    </p:set>
                                    <p:animEffect transition="in" filter="fade">
                                      <p:cBhvr>
                                        <p:cTn id="52" dur="500"/>
                                        <p:tgtEl>
                                          <p:spTgt spid="12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6"/>
                                        </p:tgtEl>
                                        <p:attrNameLst>
                                          <p:attrName>style.visibility</p:attrName>
                                        </p:attrNameLst>
                                      </p:cBhvr>
                                      <p:to>
                                        <p:strVal val="visible"/>
                                      </p:to>
                                    </p:set>
                                    <p:animEffect transition="in" filter="fade">
                                      <p:cBhvr>
                                        <p:cTn id="55" dur="500"/>
                                        <p:tgtEl>
                                          <p:spTgt spid="12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7"/>
                                        </p:tgtEl>
                                        <p:attrNameLst>
                                          <p:attrName>style.visibility</p:attrName>
                                        </p:attrNameLst>
                                      </p:cBhvr>
                                      <p:to>
                                        <p:strVal val="visible"/>
                                      </p:to>
                                    </p:set>
                                    <p:animEffect transition="in" filter="fade">
                                      <p:cBhvr>
                                        <p:cTn id="58" dur="500"/>
                                        <p:tgtEl>
                                          <p:spTgt spid="12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8"/>
                                        </p:tgtEl>
                                        <p:attrNameLst>
                                          <p:attrName>style.visibility</p:attrName>
                                        </p:attrNameLst>
                                      </p:cBhvr>
                                      <p:to>
                                        <p:strVal val="visible"/>
                                      </p:to>
                                    </p:set>
                                    <p:animEffect transition="in" filter="fade">
                                      <p:cBhvr>
                                        <p:cTn id="61" dur="500"/>
                                        <p:tgtEl>
                                          <p:spTgt spid="12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9"/>
                                        </p:tgtEl>
                                        <p:attrNameLst>
                                          <p:attrName>style.visibility</p:attrName>
                                        </p:attrNameLst>
                                      </p:cBhvr>
                                      <p:to>
                                        <p:strVal val="visible"/>
                                      </p:to>
                                    </p:set>
                                    <p:animEffect transition="in" filter="fade">
                                      <p:cBhvr>
                                        <p:cTn id="64" dur="500"/>
                                        <p:tgtEl>
                                          <p:spTgt spid="129"/>
                                        </p:tgtEl>
                                      </p:cBhvr>
                                    </p:animEffect>
                                  </p:childTnLst>
                                </p:cTn>
                              </p:par>
                            </p:childTnLst>
                          </p:cTn>
                        </p:par>
                      </p:childTnLst>
                    </p:cTn>
                  </p:par>
                  <p:par>
                    <p:cTn id="65" fill="hold">
                      <p:stCondLst>
                        <p:cond delay="indefinite"/>
                      </p:stCondLst>
                      <p:childTnLst>
                        <p:par>
                          <p:cTn id="66" fill="hold">
                            <p:stCondLst>
                              <p:cond delay="0"/>
                            </p:stCondLst>
                            <p:childTnLst>
                              <p:par>
                                <p:cTn id="67" presetID="63" presetClass="path" presetSubtype="0" accel="50000" decel="50000" fill="hold" grpId="1" nodeType="clickEffect">
                                  <p:stCondLst>
                                    <p:cond delay="0"/>
                                  </p:stCondLst>
                                  <p:childTnLst>
                                    <p:animMotion origin="layout" path="M 1.86919E-6 4.81481E-6 L 0.26435 4.81481E-6 " pathEditMode="relative" rAng="0" ptsTypes="AA">
                                      <p:cBhvr>
                                        <p:cTn id="68" dur="2000" fill="hold"/>
                                        <p:tgtEl>
                                          <p:spTgt spid="106"/>
                                        </p:tgtEl>
                                        <p:attrNameLst>
                                          <p:attrName>ppt_x</p:attrName>
                                          <p:attrName>ppt_y</p:attrName>
                                        </p:attrNameLst>
                                      </p:cBhvr>
                                      <p:rCtr x="13209" y="0"/>
                                    </p:animMotion>
                                  </p:childTnLst>
                                </p:cTn>
                              </p:par>
                              <p:par>
                                <p:cTn id="69" presetID="35" presetClass="path" presetSubtype="0" accel="50000" decel="50000" fill="hold" grpId="1" nodeType="withEffect">
                                  <p:stCondLst>
                                    <p:cond delay="0"/>
                                  </p:stCondLst>
                                  <p:childTnLst>
                                    <p:animMotion origin="layout" path="M 4.62969E-6 4.81481E-6 L -0.26419 4.81481E-6 " pathEditMode="relative" rAng="0" ptsTypes="AA">
                                      <p:cBhvr>
                                        <p:cTn id="70" dur="2000" fill="hold"/>
                                        <p:tgtEl>
                                          <p:spTgt spid="110"/>
                                        </p:tgtEl>
                                        <p:attrNameLst>
                                          <p:attrName>ppt_x</p:attrName>
                                          <p:attrName>ppt_y</p:attrName>
                                        </p:attrNameLst>
                                      </p:cBhvr>
                                      <p:rCtr x="-13402" y="0"/>
                                    </p:animMotion>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42"/>
                                        </p:tgtEl>
                                        <p:attrNameLst>
                                          <p:attrName>style.visibility</p:attrName>
                                        </p:attrNameLst>
                                      </p:cBhvr>
                                      <p:to>
                                        <p:strVal val="visible"/>
                                      </p:to>
                                    </p:set>
                                    <p:animEffect transition="in" filter="fade">
                                      <p:cBhvr>
                                        <p:cTn id="75"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6" grpId="1" animBg="1"/>
      <p:bldP spid="107" grpId="0" animBg="1"/>
      <p:bldP spid="108" grpId="0" animBg="1"/>
      <p:bldP spid="109" grpId="0" animBg="1"/>
      <p:bldP spid="110" grpId="0" animBg="1"/>
      <p:bldP spid="110" grpId="1" animBg="1"/>
      <p:bldP spid="111" grpId="0" animBg="1"/>
      <p:bldP spid="112" grpId="0" animBg="1"/>
      <p:bldP spid="113" grpId="0" animBg="1"/>
      <p:bldP spid="114" grpId="0" animBg="1"/>
      <p:bldP spid="115" grpId="0" animBg="1"/>
      <p:bldP spid="118" grpId="0"/>
      <p:bldP spid="119" grpId="0"/>
      <p:bldP spid="120" grpId="0"/>
      <p:bldP spid="123" grpId="0"/>
      <p:bldP spid="124" grpId="0"/>
      <p:bldP spid="125" grpId="0"/>
      <p:bldP spid="126" grpId="0"/>
      <p:bldP spid="127" grpId="0"/>
      <p:bldP spid="128" grpId="0"/>
      <p:bldP spid="129" grpId="0"/>
      <p:bldP spid="14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a:t>Quicksort (Example)</a:t>
            </a:r>
          </a:p>
        </p:txBody>
      </p:sp>
      <p:sp>
        <p:nvSpPr>
          <p:cNvPr id="133" name="Rectangle 132"/>
          <p:cNvSpPr/>
          <p:nvPr/>
        </p:nvSpPr>
        <p:spPr>
          <a:xfrm>
            <a:off x="906367" y="2249477"/>
            <a:ext cx="2518638" cy="338554"/>
          </a:xfrm>
          <a:prstGeom prst="rect">
            <a:avLst/>
          </a:prstGeom>
        </p:spPr>
        <p:txBody>
          <a:bodyPr wrap="none">
            <a:spAutoFit/>
          </a:bodyPr>
          <a:lstStyle/>
          <a:p>
            <a:pPr>
              <a:lnSpc>
                <a:spcPct val="80000"/>
              </a:lnSpc>
              <a:spcBef>
                <a:spcPct val="0"/>
              </a:spcBef>
              <a:buClrTx/>
              <a:buFontTx/>
              <a:buNone/>
            </a:pPr>
            <a:r>
              <a:rPr lang="en-US" altLang="en-US" sz="2000" dirty="0">
                <a:solidFill>
                  <a:schemeClr val="tx1"/>
                </a:solidFill>
                <a:latin typeface="+mn-lt"/>
              </a:rPr>
              <a:t>After partitioning…</a:t>
            </a:r>
            <a:endParaRPr lang="en-US" altLang="en-US" dirty="0">
              <a:solidFill>
                <a:schemeClr val="tx1"/>
              </a:solidFill>
              <a:latin typeface="+mn-lt"/>
            </a:endParaRPr>
          </a:p>
        </p:txBody>
      </p:sp>
      <p:sp>
        <p:nvSpPr>
          <p:cNvPr id="60" name="Rounded Rectangle 59"/>
          <p:cNvSpPr/>
          <p:nvPr/>
        </p:nvSpPr>
        <p:spPr>
          <a:xfrm>
            <a:off x="2352266" y="1682195"/>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61" name="Rounded Rectangle 60"/>
          <p:cNvSpPr/>
          <p:nvPr/>
        </p:nvSpPr>
        <p:spPr>
          <a:xfrm>
            <a:off x="3015436" y="16821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15</a:t>
            </a:r>
          </a:p>
        </p:txBody>
      </p:sp>
      <p:sp>
        <p:nvSpPr>
          <p:cNvPr id="79" name="Rounded Rectangle 78"/>
          <p:cNvSpPr/>
          <p:nvPr/>
        </p:nvSpPr>
        <p:spPr>
          <a:xfrm>
            <a:off x="3663692" y="16821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96</a:t>
            </a:r>
          </a:p>
        </p:txBody>
      </p:sp>
      <p:sp>
        <p:nvSpPr>
          <p:cNvPr id="87" name="Rounded Rectangle 86"/>
          <p:cNvSpPr/>
          <p:nvPr/>
        </p:nvSpPr>
        <p:spPr>
          <a:xfrm>
            <a:off x="4311949" y="16821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89</a:t>
            </a:r>
          </a:p>
        </p:txBody>
      </p:sp>
      <p:sp>
        <p:nvSpPr>
          <p:cNvPr id="88" name="Rounded Rectangle 87"/>
          <p:cNvSpPr/>
          <p:nvPr/>
        </p:nvSpPr>
        <p:spPr>
          <a:xfrm>
            <a:off x="4965515" y="16821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77</a:t>
            </a:r>
          </a:p>
        </p:txBody>
      </p:sp>
      <p:sp>
        <p:nvSpPr>
          <p:cNvPr id="89" name="Rounded Rectangle 88"/>
          <p:cNvSpPr/>
          <p:nvPr/>
        </p:nvSpPr>
        <p:spPr>
          <a:xfrm>
            <a:off x="5626024" y="16821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80</a:t>
            </a:r>
          </a:p>
        </p:txBody>
      </p:sp>
      <p:sp>
        <p:nvSpPr>
          <p:cNvPr id="90" name="Rounded Rectangle 89"/>
          <p:cNvSpPr/>
          <p:nvPr/>
        </p:nvSpPr>
        <p:spPr>
          <a:xfrm>
            <a:off x="6274281" y="16821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35</a:t>
            </a:r>
          </a:p>
        </p:txBody>
      </p:sp>
      <p:sp>
        <p:nvSpPr>
          <p:cNvPr id="91" name="Rounded Rectangle 90"/>
          <p:cNvSpPr/>
          <p:nvPr/>
        </p:nvSpPr>
        <p:spPr>
          <a:xfrm>
            <a:off x="6922538" y="16821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04</a:t>
            </a:r>
          </a:p>
        </p:txBody>
      </p:sp>
      <p:sp>
        <p:nvSpPr>
          <p:cNvPr id="92" name="Rounded Rectangle 91"/>
          <p:cNvSpPr/>
          <p:nvPr/>
        </p:nvSpPr>
        <p:spPr>
          <a:xfrm>
            <a:off x="7570793" y="16821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93</a:t>
            </a:r>
          </a:p>
        </p:txBody>
      </p:sp>
      <p:sp>
        <p:nvSpPr>
          <p:cNvPr id="93" name="Rounded Rectangle 92"/>
          <p:cNvSpPr/>
          <p:nvPr/>
        </p:nvSpPr>
        <p:spPr>
          <a:xfrm>
            <a:off x="8256593" y="16821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06</a:t>
            </a:r>
          </a:p>
        </p:txBody>
      </p:sp>
      <p:sp>
        <p:nvSpPr>
          <p:cNvPr id="101" name="Rectangle 100"/>
          <p:cNvSpPr/>
          <p:nvPr/>
        </p:nvSpPr>
        <p:spPr>
          <a:xfrm>
            <a:off x="2591484" y="13141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02" name="Rectangle 101"/>
          <p:cNvSpPr/>
          <p:nvPr/>
        </p:nvSpPr>
        <p:spPr>
          <a:xfrm>
            <a:off x="3177355" y="13141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03" name="Rectangle 102"/>
          <p:cNvSpPr/>
          <p:nvPr/>
        </p:nvSpPr>
        <p:spPr>
          <a:xfrm>
            <a:off x="3831045" y="13141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34" name="Rectangle 133"/>
          <p:cNvSpPr/>
          <p:nvPr/>
        </p:nvSpPr>
        <p:spPr>
          <a:xfrm>
            <a:off x="4532312" y="13141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135" name="Rectangle 134"/>
          <p:cNvSpPr/>
          <p:nvPr/>
        </p:nvSpPr>
        <p:spPr>
          <a:xfrm>
            <a:off x="5218112" y="13141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136" name="Rectangle 135"/>
          <p:cNvSpPr/>
          <p:nvPr/>
        </p:nvSpPr>
        <p:spPr>
          <a:xfrm>
            <a:off x="5805047" y="13141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137" name="Rectangle 136"/>
          <p:cNvSpPr/>
          <p:nvPr/>
        </p:nvSpPr>
        <p:spPr>
          <a:xfrm>
            <a:off x="6458738" y="13141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138" name="Rectangle 137"/>
          <p:cNvSpPr/>
          <p:nvPr/>
        </p:nvSpPr>
        <p:spPr>
          <a:xfrm>
            <a:off x="7232386" y="13141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139" name="Rectangle 138"/>
          <p:cNvSpPr/>
          <p:nvPr/>
        </p:nvSpPr>
        <p:spPr>
          <a:xfrm>
            <a:off x="7885112" y="13141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140" name="Rectangle 139"/>
          <p:cNvSpPr/>
          <p:nvPr/>
        </p:nvSpPr>
        <p:spPr>
          <a:xfrm>
            <a:off x="8570912" y="13141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9</a:t>
            </a:r>
          </a:p>
        </p:txBody>
      </p:sp>
      <p:sp>
        <p:nvSpPr>
          <p:cNvPr id="106" name="Rounded Rectangle 105"/>
          <p:cNvSpPr/>
          <p:nvPr/>
        </p:nvSpPr>
        <p:spPr>
          <a:xfrm>
            <a:off x="2326235" y="2833731"/>
            <a:ext cx="568904" cy="458109"/>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06</a:t>
            </a:r>
          </a:p>
        </p:txBody>
      </p:sp>
      <p:sp>
        <p:nvSpPr>
          <p:cNvPr id="107" name="Rounded Rectangle 106"/>
          <p:cNvSpPr/>
          <p:nvPr/>
        </p:nvSpPr>
        <p:spPr>
          <a:xfrm>
            <a:off x="3002209" y="2833731"/>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15</a:t>
            </a:r>
          </a:p>
        </p:txBody>
      </p:sp>
      <p:sp>
        <p:nvSpPr>
          <p:cNvPr id="108" name="Rounded Rectangle 107"/>
          <p:cNvSpPr/>
          <p:nvPr/>
        </p:nvSpPr>
        <p:spPr>
          <a:xfrm>
            <a:off x="3650465" y="2833731"/>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35</a:t>
            </a:r>
          </a:p>
        </p:txBody>
      </p:sp>
      <p:sp>
        <p:nvSpPr>
          <p:cNvPr id="109" name="Rounded Rectangle 108"/>
          <p:cNvSpPr/>
          <p:nvPr/>
        </p:nvSpPr>
        <p:spPr>
          <a:xfrm>
            <a:off x="4298722" y="2833731"/>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04</a:t>
            </a:r>
          </a:p>
        </p:txBody>
      </p:sp>
      <p:sp>
        <p:nvSpPr>
          <p:cNvPr id="110" name="Rounded Rectangle 109"/>
          <p:cNvSpPr/>
          <p:nvPr/>
        </p:nvSpPr>
        <p:spPr>
          <a:xfrm>
            <a:off x="5058306" y="2833731"/>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111" name="Rounded Rectangle 110"/>
          <p:cNvSpPr/>
          <p:nvPr/>
        </p:nvSpPr>
        <p:spPr>
          <a:xfrm>
            <a:off x="5772566" y="2833731"/>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80</a:t>
            </a:r>
          </a:p>
        </p:txBody>
      </p:sp>
      <p:sp>
        <p:nvSpPr>
          <p:cNvPr id="112" name="Rounded Rectangle 111"/>
          <p:cNvSpPr/>
          <p:nvPr/>
        </p:nvSpPr>
        <p:spPr>
          <a:xfrm>
            <a:off x="6420823" y="2833731"/>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96</a:t>
            </a:r>
          </a:p>
        </p:txBody>
      </p:sp>
      <p:sp>
        <p:nvSpPr>
          <p:cNvPr id="113" name="Rounded Rectangle 112"/>
          <p:cNvSpPr/>
          <p:nvPr/>
        </p:nvSpPr>
        <p:spPr>
          <a:xfrm>
            <a:off x="7069080" y="2833731"/>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89</a:t>
            </a:r>
          </a:p>
        </p:txBody>
      </p:sp>
      <p:sp>
        <p:nvSpPr>
          <p:cNvPr id="114" name="Rounded Rectangle 113"/>
          <p:cNvSpPr/>
          <p:nvPr/>
        </p:nvSpPr>
        <p:spPr>
          <a:xfrm>
            <a:off x="7717335" y="2833731"/>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93</a:t>
            </a:r>
          </a:p>
        </p:txBody>
      </p:sp>
      <p:sp>
        <p:nvSpPr>
          <p:cNvPr id="115" name="Rounded Rectangle 114"/>
          <p:cNvSpPr/>
          <p:nvPr/>
        </p:nvSpPr>
        <p:spPr>
          <a:xfrm>
            <a:off x="8403135" y="2833731"/>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77</a:t>
            </a:r>
          </a:p>
        </p:txBody>
      </p:sp>
      <p:sp>
        <p:nvSpPr>
          <p:cNvPr id="118" name="Rectangle 117"/>
          <p:cNvSpPr/>
          <p:nvPr/>
        </p:nvSpPr>
        <p:spPr>
          <a:xfrm>
            <a:off x="2551112" y="249421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19" name="Rectangle 118"/>
          <p:cNvSpPr/>
          <p:nvPr/>
        </p:nvSpPr>
        <p:spPr>
          <a:xfrm>
            <a:off x="3246438" y="249421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20" name="Rectangle 119"/>
          <p:cNvSpPr/>
          <p:nvPr/>
        </p:nvSpPr>
        <p:spPr>
          <a:xfrm>
            <a:off x="3890070" y="249421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23" name="Rectangle 122"/>
          <p:cNvSpPr/>
          <p:nvPr/>
        </p:nvSpPr>
        <p:spPr>
          <a:xfrm>
            <a:off x="4570412" y="249421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124" name="Rectangle 123"/>
          <p:cNvSpPr/>
          <p:nvPr/>
        </p:nvSpPr>
        <p:spPr>
          <a:xfrm>
            <a:off x="5332412" y="249421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125" name="Rectangle 124"/>
          <p:cNvSpPr/>
          <p:nvPr/>
        </p:nvSpPr>
        <p:spPr>
          <a:xfrm>
            <a:off x="6018212" y="249421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126" name="Rectangle 125"/>
          <p:cNvSpPr/>
          <p:nvPr/>
        </p:nvSpPr>
        <p:spPr>
          <a:xfrm>
            <a:off x="6665912" y="249421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127" name="Rectangle 126"/>
          <p:cNvSpPr/>
          <p:nvPr/>
        </p:nvSpPr>
        <p:spPr>
          <a:xfrm>
            <a:off x="7351712" y="249421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128" name="Rectangle 127"/>
          <p:cNvSpPr/>
          <p:nvPr/>
        </p:nvSpPr>
        <p:spPr>
          <a:xfrm>
            <a:off x="7961312" y="249421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129" name="Rectangle 128"/>
          <p:cNvSpPr/>
          <p:nvPr/>
        </p:nvSpPr>
        <p:spPr>
          <a:xfrm>
            <a:off x="8647112" y="249421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9</a:t>
            </a:r>
          </a:p>
        </p:txBody>
      </p:sp>
      <p:sp>
        <p:nvSpPr>
          <p:cNvPr id="84" name="Rectangle 83"/>
          <p:cNvSpPr/>
          <p:nvPr/>
        </p:nvSpPr>
        <p:spPr>
          <a:xfrm>
            <a:off x="2284412" y="3471446"/>
            <a:ext cx="1994457" cy="338554"/>
          </a:xfrm>
          <a:prstGeom prst="rect">
            <a:avLst/>
          </a:prstGeom>
        </p:spPr>
        <p:txBody>
          <a:bodyPr wrap="none">
            <a:spAutoFit/>
          </a:bodyPr>
          <a:lstStyle/>
          <a:p>
            <a:pPr>
              <a:lnSpc>
                <a:spcPct val="80000"/>
              </a:lnSpc>
              <a:spcBef>
                <a:spcPct val="0"/>
              </a:spcBef>
              <a:buClrTx/>
              <a:buFontTx/>
              <a:buNone/>
            </a:pPr>
            <a:r>
              <a:rPr lang="en-US" altLang="en-US" sz="2000" dirty="0">
                <a:solidFill>
                  <a:srgbClr val="C00000"/>
                </a:solidFill>
                <a:latin typeface="+mn-lt"/>
              </a:rPr>
              <a:t>9</a:t>
            </a:r>
            <a:r>
              <a:rPr lang="en-US" altLang="en-US" sz="2000" dirty="0">
                <a:solidFill>
                  <a:srgbClr val="CC6600"/>
                </a:solidFill>
                <a:latin typeface="+mn-lt"/>
              </a:rPr>
              <a:t> </a:t>
            </a:r>
            <a:r>
              <a:rPr lang="en-US" altLang="en-US" sz="2000" dirty="0">
                <a:solidFill>
                  <a:schemeClr val="tx1"/>
                </a:solidFill>
                <a:latin typeface="+mn-lt"/>
              </a:rPr>
              <a:t>comparisons</a:t>
            </a:r>
            <a:endParaRPr lang="en-US" altLang="en-US" dirty="0">
              <a:solidFill>
                <a:schemeClr val="tx1"/>
              </a:solidFill>
              <a:latin typeface="+mn-lt"/>
            </a:endParaRPr>
          </a:p>
        </p:txBody>
      </p:sp>
      <p:sp>
        <p:nvSpPr>
          <p:cNvPr id="85" name="TextBox 84"/>
          <p:cNvSpPr txBox="1"/>
          <p:nvPr/>
        </p:nvSpPr>
        <p:spPr>
          <a:xfrm>
            <a:off x="879018" y="1701753"/>
            <a:ext cx="1039067" cy="461665"/>
          </a:xfrm>
          <a:prstGeom prst="rect">
            <a:avLst/>
          </a:prstGeom>
          <a:noFill/>
        </p:spPr>
        <p:txBody>
          <a:bodyPr wrap="none" rtlCol="0">
            <a:spAutoFit/>
          </a:bodyPr>
          <a:lstStyle/>
          <a:p>
            <a:r>
              <a:rPr lang="en-GB" sz="2000" dirty="0">
                <a:solidFill>
                  <a:schemeClr val="tx1"/>
                </a:solidFill>
              </a:rPr>
              <a:t>Step 1:</a:t>
            </a:r>
          </a:p>
        </p:txBody>
      </p:sp>
      <p:sp>
        <p:nvSpPr>
          <p:cNvPr id="153" name="TextBox 152"/>
          <p:cNvSpPr txBox="1"/>
          <p:nvPr/>
        </p:nvSpPr>
        <p:spPr>
          <a:xfrm>
            <a:off x="850279" y="4316877"/>
            <a:ext cx="1039067" cy="427746"/>
          </a:xfrm>
          <a:prstGeom prst="rect">
            <a:avLst/>
          </a:prstGeom>
          <a:noFill/>
        </p:spPr>
        <p:txBody>
          <a:bodyPr wrap="none" rtlCol="0">
            <a:spAutoFit/>
          </a:bodyPr>
          <a:lstStyle/>
          <a:p>
            <a:r>
              <a:rPr lang="en-GB" sz="2000" dirty="0">
                <a:solidFill>
                  <a:schemeClr val="tx1"/>
                </a:solidFill>
              </a:rPr>
              <a:t>Step 2:</a:t>
            </a:r>
          </a:p>
        </p:txBody>
      </p:sp>
      <p:sp>
        <p:nvSpPr>
          <p:cNvPr id="67" name="Rectangle 66"/>
          <p:cNvSpPr/>
          <p:nvPr/>
        </p:nvSpPr>
        <p:spPr>
          <a:xfrm>
            <a:off x="2227235" y="5935125"/>
            <a:ext cx="1994457" cy="338554"/>
          </a:xfrm>
          <a:prstGeom prst="rect">
            <a:avLst/>
          </a:prstGeom>
        </p:spPr>
        <p:txBody>
          <a:bodyPr wrap="none">
            <a:spAutoFit/>
          </a:bodyPr>
          <a:lstStyle/>
          <a:p>
            <a:pPr>
              <a:lnSpc>
                <a:spcPct val="80000"/>
              </a:lnSpc>
              <a:spcBef>
                <a:spcPct val="0"/>
              </a:spcBef>
              <a:buClrTx/>
              <a:buFontTx/>
              <a:buNone/>
            </a:pPr>
            <a:r>
              <a:rPr lang="en-US" altLang="en-US" sz="2000" dirty="0">
                <a:solidFill>
                  <a:srgbClr val="C00000"/>
                </a:solidFill>
                <a:latin typeface="+mn-lt"/>
              </a:rPr>
              <a:t>3</a:t>
            </a:r>
            <a:r>
              <a:rPr lang="en-US" altLang="en-US" sz="2000" dirty="0">
                <a:solidFill>
                  <a:srgbClr val="CC6600"/>
                </a:solidFill>
                <a:latin typeface="+mn-lt"/>
              </a:rPr>
              <a:t> </a:t>
            </a:r>
            <a:r>
              <a:rPr lang="en-US" altLang="en-US" sz="2000" dirty="0">
                <a:solidFill>
                  <a:schemeClr val="tx1"/>
                </a:solidFill>
                <a:latin typeface="+mn-lt"/>
              </a:rPr>
              <a:t>comparisons</a:t>
            </a:r>
            <a:endParaRPr lang="en-US" altLang="en-US" dirty="0">
              <a:solidFill>
                <a:schemeClr val="tx1"/>
              </a:solidFill>
              <a:latin typeface="+mn-lt"/>
            </a:endParaRPr>
          </a:p>
        </p:txBody>
      </p:sp>
      <p:sp>
        <p:nvSpPr>
          <p:cNvPr id="68" name="TextBox 67"/>
          <p:cNvSpPr txBox="1"/>
          <p:nvPr/>
        </p:nvSpPr>
        <p:spPr>
          <a:xfrm>
            <a:off x="964758" y="4678777"/>
            <a:ext cx="854721" cy="427746"/>
          </a:xfrm>
          <a:prstGeom prst="rect">
            <a:avLst/>
          </a:prstGeom>
          <a:noFill/>
        </p:spPr>
        <p:txBody>
          <a:bodyPr wrap="none" rtlCol="0">
            <a:spAutoFit/>
          </a:bodyPr>
          <a:lstStyle/>
          <a:p>
            <a:r>
              <a:rPr lang="en-GB" sz="2000" dirty="0">
                <a:solidFill>
                  <a:schemeClr val="tx1"/>
                </a:solidFill>
              </a:rPr>
              <a:t>Swap</a:t>
            </a:r>
          </a:p>
        </p:txBody>
      </p:sp>
      <p:sp>
        <p:nvSpPr>
          <p:cNvPr id="69" name="TextBox 68"/>
          <p:cNvSpPr txBox="1"/>
          <p:nvPr/>
        </p:nvSpPr>
        <p:spPr>
          <a:xfrm>
            <a:off x="950642" y="5346777"/>
            <a:ext cx="881973" cy="427746"/>
          </a:xfrm>
          <a:prstGeom prst="rect">
            <a:avLst/>
          </a:prstGeom>
          <a:noFill/>
        </p:spPr>
        <p:txBody>
          <a:bodyPr wrap="none" rtlCol="0">
            <a:spAutoFit/>
          </a:bodyPr>
          <a:lstStyle/>
          <a:p>
            <a:r>
              <a:rPr lang="en-GB" sz="2000" dirty="0">
                <a:solidFill>
                  <a:schemeClr val="tx1"/>
                </a:solidFill>
              </a:rPr>
              <a:t>Insert</a:t>
            </a:r>
          </a:p>
        </p:txBody>
      </p:sp>
      <p:grpSp>
        <p:nvGrpSpPr>
          <p:cNvPr id="4" name="Group 3"/>
          <p:cNvGrpSpPr/>
          <p:nvPr/>
        </p:nvGrpSpPr>
        <p:grpSpPr>
          <a:xfrm>
            <a:off x="2208212" y="3962400"/>
            <a:ext cx="6620177" cy="860488"/>
            <a:chOff x="2208212" y="3962400"/>
            <a:chExt cx="6620177" cy="860488"/>
          </a:xfrm>
        </p:grpSpPr>
        <p:sp>
          <p:nvSpPr>
            <p:cNvPr id="96" name="Rounded Rectangle 95"/>
            <p:cNvSpPr/>
            <p:nvPr/>
          </p:nvSpPr>
          <p:spPr>
            <a:xfrm>
              <a:off x="2208212" y="4344088"/>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15</a:t>
              </a:r>
            </a:p>
          </p:txBody>
        </p:sp>
        <p:sp>
          <p:nvSpPr>
            <p:cNvPr id="105" name="Rounded Rectangle 104"/>
            <p:cNvSpPr/>
            <p:nvPr/>
          </p:nvSpPr>
          <p:spPr>
            <a:xfrm>
              <a:off x="2871382" y="434408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06</a:t>
              </a:r>
            </a:p>
          </p:txBody>
        </p:sp>
        <p:sp>
          <p:nvSpPr>
            <p:cNvPr id="116" name="Rounded Rectangle 115"/>
            <p:cNvSpPr/>
            <p:nvPr/>
          </p:nvSpPr>
          <p:spPr>
            <a:xfrm>
              <a:off x="3519638" y="434408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35</a:t>
              </a:r>
            </a:p>
          </p:txBody>
        </p:sp>
        <p:sp>
          <p:nvSpPr>
            <p:cNvPr id="117" name="Rounded Rectangle 116"/>
            <p:cNvSpPr/>
            <p:nvPr/>
          </p:nvSpPr>
          <p:spPr>
            <a:xfrm>
              <a:off x="4167895" y="434408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04</a:t>
              </a:r>
            </a:p>
          </p:txBody>
        </p:sp>
        <p:sp>
          <p:nvSpPr>
            <p:cNvPr id="121" name="Rounded Rectangle 120"/>
            <p:cNvSpPr/>
            <p:nvPr/>
          </p:nvSpPr>
          <p:spPr>
            <a:xfrm>
              <a:off x="4798771" y="4345228"/>
              <a:ext cx="572408" cy="477659"/>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143" name="Rectangle 142"/>
            <p:cNvSpPr/>
            <p:nvPr/>
          </p:nvSpPr>
          <p:spPr>
            <a:xfrm>
              <a:off x="2433808" y="39759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44" name="Rectangle 143"/>
            <p:cNvSpPr/>
            <p:nvPr/>
          </p:nvSpPr>
          <p:spPr>
            <a:xfrm>
              <a:off x="3102044" y="39759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45" name="Rectangle 144"/>
            <p:cNvSpPr/>
            <p:nvPr/>
          </p:nvSpPr>
          <p:spPr>
            <a:xfrm>
              <a:off x="3735286" y="39759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46" name="Rectangle 145"/>
            <p:cNvSpPr/>
            <p:nvPr/>
          </p:nvSpPr>
          <p:spPr>
            <a:xfrm>
              <a:off x="4382986" y="3962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147" name="Rectangle 146"/>
            <p:cNvSpPr/>
            <p:nvPr/>
          </p:nvSpPr>
          <p:spPr>
            <a:xfrm>
              <a:off x="5030686" y="39759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71" name="Rounded Rectangle 70"/>
            <p:cNvSpPr/>
            <p:nvPr/>
          </p:nvSpPr>
          <p:spPr>
            <a:xfrm>
              <a:off x="5458543" y="4335355"/>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80</a:t>
              </a:r>
            </a:p>
          </p:txBody>
        </p:sp>
        <p:sp>
          <p:nvSpPr>
            <p:cNvPr id="72" name="Rounded Rectangle 71"/>
            <p:cNvSpPr/>
            <p:nvPr/>
          </p:nvSpPr>
          <p:spPr>
            <a:xfrm>
              <a:off x="6106800" y="4335355"/>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73" name="Rounded Rectangle 72"/>
            <p:cNvSpPr/>
            <p:nvPr/>
          </p:nvSpPr>
          <p:spPr>
            <a:xfrm>
              <a:off x="6755057" y="4335355"/>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89</a:t>
              </a:r>
            </a:p>
          </p:txBody>
        </p:sp>
        <p:sp>
          <p:nvSpPr>
            <p:cNvPr id="74" name="Rounded Rectangle 73"/>
            <p:cNvSpPr/>
            <p:nvPr/>
          </p:nvSpPr>
          <p:spPr>
            <a:xfrm>
              <a:off x="7403312" y="4335355"/>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75" name="Rounded Rectangle 74"/>
            <p:cNvSpPr/>
            <p:nvPr/>
          </p:nvSpPr>
          <p:spPr>
            <a:xfrm>
              <a:off x="8089112" y="4335355"/>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77</a:t>
              </a:r>
            </a:p>
          </p:txBody>
        </p:sp>
        <p:sp>
          <p:nvSpPr>
            <p:cNvPr id="76" name="Rectangle 75"/>
            <p:cNvSpPr/>
            <p:nvPr/>
          </p:nvSpPr>
          <p:spPr>
            <a:xfrm>
              <a:off x="5704189" y="39958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5</a:t>
              </a:r>
            </a:p>
          </p:txBody>
        </p:sp>
        <p:sp>
          <p:nvSpPr>
            <p:cNvPr id="77" name="Rectangle 76"/>
            <p:cNvSpPr/>
            <p:nvPr/>
          </p:nvSpPr>
          <p:spPr>
            <a:xfrm>
              <a:off x="6351889" y="39958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78" name="Rectangle 77"/>
            <p:cNvSpPr/>
            <p:nvPr/>
          </p:nvSpPr>
          <p:spPr>
            <a:xfrm>
              <a:off x="7037689" y="39958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80" name="Rectangle 79"/>
            <p:cNvSpPr/>
            <p:nvPr/>
          </p:nvSpPr>
          <p:spPr>
            <a:xfrm>
              <a:off x="7647289" y="39958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81" name="Rectangle 80"/>
            <p:cNvSpPr/>
            <p:nvPr/>
          </p:nvSpPr>
          <p:spPr>
            <a:xfrm>
              <a:off x="8333089" y="39958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grpSp>
      <p:grpSp>
        <p:nvGrpSpPr>
          <p:cNvPr id="6" name="Group 5"/>
          <p:cNvGrpSpPr/>
          <p:nvPr/>
        </p:nvGrpSpPr>
        <p:grpSpPr>
          <a:xfrm>
            <a:off x="2208212" y="4908928"/>
            <a:ext cx="6623809" cy="868054"/>
            <a:chOff x="2208212" y="4908928"/>
            <a:chExt cx="6623809" cy="868054"/>
          </a:xfrm>
        </p:grpSpPr>
        <p:sp>
          <p:nvSpPr>
            <p:cNvPr id="150" name="Rectangle 149"/>
            <p:cNvSpPr/>
            <p:nvPr/>
          </p:nvSpPr>
          <p:spPr>
            <a:xfrm>
              <a:off x="3723412" y="49140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51" name="Rectangle 150"/>
            <p:cNvSpPr/>
            <p:nvPr/>
          </p:nvSpPr>
          <p:spPr>
            <a:xfrm>
              <a:off x="4379912" y="49140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152" name="Rectangle 151"/>
            <p:cNvSpPr/>
            <p:nvPr/>
          </p:nvSpPr>
          <p:spPr>
            <a:xfrm>
              <a:off x="5065712" y="490892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grpSp>
          <p:nvGrpSpPr>
            <p:cNvPr id="5" name="Group 4"/>
            <p:cNvGrpSpPr/>
            <p:nvPr/>
          </p:nvGrpSpPr>
          <p:grpSpPr>
            <a:xfrm>
              <a:off x="2208212" y="4927632"/>
              <a:ext cx="6623809" cy="849350"/>
              <a:chOff x="2208212" y="4927632"/>
              <a:chExt cx="6623809" cy="849350"/>
            </a:xfrm>
          </p:grpSpPr>
          <p:sp>
            <p:nvSpPr>
              <p:cNvPr id="122" name="Rounded Rectangle 121"/>
              <p:cNvSpPr/>
              <p:nvPr/>
            </p:nvSpPr>
            <p:spPr>
              <a:xfrm>
                <a:off x="2208212" y="5295723"/>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04</a:t>
                </a:r>
              </a:p>
            </p:txBody>
          </p:sp>
          <p:sp>
            <p:nvSpPr>
              <p:cNvPr id="130" name="Rounded Rectangle 129"/>
              <p:cNvSpPr/>
              <p:nvPr/>
            </p:nvSpPr>
            <p:spPr>
              <a:xfrm>
                <a:off x="2856469" y="5295723"/>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06</a:t>
                </a:r>
              </a:p>
            </p:txBody>
          </p:sp>
          <p:sp>
            <p:nvSpPr>
              <p:cNvPr id="131" name="Rounded Rectangle 130"/>
              <p:cNvSpPr/>
              <p:nvPr/>
            </p:nvSpPr>
            <p:spPr>
              <a:xfrm>
                <a:off x="3504726" y="5282126"/>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15</a:t>
                </a:r>
              </a:p>
            </p:txBody>
          </p:sp>
          <p:sp>
            <p:nvSpPr>
              <p:cNvPr id="132" name="Rounded Rectangle 131"/>
              <p:cNvSpPr/>
              <p:nvPr/>
            </p:nvSpPr>
            <p:spPr>
              <a:xfrm>
                <a:off x="4152981" y="5282126"/>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35</a:t>
                </a:r>
              </a:p>
            </p:txBody>
          </p:sp>
          <p:sp>
            <p:nvSpPr>
              <p:cNvPr id="141" name="Rounded Rectangle 140"/>
              <p:cNvSpPr/>
              <p:nvPr/>
            </p:nvSpPr>
            <p:spPr>
              <a:xfrm>
                <a:off x="4835262" y="5282126"/>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solidFill>
                  </a:rPr>
                  <a:t>42</a:t>
                </a:r>
              </a:p>
            </p:txBody>
          </p:sp>
          <p:sp>
            <p:nvSpPr>
              <p:cNvPr id="148" name="Rectangle 147"/>
              <p:cNvSpPr/>
              <p:nvPr/>
            </p:nvSpPr>
            <p:spPr>
              <a:xfrm>
                <a:off x="2468834" y="4927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49" name="Rectangle 148"/>
              <p:cNvSpPr/>
              <p:nvPr/>
            </p:nvSpPr>
            <p:spPr>
              <a:xfrm>
                <a:off x="3122612" y="4927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82" name="Rounded Rectangle 81"/>
              <p:cNvSpPr/>
              <p:nvPr/>
            </p:nvSpPr>
            <p:spPr>
              <a:xfrm>
                <a:off x="5462175" y="5298182"/>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80</a:t>
                </a:r>
              </a:p>
            </p:txBody>
          </p:sp>
          <p:sp>
            <p:nvSpPr>
              <p:cNvPr id="83" name="Rounded Rectangle 82"/>
              <p:cNvSpPr/>
              <p:nvPr/>
            </p:nvSpPr>
            <p:spPr>
              <a:xfrm>
                <a:off x="6110432" y="5298182"/>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86" name="Rounded Rectangle 85"/>
              <p:cNvSpPr/>
              <p:nvPr/>
            </p:nvSpPr>
            <p:spPr>
              <a:xfrm>
                <a:off x="6758689" y="5298182"/>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89</a:t>
                </a:r>
              </a:p>
            </p:txBody>
          </p:sp>
          <p:sp>
            <p:nvSpPr>
              <p:cNvPr id="94" name="Rounded Rectangle 93"/>
              <p:cNvSpPr/>
              <p:nvPr/>
            </p:nvSpPr>
            <p:spPr>
              <a:xfrm>
                <a:off x="7406944" y="5298182"/>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95" name="Rounded Rectangle 94"/>
              <p:cNvSpPr/>
              <p:nvPr/>
            </p:nvSpPr>
            <p:spPr>
              <a:xfrm>
                <a:off x="8092744" y="5298182"/>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77</a:t>
                </a:r>
              </a:p>
            </p:txBody>
          </p:sp>
          <p:sp>
            <p:nvSpPr>
              <p:cNvPr id="97" name="Rectangle 96"/>
              <p:cNvSpPr/>
              <p:nvPr/>
            </p:nvSpPr>
            <p:spPr>
              <a:xfrm>
                <a:off x="5707821" y="495866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5</a:t>
                </a:r>
              </a:p>
            </p:txBody>
          </p:sp>
          <p:sp>
            <p:nvSpPr>
              <p:cNvPr id="98" name="Rectangle 97"/>
              <p:cNvSpPr/>
              <p:nvPr/>
            </p:nvSpPr>
            <p:spPr>
              <a:xfrm>
                <a:off x="6355521" y="495866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99" name="Rectangle 98"/>
              <p:cNvSpPr/>
              <p:nvPr/>
            </p:nvSpPr>
            <p:spPr>
              <a:xfrm>
                <a:off x="7041321" y="495866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100" name="Rectangle 99"/>
              <p:cNvSpPr/>
              <p:nvPr/>
            </p:nvSpPr>
            <p:spPr>
              <a:xfrm>
                <a:off x="7650921" y="495866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104" name="Rectangle 103"/>
              <p:cNvSpPr/>
              <p:nvPr/>
            </p:nvSpPr>
            <p:spPr>
              <a:xfrm>
                <a:off x="8336721" y="495866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grpSp>
      </p:grpSp>
      <p:sp>
        <p:nvSpPr>
          <p:cNvPr id="70" name="Text Box 1033"/>
          <p:cNvSpPr txBox="1">
            <a:spLocks noChangeArrowheads="1"/>
          </p:cNvSpPr>
          <p:nvPr/>
        </p:nvSpPr>
        <p:spPr bwMode="gray">
          <a:xfrm>
            <a:off x="5570936" y="4516932"/>
            <a:ext cx="2957857" cy="1077860"/>
          </a:xfrm>
          <a:prstGeom prst="rect">
            <a:avLst/>
          </a:prstGeom>
          <a:solidFill>
            <a:srgbClr val="FFC000"/>
          </a:solidFill>
          <a:ln>
            <a:solidFill>
              <a:schemeClr val="tx1"/>
            </a:solidFill>
          </a:ln>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dirty="0">
                <a:solidFill>
                  <a:schemeClr val="tx1"/>
                </a:solidFill>
              </a:rPr>
              <a:t>Recursively call  </a:t>
            </a:r>
          </a:p>
          <a:p>
            <a:pPr eaLnBrk="1" hangingPunct="1"/>
            <a:r>
              <a:rPr lang="en-US" altLang="en-US" dirty="0">
                <a:solidFill>
                  <a:schemeClr val="tx1"/>
                </a:solidFill>
              </a:rPr>
              <a:t>Quicksort (low,pivot_pos-1);</a:t>
            </a:r>
          </a:p>
          <a:p>
            <a:pPr eaLnBrk="1" hangingPunct="1"/>
            <a:r>
              <a:rPr lang="en-US" altLang="en-US" dirty="0">
                <a:solidFill>
                  <a:schemeClr val="tx1"/>
                </a:solidFill>
              </a:rPr>
              <a:t>Ignore RHS for time being</a:t>
            </a:r>
          </a:p>
        </p:txBody>
      </p:sp>
    </p:spTree>
    <p:extLst>
      <p:ext uri="{BB962C8B-B14F-4D97-AF65-F5344CB8AC3E}">
        <p14:creationId xmlns:p14="http://schemas.microsoft.com/office/powerpoint/2010/main" val="37023463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50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fade">
                                      <p:cBhvr>
                                        <p:cTn id="15" dur="5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fade">
                                      <p:cBhvr>
                                        <p:cTn id="20" dur="500"/>
                                        <p:tgtEl>
                                          <p:spTgt spid="69"/>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0"/>
                                        </p:tgtEl>
                                        <p:attrNameLst>
                                          <p:attrName>style.visibility</p:attrName>
                                        </p:attrNameLst>
                                      </p:cBhvr>
                                      <p:to>
                                        <p:strVal val="visible"/>
                                      </p:to>
                                    </p:set>
                                    <p:animEffect transition="in" filter="fade">
                                      <p:cBhvr>
                                        <p:cTn id="28" dur="500"/>
                                        <p:tgtEl>
                                          <p:spTgt spid="7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7"/>
                                        </p:tgtEl>
                                        <p:attrNameLst>
                                          <p:attrName>style.visibility</p:attrName>
                                        </p:attrNameLst>
                                      </p:cBhvr>
                                      <p:to>
                                        <p:strVal val="visible"/>
                                      </p:to>
                                    </p:set>
                                    <p:animEffect transition="in" filter="fade">
                                      <p:cBhvr>
                                        <p:cTn id="33"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p:bldP spid="67" grpId="0"/>
      <p:bldP spid="68" grpId="0"/>
      <p:bldP spid="69" grpId="0"/>
      <p:bldP spid="7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a:t>Quicksort (Example)</a:t>
            </a:r>
          </a:p>
        </p:txBody>
      </p:sp>
      <p:sp>
        <p:nvSpPr>
          <p:cNvPr id="96" name="Rounded Rectangle 95"/>
          <p:cNvSpPr/>
          <p:nvPr/>
        </p:nvSpPr>
        <p:spPr>
          <a:xfrm>
            <a:off x="2208212" y="1677087"/>
            <a:ext cx="556099" cy="488211"/>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04</a:t>
            </a:r>
          </a:p>
        </p:txBody>
      </p:sp>
      <p:sp>
        <p:nvSpPr>
          <p:cNvPr id="105" name="Rounded Rectangle 104"/>
          <p:cNvSpPr/>
          <p:nvPr/>
        </p:nvSpPr>
        <p:spPr>
          <a:xfrm>
            <a:off x="2871382" y="167708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06</a:t>
            </a:r>
          </a:p>
        </p:txBody>
      </p:sp>
      <p:sp>
        <p:nvSpPr>
          <p:cNvPr id="116" name="Rounded Rectangle 115"/>
          <p:cNvSpPr/>
          <p:nvPr/>
        </p:nvSpPr>
        <p:spPr>
          <a:xfrm>
            <a:off x="3540556" y="1677088"/>
            <a:ext cx="537081" cy="437005"/>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15</a:t>
            </a:r>
          </a:p>
        </p:txBody>
      </p:sp>
      <p:sp>
        <p:nvSpPr>
          <p:cNvPr id="117" name="Rounded Rectangle 116"/>
          <p:cNvSpPr/>
          <p:nvPr/>
        </p:nvSpPr>
        <p:spPr>
          <a:xfrm>
            <a:off x="4193695" y="167708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35</a:t>
            </a:r>
          </a:p>
        </p:txBody>
      </p:sp>
      <p:sp>
        <p:nvSpPr>
          <p:cNvPr id="121" name="Rounded Rectangle 120"/>
          <p:cNvSpPr/>
          <p:nvPr/>
        </p:nvSpPr>
        <p:spPr>
          <a:xfrm>
            <a:off x="4865986" y="1677088"/>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42</a:t>
            </a:r>
          </a:p>
        </p:txBody>
      </p:sp>
      <p:sp>
        <p:nvSpPr>
          <p:cNvPr id="122" name="Rounded Rectangle 121"/>
          <p:cNvSpPr/>
          <p:nvPr/>
        </p:nvSpPr>
        <p:spPr>
          <a:xfrm>
            <a:off x="2208212" y="2628723"/>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04</a:t>
            </a:r>
          </a:p>
        </p:txBody>
      </p:sp>
      <p:sp>
        <p:nvSpPr>
          <p:cNvPr id="130" name="Rounded Rectangle 129"/>
          <p:cNvSpPr/>
          <p:nvPr/>
        </p:nvSpPr>
        <p:spPr>
          <a:xfrm>
            <a:off x="2856469" y="2628723"/>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06</a:t>
            </a:r>
          </a:p>
        </p:txBody>
      </p:sp>
      <p:sp>
        <p:nvSpPr>
          <p:cNvPr id="131" name="Rounded Rectangle 130"/>
          <p:cNvSpPr/>
          <p:nvPr/>
        </p:nvSpPr>
        <p:spPr>
          <a:xfrm>
            <a:off x="3504726" y="2628723"/>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15</a:t>
            </a:r>
          </a:p>
        </p:txBody>
      </p:sp>
      <p:sp>
        <p:nvSpPr>
          <p:cNvPr id="132" name="Rounded Rectangle 131"/>
          <p:cNvSpPr/>
          <p:nvPr/>
        </p:nvSpPr>
        <p:spPr>
          <a:xfrm>
            <a:off x="4178781" y="262872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35</a:t>
            </a:r>
          </a:p>
        </p:txBody>
      </p:sp>
      <p:sp>
        <p:nvSpPr>
          <p:cNvPr id="141" name="Rounded Rectangle 140"/>
          <p:cNvSpPr/>
          <p:nvPr/>
        </p:nvSpPr>
        <p:spPr>
          <a:xfrm>
            <a:off x="4888069" y="2628723"/>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143" name="Rectangle 142"/>
          <p:cNvSpPr/>
          <p:nvPr/>
        </p:nvSpPr>
        <p:spPr>
          <a:xfrm>
            <a:off x="2474912" y="1295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44" name="Rectangle 143"/>
          <p:cNvSpPr/>
          <p:nvPr/>
        </p:nvSpPr>
        <p:spPr>
          <a:xfrm>
            <a:off x="3084512" y="1295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45" name="Rectangle 144"/>
          <p:cNvSpPr/>
          <p:nvPr/>
        </p:nvSpPr>
        <p:spPr>
          <a:xfrm>
            <a:off x="3770312" y="1295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46" name="Rectangle 145"/>
          <p:cNvSpPr/>
          <p:nvPr/>
        </p:nvSpPr>
        <p:spPr>
          <a:xfrm>
            <a:off x="4444756" y="1295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3</a:t>
            </a:r>
          </a:p>
        </p:txBody>
      </p:sp>
      <p:sp>
        <p:nvSpPr>
          <p:cNvPr id="147" name="Rectangle 146"/>
          <p:cNvSpPr/>
          <p:nvPr/>
        </p:nvSpPr>
        <p:spPr>
          <a:xfrm>
            <a:off x="5141912" y="1295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4</a:t>
            </a:r>
          </a:p>
        </p:txBody>
      </p:sp>
      <p:sp>
        <p:nvSpPr>
          <p:cNvPr id="148" name="Rectangle 147"/>
          <p:cNvSpPr/>
          <p:nvPr/>
        </p:nvSpPr>
        <p:spPr>
          <a:xfrm>
            <a:off x="2474912"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49" name="Rectangle 148"/>
          <p:cNvSpPr/>
          <p:nvPr/>
        </p:nvSpPr>
        <p:spPr>
          <a:xfrm>
            <a:off x="3070054"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50" name="Rectangle 149"/>
          <p:cNvSpPr/>
          <p:nvPr/>
        </p:nvSpPr>
        <p:spPr>
          <a:xfrm>
            <a:off x="3723412"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51" name="Rectangle 150"/>
          <p:cNvSpPr/>
          <p:nvPr/>
        </p:nvSpPr>
        <p:spPr>
          <a:xfrm>
            <a:off x="4429334"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3</a:t>
            </a:r>
          </a:p>
        </p:txBody>
      </p:sp>
      <p:sp>
        <p:nvSpPr>
          <p:cNvPr id="152" name="Rectangle 151"/>
          <p:cNvSpPr/>
          <p:nvPr/>
        </p:nvSpPr>
        <p:spPr>
          <a:xfrm>
            <a:off x="5141912"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4</a:t>
            </a:r>
          </a:p>
        </p:txBody>
      </p:sp>
      <p:sp>
        <p:nvSpPr>
          <p:cNvPr id="153" name="TextBox 152"/>
          <p:cNvSpPr txBox="1"/>
          <p:nvPr/>
        </p:nvSpPr>
        <p:spPr>
          <a:xfrm>
            <a:off x="864334" y="1702615"/>
            <a:ext cx="1039067" cy="427746"/>
          </a:xfrm>
          <a:prstGeom prst="rect">
            <a:avLst/>
          </a:prstGeom>
          <a:noFill/>
        </p:spPr>
        <p:txBody>
          <a:bodyPr wrap="none" rtlCol="0">
            <a:spAutoFit/>
          </a:bodyPr>
          <a:lstStyle/>
          <a:p>
            <a:r>
              <a:rPr lang="en-GB" sz="2000" dirty="0">
                <a:solidFill>
                  <a:schemeClr val="tx1"/>
                </a:solidFill>
              </a:rPr>
              <a:t>Step 3:</a:t>
            </a:r>
          </a:p>
        </p:txBody>
      </p:sp>
      <p:sp>
        <p:nvSpPr>
          <p:cNvPr id="67" name="Rectangle 66"/>
          <p:cNvSpPr/>
          <p:nvPr/>
        </p:nvSpPr>
        <p:spPr>
          <a:xfrm>
            <a:off x="2243238" y="3276600"/>
            <a:ext cx="1851789" cy="338554"/>
          </a:xfrm>
          <a:prstGeom prst="rect">
            <a:avLst/>
          </a:prstGeom>
        </p:spPr>
        <p:txBody>
          <a:bodyPr wrap="none">
            <a:spAutoFit/>
          </a:bodyPr>
          <a:lstStyle/>
          <a:p>
            <a:pPr>
              <a:lnSpc>
                <a:spcPct val="80000"/>
              </a:lnSpc>
              <a:spcBef>
                <a:spcPct val="0"/>
              </a:spcBef>
              <a:buClrTx/>
              <a:buFontTx/>
              <a:buNone/>
            </a:pPr>
            <a:r>
              <a:rPr lang="en-US" altLang="en-US" sz="2000" dirty="0">
                <a:solidFill>
                  <a:srgbClr val="C00000"/>
                </a:solidFill>
                <a:latin typeface="+mn-lt"/>
              </a:rPr>
              <a:t>1</a:t>
            </a:r>
            <a:r>
              <a:rPr lang="en-US" altLang="en-US" sz="2000" dirty="0">
                <a:solidFill>
                  <a:srgbClr val="CC6600"/>
                </a:solidFill>
                <a:latin typeface="+mn-lt"/>
              </a:rPr>
              <a:t> </a:t>
            </a:r>
            <a:r>
              <a:rPr lang="en-US" altLang="en-US" sz="2000" dirty="0">
                <a:solidFill>
                  <a:schemeClr val="tx1"/>
                </a:solidFill>
                <a:latin typeface="+mn-lt"/>
              </a:rPr>
              <a:t>comparison</a:t>
            </a:r>
            <a:endParaRPr lang="en-US" altLang="en-US" dirty="0">
              <a:solidFill>
                <a:schemeClr val="tx1"/>
              </a:solidFill>
              <a:latin typeface="+mn-lt"/>
            </a:endParaRPr>
          </a:p>
        </p:txBody>
      </p:sp>
      <p:sp>
        <p:nvSpPr>
          <p:cNvPr id="72" name="Rounded Rectangle 71"/>
          <p:cNvSpPr/>
          <p:nvPr/>
        </p:nvSpPr>
        <p:spPr>
          <a:xfrm>
            <a:off x="2208212" y="4342731"/>
            <a:ext cx="556099"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04</a:t>
            </a:r>
          </a:p>
        </p:txBody>
      </p:sp>
      <p:sp>
        <p:nvSpPr>
          <p:cNvPr id="73" name="Rounded Rectangle 72"/>
          <p:cNvSpPr/>
          <p:nvPr/>
        </p:nvSpPr>
        <p:spPr>
          <a:xfrm>
            <a:off x="2850948" y="4342731"/>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06</a:t>
            </a:r>
          </a:p>
        </p:txBody>
      </p:sp>
      <p:sp>
        <p:nvSpPr>
          <p:cNvPr id="74" name="Rounded Rectangle 73"/>
          <p:cNvSpPr/>
          <p:nvPr/>
        </p:nvSpPr>
        <p:spPr>
          <a:xfrm>
            <a:off x="3503612" y="4342731"/>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15</a:t>
            </a:r>
          </a:p>
        </p:txBody>
      </p:sp>
      <p:sp>
        <p:nvSpPr>
          <p:cNvPr id="77" name="Rounded Rectangle 76"/>
          <p:cNvSpPr/>
          <p:nvPr/>
        </p:nvSpPr>
        <p:spPr>
          <a:xfrm>
            <a:off x="2208212" y="5294366"/>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04</a:t>
            </a:r>
          </a:p>
        </p:txBody>
      </p:sp>
      <p:sp>
        <p:nvSpPr>
          <p:cNvPr id="78" name="Rounded Rectangle 77"/>
          <p:cNvSpPr/>
          <p:nvPr/>
        </p:nvSpPr>
        <p:spPr>
          <a:xfrm>
            <a:off x="2856469" y="5294366"/>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06</a:t>
            </a:r>
          </a:p>
        </p:txBody>
      </p:sp>
      <p:sp>
        <p:nvSpPr>
          <p:cNvPr id="80" name="Rounded Rectangle 79"/>
          <p:cNvSpPr/>
          <p:nvPr/>
        </p:nvSpPr>
        <p:spPr>
          <a:xfrm>
            <a:off x="3504726" y="5294366"/>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15</a:t>
            </a:r>
          </a:p>
        </p:txBody>
      </p:sp>
      <p:sp>
        <p:nvSpPr>
          <p:cNvPr id="98" name="TextBox 97"/>
          <p:cNvSpPr txBox="1"/>
          <p:nvPr/>
        </p:nvSpPr>
        <p:spPr>
          <a:xfrm>
            <a:off x="885074" y="4368258"/>
            <a:ext cx="1039067" cy="427746"/>
          </a:xfrm>
          <a:prstGeom prst="rect">
            <a:avLst/>
          </a:prstGeom>
          <a:noFill/>
        </p:spPr>
        <p:txBody>
          <a:bodyPr wrap="none" rtlCol="0">
            <a:spAutoFit/>
          </a:bodyPr>
          <a:lstStyle/>
          <a:p>
            <a:r>
              <a:rPr lang="en-GB" sz="2000" dirty="0">
                <a:solidFill>
                  <a:schemeClr val="tx1"/>
                </a:solidFill>
              </a:rPr>
              <a:t>Step 4:</a:t>
            </a:r>
          </a:p>
        </p:txBody>
      </p:sp>
      <p:sp>
        <p:nvSpPr>
          <p:cNvPr id="99" name="Rectangle 98"/>
          <p:cNvSpPr/>
          <p:nvPr/>
        </p:nvSpPr>
        <p:spPr>
          <a:xfrm>
            <a:off x="2263978" y="5942243"/>
            <a:ext cx="1851789" cy="338554"/>
          </a:xfrm>
          <a:prstGeom prst="rect">
            <a:avLst/>
          </a:prstGeom>
        </p:spPr>
        <p:txBody>
          <a:bodyPr wrap="none">
            <a:spAutoFit/>
          </a:bodyPr>
          <a:lstStyle/>
          <a:p>
            <a:pPr>
              <a:lnSpc>
                <a:spcPct val="80000"/>
              </a:lnSpc>
              <a:spcBef>
                <a:spcPct val="0"/>
              </a:spcBef>
              <a:buClrTx/>
              <a:buFontTx/>
              <a:buNone/>
            </a:pPr>
            <a:r>
              <a:rPr lang="en-US" altLang="en-US" sz="2000" dirty="0">
                <a:solidFill>
                  <a:srgbClr val="C00000"/>
                </a:solidFill>
                <a:latin typeface="+mn-lt"/>
              </a:rPr>
              <a:t>0</a:t>
            </a:r>
            <a:r>
              <a:rPr lang="en-US" altLang="en-US" sz="2000" dirty="0">
                <a:solidFill>
                  <a:srgbClr val="CC6600"/>
                </a:solidFill>
                <a:latin typeface="+mn-lt"/>
              </a:rPr>
              <a:t> </a:t>
            </a:r>
            <a:r>
              <a:rPr lang="en-US" altLang="en-US" sz="2000" dirty="0">
                <a:solidFill>
                  <a:schemeClr val="tx1"/>
                </a:solidFill>
                <a:latin typeface="+mn-lt"/>
              </a:rPr>
              <a:t>comparison</a:t>
            </a:r>
            <a:endParaRPr lang="en-US" altLang="en-US" dirty="0">
              <a:solidFill>
                <a:schemeClr val="tx1"/>
              </a:solidFill>
              <a:latin typeface="+mn-lt"/>
            </a:endParaRPr>
          </a:p>
        </p:txBody>
      </p:sp>
      <p:sp>
        <p:nvSpPr>
          <p:cNvPr id="100" name="Rectangle 99"/>
          <p:cNvSpPr/>
          <p:nvPr/>
        </p:nvSpPr>
        <p:spPr>
          <a:xfrm>
            <a:off x="2419146" y="39610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04" name="Rectangle 103"/>
          <p:cNvSpPr/>
          <p:nvPr/>
        </p:nvSpPr>
        <p:spPr>
          <a:xfrm>
            <a:off x="3084512" y="39610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42" name="Rectangle 141"/>
          <p:cNvSpPr/>
          <p:nvPr/>
        </p:nvSpPr>
        <p:spPr>
          <a:xfrm>
            <a:off x="3736620" y="39610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56" name="Rectangle 155"/>
          <p:cNvSpPr/>
          <p:nvPr/>
        </p:nvSpPr>
        <p:spPr>
          <a:xfrm>
            <a:off x="2441229"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57" name="Rectangle 156"/>
          <p:cNvSpPr/>
          <p:nvPr/>
        </p:nvSpPr>
        <p:spPr>
          <a:xfrm>
            <a:off x="3127029"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58" name="Rectangle 157"/>
          <p:cNvSpPr/>
          <p:nvPr/>
        </p:nvSpPr>
        <p:spPr>
          <a:xfrm>
            <a:off x="3736629"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51" name="Rounded Rectangle 50"/>
          <p:cNvSpPr/>
          <p:nvPr/>
        </p:nvSpPr>
        <p:spPr>
          <a:xfrm>
            <a:off x="4189412" y="434273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35</a:t>
            </a:r>
          </a:p>
        </p:txBody>
      </p:sp>
      <p:sp>
        <p:nvSpPr>
          <p:cNvPr id="52" name="Rounded Rectangle 51"/>
          <p:cNvSpPr/>
          <p:nvPr/>
        </p:nvSpPr>
        <p:spPr>
          <a:xfrm>
            <a:off x="4903956" y="4342731"/>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53" name="Rounded Rectangle 52"/>
          <p:cNvSpPr/>
          <p:nvPr/>
        </p:nvSpPr>
        <p:spPr>
          <a:xfrm>
            <a:off x="4194668" y="5294366"/>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35</a:t>
            </a:r>
          </a:p>
        </p:txBody>
      </p:sp>
      <p:sp>
        <p:nvSpPr>
          <p:cNvPr id="54" name="Rounded Rectangle 53"/>
          <p:cNvSpPr/>
          <p:nvPr/>
        </p:nvSpPr>
        <p:spPr>
          <a:xfrm>
            <a:off x="4903956" y="5294366"/>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55" name="Rectangle 54"/>
          <p:cNvSpPr/>
          <p:nvPr/>
        </p:nvSpPr>
        <p:spPr>
          <a:xfrm>
            <a:off x="4456376" y="39610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3</a:t>
            </a:r>
          </a:p>
        </p:txBody>
      </p:sp>
      <p:sp>
        <p:nvSpPr>
          <p:cNvPr id="56" name="Rectangle 55"/>
          <p:cNvSpPr/>
          <p:nvPr/>
        </p:nvSpPr>
        <p:spPr>
          <a:xfrm>
            <a:off x="5184429" y="39610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4</a:t>
            </a:r>
          </a:p>
        </p:txBody>
      </p:sp>
      <p:sp>
        <p:nvSpPr>
          <p:cNvPr id="57" name="Rectangle 56"/>
          <p:cNvSpPr/>
          <p:nvPr/>
        </p:nvSpPr>
        <p:spPr>
          <a:xfrm>
            <a:off x="4460529"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3</a:t>
            </a:r>
          </a:p>
        </p:txBody>
      </p:sp>
      <p:sp>
        <p:nvSpPr>
          <p:cNvPr id="58" name="Rectangle 57"/>
          <p:cNvSpPr/>
          <p:nvPr/>
        </p:nvSpPr>
        <p:spPr>
          <a:xfrm>
            <a:off x="5184429"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4</a:t>
            </a:r>
          </a:p>
        </p:txBody>
      </p:sp>
      <p:sp>
        <p:nvSpPr>
          <p:cNvPr id="48" name="Rounded Rectangle 47"/>
          <p:cNvSpPr/>
          <p:nvPr/>
        </p:nvSpPr>
        <p:spPr>
          <a:xfrm>
            <a:off x="5543383" y="4330058"/>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80</a:t>
            </a:r>
          </a:p>
        </p:txBody>
      </p:sp>
      <p:sp>
        <p:nvSpPr>
          <p:cNvPr id="49" name="Rounded Rectangle 48"/>
          <p:cNvSpPr/>
          <p:nvPr/>
        </p:nvSpPr>
        <p:spPr>
          <a:xfrm>
            <a:off x="6191640" y="4330058"/>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50" name="Rounded Rectangle 49"/>
          <p:cNvSpPr/>
          <p:nvPr/>
        </p:nvSpPr>
        <p:spPr>
          <a:xfrm>
            <a:off x="6839897" y="4330058"/>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89</a:t>
            </a:r>
          </a:p>
        </p:txBody>
      </p:sp>
      <p:sp>
        <p:nvSpPr>
          <p:cNvPr id="59" name="Rounded Rectangle 58"/>
          <p:cNvSpPr/>
          <p:nvPr/>
        </p:nvSpPr>
        <p:spPr>
          <a:xfrm>
            <a:off x="7488152" y="4330058"/>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60" name="Rounded Rectangle 59"/>
          <p:cNvSpPr/>
          <p:nvPr/>
        </p:nvSpPr>
        <p:spPr>
          <a:xfrm>
            <a:off x="8173952" y="4330058"/>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77</a:t>
            </a:r>
          </a:p>
        </p:txBody>
      </p:sp>
      <p:sp>
        <p:nvSpPr>
          <p:cNvPr id="61" name="Rectangle 60"/>
          <p:cNvSpPr/>
          <p:nvPr/>
        </p:nvSpPr>
        <p:spPr>
          <a:xfrm>
            <a:off x="5789029" y="39610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5</a:t>
            </a:r>
          </a:p>
        </p:txBody>
      </p:sp>
      <p:sp>
        <p:nvSpPr>
          <p:cNvPr id="62" name="Rectangle 61"/>
          <p:cNvSpPr/>
          <p:nvPr/>
        </p:nvSpPr>
        <p:spPr>
          <a:xfrm>
            <a:off x="6436729" y="39610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63" name="Rectangle 62"/>
          <p:cNvSpPr/>
          <p:nvPr/>
        </p:nvSpPr>
        <p:spPr>
          <a:xfrm>
            <a:off x="7122529" y="39610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64" name="Rectangle 63"/>
          <p:cNvSpPr/>
          <p:nvPr/>
        </p:nvSpPr>
        <p:spPr>
          <a:xfrm>
            <a:off x="7732129" y="39610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65" name="Rectangle 64"/>
          <p:cNvSpPr/>
          <p:nvPr/>
        </p:nvSpPr>
        <p:spPr>
          <a:xfrm>
            <a:off x="8417929" y="39610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sp>
        <p:nvSpPr>
          <p:cNvPr id="66" name="Rounded Rectangle 65"/>
          <p:cNvSpPr/>
          <p:nvPr/>
        </p:nvSpPr>
        <p:spPr>
          <a:xfrm>
            <a:off x="5555894" y="529251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80</a:t>
            </a:r>
          </a:p>
        </p:txBody>
      </p:sp>
      <p:sp>
        <p:nvSpPr>
          <p:cNvPr id="68" name="Rounded Rectangle 67"/>
          <p:cNvSpPr/>
          <p:nvPr/>
        </p:nvSpPr>
        <p:spPr>
          <a:xfrm>
            <a:off x="6204151" y="529251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69" name="Rounded Rectangle 68"/>
          <p:cNvSpPr/>
          <p:nvPr/>
        </p:nvSpPr>
        <p:spPr>
          <a:xfrm>
            <a:off x="6852408" y="529251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89</a:t>
            </a:r>
          </a:p>
        </p:txBody>
      </p:sp>
      <p:sp>
        <p:nvSpPr>
          <p:cNvPr id="70" name="Rounded Rectangle 69"/>
          <p:cNvSpPr/>
          <p:nvPr/>
        </p:nvSpPr>
        <p:spPr>
          <a:xfrm>
            <a:off x="7500663" y="529251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71" name="Rounded Rectangle 70"/>
          <p:cNvSpPr/>
          <p:nvPr/>
        </p:nvSpPr>
        <p:spPr>
          <a:xfrm>
            <a:off x="8186463" y="529251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77</a:t>
            </a:r>
          </a:p>
        </p:txBody>
      </p:sp>
      <p:sp>
        <p:nvSpPr>
          <p:cNvPr id="75" name="Rectangle 74"/>
          <p:cNvSpPr/>
          <p:nvPr/>
        </p:nvSpPr>
        <p:spPr>
          <a:xfrm>
            <a:off x="5801540"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5</a:t>
            </a:r>
          </a:p>
        </p:txBody>
      </p:sp>
      <p:sp>
        <p:nvSpPr>
          <p:cNvPr id="76" name="Rectangle 75"/>
          <p:cNvSpPr/>
          <p:nvPr/>
        </p:nvSpPr>
        <p:spPr>
          <a:xfrm>
            <a:off x="6449240"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79" name="Rectangle 78"/>
          <p:cNvSpPr/>
          <p:nvPr/>
        </p:nvSpPr>
        <p:spPr>
          <a:xfrm>
            <a:off x="7135040"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81" name="Rectangle 80"/>
          <p:cNvSpPr/>
          <p:nvPr/>
        </p:nvSpPr>
        <p:spPr>
          <a:xfrm>
            <a:off x="7744640"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82" name="Rectangle 81"/>
          <p:cNvSpPr/>
          <p:nvPr/>
        </p:nvSpPr>
        <p:spPr>
          <a:xfrm>
            <a:off x="8430440"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sp>
        <p:nvSpPr>
          <p:cNvPr id="83" name="Rounded Rectangle 82"/>
          <p:cNvSpPr/>
          <p:nvPr/>
        </p:nvSpPr>
        <p:spPr>
          <a:xfrm>
            <a:off x="5510655" y="167239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80</a:t>
            </a:r>
          </a:p>
        </p:txBody>
      </p:sp>
      <p:sp>
        <p:nvSpPr>
          <p:cNvPr id="84" name="Rounded Rectangle 83"/>
          <p:cNvSpPr/>
          <p:nvPr/>
        </p:nvSpPr>
        <p:spPr>
          <a:xfrm>
            <a:off x="6158912" y="167239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85" name="Rounded Rectangle 84"/>
          <p:cNvSpPr/>
          <p:nvPr/>
        </p:nvSpPr>
        <p:spPr>
          <a:xfrm>
            <a:off x="6807169" y="167239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89</a:t>
            </a:r>
          </a:p>
        </p:txBody>
      </p:sp>
      <p:sp>
        <p:nvSpPr>
          <p:cNvPr id="86" name="Rounded Rectangle 85"/>
          <p:cNvSpPr/>
          <p:nvPr/>
        </p:nvSpPr>
        <p:spPr>
          <a:xfrm>
            <a:off x="7455424" y="167239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87" name="Rounded Rectangle 86"/>
          <p:cNvSpPr/>
          <p:nvPr/>
        </p:nvSpPr>
        <p:spPr>
          <a:xfrm>
            <a:off x="8141224" y="167239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77</a:t>
            </a:r>
          </a:p>
        </p:txBody>
      </p:sp>
      <p:sp>
        <p:nvSpPr>
          <p:cNvPr id="88" name="Rectangle 87"/>
          <p:cNvSpPr/>
          <p:nvPr/>
        </p:nvSpPr>
        <p:spPr>
          <a:xfrm>
            <a:off x="5756301" y="1295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5</a:t>
            </a:r>
          </a:p>
        </p:txBody>
      </p:sp>
      <p:sp>
        <p:nvSpPr>
          <p:cNvPr id="89" name="Rectangle 88"/>
          <p:cNvSpPr/>
          <p:nvPr/>
        </p:nvSpPr>
        <p:spPr>
          <a:xfrm>
            <a:off x="6404001" y="1295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90" name="Rectangle 89"/>
          <p:cNvSpPr/>
          <p:nvPr/>
        </p:nvSpPr>
        <p:spPr>
          <a:xfrm>
            <a:off x="7089801" y="1295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91" name="Rectangle 90"/>
          <p:cNvSpPr/>
          <p:nvPr/>
        </p:nvSpPr>
        <p:spPr>
          <a:xfrm>
            <a:off x="7699401" y="1295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92" name="Rectangle 91"/>
          <p:cNvSpPr/>
          <p:nvPr/>
        </p:nvSpPr>
        <p:spPr>
          <a:xfrm>
            <a:off x="8385201" y="1295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sp>
        <p:nvSpPr>
          <p:cNvPr id="93" name="Rounded Rectangle 92"/>
          <p:cNvSpPr/>
          <p:nvPr/>
        </p:nvSpPr>
        <p:spPr>
          <a:xfrm>
            <a:off x="5514287" y="2628723"/>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80</a:t>
            </a:r>
          </a:p>
        </p:txBody>
      </p:sp>
      <p:sp>
        <p:nvSpPr>
          <p:cNvPr id="94" name="Rounded Rectangle 93"/>
          <p:cNvSpPr/>
          <p:nvPr/>
        </p:nvSpPr>
        <p:spPr>
          <a:xfrm>
            <a:off x="6162544" y="2628723"/>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95" name="Rounded Rectangle 94"/>
          <p:cNvSpPr/>
          <p:nvPr/>
        </p:nvSpPr>
        <p:spPr>
          <a:xfrm>
            <a:off x="6810801" y="2628723"/>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89</a:t>
            </a:r>
          </a:p>
        </p:txBody>
      </p:sp>
      <p:sp>
        <p:nvSpPr>
          <p:cNvPr id="97" name="Rounded Rectangle 96"/>
          <p:cNvSpPr/>
          <p:nvPr/>
        </p:nvSpPr>
        <p:spPr>
          <a:xfrm>
            <a:off x="7459056" y="2628723"/>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101" name="Rounded Rectangle 100"/>
          <p:cNvSpPr/>
          <p:nvPr/>
        </p:nvSpPr>
        <p:spPr>
          <a:xfrm>
            <a:off x="8144856" y="2628723"/>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77</a:t>
            </a:r>
          </a:p>
        </p:txBody>
      </p:sp>
      <p:sp>
        <p:nvSpPr>
          <p:cNvPr id="102" name="Rectangle 101"/>
          <p:cNvSpPr/>
          <p:nvPr/>
        </p:nvSpPr>
        <p:spPr>
          <a:xfrm>
            <a:off x="5759933"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5</a:t>
            </a:r>
          </a:p>
        </p:txBody>
      </p:sp>
      <p:sp>
        <p:nvSpPr>
          <p:cNvPr id="103" name="Rectangle 102"/>
          <p:cNvSpPr/>
          <p:nvPr/>
        </p:nvSpPr>
        <p:spPr>
          <a:xfrm>
            <a:off x="6407633"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106" name="Rectangle 105"/>
          <p:cNvSpPr/>
          <p:nvPr/>
        </p:nvSpPr>
        <p:spPr>
          <a:xfrm>
            <a:off x="7093433"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107" name="Rectangle 106"/>
          <p:cNvSpPr/>
          <p:nvPr/>
        </p:nvSpPr>
        <p:spPr>
          <a:xfrm>
            <a:off x="7703033"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108" name="Rectangle 107"/>
          <p:cNvSpPr/>
          <p:nvPr/>
        </p:nvSpPr>
        <p:spPr>
          <a:xfrm>
            <a:off x="8388833"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spTree>
    <p:extLst>
      <p:ext uri="{BB962C8B-B14F-4D97-AF65-F5344CB8AC3E}">
        <p14:creationId xmlns:p14="http://schemas.microsoft.com/office/powerpoint/2010/main" val="244062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a:t>Quicksort (Example)</a:t>
            </a:r>
          </a:p>
        </p:txBody>
      </p:sp>
      <p:sp>
        <p:nvSpPr>
          <p:cNvPr id="50" name="Rounded Rectangle 49"/>
          <p:cNvSpPr/>
          <p:nvPr/>
        </p:nvSpPr>
        <p:spPr>
          <a:xfrm>
            <a:off x="2263978" y="1677088"/>
            <a:ext cx="556099"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solidFill>
              </a:rPr>
              <a:t>04</a:t>
            </a:r>
          </a:p>
        </p:txBody>
      </p:sp>
      <p:sp>
        <p:nvSpPr>
          <p:cNvPr id="51" name="Rounded Rectangle 50"/>
          <p:cNvSpPr/>
          <p:nvPr/>
        </p:nvSpPr>
        <p:spPr>
          <a:xfrm>
            <a:off x="2927148" y="1677088"/>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solidFill>
              </a:rPr>
              <a:t>06</a:t>
            </a:r>
          </a:p>
        </p:txBody>
      </p:sp>
      <p:sp>
        <p:nvSpPr>
          <p:cNvPr id="52" name="Rounded Rectangle 51"/>
          <p:cNvSpPr/>
          <p:nvPr/>
        </p:nvSpPr>
        <p:spPr>
          <a:xfrm>
            <a:off x="3575404" y="1677088"/>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solidFill>
              </a:rPr>
              <a:t>15</a:t>
            </a:r>
          </a:p>
        </p:txBody>
      </p:sp>
      <p:sp>
        <p:nvSpPr>
          <p:cNvPr id="53" name="Rounded Rectangle 52"/>
          <p:cNvSpPr/>
          <p:nvPr/>
        </p:nvSpPr>
        <p:spPr>
          <a:xfrm>
            <a:off x="2241895" y="2628723"/>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solidFill>
              </a:rPr>
              <a:t>04</a:t>
            </a:r>
          </a:p>
        </p:txBody>
      </p:sp>
      <p:sp>
        <p:nvSpPr>
          <p:cNvPr id="54" name="Rounded Rectangle 53"/>
          <p:cNvSpPr/>
          <p:nvPr/>
        </p:nvSpPr>
        <p:spPr>
          <a:xfrm>
            <a:off x="2890152" y="2628723"/>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solidFill>
              </a:rPr>
              <a:t>06</a:t>
            </a:r>
          </a:p>
        </p:txBody>
      </p:sp>
      <p:sp>
        <p:nvSpPr>
          <p:cNvPr id="55" name="Rounded Rectangle 54"/>
          <p:cNvSpPr/>
          <p:nvPr/>
        </p:nvSpPr>
        <p:spPr>
          <a:xfrm>
            <a:off x="3538409" y="2628723"/>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solidFill>
              </a:rPr>
              <a:t>15</a:t>
            </a:r>
          </a:p>
        </p:txBody>
      </p:sp>
      <p:sp>
        <p:nvSpPr>
          <p:cNvPr id="56" name="TextBox 55"/>
          <p:cNvSpPr txBox="1"/>
          <p:nvPr/>
        </p:nvSpPr>
        <p:spPr>
          <a:xfrm>
            <a:off x="885074" y="1702615"/>
            <a:ext cx="1039067" cy="427746"/>
          </a:xfrm>
          <a:prstGeom prst="rect">
            <a:avLst/>
          </a:prstGeom>
          <a:noFill/>
        </p:spPr>
        <p:txBody>
          <a:bodyPr wrap="none" rtlCol="0">
            <a:spAutoFit/>
          </a:bodyPr>
          <a:lstStyle/>
          <a:p>
            <a:r>
              <a:rPr lang="en-GB" sz="2000" dirty="0">
                <a:solidFill>
                  <a:schemeClr val="tx1"/>
                </a:solidFill>
              </a:rPr>
              <a:t>Step 5:</a:t>
            </a:r>
          </a:p>
        </p:txBody>
      </p:sp>
      <p:sp>
        <p:nvSpPr>
          <p:cNvPr id="57" name="Rectangle 56"/>
          <p:cNvSpPr/>
          <p:nvPr/>
        </p:nvSpPr>
        <p:spPr>
          <a:xfrm>
            <a:off x="2263978" y="3276600"/>
            <a:ext cx="1851789" cy="338554"/>
          </a:xfrm>
          <a:prstGeom prst="rect">
            <a:avLst/>
          </a:prstGeom>
        </p:spPr>
        <p:txBody>
          <a:bodyPr wrap="none">
            <a:spAutoFit/>
          </a:bodyPr>
          <a:lstStyle/>
          <a:p>
            <a:pPr>
              <a:lnSpc>
                <a:spcPct val="80000"/>
              </a:lnSpc>
              <a:spcBef>
                <a:spcPct val="0"/>
              </a:spcBef>
              <a:buClrTx/>
              <a:buFontTx/>
              <a:buNone/>
            </a:pPr>
            <a:r>
              <a:rPr lang="en-US" altLang="en-US" sz="2000" dirty="0">
                <a:solidFill>
                  <a:srgbClr val="C00000"/>
                </a:solidFill>
                <a:latin typeface="+mn-lt"/>
              </a:rPr>
              <a:t>0</a:t>
            </a:r>
            <a:r>
              <a:rPr lang="en-US" altLang="en-US" sz="2000" dirty="0">
                <a:solidFill>
                  <a:srgbClr val="CC6600"/>
                </a:solidFill>
                <a:latin typeface="+mn-lt"/>
              </a:rPr>
              <a:t> </a:t>
            </a:r>
            <a:r>
              <a:rPr lang="en-US" altLang="en-US" sz="2000" dirty="0">
                <a:solidFill>
                  <a:schemeClr val="tx1"/>
                </a:solidFill>
                <a:latin typeface="+mn-lt"/>
              </a:rPr>
              <a:t>comparison</a:t>
            </a:r>
            <a:endParaRPr lang="en-US" altLang="en-US" dirty="0">
              <a:solidFill>
                <a:schemeClr val="tx1"/>
              </a:solidFill>
              <a:latin typeface="+mn-lt"/>
            </a:endParaRPr>
          </a:p>
        </p:txBody>
      </p:sp>
      <p:sp>
        <p:nvSpPr>
          <p:cNvPr id="58" name="Rectangle 57"/>
          <p:cNvSpPr/>
          <p:nvPr/>
        </p:nvSpPr>
        <p:spPr>
          <a:xfrm>
            <a:off x="2501709" y="129785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59" name="Rectangle 58"/>
          <p:cNvSpPr/>
          <p:nvPr/>
        </p:nvSpPr>
        <p:spPr>
          <a:xfrm>
            <a:off x="3087580" y="129785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60" name="Rectangle 59"/>
          <p:cNvSpPr/>
          <p:nvPr/>
        </p:nvSpPr>
        <p:spPr>
          <a:xfrm>
            <a:off x="3770312" y="129785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61" name="Rectangle 60"/>
          <p:cNvSpPr/>
          <p:nvPr/>
        </p:nvSpPr>
        <p:spPr>
          <a:xfrm>
            <a:off x="2474912"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62" name="Rectangle 61"/>
          <p:cNvSpPr/>
          <p:nvPr/>
        </p:nvSpPr>
        <p:spPr>
          <a:xfrm>
            <a:off x="3084512"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63" name="Rectangle 62"/>
          <p:cNvSpPr/>
          <p:nvPr/>
        </p:nvSpPr>
        <p:spPr>
          <a:xfrm>
            <a:off x="3770312"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64" name="Rounded Rectangle 63"/>
          <p:cNvSpPr/>
          <p:nvPr/>
        </p:nvSpPr>
        <p:spPr>
          <a:xfrm>
            <a:off x="4228721" y="1677088"/>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solidFill>
              </a:rPr>
              <a:t>35</a:t>
            </a:r>
          </a:p>
        </p:txBody>
      </p:sp>
      <p:sp>
        <p:nvSpPr>
          <p:cNvPr id="65" name="Rounded Rectangle 64"/>
          <p:cNvSpPr/>
          <p:nvPr/>
        </p:nvSpPr>
        <p:spPr>
          <a:xfrm>
            <a:off x="4901012" y="1677088"/>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solidFill>
              </a:rPr>
              <a:t>42</a:t>
            </a:r>
          </a:p>
        </p:txBody>
      </p:sp>
      <p:sp>
        <p:nvSpPr>
          <p:cNvPr id="66" name="Rounded Rectangle 65"/>
          <p:cNvSpPr/>
          <p:nvPr/>
        </p:nvSpPr>
        <p:spPr>
          <a:xfrm>
            <a:off x="4191724" y="2628723"/>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solidFill>
              </a:rPr>
              <a:t>35</a:t>
            </a:r>
          </a:p>
        </p:txBody>
      </p:sp>
      <p:sp>
        <p:nvSpPr>
          <p:cNvPr id="70" name="Rounded Rectangle 69"/>
          <p:cNvSpPr/>
          <p:nvPr/>
        </p:nvSpPr>
        <p:spPr>
          <a:xfrm>
            <a:off x="4901012" y="2628723"/>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solidFill>
              </a:rPr>
              <a:t>42</a:t>
            </a:r>
          </a:p>
        </p:txBody>
      </p:sp>
      <p:sp>
        <p:nvSpPr>
          <p:cNvPr id="71" name="Rectangle 70"/>
          <p:cNvSpPr/>
          <p:nvPr/>
        </p:nvSpPr>
        <p:spPr>
          <a:xfrm>
            <a:off x="4456112" y="129785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rPr>
              <a:t>3</a:t>
            </a:r>
          </a:p>
        </p:txBody>
      </p:sp>
      <p:sp>
        <p:nvSpPr>
          <p:cNvPr id="79" name="Rectangle 78"/>
          <p:cNvSpPr/>
          <p:nvPr/>
        </p:nvSpPr>
        <p:spPr>
          <a:xfrm>
            <a:off x="5141912" y="129785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rPr>
              <a:t>4</a:t>
            </a:r>
          </a:p>
        </p:txBody>
      </p:sp>
      <p:sp>
        <p:nvSpPr>
          <p:cNvPr id="83" name="Rectangle 82"/>
          <p:cNvSpPr/>
          <p:nvPr/>
        </p:nvSpPr>
        <p:spPr>
          <a:xfrm>
            <a:off x="4456112"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rPr>
              <a:t>3</a:t>
            </a:r>
          </a:p>
        </p:txBody>
      </p:sp>
      <p:sp>
        <p:nvSpPr>
          <p:cNvPr id="84" name="Rectangle 83"/>
          <p:cNvSpPr/>
          <p:nvPr/>
        </p:nvSpPr>
        <p:spPr>
          <a:xfrm>
            <a:off x="5141912"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rPr>
              <a:t>4</a:t>
            </a:r>
          </a:p>
        </p:txBody>
      </p:sp>
      <p:sp>
        <p:nvSpPr>
          <p:cNvPr id="85" name="Rectangle 84"/>
          <p:cNvSpPr/>
          <p:nvPr/>
        </p:nvSpPr>
        <p:spPr>
          <a:xfrm>
            <a:off x="5540014" y="3276600"/>
            <a:ext cx="3018775" cy="424732"/>
          </a:xfrm>
          <a:prstGeom prst="rect">
            <a:avLst/>
          </a:prstGeom>
          <a:solidFill>
            <a:srgbClr val="FFC000"/>
          </a:solidFill>
          <a:ln>
            <a:solidFill>
              <a:schemeClr val="tx1"/>
            </a:solidFill>
          </a:ln>
        </p:spPr>
        <p:txBody>
          <a:bodyPr wrap="none">
            <a:spAutoFit/>
          </a:bodyPr>
          <a:lstStyle/>
          <a:p>
            <a:pPr eaLnBrk="1" hangingPunct="1"/>
            <a:r>
              <a:rPr lang="en-US" altLang="en-US" sz="1800" dirty="0">
                <a:solidFill>
                  <a:schemeClr val="tx1"/>
                </a:solidFill>
              </a:rPr>
              <a:t>Sorting of LHS completed</a:t>
            </a:r>
          </a:p>
        </p:txBody>
      </p:sp>
      <p:sp>
        <p:nvSpPr>
          <p:cNvPr id="26" name="Rounded Rectangle 25"/>
          <p:cNvSpPr/>
          <p:nvPr/>
        </p:nvSpPr>
        <p:spPr>
          <a:xfrm>
            <a:off x="5510655" y="167239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80</a:t>
            </a:r>
          </a:p>
        </p:txBody>
      </p:sp>
      <p:sp>
        <p:nvSpPr>
          <p:cNvPr id="27" name="Rounded Rectangle 26"/>
          <p:cNvSpPr/>
          <p:nvPr/>
        </p:nvSpPr>
        <p:spPr>
          <a:xfrm>
            <a:off x="6158912" y="167239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28" name="Rounded Rectangle 27"/>
          <p:cNvSpPr/>
          <p:nvPr/>
        </p:nvSpPr>
        <p:spPr>
          <a:xfrm>
            <a:off x="6807169" y="167239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89</a:t>
            </a:r>
          </a:p>
        </p:txBody>
      </p:sp>
      <p:sp>
        <p:nvSpPr>
          <p:cNvPr id="29" name="Rounded Rectangle 28"/>
          <p:cNvSpPr/>
          <p:nvPr/>
        </p:nvSpPr>
        <p:spPr>
          <a:xfrm>
            <a:off x="7455424" y="167239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30" name="Rounded Rectangle 29"/>
          <p:cNvSpPr/>
          <p:nvPr/>
        </p:nvSpPr>
        <p:spPr>
          <a:xfrm>
            <a:off x="8141224" y="167239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77</a:t>
            </a:r>
          </a:p>
        </p:txBody>
      </p:sp>
      <p:sp>
        <p:nvSpPr>
          <p:cNvPr id="31" name="Rectangle 30"/>
          <p:cNvSpPr/>
          <p:nvPr/>
        </p:nvSpPr>
        <p:spPr>
          <a:xfrm>
            <a:off x="5756301" y="129785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5</a:t>
            </a:r>
          </a:p>
        </p:txBody>
      </p:sp>
      <p:sp>
        <p:nvSpPr>
          <p:cNvPr id="32" name="Rectangle 31"/>
          <p:cNvSpPr/>
          <p:nvPr/>
        </p:nvSpPr>
        <p:spPr>
          <a:xfrm>
            <a:off x="6404001" y="129785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33" name="Rectangle 32"/>
          <p:cNvSpPr/>
          <p:nvPr/>
        </p:nvSpPr>
        <p:spPr>
          <a:xfrm>
            <a:off x="7089801" y="129785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34" name="Rectangle 33"/>
          <p:cNvSpPr/>
          <p:nvPr/>
        </p:nvSpPr>
        <p:spPr>
          <a:xfrm>
            <a:off x="7699401" y="129785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35" name="Rectangle 34"/>
          <p:cNvSpPr/>
          <p:nvPr/>
        </p:nvSpPr>
        <p:spPr>
          <a:xfrm>
            <a:off x="8385201" y="129785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sp>
        <p:nvSpPr>
          <p:cNvPr id="36" name="Rounded Rectangle 35"/>
          <p:cNvSpPr/>
          <p:nvPr/>
        </p:nvSpPr>
        <p:spPr>
          <a:xfrm>
            <a:off x="5540014" y="2628723"/>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80</a:t>
            </a:r>
          </a:p>
        </p:txBody>
      </p:sp>
      <p:sp>
        <p:nvSpPr>
          <p:cNvPr id="37" name="Rounded Rectangle 36"/>
          <p:cNvSpPr/>
          <p:nvPr/>
        </p:nvSpPr>
        <p:spPr>
          <a:xfrm>
            <a:off x="6188271" y="2628723"/>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38" name="Rounded Rectangle 37"/>
          <p:cNvSpPr/>
          <p:nvPr/>
        </p:nvSpPr>
        <p:spPr>
          <a:xfrm>
            <a:off x="6836528" y="2628723"/>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89</a:t>
            </a:r>
          </a:p>
        </p:txBody>
      </p:sp>
      <p:sp>
        <p:nvSpPr>
          <p:cNvPr id="39" name="Rounded Rectangle 38"/>
          <p:cNvSpPr/>
          <p:nvPr/>
        </p:nvSpPr>
        <p:spPr>
          <a:xfrm>
            <a:off x="7484783" y="2628723"/>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40" name="Rounded Rectangle 39"/>
          <p:cNvSpPr/>
          <p:nvPr/>
        </p:nvSpPr>
        <p:spPr>
          <a:xfrm>
            <a:off x="8170583" y="2628723"/>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77</a:t>
            </a:r>
          </a:p>
        </p:txBody>
      </p:sp>
      <p:sp>
        <p:nvSpPr>
          <p:cNvPr id="41" name="Rectangle 40"/>
          <p:cNvSpPr/>
          <p:nvPr/>
        </p:nvSpPr>
        <p:spPr>
          <a:xfrm>
            <a:off x="5785660"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5</a:t>
            </a:r>
          </a:p>
        </p:txBody>
      </p:sp>
      <p:sp>
        <p:nvSpPr>
          <p:cNvPr id="42" name="Rectangle 41"/>
          <p:cNvSpPr/>
          <p:nvPr/>
        </p:nvSpPr>
        <p:spPr>
          <a:xfrm>
            <a:off x="6433360"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43" name="Rectangle 42"/>
          <p:cNvSpPr/>
          <p:nvPr/>
        </p:nvSpPr>
        <p:spPr>
          <a:xfrm>
            <a:off x="7119160"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44" name="Rectangle 43"/>
          <p:cNvSpPr/>
          <p:nvPr/>
        </p:nvSpPr>
        <p:spPr>
          <a:xfrm>
            <a:off x="7728760"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45" name="Rectangle 44"/>
          <p:cNvSpPr/>
          <p:nvPr/>
        </p:nvSpPr>
        <p:spPr>
          <a:xfrm>
            <a:off x="8414560"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spTree>
    <p:extLst>
      <p:ext uri="{BB962C8B-B14F-4D97-AF65-F5344CB8AC3E}">
        <p14:creationId xmlns:p14="http://schemas.microsoft.com/office/powerpoint/2010/main" val="12455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a:t>Quicksort (Example)</a:t>
            </a:r>
          </a:p>
        </p:txBody>
      </p:sp>
      <p:sp>
        <p:nvSpPr>
          <p:cNvPr id="67" name="Rectangle 66"/>
          <p:cNvSpPr/>
          <p:nvPr/>
        </p:nvSpPr>
        <p:spPr>
          <a:xfrm>
            <a:off x="2243238" y="3700046"/>
            <a:ext cx="1994457" cy="338554"/>
          </a:xfrm>
          <a:prstGeom prst="rect">
            <a:avLst/>
          </a:prstGeom>
        </p:spPr>
        <p:txBody>
          <a:bodyPr wrap="none">
            <a:spAutoFit/>
          </a:bodyPr>
          <a:lstStyle/>
          <a:p>
            <a:pPr>
              <a:lnSpc>
                <a:spcPct val="80000"/>
              </a:lnSpc>
              <a:spcBef>
                <a:spcPct val="0"/>
              </a:spcBef>
              <a:buClrTx/>
              <a:buFontTx/>
              <a:buNone/>
            </a:pPr>
            <a:r>
              <a:rPr lang="en-US" altLang="en-US" sz="2000" dirty="0">
                <a:solidFill>
                  <a:srgbClr val="C00000"/>
                </a:solidFill>
                <a:latin typeface="+mn-lt"/>
              </a:rPr>
              <a:t>4</a:t>
            </a:r>
            <a:r>
              <a:rPr lang="en-US" altLang="en-US" sz="2000" dirty="0">
                <a:solidFill>
                  <a:srgbClr val="CC6600"/>
                </a:solidFill>
                <a:latin typeface="+mn-lt"/>
              </a:rPr>
              <a:t> </a:t>
            </a:r>
            <a:r>
              <a:rPr lang="en-US" altLang="en-US" sz="2000" dirty="0">
                <a:solidFill>
                  <a:schemeClr val="tx1"/>
                </a:solidFill>
                <a:latin typeface="+mn-lt"/>
              </a:rPr>
              <a:t>comparisons</a:t>
            </a:r>
            <a:endParaRPr lang="en-US" altLang="en-US" dirty="0">
              <a:solidFill>
                <a:schemeClr val="tx1"/>
              </a:solidFill>
              <a:latin typeface="+mn-lt"/>
            </a:endParaRPr>
          </a:p>
        </p:txBody>
      </p:sp>
      <p:sp>
        <p:nvSpPr>
          <p:cNvPr id="98" name="TextBox 97"/>
          <p:cNvSpPr txBox="1"/>
          <p:nvPr/>
        </p:nvSpPr>
        <p:spPr>
          <a:xfrm>
            <a:off x="885074" y="4510936"/>
            <a:ext cx="1039067" cy="461665"/>
          </a:xfrm>
          <a:prstGeom prst="rect">
            <a:avLst/>
          </a:prstGeom>
          <a:noFill/>
        </p:spPr>
        <p:txBody>
          <a:bodyPr wrap="none" rtlCol="0">
            <a:spAutoFit/>
          </a:bodyPr>
          <a:lstStyle/>
          <a:p>
            <a:r>
              <a:rPr lang="en-GB" sz="2000" dirty="0">
                <a:solidFill>
                  <a:schemeClr val="tx1"/>
                </a:solidFill>
              </a:rPr>
              <a:t>Step 7:</a:t>
            </a:r>
          </a:p>
        </p:txBody>
      </p:sp>
      <p:sp>
        <p:nvSpPr>
          <p:cNvPr id="99" name="Rectangle 98"/>
          <p:cNvSpPr/>
          <p:nvPr/>
        </p:nvSpPr>
        <p:spPr>
          <a:xfrm>
            <a:off x="2263978" y="5986046"/>
            <a:ext cx="1851789" cy="338554"/>
          </a:xfrm>
          <a:prstGeom prst="rect">
            <a:avLst/>
          </a:prstGeom>
        </p:spPr>
        <p:txBody>
          <a:bodyPr wrap="none">
            <a:spAutoFit/>
          </a:bodyPr>
          <a:lstStyle/>
          <a:p>
            <a:pPr>
              <a:lnSpc>
                <a:spcPct val="80000"/>
              </a:lnSpc>
              <a:spcBef>
                <a:spcPct val="0"/>
              </a:spcBef>
              <a:buClrTx/>
              <a:buFontTx/>
              <a:buNone/>
            </a:pPr>
            <a:r>
              <a:rPr lang="en-US" altLang="en-US" sz="2000" dirty="0">
                <a:solidFill>
                  <a:srgbClr val="C00000"/>
                </a:solidFill>
                <a:latin typeface="+mn-lt"/>
              </a:rPr>
              <a:t>1</a:t>
            </a:r>
            <a:r>
              <a:rPr lang="en-US" altLang="en-US" sz="2000" dirty="0">
                <a:solidFill>
                  <a:srgbClr val="CC6600"/>
                </a:solidFill>
                <a:latin typeface="+mn-lt"/>
              </a:rPr>
              <a:t> </a:t>
            </a:r>
            <a:r>
              <a:rPr lang="en-US" altLang="en-US" sz="2000" dirty="0">
                <a:solidFill>
                  <a:schemeClr val="tx1"/>
                </a:solidFill>
                <a:latin typeface="+mn-lt"/>
              </a:rPr>
              <a:t>comparison</a:t>
            </a:r>
            <a:endParaRPr lang="en-US" altLang="en-US" dirty="0">
              <a:solidFill>
                <a:schemeClr val="tx1"/>
              </a:solidFill>
              <a:latin typeface="+mn-lt"/>
            </a:endParaRPr>
          </a:p>
        </p:txBody>
      </p:sp>
      <p:sp>
        <p:nvSpPr>
          <p:cNvPr id="50" name="TextBox 49"/>
          <p:cNvSpPr txBox="1"/>
          <p:nvPr/>
        </p:nvSpPr>
        <p:spPr>
          <a:xfrm>
            <a:off x="885074" y="1312609"/>
            <a:ext cx="4408579" cy="461665"/>
          </a:xfrm>
          <a:prstGeom prst="rect">
            <a:avLst/>
          </a:prstGeom>
          <a:noFill/>
        </p:spPr>
        <p:txBody>
          <a:bodyPr wrap="none" rtlCol="0">
            <a:spAutoFit/>
          </a:bodyPr>
          <a:lstStyle/>
          <a:p>
            <a:r>
              <a:rPr lang="en-GB" sz="2000" dirty="0">
                <a:solidFill>
                  <a:schemeClr val="tx1"/>
                </a:solidFill>
              </a:rPr>
              <a:t>Dealing with right half of the array:</a:t>
            </a:r>
          </a:p>
        </p:txBody>
      </p:sp>
      <p:grpSp>
        <p:nvGrpSpPr>
          <p:cNvPr id="7" name="Group 6"/>
          <p:cNvGrpSpPr/>
          <p:nvPr/>
        </p:nvGrpSpPr>
        <p:grpSpPr>
          <a:xfrm>
            <a:off x="760412" y="1752600"/>
            <a:ext cx="7958473" cy="859800"/>
            <a:chOff x="864334" y="1718846"/>
            <a:chExt cx="7958473" cy="859800"/>
          </a:xfrm>
        </p:grpSpPr>
        <p:sp>
          <p:nvSpPr>
            <p:cNvPr id="96" name="Rounded Rectangle 95"/>
            <p:cNvSpPr/>
            <p:nvPr/>
          </p:nvSpPr>
          <p:spPr>
            <a:xfrm>
              <a:off x="5588734" y="2099846"/>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89</a:t>
              </a:r>
            </a:p>
          </p:txBody>
        </p:sp>
        <p:sp>
          <p:nvSpPr>
            <p:cNvPr id="105" name="Rounded Rectangle 104"/>
            <p:cNvSpPr/>
            <p:nvPr/>
          </p:nvSpPr>
          <p:spPr>
            <a:xfrm>
              <a:off x="6198334" y="2099846"/>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96</a:t>
              </a:r>
            </a:p>
          </p:txBody>
        </p:sp>
        <p:sp>
          <p:nvSpPr>
            <p:cNvPr id="116" name="Rounded Rectangle 115"/>
            <p:cNvSpPr/>
            <p:nvPr/>
          </p:nvSpPr>
          <p:spPr>
            <a:xfrm>
              <a:off x="6884134" y="2099846"/>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80</a:t>
              </a:r>
            </a:p>
          </p:txBody>
        </p:sp>
        <p:sp>
          <p:nvSpPr>
            <p:cNvPr id="117" name="Rounded Rectangle 116"/>
            <p:cNvSpPr/>
            <p:nvPr/>
          </p:nvSpPr>
          <p:spPr>
            <a:xfrm>
              <a:off x="7493734" y="2099846"/>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93</a:t>
              </a:r>
            </a:p>
          </p:txBody>
        </p:sp>
        <p:sp>
          <p:nvSpPr>
            <p:cNvPr id="121" name="Rounded Rectangle 120"/>
            <p:cNvSpPr/>
            <p:nvPr/>
          </p:nvSpPr>
          <p:spPr>
            <a:xfrm>
              <a:off x="8179534" y="2099846"/>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77</a:t>
              </a:r>
            </a:p>
          </p:txBody>
        </p:sp>
        <p:sp>
          <p:nvSpPr>
            <p:cNvPr id="143" name="Rectangle 142"/>
            <p:cNvSpPr/>
            <p:nvPr/>
          </p:nvSpPr>
          <p:spPr>
            <a:xfrm>
              <a:off x="2512028" y="17324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44" name="Rectangle 143"/>
            <p:cNvSpPr/>
            <p:nvPr/>
          </p:nvSpPr>
          <p:spPr>
            <a:xfrm>
              <a:off x="3097899"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45" name="Rectangle 144"/>
            <p:cNvSpPr/>
            <p:nvPr/>
          </p:nvSpPr>
          <p:spPr>
            <a:xfrm>
              <a:off x="3751589"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46" name="Rectangle 145"/>
            <p:cNvSpPr/>
            <p:nvPr/>
          </p:nvSpPr>
          <p:spPr>
            <a:xfrm>
              <a:off x="4372837"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147" name="Rectangle 146"/>
            <p:cNvSpPr/>
            <p:nvPr/>
          </p:nvSpPr>
          <p:spPr>
            <a:xfrm>
              <a:off x="5030686"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153" name="TextBox 152"/>
            <p:cNvSpPr txBox="1"/>
            <p:nvPr/>
          </p:nvSpPr>
          <p:spPr>
            <a:xfrm>
              <a:off x="864334" y="2117698"/>
              <a:ext cx="1039067" cy="427746"/>
            </a:xfrm>
            <a:prstGeom prst="rect">
              <a:avLst/>
            </a:prstGeom>
            <a:noFill/>
          </p:spPr>
          <p:txBody>
            <a:bodyPr wrap="none" rtlCol="0">
              <a:spAutoFit/>
            </a:bodyPr>
            <a:lstStyle/>
            <a:p>
              <a:r>
                <a:rPr lang="en-GB" sz="2000" dirty="0">
                  <a:solidFill>
                    <a:schemeClr val="tx1"/>
                  </a:solidFill>
                </a:rPr>
                <a:t>Step 6:</a:t>
              </a:r>
            </a:p>
          </p:txBody>
        </p:sp>
        <p:sp>
          <p:nvSpPr>
            <p:cNvPr id="56" name="Rectangle 55"/>
            <p:cNvSpPr/>
            <p:nvPr/>
          </p:nvSpPr>
          <p:spPr>
            <a:xfrm>
              <a:off x="5698607"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5</a:t>
              </a:r>
            </a:p>
          </p:txBody>
        </p:sp>
        <p:sp>
          <p:nvSpPr>
            <p:cNvPr id="57" name="Rectangle 56"/>
            <p:cNvSpPr/>
            <p:nvPr/>
          </p:nvSpPr>
          <p:spPr>
            <a:xfrm>
              <a:off x="6346307"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58" name="Rectangle 57"/>
            <p:cNvSpPr/>
            <p:nvPr/>
          </p:nvSpPr>
          <p:spPr>
            <a:xfrm>
              <a:off x="7032107"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59" name="Rectangle 58"/>
            <p:cNvSpPr/>
            <p:nvPr/>
          </p:nvSpPr>
          <p:spPr>
            <a:xfrm>
              <a:off x="7641707"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60" name="Rectangle 59"/>
            <p:cNvSpPr/>
            <p:nvPr/>
          </p:nvSpPr>
          <p:spPr>
            <a:xfrm>
              <a:off x="8327507"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grpSp>
      <p:grpSp>
        <p:nvGrpSpPr>
          <p:cNvPr id="4" name="Group 3"/>
          <p:cNvGrpSpPr/>
          <p:nvPr/>
        </p:nvGrpSpPr>
        <p:grpSpPr>
          <a:xfrm>
            <a:off x="2207098" y="2665374"/>
            <a:ext cx="6625189" cy="882498"/>
            <a:chOff x="2207098" y="2665374"/>
            <a:chExt cx="6625189" cy="882498"/>
          </a:xfrm>
        </p:grpSpPr>
        <p:sp>
          <p:nvSpPr>
            <p:cNvPr id="122" name="Rounded Rectangle 121"/>
            <p:cNvSpPr/>
            <p:nvPr/>
          </p:nvSpPr>
          <p:spPr>
            <a:xfrm>
              <a:off x="5483698" y="306159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77</a:t>
              </a:r>
            </a:p>
          </p:txBody>
        </p:sp>
        <p:sp>
          <p:nvSpPr>
            <p:cNvPr id="130" name="Rounded Rectangle 129"/>
            <p:cNvSpPr/>
            <p:nvPr/>
          </p:nvSpPr>
          <p:spPr>
            <a:xfrm>
              <a:off x="6131955" y="306159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80</a:t>
              </a:r>
            </a:p>
          </p:txBody>
        </p:sp>
        <p:sp>
          <p:nvSpPr>
            <p:cNvPr id="131" name="Rounded Rectangle 130"/>
            <p:cNvSpPr/>
            <p:nvPr/>
          </p:nvSpPr>
          <p:spPr>
            <a:xfrm>
              <a:off x="6780212" y="3048000"/>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89</a:t>
              </a:r>
            </a:p>
          </p:txBody>
        </p:sp>
        <p:sp>
          <p:nvSpPr>
            <p:cNvPr id="132" name="Rounded Rectangle 131"/>
            <p:cNvSpPr/>
            <p:nvPr/>
          </p:nvSpPr>
          <p:spPr>
            <a:xfrm>
              <a:off x="7432243" y="3048000"/>
              <a:ext cx="554224" cy="499872"/>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93</a:t>
              </a:r>
            </a:p>
          </p:txBody>
        </p:sp>
        <p:sp>
          <p:nvSpPr>
            <p:cNvPr id="141" name="Rounded Rectangle 140"/>
            <p:cNvSpPr/>
            <p:nvPr/>
          </p:nvSpPr>
          <p:spPr>
            <a:xfrm>
              <a:off x="8098448" y="3048000"/>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96</a:t>
              </a:r>
            </a:p>
          </p:txBody>
        </p:sp>
        <p:sp>
          <p:nvSpPr>
            <p:cNvPr id="148" name="Rectangle 147"/>
            <p:cNvSpPr/>
            <p:nvPr/>
          </p:nvSpPr>
          <p:spPr>
            <a:xfrm>
              <a:off x="2464776" y="2684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49" name="Rectangle 148"/>
            <p:cNvSpPr/>
            <p:nvPr/>
          </p:nvSpPr>
          <p:spPr>
            <a:xfrm>
              <a:off x="3118467" y="2684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50" name="Rectangle 149"/>
            <p:cNvSpPr/>
            <p:nvPr/>
          </p:nvSpPr>
          <p:spPr>
            <a:xfrm>
              <a:off x="3739715" y="267048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51" name="Rectangle 150"/>
            <p:cNvSpPr/>
            <p:nvPr/>
          </p:nvSpPr>
          <p:spPr>
            <a:xfrm>
              <a:off x="4392441"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152" name="Rectangle 151"/>
            <p:cNvSpPr/>
            <p:nvPr/>
          </p:nvSpPr>
          <p:spPr>
            <a:xfrm>
              <a:off x="5065712"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61" name="Rounded Rectangle 60"/>
            <p:cNvSpPr/>
            <p:nvPr/>
          </p:nvSpPr>
          <p:spPr>
            <a:xfrm>
              <a:off x="2207098" y="3048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04</a:t>
              </a:r>
            </a:p>
          </p:txBody>
        </p:sp>
        <p:sp>
          <p:nvSpPr>
            <p:cNvPr id="62" name="Rounded Rectangle 61"/>
            <p:cNvSpPr/>
            <p:nvPr/>
          </p:nvSpPr>
          <p:spPr>
            <a:xfrm>
              <a:off x="2855355" y="3048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06</a:t>
              </a:r>
            </a:p>
          </p:txBody>
        </p:sp>
        <p:sp>
          <p:nvSpPr>
            <p:cNvPr id="63" name="Rounded Rectangle 62"/>
            <p:cNvSpPr/>
            <p:nvPr/>
          </p:nvSpPr>
          <p:spPr>
            <a:xfrm>
              <a:off x="3503612" y="3048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15</a:t>
              </a:r>
            </a:p>
          </p:txBody>
        </p:sp>
        <p:sp>
          <p:nvSpPr>
            <p:cNvPr id="64" name="Rounded Rectangle 63"/>
            <p:cNvSpPr/>
            <p:nvPr/>
          </p:nvSpPr>
          <p:spPr>
            <a:xfrm>
              <a:off x="4151867" y="3048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35</a:t>
              </a:r>
            </a:p>
          </p:txBody>
        </p:sp>
        <p:sp>
          <p:nvSpPr>
            <p:cNvPr id="65" name="Rounded Rectangle 64"/>
            <p:cNvSpPr/>
            <p:nvPr/>
          </p:nvSpPr>
          <p:spPr>
            <a:xfrm>
              <a:off x="4837667" y="3048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42</a:t>
              </a:r>
            </a:p>
          </p:txBody>
        </p:sp>
        <p:sp>
          <p:nvSpPr>
            <p:cNvPr id="66" name="Rectangle 65"/>
            <p:cNvSpPr/>
            <p:nvPr/>
          </p:nvSpPr>
          <p:spPr>
            <a:xfrm>
              <a:off x="5708087"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5</a:t>
              </a:r>
            </a:p>
          </p:txBody>
        </p:sp>
        <p:sp>
          <p:nvSpPr>
            <p:cNvPr id="70" name="Rectangle 69"/>
            <p:cNvSpPr/>
            <p:nvPr/>
          </p:nvSpPr>
          <p:spPr>
            <a:xfrm>
              <a:off x="6355787"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71" name="Rectangle 70"/>
            <p:cNvSpPr/>
            <p:nvPr/>
          </p:nvSpPr>
          <p:spPr>
            <a:xfrm>
              <a:off x="7041587"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79" name="Rectangle 78"/>
            <p:cNvSpPr/>
            <p:nvPr/>
          </p:nvSpPr>
          <p:spPr>
            <a:xfrm>
              <a:off x="7651187"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83" name="Rectangle 82"/>
            <p:cNvSpPr/>
            <p:nvPr/>
          </p:nvSpPr>
          <p:spPr>
            <a:xfrm>
              <a:off x="8336987"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grpSp>
      <p:grpSp>
        <p:nvGrpSpPr>
          <p:cNvPr id="5" name="Group 4"/>
          <p:cNvGrpSpPr/>
          <p:nvPr/>
        </p:nvGrpSpPr>
        <p:grpSpPr>
          <a:xfrm>
            <a:off x="2533446" y="4100940"/>
            <a:ext cx="6269348" cy="873660"/>
            <a:chOff x="2533446" y="4100940"/>
            <a:chExt cx="6269348" cy="873660"/>
          </a:xfrm>
        </p:grpSpPr>
        <p:sp>
          <p:nvSpPr>
            <p:cNvPr id="72" name="Rounded Rectangle 71"/>
            <p:cNvSpPr/>
            <p:nvPr/>
          </p:nvSpPr>
          <p:spPr>
            <a:xfrm>
              <a:off x="5544986" y="4495800"/>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77</a:t>
              </a:r>
            </a:p>
          </p:txBody>
        </p:sp>
        <p:sp>
          <p:nvSpPr>
            <p:cNvPr id="73" name="Rounded Rectangle 72"/>
            <p:cNvSpPr/>
            <p:nvPr/>
          </p:nvSpPr>
          <p:spPr>
            <a:xfrm>
              <a:off x="6208156" y="4495800"/>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80</a:t>
              </a:r>
            </a:p>
          </p:txBody>
        </p:sp>
        <p:sp>
          <p:nvSpPr>
            <p:cNvPr id="74" name="Rounded Rectangle 73"/>
            <p:cNvSpPr/>
            <p:nvPr/>
          </p:nvSpPr>
          <p:spPr>
            <a:xfrm>
              <a:off x="6856412" y="44958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89</a:t>
              </a:r>
            </a:p>
          </p:txBody>
        </p:sp>
        <p:sp>
          <p:nvSpPr>
            <p:cNvPr id="75" name="Rounded Rectangle 74"/>
            <p:cNvSpPr/>
            <p:nvPr/>
          </p:nvSpPr>
          <p:spPr>
            <a:xfrm>
              <a:off x="7504669" y="448220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76" name="Rounded Rectangle 75"/>
            <p:cNvSpPr/>
            <p:nvPr/>
          </p:nvSpPr>
          <p:spPr>
            <a:xfrm>
              <a:off x="8137653" y="449580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100" name="Rectangle 99"/>
            <p:cNvSpPr/>
            <p:nvPr/>
          </p:nvSpPr>
          <p:spPr>
            <a:xfrm>
              <a:off x="2533446" y="411453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04" name="Rectangle 103"/>
            <p:cNvSpPr/>
            <p:nvPr/>
          </p:nvSpPr>
          <p:spPr>
            <a:xfrm>
              <a:off x="3119317" y="411453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42" name="Rectangle 141"/>
            <p:cNvSpPr/>
            <p:nvPr/>
          </p:nvSpPr>
          <p:spPr>
            <a:xfrm>
              <a:off x="3773007" y="41009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54" name="Rectangle 153"/>
            <p:cNvSpPr/>
            <p:nvPr/>
          </p:nvSpPr>
          <p:spPr>
            <a:xfrm>
              <a:off x="4394255" y="41009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3</a:t>
              </a:r>
            </a:p>
          </p:txBody>
        </p:sp>
        <p:sp>
          <p:nvSpPr>
            <p:cNvPr id="155" name="Rectangle 154"/>
            <p:cNvSpPr/>
            <p:nvPr/>
          </p:nvSpPr>
          <p:spPr>
            <a:xfrm>
              <a:off x="5052104" y="41009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4</a:t>
              </a:r>
            </a:p>
          </p:txBody>
        </p:sp>
        <p:sp>
          <p:nvSpPr>
            <p:cNvPr id="89" name="Rectangle 88"/>
            <p:cNvSpPr/>
            <p:nvPr/>
          </p:nvSpPr>
          <p:spPr>
            <a:xfrm>
              <a:off x="5678594" y="41009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5</a:t>
              </a:r>
            </a:p>
          </p:txBody>
        </p:sp>
        <p:sp>
          <p:nvSpPr>
            <p:cNvPr id="90" name="Rectangle 89"/>
            <p:cNvSpPr/>
            <p:nvPr/>
          </p:nvSpPr>
          <p:spPr>
            <a:xfrm>
              <a:off x="6326294" y="41009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91" name="Rectangle 90"/>
            <p:cNvSpPr/>
            <p:nvPr/>
          </p:nvSpPr>
          <p:spPr>
            <a:xfrm>
              <a:off x="7012094" y="41009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92" name="Rectangle 91"/>
            <p:cNvSpPr/>
            <p:nvPr/>
          </p:nvSpPr>
          <p:spPr>
            <a:xfrm>
              <a:off x="7621694" y="41009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93" name="Rectangle 92"/>
            <p:cNvSpPr/>
            <p:nvPr/>
          </p:nvSpPr>
          <p:spPr>
            <a:xfrm>
              <a:off x="8307494" y="41009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grpSp>
      <p:grpSp>
        <p:nvGrpSpPr>
          <p:cNvPr id="6" name="Group 5"/>
          <p:cNvGrpSpPr/>
          <p:nvPr/>
        </p:nvGrpSpPr>
        <p:grpSpPr>
          <a:xfrm>
            <a:off x="2563783" y="4951641"/>
            <a:ext cx="6239011" cy="874756"/>
            <a:chOff x="2563783" y="4951641"/>
            <a:chExt cx="6239011" cy="874756"/>
          </a:xfrm>
        </p:grpSpPr>
        <p:sp>
          <p:nvSpPr>
            <p:cNvPr id="77" name="Rounded Rectangle 76"/>
            <p:cNvSpPr/>
            <p:nvPr/>
          </p:nvSpPr>
          <p:spPr>
            <a:xfrm>
              <a:off x="5537062" y="5347597"/>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77</a:t>
              </a:r>
            </a:p>
          </p:txBody>
        </p:sp>
        <p:sp>
          <p:nvSpPr>
            <p:cNvPr id="78" name="Rounded Rectangle 77"/>
            <p:cNvSpPr/>
            <p:nvPr/>
          </p:nvSpPr>
          <p:spPr>
            <a:xfrm>
              <a:off x="6185319" y="534759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80</a:t>
              </a:r>
            </a:p>
          </p:txBody>
        </p:sp>
        <p:sp>
          <p:nvSpPr>
            <p:cNvPr id="80" name="Rounded Rectangle 79"/>
            <p:cNvSpPr/>
            <p:nvPr/>
          </p:nvSpPr>
          <p:spPr>
            <a:xfrm>
              <a:off x="6833576" y="53340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89</a:t>
              </a:r>
            </a:p>
          </p:txBody>
        </p:sp>
        <p:sp>
          <p:nvSpPr>
            <p:cNvPr id="81" name="Rounded Rectangle 80"/>
            <p:cNvSpPr/>
            <p:nvPr/>
          </p:nvSpPr>
          <p:spPr>
            <a:xfrm>
              <a:off x="7481831" y="533400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82" name="Rounded Rectangle 81"/>
            <p:cNvSpPr/>
            <p:nvPr/>
          </p:nvSpPr>
          <p:spPr>
            <a:xfrm>
              <a:off x="8151812" y="533400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156" name="Rectangle 155"/>
            <p:cNvSpPr/>
            <p:nvPr/>
          </p:nvSpPr>
          <p:spPr>
            <a:xfrm>
              <a:off x="2563783" y="4951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57" name="Rectangle 156"/>
            <p:cNvSpPr/>
            <p:nvPr/>
          </p:nvSpPr>
          <p:spPr>
            <a:xfrm>
              <a:off x="3149654" y="4951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58" name="Rectangle 157"/>
            <p:cNvSpPr/>
            <p:nvPr/>
          </p:nvSpPr>
          <p:spPr>
            <a:xfrm>
              <a:off x="3803344" y="4951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59" name="Rectangle 158"/>
            <p:cNvSpPr/>
            <p:nvPr/>
          </p:nvSpPr>
          <p:spPr>
            <a:xfrm>
              <a:off x="4424592" y="4951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3</a:t>
              </a:r>
            </a:p>
          </p:txBody>
        </p:sp>
        <p:sp>
          <p:nvSpPr>
            <p:cNvPr id="160" name="Rectangle 159"/>
            <p:cNvSpPr/>
            <p:nvPr/>
          </p:nvSpPr>
          <p:spPr>
            <a:xfrm>
              <a:off x="5082441" y="4951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4</a:t>
              </a:r>
            </a:p>
          </p:txBody>
        </p:sp>
        <p:sp>
          <p:nvSpPr>
            <p:cNvPr id="103" name="Rectangle 102"/>
            <p:cNvSpPr/>
            <p:nvPr/>
          </p:nvSpPr>
          <p:spPr>
            <a:xfrm>
              <a:off x="5678594" y="4951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5</a:t>
              </a:r>
            </a:p>
          </p:txBody>
        </p:sp>
        <p:sp>
          <p:nvSpPr>
            <p:cNvPr id="106" name="Rectangle 105"/>
            <p:cNvSpPr/>
            <p:nvPr/>
          </p:nvSpPr>
          <p:spPr>
            <a:xfrm>
              <a:off x="6326294" y="4951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107" name="Rectangle 106"/>
            <p:cNvSpPr/>
            <p:nvPr/>
          </p:nvSpPr>
          <p:spPr>
            <a:xfrm>
              <a:off x="7012094" y="4951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108" name="Rectangle 107"/>
            <p:cNvSpPr/>
            <p:nvPr/>
          </p:nvSpPr>
          <p:spPr>
            <a:xfrm>
              <a:off x="7621694" y="4951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109" name="Rectangle 108"/>
            <p:cNvSpPr/>
            <p:nvPr/>
          </p:nvSpPr>
          <p:spPr>
            <a:xfrm>
              <a:off x="8307494" y="4951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grpSp>
      <p:sp>
        <p:nvSpPr>
          <p:cNvPr id="110" name="Rounded Rectangle 109"/>
          <p:cNvSpPr/>
          <p:nvPr/>
        </p:nvSpPr>
        <p:spPr>
          <a:xfrm>
            <a:off x="2168443" y="21336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04</a:t>
            </a:r>
          </a:p>
        </p:txBody>
      </p:sp>
      <p:sp>
        <p:nvSpPr>
          <p:cNvPr id="111" name="Rounded Rectangle 110"/>
          <p:cNvSpPr/>
          <p:nvPr/>
        </p:nvSpPr>
        <p:spPr>
          <a:xfrm>
            <a:off x="2816700" y="21336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06</a:t>
            </a:r>
          </a:p>
        </p:txBody>
      </p:sp>
      <p:sp>
        <p:nvSpPr>
          <p:cNvPr id="112" name="Rounded Rectangle 111"/>
          <p:cNvSpPr/>
          <p:nvPr/>
        </p:nvSpPr>
        <p:spPr>
          <a:xfrm>
            <a:off x="3464957" y="21336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15</a:t>
            </a:r>
          </a:p>
        </p:txBody>
      </p:sp>
      <p:sp>
        <p:nvSpPr>
          <p:cNvPr id="113" name="Rounded Rectangle 112"/>
          <p:cNvSpPr/>
          <p:nvPr/>
        </p:nvSpPr>
        <p:spPr>
          <a:xfrm>
            <a:off x="4113212" y="21336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35</a:t>
            </a:r>
          </a:p>
        </p:txBody>
      </p:sp>
      <p:sp>
        <p:nvSpPr>
          <p:cNvPr id="114" name="Rounded Rectangle 113"/>
          <p:cNvSpPr/>
          <p:nvPr/>
        </p:nvSpPr>
        <p:spPr>
          <a:xfrm>
            <a:off x="4799012" y="21336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42</a:t>
            </a:r>
          </a:p>
        </p:txBody>
      </p:sp>
      <p:sp>
        <p:nvSpPr>
          <p:cNvPr id="115" name="Rounded Rectangle 114"/>
          <p:cNvSpPr/>
          <p:nvPr/>
        </p:nvSpPr>
        <p:spPr>
          <a:xfrm>
            <a:off x="2244643" y="44958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04</a:t>
            </a:r>
          </a:p>
        </p:txBody>
      </p:sp>
      <p:sp>
        <p:nvSpPr>
          <p:cNvPr id="118" name="Rounded Rectangle 117"/>
          <p:cNvSpPr/>
          <p:nvPr/>
        </p:nvSpPr>
        <p:spPr>
          <a:xfrm>
            <a:off x="2892900" y="44958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06</a:t>
            </a:r>
          </a:p>
        </p:txBody>
      </p:sp>
      <p:sp>
        <p:nvSpPr>
          <p:cNvPr id="119" name="Rounded Rectangle 118"/>
          <p:cNvSpPr/>
          <p:nvPr/>
        </p:nvSpPr>
        <p:spPr>
          <a:xfrm>
            <a:off x="3541157" y="44958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15</a:t>
            </a:r>
          </a:p>
        </p:txBody>
      </p:sp>
      <p:sp>
        <p:nvSpPr>
          <p:cNvPr id="120" name="Rounded Rectangle 119"/>
          <p:cNvSpPr/>
          <p:nvPr/>
        </p:nvSpPr>
        <p:spPr>
          <a:xfrm>
            <a:off x="4189412" y="44958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35</a:t>
            </a:r>
          </a:p>
        </p:txBody>
      </p:sp>
      <p:sp>
        <p:nvSpPr>
          <p:cNvPr id="123" name="Rounded Rectangle 122"/>
          <p:cNvSpPr/>
          <p:nvPr/>
        </p:nvSpPr>
        <p:spPr>
          <a:xfrm>
            <a:off x="4875212" y="44958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42</a:t>
            </a:r>
          </a:p>
        </p:txBody>
      </p:sp>
      <p:sp>
        <p:nvSpPr>
          <p:cNvPr id="124" name="Rounded Rectangle 123"/>
          <p:cNvSpPr/>
          <p:nvPr/>
        </p:nvSpPr>
        <p:spPr>
          <a:xfrm>
            <a:off x="2244643" y="5334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04</a:t>
            </a:r>
          </a:p>
        </p:txBody>
      </p:sp>
      <p:sp>
        <p:nvSpPr>
          <p:cNvPr id="125" name="Rounded Rectangle 124"/>
          <p:cNvSpPr/>
          <p:nvPr/>
        </p:nvSpPr>
        <p:spPr>
          <a:xfrm>
            <a:off x="2892900" y="5334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06</a:t>
            </a:r>
          </a:p>
        </p:txBody>
      </p:sp>
      <p:sp>
        <p:nvSpPr>
          <p:cNvPr id="126" name="Rounded Rectangle 125"/>
          <p:cNvSpPr/>
          <p:nvPr/>
        </p:nvSpPr>
        <p:spPr>
          <a:xfrm>
            <a:off x="3541157" y="5334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15</a:t>
            </a:r>
          </a:p>
        </p:txBody>
      </p:sp>
      <p:sp>
        <p:nvSpPr>
          <p:cNvPr id="127" name="Rounded Rectangle 126"/>
          <p:cNvSpPr/>
          <p:nvPr/>
        </p:nvSpPr>
        <p:spPr>
          <a:xfrm>
            <a:off x="4189412" y="5334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35</a:t>
            </a:r>
          </a:p>
        </p:txBody>
      </p:sp>
      <p:sp>
        <p:nvSpPr>
          <p:cNvPr id="128" name="Rounded Rectangle 127"/>
          <p:cNvSpPr/>
          <p:nvPr/>
        </p:nvSpPr>
        <p:spPr>
          <a:xfrm>
            <a:off x="4875212" y="5334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42</a:t>
            </a:r>
          </a:p>
        </p:txBody>
      </p:sp>
    </p:spTree>
    <p:extLst>
      <p:ext uri="{BB962C8B-B14F-4D97-AF65-F5344CB8AC3E}">
        <p14:creationId xmlns:p14="http://schemas.microsoft.com/office/powerpoint/2010/main" val="167456823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a:t>Quicksort (Example)</a:t>
            </a:r>
          </a:p>
        </p:txBody>
      </p:sp>
      <p:sp>
        <p:nvSpPr>
          <p:cNvPr id="67" name="Rectangle 66"/>
          <p:cNvSpPr/>
          <p:nvPr/>
        </p:nvSpPr>
        <p:spPr>
          <a:xfrm>
            <a:off x="2243238" y="3700046"/>
            <a:ext cx="1851789" cy="338554"/>
          </a:xfrm>
          <a:prstGeom prst="rect">
            <a:avLst/>
          </a:prstGeom>
        </p:spPr>
        <p:txBody>
          <a:bodyPr wrap="none">
            <a:spAutoFit/>
          </a:bodyPr>
          <a:lstStyle/>
          <a:p>
            <a:pPr>
              <a:lnSpc>
                <a:spcPct val="80000"/>
              </a:lnSpc>
              <a:spcBef>
                <a:spcPct val="0"/>
              </a:spcBef>
              <a:buClrTx/>
              <a:buFontTx/>
              <a:buNone/>
            </a:pPr>
            <a:r>
              <a:rPr lang="en-US" altLang="en-US" sz="2000" dirty="0">
                <a:solidFill>
                  <a:srgbClr val="C00000"/>
                </a:solidFill>
                <a:latin typeface="+mn-lt"/>
              </a:rPr>
              <a:t>0</a:t>
            </a:r>
            <a:r>
              <a:rPr lang="en-US" altLang="en-US" sz="2000" dirty="0">
                <a:solidFill>
                  <a:srgbClr val="CC6600"/>
                </a:solidFill>
                <a:latin typeface="+mn-lt"/>
              </a:rPr>
              <a:t> </a:t>
            </a:r>
            <a:r>
              <a:rPr lang="en-US" altLang="en-US" sz="2000" dirty="0">
                <a:solidFill>
                  <a:schemeClr val="tx1"/>
                </a:solidFill>
                <a:latin typeface="+mn-lt"/>
              </a:rPr>
              <a:t>comparison</a:t>
            </a:r>
            <a:endParaRPr lang="en-US" altLang="en-US" dirty="0">
              <a:solidFill>
                <a:schemeClr val="tx1"/>
              </a:solidFill>
              <a:latin typeface="+mn-lt"/>
            </a:endParaRPr>
          </a:p>
        </p:txBody>
      </p:sp>
      <p:sp>
        <p:nvSpPr>
          <p:cNvPr id="99" name="Rectangle 98"/>
          <p:cNvSpPr/>
          <p:nvPr/>
        </p:nvSpPr>
        <p:spPr>
          <a:xfrm>
            <a:off x="2263978" y="5942243"/>
            <a:ext cx="1851789" cy="338554"/>
          </a:xfrm>
          <a:prstGeom prst="rect">
            <a:avLst/>
          </a:prstGeom>
        </p:spPr>
        <p:txBody>
          <a:bodyPr wrap="none">
            <a:spAutoFit/>
          </a:bodyPr>
          <a:lstStyle/>
          <a:p>
            <a:pPr>
              <a:lnSpc>
                <a:spcPct val="80000"/>
              </a:lnSpc>
              <a:spcBef>
                <a:spcPct val="0"/>
              </a:spcBef>
              <a:buClrTx/>
              <a:buFontTx/>
              <a:buNone/>
            </a:pPr>
            <a:r>
              <a:rPr lang="en-US" altLang="en-US" sz="2000" dirty="0">
                <a:solidFill>
                  <a:srgbClr val="C00000"/>
                </a:solidFill>
                <a:latin typeface="+mn-lt"/>
              </a:rPr>
              <a:t>1</a:t>
            </a:r>
            <a:r>
              <a:rPr lang="en-US" altLang="en-US" sz="2000" dirty="0">
                <a:solidFill>
                  <a:srgbClr val="CC6600"/>
                </a:solidFill>
                <a:latin typeface="+mn-lt"/>
              </a:rPr>
              <a:t> </a:t>
            </a:r>
            <a:r>
              <a:rPr lang="en-US" altLang="en-US" sz="2000" dirty="0">
                <a:solidFill>
                  <a:schemeClr val="tx1"/>
                </a:solidFill>
                <a:latin typeface="+mn-lt"/>
              </a:rPr>
              <a:t>comparison</a:t>
            </a:r>
            <a:endParaRPr lang="en-US" altLang="en-US" dirty="0">
              <a:solidFill>
                <a:schemeClr val="tx1"/>
              </a:solidFill>
              <a:latin typeface="+mn-lt"/>
            </a:endParaRPr>
          </a:p>
        </p:txBody>
      </p:sp>
      <p:sp>
        <p:nvSpPr>
          <p:cNvPr id="50" name="TextBox 49"/>
          <p:cNvSpPr txBox="1"/>
          <p:nvPr/>
        </p:nvSpPr>
        <p:spPr>
          <a:xfrm>
            <a:off x="885074" y="1312609"/>
            <a:ext cx="4408579" cy="461665"/>
          </a:xfrm>
          <a:prstGeom prst="rect">
            <a:avLst/>
          </a:prstGeom>
          <a:noFill/>
        </p:spPr>
        <p:txBody>
          <a:bodyPr wrap="none" rtlCol="0">
            <a:spAutoFit/>
          </a:bodyPr>
          <a:lstStyle/>
          <a:p>
            <a:r>
              <a:rPr lang="en-GB" sz="2000" dirty="0">
                <a:solidFill>
                  <a:schemeClr val="tx1"/>
                </a:solidFill>
              </a:rPr>
              <a:t>Dealing with right half of the array:</a:t>
            </a:r>
          </a:p>
        </p:txBody>
      </p:sp>
      <p:grpSp>
        <p:nvGrpSpPr>
          <p:cNvPr id="4" name="Group 3"/>
          <p:cNvGrpSpPr/>
          <p:nvPr/>
        </p:nvGrpSpPr>
        <p:grpSpPr>
          <a:xfrm>
            <a:off x="864334" y="1718846"/>
            <a:ext cx="7914124" cy="893554"/>
            <a:chOff x="864334" y="1718846"/>
            <a:chExt cx="7914124" cy="893554"/>
          </a:xfrm>
        </p:grpSpPr>
        <p:sp>
          <p:nvSpPr>
            <p:cNvPr id="96" name="Rounded Rectangle 95"/>
            <p:cNvSpPr/>
            <p:nvPr/>
          </p:nvSpPr>
          <p:spPr>
            <a:xfrm>
              <a:off x="5454687" y="2133600"/>
              <a:ext cx="556099"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77</a:t>
              </a:r>
            </a:p>
          </p:txBody>
        </p:sp>
        <p:sp>
          <p:nvSpPr>
            <p:cNvPr id="105" name="Rounded Rectangle 104"/>
            <p:cNvSpPr/>
            <p:nvPr/>
          </p:nvSpPr>
          <p:spPr>
            <a:xfrm>
              <a:off x="6117857" y="2133600"/>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80</a:t>
              </a:r>
            </a:p>
          </p:txBody>
        </p:sp>
        <p:sp>
          <p:nvSpPr>
            <p:cNvPr id="116" name="Rounded Rectangle 115"/>
            <p:cNvSpPr/>
            <p:nvPr/>
          </p:nvSpPr>
          <p:spPr>
            <a:xfrm>
              <a:off x="6766113" y="21336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89</a:t>
              </a:r>
            </a:p>
          </p:txBody>
        </p:sp>
        <p:sp>
          <p:nvSpPr>
            <p:cNvPr id="143" name="Rectangle 142"/>
            <p:cNvSpPr/>
            <p:nvPr/>
          </p:nvSpPr>
          <p:spPr>
            <a:xfrm>
              <a:off x="2481812"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44" name="Rectangle 143"/>
            <p:cNvSpPr/>
            <p:nvPr/>
          </p:nvSpPr>
          <p:spPr>
            <a:xfrm>
              <a:off x="3067683"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45" name="Rectangle 144"/>
            <p:cNvSpPr/>
            <p:nvPr/>
          </p:nvSpPr>
          <p:spPr>
            <a:xfrm>
              <a:off x="3721373"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53" name="TextBox 152"/>
            <p:cNvSpPr txBox="1"/>
            <p:nvPr/>
          </p:nvSpPr>
          <p:spPr>
            <a:xfrm>
              <a:off x="864334" y="2117698"/>
              <a:ext cx="1039067" cy="427746"/>
            </a:xfrm>
            <a:prstGeom prst="rect">
              <a:avLst/>
            </a:prstGeom>
            <a:noFill/>
          </p:spPr>
          <p:txBody>
            <a:bodyPr wrap="none" rtlCol="0">
              <a:spAutoFit/>
            </a:bodyPr>
            <a:lstStyle/>
            <a:p>
              <a:r>
                <a:rPr lang="en-GB" sz="2000" dirty="0">
                  <a:solidFill>
                    <a:schemeClr val="tx1"/>
                  </a:solidFill>
                </a:rPr>
                <a:t>Step 8:</a:t>
              </a:r>
            </a:p>
          </p:txBody>
        </p:sp>
        <p:sp>
          <p:nvSpPr>
            <p:cNvPr id="51" name="Rounded Rectangle 50"/>
            <p:cNvSpPr/>
            <p:nvPr/>
          </p:nvSpPr>
          <p:spPr>
            <a:xfrm>
              <a:off x="7376439" y="213360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52" name="Rounded Rectangle 51"/>
            <p:cNvSpPr/>
            <p:nvPr/>
          </p:nvSpPr>
          <p:spPr>
            <a:xfrm>
              <a:off x="7999412" y="213360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55" name="Rectangle 54"/>
            <p:cNvSpPr/>
            <p:nvPr/>
          </p:nvSpPr>
          <p:spPr>
            <a:xfrm>
              <a:off x="4303712"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3</a:t>
              </a:r>
            </a:p>
          </p:txBody>
        </p:sp>
        <p:sp>
          <p:nvSpPr>
            <p:cNvPr id="56" name="Rectangle 55"/>
            <p:cNvSpPr/>
            <p:nvPr/>
          </p:nvSpPr>
          <p:spPr>
            <a:xfrm>
              <a:off x="4951550"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4</a:t>
              </a:r>
            </a:p>
          </p:txBody>
        </p:sp>
        <p:sp>
          <p:nvSpPr>
            <p:cNvPr id="64" name="Rectangle 63"/>
            <p:cNvSpPr/>
            <p:nvPr/>
          </p:nvSpPr>
          <p:spPr>
            <a:xfrm>
              <a:off x="5654258"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5</a:t>
              </a:r>
            </a:p>
          </p:txBody>
        </p:sp>
        <p:sp>
          <p:nvSpPr>
            <p:cNvPr id="65" name="Rectangle 64"/>
            <p:cNvSpPr/>
            <p:nvPr/>
          </p:nvSpPr>
          <p:spPr>
            <a:xfrm>
              <a:off x="6301958"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66" name="Rectangle 65"/>
            <p:cNvSpPr/>
            <p:nvPr/>
          </p:nvSpPr>
          <p:spPr>
            <a:xfrm>
              <a:off x="6987758"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68" name="Rectangle 67"/>
            <p:cNvSpPr/>
            <p:nvPr/>
          </p:nvSpPr>
          <p:spPr>
            <a:xfrm>
              <a:off x="7597358"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69" name="Rectangle 68"/>
            <p:cNvSpPr/>
            <p:nvPr/>
          </p:nvSpPr>
          <p:spPr>
            <a:xfrm>
              <a:off x="8283158"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grpSp>
      <p:grpSp>
        <p:nvGrpSpPr>
          <p:cNvPr id="5" name="Group 4"/>
          <p:cNvGrpSpPr/>
          <p:nvPr/>
        </p:nvGrpSpPr>
        <p:grpSpPr>
          <a:xfrm>
            <a:off x="2421617" y="2665374"/>
            <a:ext cx="6356841" cy="861426"/>
            <a:chOff x="2421617" y="2665374"/>
            <a:chExt cx="6356841" cy="861426"/>
          </a:xfrm>
        </p:grpSpPr>
        <p:sp>
          <p:nvSpPr>
            <p:cNvPr id="122" name="Rounded Rectangle 121"/>
            <p:cNvSpPr/>
            <p:nvPr/>
          </p:nvSpPr>
          <p:spPr>
            <a:xfrm>
              <a:off x="5437922" y="30480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77</a:t>
              </a:r>
            </a:p>
          </p:txBody>
        </p:sp>
        <p:sp>
          <p:nvSpPr>
            <p:cNvPr id="130" name="Rounded Rectangle 129"/>
            <p:cNvSpPr/>
            <p:nvPr/>
          </p:nvSpPr>
          <p:spPr>
            <a:xfrm>
              <a:off x="6086179" y="30480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80</a:t>
              </a:r>
            </a:p>
          </p:txBody>
        </p:sp>
        <p:sp>
          <p:nvSpPr>
            <p:cNvPr id="131" name="Rounded Rectangle 130"/>
            <p:cNvSpPr/>
            <p:nvPr/>
          </p:nvSpPr>
          <p:spPr>
            <a:xfrm>
              <a:off x="6731992" y="30480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89</a:t>
              </a:r>
            </a:p>
          </p:txBody>
        </p:sp>
        <p:sp>
          <p:nvSpPr>
            <p:cNvPr id="148" name="Rectangle 147"/>
            <p:cNvSpPr/>
            <p:nvPr/>
          </p:nvSpPr>
          <p:spPr>
            <a:xfrm>
              <a:off x="2421617"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49" name="Rectangle 148"/>
            <p:cNvSpPr/>
            <p:nvPr/>
          </p:nvSpPr>
          <p:spPr>
            <a:xfrm>
              <a:off x="3075308"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50" name="Rectangle 149"/>
            <p:cNvSpPr/>
            <p:nvPr/>
          </p:nvSpPr>
          <p:spPr>
            <a:xfrm>
              <a:off x="3694112"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53" name="Rounded Rectangle 52"/>
            <p:cNvSpPr/>
            <p:nvPr/>
          </p:nvSpPr>
          <p:spPr>
            <a:xfrm>
              <a:off x="7377680" y="304800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54" name="Rounded Rectangle 53"/>
            <p:cNvSpPr/>
            <p:nvPr/>
          </p:nvSpPr>
          <p:spPr>
            <a:xfrm>
              <a:off x="7999412" y="304800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57" name="Rectangle 56"/>
            <p:cNvSpPr/>
            <p:nvPr/>
          </p:nvSpPr>
          <p:spPr>
            <a:xfrm>
              <a:off x="4366969"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3</a:t>
              </a:r>
            </a:p>
          </p:txBody>
        </p:sp>
        <p:sp>
          <p:nvSpPr>
            <p:cNvPr id="58" name="Rectangle 57"/>
            <p:cNvSpPr/>
            <p:nvPr/>
          </p:nvSpPr>
          <p:spPr>
            <a:xfrm>
              <a:off x="4976569"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4</a:t>
              </a:r>
            </a:p>
          </p:txBody>
        </p:sp>
        <p:sp>
          <p:nvSpPr>
            <p:cNvPr id="85" name="Rectangle 84"/>
            <p:cNvSpPr/>
            <p:nvPr/>
          </p:nvSpPr>
          <p:spPr>
            <a:xfrm>
              <a:off x="5654258" y="269231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5</a:t>
              </a:r>
            </a:p>
          </p:txBody>
        </p:sp>
        <p:sp>
          <p:nvSpPr>
            <p:cNvPr id="86" name="Rectangle 85"/>
            <p:cNvSpPr/>
            <p:nvPr/>
          </p:nvSpPr>
          <p:spPr>
            <a:xfrm>
              <a:off x="6301958" y="269231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87" name="Rectangle 86"/>
            <p:cNvSpPr/>
            <p:nvPr/>
          </p:nvSpPr>
          <p:spPr>
            <a:xfrm>
              <a:off x="6987758" y="269231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88" name="Rectangle 87"/>
            <p:cNvSpPr/>
            <p:nvPr/>
          </p:nvSpPr>
          <p:spPr>
            <a:xfrm>
              <a:off x="7597358" y="269231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89" name="Rectangle 88"/>
            <p:cNvSpPr/>
            <p:nvPr/>
          </p:nvSpPr>
          <p:spPr>
            <a:xfrm>
              <a:off x="8283158" y="269231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grpSp>
      <p:grpSp>
        <p:nvGrpSpPr>
          <p:cNvPr id="6" name="Group 5"/>
          <p:cNvGrpSpPr/>
          <p:nvPr/>
        </p:nvGrpSpPr>
        <p:grpSpPr>
          <a:xfrm>
            <a:off x="885074" y="3963496"/>
            <a:ext cx="7931863" cy="858704"/>
            <a:chOff x="885074" y="3963496"/>
            <a:chExt cx="7931863" cy="858704"/>
          </a:xfrm>
        </p:grpSpPr>
        <p:sp>
          <p:nvSpPr>
            <p:cNvPr id="72" name="Rounded Rectangle 71"/>
            <p:cNvSpPr/>
            <p:nvPr/>
          </p:nvSpPr>
          <p:spPr>
            <a:xfrm>
              <a:off x="5468786" y="4343400"/>
              <a:ext cx="556099"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77</a:t>
              </a:r>
            </a:p>
          </p:txBody>
        </p:sp>
        <p:sp>
          <p:nvSpPr>
            <p:cNvPr id="73" name="Rounded Rectangle 72"/>
            <p:cNvSpPr/>
            <p:nvPr/>
          </p:nvSpPr>
          <p:spPr>
            <a:xfrm>
              <a:off x="6131956" y="43434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80</a:t>
              </a:r>
            </a:p>
          </p:txBody>
        </p:sp>
        <p:sp>
          <p:nvSpPr>
            <p:cNvPr id="74" name="Rounded Rectangle 73"/>
            <p:cNvSpPr/>
            <p:nvPr/>
          </p:nvSpPr>
          <p:spPr>
            <a:xfrm>
              <a:off x="6780212" y="43434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89</a:t>
              </a:r>
            </a:p>
          </p:txBody>
        </p:sp>
        <p:sp>
          <p:nvSpPr>
            <p:cNvPr id="75" name="Rounded Rectangle 74"/>
            <p:cNvSpPr/>
            <p:nvPr/>
          </p:nvSpPr>
          <p:spPr>
            <a:xfrm>
              <a:off x="7428469" y="4343400"/>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93</a:t>
              </a:r>
            </a:p>
          </p:txBody>
        </p:sp>
        <p:sp>
          <p:nvSpPr>
            <p:cNvPr id="76" name="Rounded Rectangle 75"/>
            <p:cNvSpPr/>
            <p:nvPr/>
          </p:nvSpPr>
          <p:spPr>
            <a:xfrm>
              <a:off x="8061453" y="4343400"/>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96</a:t>
              </a:r>
            </a:p>
          </p:txBody>
        </p:sp>
        <p:sp>
          <p:nvSpPr>
            <p:cNvPr id="98" name="TextBox 97"/>
            <p:cNvSpPr txBox="1"/>
            <p:nvPr/>
          </p:nvSpPr>
          <p:spPr>
            <a:xfrm>
              <a:off x="885074" y="4359895"/>
              <a:ext cx="1039067" cy="427746"/>
            </a:xfrm>
            <a:prstGeom prst="rect">
              <a:avLst/>
            </a:prstGeom>
            <a:noFill/>
          </p:spPr>
          <p:txBody>
            <a:bodyPr wrap="none" rtlCol="0">
              <a:spAutoFit/>
            </a:bodyPr>
            <a:lstStyle/>
            <a:p>
              <a:r>
                <a:rPr lang="en-GB" sz="2000" dirty="0">
                  <a:solidFill>
                    <a:schemeClr val="tx1"/>
                  </a:solidFill>
                </a:rPr>
                <a:t>Step 9:</a:t>
              </a:r>
            </a:p>
          </p:txBody>
        </p:sp>
        <p:sp>
          <p:nvSpPr>
            <p:cNvPr id="100" name="Rectangle 99"/>
            <p:cNvSpPr/>
            <p:nvPr/>
          </p:nvSpPr>
          <p:spPr>
            <a:xfrm>
              <a:off x="2483034" y="39634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04" name="Rectangle 103"/>
            <p:cNvSpPr/>
            <p:nvPr/>
          </p:nvSpPr>
          <p:spPr>
            <a:xfrm>
              <a:off x="3068905" y="39634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42" name="Rectangle 141"/>
            <p:cNvSpPr/>
            <p:nvPr/>
          </p:nvSpPr>
          <p:spPr>
            <a:xfrm>
              <a:off x="3722595" y="39634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54" name="Rectangle 153"/>
            <p:cNvSpPr/>
            <p:nvPr/>
          </p:nvSpPr>
          <p:spPr>
            <a:xfrm>
              <a:off x="4343843" y="39634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155" name="Rectangle 154"/>
            <p:cNvSpPr/>
            <p:nvPr/>
          </p:nvSpPr>
          <p:spPr>
            <a:xfrm>
              <a:off x="5001692" y="39634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95" name="Rectangle 94"/>
            <p:cNvSpPr/>
            <p:nvPr/>
          </p:nvSpPr>
          <p:spPr>
            <a:xfrm>
              <a:off x="5692737" y="396678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5</a:t>
              </a:r>
            </a:p>
          </p:txBody>
        </p:sp>
        <p:sp>
          <p:nvSpPr>
            <p:cNvPr id="97" name="Rectangle 96"/>
            <p:cNvSpPr/>
            <p:nvPr/>
          </p:nvSpPr>
          <p:spPr>
            <a:xfrm>
              <a:off x="6340437" y="396678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101" name="Rectangle 100"/>
            <p:cNvSpPr/>
            <p:nvPr/>
          </p:nvSpPr>
          <p:spPr>
            <a:xfrm>
              <a:off x="7026237" y="396678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102" name="Rectangle 101"/>
            <p:cNvSpPr/>
            <p:nvPr/>
          </p:nvSpPr>
          <p:spPr>
            <a:xfrm>
              <a:off x="7635837" y="396678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103" name="Rectangle 102"/>
            <p:cNvSpPr/>
            <p:nvPr/>
          </p:nvSpPr>
          <p:spPr>
            <a:xfrm>
              <a:off x="8321637" y="396678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grpSp>
      <p:grpSp>
        <p:nvGrpSpPr>
          <p:cNvPr id="7" name="Group 6"/>
          <p:cNvGrpSpPr/>
          <p:nvPr/>
        </p:nvGrpSpPr>
        <p:grpSpPr>
          <a:xfrm>
            <a:off x="2513371" y="4921098"/>
            <a:ext cx="6337381" cy="815502"/>
            <a:chOff x="2513371" y="4921098"/>
            <a:chExt cx="6337381" cy="815502"/>
          </a:xfrm>
        </p:grpSpPr>
        <p:sp>
          <p:nvSpPr>
            <p:cNvPr id="77" name="Rounded Rectangle 76"/>
            <p:cNvSpPr/>
            <p:nvPr/>
          </p:nvSpPr>
          <p:spPr>
            <a:xfrm>
              <a:off x="5484812" y="52578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77</a:t>
              </a:r>
            </a:p>
          </p:txBody>
        </p:sp>
        <p:sp>
          <p:nvSpPr>
            <p:cNvPr id="78" name="Rounded Rectangle 77"/>
            <p:cNvSpPr/>
            <p:nvPr/>
          </p:nvSpPr>
          <p:spPr>
            <a:xfrm>
              <a:off x="6133069" y="52578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80</a:t>
              </a:r>
            </a:p>
          </p:txBody>
        </p:sp>
        <p:sp>
          <p:nvSpPr>
            <p:cNvPr id="80" name="Rounded Rectangle 79"/>
            <p:cNvSpPr/>
            <p:nvPr/>
          </p:nvSpPr>
          <p:spPr>
            <a:xfrm>
              <a:off x="6781326" y="52578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89</a:t>
              </a:r>
            </a:p>
          </p:txBody>
        </p:sp>
        <p:sp>
          <p:nvSpPr>
            <p:cNvPr id="81" name="Rounded Rectangle 80"/>
            <p:cNvSpPr/>
            <p:nvPr/>
          </p:nvSpPr>
          <p:spPr>
            <a:xfrm>
              <a:off x="7429581" y="52578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93</a:t>
              </a:r>
            </a:p>
          </p:txBody>
        </p:sp>
        <p:sp>
          <p:nvSpPr>
            <p:cNvPr id="82" name="Rounded Rectangle 81"/>
            <p:cNvSpPr/>
            <p:nvPr/>
          </p:nvSpPr>
          <p:spPr>
            <a:xfrm>
              <a:off x="8099562" y="525780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96</a:t>
              </a:r>
            </a:p>
          </p:txBody>
        </p:sp>
        <p:sp>
          <p:nvSpPr>
            <p:cNvPr id="156" name="Rectangle 155"/>
            <p:cNvSpPr/>
            <p:nvPr/>
          </p:nvSpPr>
          <p:spPr>
            <a:xfrm>
              <a:off x="2513371"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57" name="Rectangle 156"/>
            <p:cNvSpPr/>
            <p:nvPr/>
          </p:nvSpPr>
          <p:spPr>
            <a:xfrm>
              <a:off x="3099242"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58" name="Rectangle 157"/>
            <p:cNvSpPr/>
            <p:nvPr/>
          </p:nvSpPr>
          <p:spPr>
            <a:xfrm>
              <a:off x="3752932"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59" name="Rectangle 158"/>
            <p:cNvSpPr/>
            <p:nvPr/>
          </p:nvSpPr>
          <p:spPr>
            <a:xfrm>
              <a:off x="4374180"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160" name="Rectangle 159"/>
            <p:cNvSpPr/>
            <p:nvPr/>
          </p:nvSpPr>
          <p:spPr>
            <a:xfrm>
              <a:off x="5032029"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111" name="Rectangle 110"/>
            <p:cNvSpPr/>
            <p:nvPr/>
          </p:nvSpPr>
          <p:spPr>
            <a:xfrm>
              <a:off x="5726552" y="492109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5</a:t>
              </a:r>
            </a:p>
          </p:txBody>
        </p:sp>
        <p:sp>
          <p:nvSpPr>
            <p:cNvPr id="112" name="Rectangle 111"/>
            <p:cNvSpPr/>
            <p:nvPr/>
          </p:nvSpPr>
          <p:spPr>
            <a:xfrm>
              <a:off x="6374252" y="492109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113" name="Rectangle 112"/>
            <p:cNvSpPr/>
            <p:nvPr/>
          </p:nvSpPr>
          <p:spPr>
            <a:xfrm>
              <a:off x="7060052" y="492109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114" name="Rectangle 113"/>
            <p:cNvSpPr/>
            <p:nvPr/>
          </p:nvSpPr>
          <p:spPr>
            <a:xfrm>
              <a:off x="7669652" y="492109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115" name="Rectangle 114"/>
            <p:cNvSpPr/>
            <p:nvPr/>
          </p:nvSpPr>
          <p:spPr>
            <a:xfrm>
              <a:off x="8355452" y="492109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grpSp>
      <p:sp>
        <p:nvSpPr>
          <p:cNvPr id="117" name="Rounded Rectangle 116"/>
          <p:cNvSpPr/>
          <p:nvPr/>
        </p:nvSpPr>
        <p:spPr>
          <a:xfrm>
            <a:off x="2169555" y="21336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04</a:t>
            </a:r>
          </a:p>
        </p:txBody>
      </p:sp>
      <p:sp>
        <p:nvSpPr>
          <p:cNvPr id="118" name="Rounded Rectangle 117"/>
          <p:cNvSpPr/>
          <p:nvPr/>
        </p:nvSpPr>
        <p:spPr>
          <a:xfrm>
            <a:off x="2817812" y="21336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06</a:t>
            </a:r>
          </a:p>
        </p:txBody>
      </p:sp>
      <p:sp>
        <p:nvSpPr>
          <p:cNvPr id="119" name="Rounded Rectangle 118"/>
          <p:cNvSpPr/>
          <p:nvPr/>
        </p:nvSpPr>
        <p:spPr>
          <a:xfrm>
            <a:off x="3466069" y="21336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15</a:t>
            </a:r>
          </a:p>
        </p:txBody>
      </p:sp>
      <p:sp>
        <p:nvSpPr>
          <p:cNvPr id="120" name="Rounded Rectangle 119"/>
          <p:cNvSpPr/>
          <p:nvPr/>
        </p:nvSpPr>
        <p:spPr>
          <a:xfrm>
            <a:off x="4114324" y="21336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35</a:t>
            </a:r>
          </a:p>
        </p:txBody>
      </p:sp>
      <p:sp>
        <p:nvSpPr>
          <p:cNvPr id="121" name="Rounded Rectangle 120"/>
          <p:cNvSpPr/>
          <p:nvPr/>
        </p:nvSpPr>
        <p:spPr>
          <a:xfrm>
            <a:off x="4800124" y="21336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42</a:t>
            </a:r>
          </a:p>
        </p:txBody>
      </p:sp>
      <p:sp>
        <p:nvSpPr>
          <p:cNvPr id="123" name="Rounded Rectangle 122"/>
          <p:cNvSpPr/>
          <p:nvPr/>
        </p:nvSpPr>
        <p:spPr>
          <a:xfrm>
            <a:off x="2130898" y="3048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04</a:t>
            </a:r>
          </a:p>
        </p:txBody>
      </p:sp>
      <p:sp>
        <p:nvSpPr>
          <p:cNvPr id="124" name="Rounded Rectangle 123"/>
          <p:cNvSpPr/>
          <p:nvPr/>
        </p:nvSpPr>
        <p:spPr>
          <a:xfrm>
            <a:off x="2779155" y="3048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06</a:t>
            </a:r>
          </a:p>
        </p:txBody>
      </p:sp>
      <p:sp>
        <p:nvSpPr>
          <p:cNvPr id="125" name="Rounded Rectangle 124"/>
          <p:cNvSpPr/>
          <p:nvPr/>
        </p:nvSpPr>
        <p:spPr>
          <a:xfrm>
            <a:off x="3427412" y="3048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15</a:t>
            </a:r>
          </a:p>
        </p:txBody>
      </p:sp>
      <p:sp>
        <p:nvSpPr>
          <p:cNvPr id="126" name="Rounded Rectangle 125"/>
          <p:cNvSpPr/>
          <p:nvPr/>
        </p:nvSpPr>
        <p:spPr>
          <a:xfrm>
            <a:off x="4075667" y="3048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35</a:t>
            </a:r>
          </a:p>
        </p:txBody>
      </p:sp>
      <p:sp>
        <p:nvSpPr>
          <p:cNvPr id="127" name="Rounded Rectangle 126"/>
          <p:cNvSpPr/>
          <p:nvPr/>
        </p:nvSpPr>
        <p:spPr>
          <a:xfrm>
            <a:off x="4761467" y="3048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42</a:t>
            </a:r>
          </a:p>
        </p:txBody>
      </p:sp>
      <p:sp>
        <p:nvSpPr>
          <p:cNvPr id="128" name="Rounded Rectangle 127"/>
          <p:cNvSpPr/>
          <p:nvPr/>
        </p:nvSpPr>
        <p:spPr>
          <a:xfrm>
            <a:off x="2168443" y="52578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04</a:t>
            </a:r>
          </a:p>
        </p:txBody>
      </p:sp>
      <p:sp>
        <p:nvSpPr>
          <p:cNvPr id="129" name="Rounded Rectangle 128"/>
          <p:cNvSpPr/>
          <p:nvPr/>
        </p:nvSpPr>
        <p:spPr>
          <a:xfrm>
            <a:off x="2816700" y="52578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06</a:t>
            </a:r>
          </a:p>
        </p:txBody>
      </p:sp>
      <p:sp>
        <p:nvSpPr>
          <p:cNvPr id="132" name="Rounded Rectangle 131"/>
          <p:cNvSpPr/>
          <p:nvPr/>
        </p:nvSpPr>
        <p:spPr>
          <a:xfrm>
            <a:off x="3464957" y="52578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15</a:t>
            </a:r>
          </a:p>
        </p:txBody>
      </p:sp>
      <p:sp>
        <p:nvSpPr>
          <p:cNvPr id="133" name="Rounded Rectangle 132"/>
          <p:cNvSpPr/>
          <p:nvPr/>
        </p:nvSpPr>
        <p:spPr>
          <a:xfrm>
            <a:off x="4113212" y="52578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35</a:t>
            </a:r>
          </a:p>
        </p:txBody>
      </p:sp>
      <p:sp>
        <p:nvSpPr>
          <p:cNvPr id="134" name="Rounded Rectangle 133"/>
          <p:cNvSpPr/>
          <p:nvPr/>
        </p:nvSpPr>
        <p:spPr>
          <a:xfrm>
            <a:off x="4799012" y="52578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42</a:t>
            </a:r>
          </a:p>
        </p:txBody>
      </p:sp>
      <p:sp>
        <p:nvSpPr>
          <p:cNvPr id="135" name="Rounded Rectangle 134"/>
          <p:cNvSpPr/>
          <p:nvPr/>
        </p:nvSpPr>
        <p:spPr>
          <a:xfrm>
            <a:off x="2168443" y="43434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04</a:t>
            </a:r>
          </a:p>
        </p:txBody>
      </p:sp>
      <p:sp>
        <p:nvSpPr>
          <p:cNvPr id="136" name="Rounded Rectangle 135"/>
          <p:cNvSpPr/>
          <p:nvPr/>
        </p:nvSpPr>
        <p:spPr>
          <a:xfrm>
            <a:off x="2816700" y="43434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06</a:t>
            </a:r>
          </a:p>
        </p:txBody>
      </p:sp>
      <p:sp>
        <p:nvSpPr>
          <p:cNvPr id="137" name="Rounded Rectangle 136"/>
          <p:cNvSpPr/>
          <p:nvPr/>
        </p:nvSpPr>
        <p:spPr>
          <a:xfrm>
            <a:off x="3464957" y="43434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15</a:t>
            </a:r>
          </a:p>
        </p:txBody>
      </p:sp>
      <p:sp>
        <p:nvSpPr>
          <p:cNvPr id="138" name="Rounded Rectangle 137"/>
          <p:cNvSpPr/>
          <p:nvPr/>
        </p:nvSpPr>
        <p:spPr>
          <a:xfrm>
            <a:off x="4113212" y="43434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35</a:t>
            </a:r>
          </a:p>
        </p:txBody>
      </p:sp>
      <p:sp>
        <p:nvSpPr>
          <p:cNvPr id="139" name="Rounded Rectangle 138"/>
          <p:cNvSpPr/>
          <p:nvPr/>
        </p:nvSpPr>
        <p:spPr>
          <a:xfrm>
            <a:off x="4799012" y="43434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42</a:t>
            </a:r>
          </a:p>
        </p:txBody>
      </p:sp>
    </p:spTree>
    <p:extLst>
      <p:ext uri="{BB962C8B-B14F-4D97-AF65-F5344CB8AC3E}">
        <p14:creationId xmlns:p14="http://schemas.microsoft.com/office/powerpoint/2010/main" val="883402063"/>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a:t>Quicksort (Example)</a:t>
            </a:r>
          </a:p>
        </p:txBody>
      </p:sp>
      <p:sp>
        <p:nvSpPr>
          <p:cNvPr id="50" name="TextBox 49"/>
          <p:cNvSpPr txBox="1"/>
          <p:nvPr/>
        </p:nvSpPr>
        <p:spPr>
          <a:xfrm>
            <a:off x="531812" y="4343400"/>
            <a:ext cx="2371162" cy="535531"/>
          </a:xfrm>
          <a:prstGeom prst="rect">
            <a:avLst/>
          </a:prstGeom>
          <a:noFill/>
        </p:spPr>
        <p:txBody>
          <a:bodyPr wrap="none" rtlCol="0">
            <a:spAutoFit/>
          </a:bodyPr>
          <a:lstStyle/>
          <a:p>
            <a:r>
              <a:rPr lang="en-GB" sz="2400" dirty="0">
                <a:solidFill>
                  <a:schemeClr val="tx1"/>
                </a:solidFill>
              </a:rPr>
              <a:t>Final outcome:</a:t>
            </a:r>
          </a:p>
        </p:txBody>
      </p:sp>
      <p:grpSp>
        <p:nvGrpSpPr>
          <p:cNvPr id="2" name="Group 1"/>
          <p:cNvGrpSpPr/>
          <p:nvPr/>
        </p:nvGrpSpPr>
        <p:grpSpPr>
          <a:xfrm>
            <a:off x="2055812" y="1676400"/>
            <a:ext cx="6739930" cy="828187"/>
            <a:chOff x="1426893" y="1603873"/>
            <a:chExt cx="6739930" cy="828187"/>
          </a:xfrm>
        </p:grpSpPr>
        <p:sp>
          <p:nvSpPr>
            <p:cNvPr id="61" name="Rounded Rectangle 60"/>
            <p:cNvSpPr/>
            <p:nvPr/>
          </p:nvSpPr>
          <p:spPr>
            <a:xfrm>
              <a:off x="1426893" y="1953260"/>
              <a:ext cx="556099"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04</a:t>
              </a:r>
            </a:p>
          </p:txBody>
        </p:sp>
        <p:sp>
          <p:nvSpPr>
            <p:cNvPr id="62" name="Rounded Rectangle 61"/>
            <p:cNvSpPr/>
            <p:nvPr/>
          </p:nvSpPr>
          <p:spPr>
            <a:xfrm>
              <a:off x="2098992" y="195326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06</a:t>
              </a:r>
            </a:p>
          </p:txBody>
        </p:sp>
        <p:sp>
          <p:nvSpPr>
            <p:cNvPr id="63" name="Rounded Rectangle 62"/>
            <p:cNvSpPr/>
            <p:nvPr/>
          </p:nvSpPr>
          <p:spPr>
            <a:xfrm>
              <a:off x="2772992" y="195326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15</a:t>
              </a:r>
            </a:p>
          </p:txBody>
        </p:sp>
        <p:sp>
          <p:nvSpPr>
            <p:cNvPr id="64" name="Rounded Rectangle 63"/>
            <p:cNvSpPr/>
            <p:nvPr/>
          </p:nvSpPr>
          <p:spPr>
            <a:xfrm>
              <a:off x="3446992" y="195326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35</a:t>
              </a:r>
            </a:p>
          </p:txBody>
        </p:sp>
        <p:sp>
          <p:nvSpPr>
            <p:cNvPr id="65" name="Rounded Rectangle 64"/>
            <p:cNvSpPr/>
            <p:nvPr/>
          </p:nvSpPr>
          <p:spPr>
            <a:xfrm>
              <a:off x="4120992" y="195326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66" name="Rounded Rectangle 65"/>
            <p:cNvSpPr/>
            <p:nvPr/>
          </p:nvSpPr>
          <p:spPr>
            <a:xfrm>
              <a:off x="4794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77</a:t>
              </a:r>
            </a:p>
          </p:txBody>
        </p:sp>
        <p:sp>
          <p:nvSpPr>
            <p:cNvPr id="70" name="Rounded Rectangle 69"/>
            <p:cNvSpPr/>
            <p:nvPr/>
          </p:nvSpPr>
          <p:spPr>
            <a:xfrm>
              <a:off x="5468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80</a:t>
              </a:r>
            </a:p>
          </p:txBody>
        </p:sp>
        <p:sp>
          <p:nvSpPr>
            <p:cNvPr id="71" name="Rounded Rectangle 70"/>
            <p:cNvSpPr/>
            <p:nvPr/>
          </p:nvSpPr>
          <p:spPr>
            <a:xfrm>
              <a:off x="6142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89</a:t>
              </a:r>
            </a:p>
          </p:txBody>
        </p:sp>
        <p:sp>
          <p:nvSpPr>
            <p:cNvPr id="79" name="Rounded Rectangle 78"/>
            <p:cNvSpPr/>
            <p:nvPr/>
          </p:nvSpPr>
          <p:spPr>
            <a:xfrm>
              <a:off x="6816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93</a:t>
              </a:r>
            </a:p>
          </p:txBody>
        </p:sp>
        <p:sp>
          <p:nvSpPr>
            <p:cNvPr id="83" name="Rounded Rectangle 82"/>
            <p:cNvSpPr/>
            <p:nvPr/>
          </p:nvSpPr>
          <p:spPr>
            <a:xfrm>
              <a:off x="7490989" y="1953260"/>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96</a:t>
              </a:r>
            </a:p>
          </p:txBody>
        </p:sp>
        <p:sp>
          <p:nvSpPr>
            <p:cNvPr id="84" name="Rectangle 83"/>
            <p:cNvSpPr/>
            <p:nvPr/>
          </p:nvSpPr>
          <p:spPr>
            <a:xfrm>
              <a:off x="169359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85" name="Rectangle 84"/>
            <p:cNvSpPr/>
            <p:nvPr/>
          </p:nvSpPr>
          <p:spPr>
            <a:xfrm>
              <a:off x="235347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86" name="Rectangle 85"/>
            <p:cNvSpPr/>
            <p:nvPr/>
          </p:nvSpPr>
          <p:spPr>
            <a:xfrm>
              <a:off x="300716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87" name="Rectangle 86"/>
            <p:cNvSpPr/>
            <p:nvPr/>
          </p:nvSpPr>
          <p:spPr>
            <a:xfrm>
              <a:off x="436059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88" name="Rectangle 87"/>
            <p:cNvSpPr/>
            <p:nvPr/>
          </p:nvSpPr>
          <p:spPr>
            <a:xfrm>
              <a:off x="4959356"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89" name="Rectangle 88"/>
            <p:cNvSpPr/>
            <p:nvPr/>
          </p:nvSpPr>
          <p:spPr>
            <a:xfrm>
              <a:off x="5613047"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91" name="Rectangle 90"/>
            <p:cNvSpPr/>
            <p:nvPr/>
          </p:nvSpPr>
          <p:spPr>
            <a:xfrm>
              <a:off x="3701856"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21" name="Rectangle 20"/>
            <p:cNvSpPr/>
            <p:nvPr/>
          </p:nvSpPr>
          <p:spPr>
            <a:xfrm>
              <a:off x="702759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22" name="Rectangle 21"/>
            <p:cNvSpPr/>
            <p:nvPr/>
          </p:nvSpPr>
          <p:spPr>
            <a:xfrm>
              <a:off x="767152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9</a:t>
              </a:r>
            </a:p>
          </p:txBody>
        </p:sp>
        <p:sp>
          <p:nvSpPr>
            <p:cNvPr id="24" name="Rectangle 23"/>
            <p:cNvSpPr/>
            <p:nvPr/>
          </p:nvSpPr>
          <p:spPr>
            <a:xfrm>
              <a:off x="6316589"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grpSp>
      <p:grpSp>
        <p:nvGrpSpPr>
          <p:cNvPr id="25" name="Group 24"/>
          <p:cNvGrpSpPr/>
          <p:nvPr/>
        </p:nvGrpSpPr>
        <p:grpSpPr>
          <a:xfrm>
            <a:off x="2055812" y="4876800"/>
            <a:ext cx="6739930" cy="828187"/>
            <a:chOff x="1426893" y="1603873"/>
            <a:chExt cx="6739930" cy="828187"/>
          </a:xfrm>
        </p:grpSpPr>
        <p:sp>
          <p:nvSpPr>
            <p:cNvPr id="26" name="Rounded Rectangle 25"/>
            <p:cNvSpPr/>
            <p:nvPr/>
          </p:nvSpPr>
          <p:spPr>
            <a:xfrm>
              <a:off x="1426893" y="1953260"/>
              <a:ext cx="556099"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04</a:t>
              </a:r>
            </a:p>
          </p:txBody>
        </p:sp>
        <p:sp>
          <p:nvSpPr>
            <p:cNvPr id="27" name="Rounded Rectangle 26"/>
            <p:cNvSpPr/>
            <p:nvPr/>
          </p:nvSpPr>
          <p:spPr>
            <a:xfrm>
              <a:off x="2098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06</a:t>
              </a:r>
            </a:p>
          </p:txBody>
        </p:sp>
        <p:sp>
          <p:nvSpPr>
            <p:cNvPr id="28" name="Rounded Rectangle 27"/>
            <p:cNvSpPr/>
            <p:nvPr/>
          </p:nvSpPr>
          <p:spPr>
            <a:xfrm>
              <a:off x="2772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15</a:t>
              </a:r>
            </a:p>
          </p:txBody>
        </p:sp>
        <p:sp>
          <p:nvSpPr>
            <p:cNvPr id="29" name="Rounded Rectangle 28"/>
            <p:cNvSpPr/>
            <p:nvPr/>
          </p:nvSpPr>
          <p:spPr>
            <a:xfrm>
              <a:off x="3446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35</a:t>
              </a:r>
            </a:p>
          </p:txBody>
        </p:sp>
        <p:sp>
          <p:nvSpPr>
            <p:cNvPr id="30" name="Rounded Rectangle 29"/>
            <p:cNvSpPr/>
            <p:nvPr/>
          </p:nvSpPr>
          <p:spPr>
            <a:xfrm>
              <a:off x="4120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31" name="Rounded Rectangle 30"/>
            <p:cNvSpPr/>
            <p:nvPr/>
          </p:nvSpPr>
          <p:spPr>
            <a:xfrm>
              <a:off x="4794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77</a:t>
              </a:r>
            </a:p>
          </p:txBody>
        </p:sp>
        <p:sp>
          <p:nvSpPr>
            <p:cNvPr id="32" name="Rounded Rectangle 31"/>
            <p:cNvSpPr/>
            <p:nvPr/>
          </p:nvSpPr>
          <p:spPr>
            <a:xfrm>
              <a:off x="5468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80</a:t>
              </a:r>
            </a:p>
          </p:txBody>
        </p:sp>
        <p:sp>
          <p:nvSpPr>
            <p:cNvPr id="33" name="Rounded Rectangle 32"/>
            <p:cNvSpPr/>
            <p:nvPr/>
          </p:nvSpPr>
          <p:spPr>
            <a:xfrm>
              <a:off x="6142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89</a:t>
              </a:r>
            </a:p>
          </p:txBody>
        </p:sp>
        <p:sp>
          <p:nvSpPr>
            <p:cNvPr id="34" name="Rounded Rectangle 33"/>
            <p:cNvSpPr/>
            <p:nvPr/>
          </p:nvSpPr>
          <p:spPr>
            <a:xfrm>
              <a:off x="6816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93</a:t>
              </a:r>
            </a:p>
          </p:txBody>
        </p:sp>
        <p:sp>
          <p:nvSpPr>
            <p:cNvPr id="35" name="Rounded Rectangle 34"/>
            <p:cNvSpPr/>
            <p:nvPr/>
          </p:nvSpPr>
          <p:spPr>
            <a:xfrm>
              <a:off x="7490989"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96</a:t>
              </a:r>
            </a:p>
          </p:txBody>
        </p:sp>
        <p:sp>
          <p:nvSpPr>
            <p:cNvPr id="36" name="Rectangle 35"/>
            <p:cNvSpPr/>
            <p:nvPr/>
          </p:nvSpPr>
          <p:spPr>
            <a:xfrm>
              <a:off x="169359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37" name="Rectangle 36"/>
            <p:cNvSpPr/>
            <p:nvPr/>
          </p:nvSpPr>
          <p:spPr>
            <a:xfrm>
              <a:off x="235347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38" name="Rectangle 37"/>
            <p:cNvSpPr/>
            <p:nvPr/>
          </p:nvSpPr>
          <p:spPr>
            <a:xfrm>
              <a:off x="300716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39" name="Rectangle 38"/>
            <p:cNvSpPr/>
            <p:nvPr/>
          </p:nvSpPr>
          <p:spPr>
            <a:xfrm>
              <a:off x="436059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40" name="Rectangle 39"/>
            <p:cNvSpPr/>
            <p:nvPr/>
          </p:nvSpPr>
          <p:spPr>
            <a:xfrm>
              <a:off x="4959356"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41" name="Rectangle 40"/>
            <p:cNvSpPr/>
            <p:nvPr/>
          </p:nvSpPr>
          <p:spPr>
            <a:xfrm>
              <a:off x="5613047"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42" name="Rectangle 41"/>
            <p:cNvSpPr/>
            <p:nvPr/>
          </p:nvSpPr>
          <p:spPr>
            <a:xfrm>
              <a:off x="3701856"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43" name="Rectangle 42"/>
            <p:cNvSpPr/>
            <p:nvPr/>
          </p:nvSpPr>
          <p:spPr>
            <a:xfrm>
              <a:off x="702759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44" name="Rectangle 43"/>
            <p:cNvSpPr/>
            <p:nvPr/>
          </p:nvSpPr>
          <p:spPr>
            <a:xfrm>
              <a:off x="767152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9</a:t>
              </a:r>
            </a:p>
          </p:txBody>
        </p:sp>
        <p:sp>
          <p:nvSpPr>
            <p:cNvPr id="45" name="Rectangle 44"/>
            <p:cNvSpPr/>
            <p:nvPr/>
          </p:nvSpPr>
          <p:spPr>
            <a:xfrm>
              <a:off x="6316589"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grpSp>
      <p:sp>
        <p:nvSpPr>
          <p:cNvPr id="46" name="TextBox 45"/>
          <p:cNvSpPr txBox="1"/>
          <p:nvPr/>
        </p:nvSpPr>
        <p:spPr>
          <a:xfrm>
            <a:off x="531812" y="2362200"/>
            <a:ext cx="1181734" cy="427746"/>
          </a:xfrm>
          <a:prstGeom prst="rect">
            <a:avLst/>
          </a:prstGeom>
          <a:noFill/>
        </p:spPr>
        <p:txBody>
          <a:bodyPr wrap="none" rtlCol="0">
            <a:spAutoFit/>
          </a:bodyPr>
          <a:lstStyle/>
          <a:p>
            <a:r>
              <a:rPr lang="en-GB" sz="2000" dirty="0">
                <a:solidFill>
                  <a:schemeClr val="tx1"/>
                </a:solidFill>
              </a:rPr>
              <a:t>Step 10:</a:t>
            </a:r>
          </a:p>
        </p:txBody>
      </p:sp>
      <p:sp>
        <p:nvSpPr>
          <p:cNvPr id="47" name="Rectangle 46"/>
          <p:cNvSpPr/>
          <p:nvPr/>
        </p:nvSpPr>
        <p:spPr>
          <a:xfrm>
            <a:off x="2284412" y="3657600"/>
            <a:ext cx="1851789" cy="338554"/>
          </a:xfrm>
          <a:prstGeom prst="rect">
            <a:avLst/>
          </a:prstGeom>
        </p:spPr>
        <p:txBody>
          <a:bodyPr wrap="none">
            <a:spAutoFit/>
          </a:bodyPr>
          <a:lstStyle/>
          <a:p>
            <a:pPr>
              <a:lnSpc>
                <a:spcPct val="80000"/>
              </a:lnSpc>
              <a:spcBef>
                <a:spcPct val="0"/>
              </a:spcBef>
              <a:buClrTx/>
              <a:buFontTx/>
              <a:buNone/>
            </a:pPr>
            <a:r>
              <a:rPr lang="en-US" altLang="en-US" sz="2000" dirty="0">
                <a:solidFill>
                  <a:srgbClr val="C00000"/>
                </a:solidFill>
                <a:latin typeface="+mn-lt"/>
              </a:rPr>
              <a:t>0</a:t>
            </a:r>
            <a:r>
              <a:rPr lang="en-US" altLang="en-US" sz="2000" dirty="0">
                <a:solidFill>
                  <a:srgbClr val="CC6600"/>
                </a:solidFill>
                <a:latin typeface="+mn-lt"/>
              </a:rPr>
              <a:t> </a:t>
            </a:r>
            <a:r>
              <a:rPr lang="en-US" altLang="en-US" sz="2000" dirty="0">
                <a:solidFill>
                  <a:schemeClr val="tx1"/>
                </a:solidFill>
                <a:latin typeface="+mn-lt"/>
              </a:rPr>
              <a:t>comparison</a:t>
            </a:r>
            <a:endParaRPr lang="en-US" altLang="en-US" dirty="0">
              <a:solidFill>
                <a:schemeClr val="tx1"/>
              </a:solidFill>
              <a:latin typeface="+mn-lt"/>
            </a:endParaRPr>
          </a:p>
        </p:txBody>
      </p:sp>
      <p:grpSp>
        <p:nvGrpSpPr>
          <p:cNvPr id="48" name="Group 47"/>
          <p:cNvGrpSpPr/>
          <p:nvPr/>
        </p:nvGrpSpPr>
        <p:grpSpPr>
          <a:xfrm>
            <a:off x="2055812" y="2590800"/>
            <a:ext cx="6739930" cy="828187"/>
            <a:chOff x="1426893" y="1603873"/>
            <a:chExt cx="6739930" cy="828187"/>
          </a:xfrm>
        </p:grpSpPr>
        <p:sp>
          <p:nvSpPr>
            <p:cNvPr id="49" name="Rounded Rectangle 48"/>
            <p:cNvSpPr/>
            <p:nvPr/>
          </p:nvSpPr>
          <p:spPr>
            <a:xfrm>
              <a:off x="1426893" y="1953260"/>
              <a:ext cx="556099"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04</a:t>
              </a:r>
            </a:p>
          </p:txBody>
        </p:sp>
        <p:sp>
          <p:nvSpPr>
            <p:cNvPr id="51" name="Rounded Rectangle 50"/>
            <p:cNvSpPr/>
            <p:nvPr/>
          </p:nvSpPr>
          <p:spPr>
            <a:xfrm>
              <a:off x="2098992" y="195326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06</a:t>
              </a:r>
            </a:p>
          </p:txBody>
        </p:sp>
        <p:sp>
          <p:nvSpPr>
            <p:cNvPr id="52" name="Rounded Rectangle 51"/>
            <p:cNvSpPr/>
            <p:nvPr/>
          </p:nvSpPr>
          <p:spPr>
            <a:xfrm>
              <a:off x="2772992" y="195326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15</a:t>
              </a:r>
            </a:p>
          </p:txBody>
        </p:sp>
        <p:sp>
          <p:nvSpPr>
            <p:cNvPr id="53" name="Rounded Rectangle 52"/>
            <p:cNvSpPr/>
            <p:nvPr/>
          </p:nvSpPr>
          <p:spPr>
            <a:xfrm>
              <a:off x="3446992" y="195326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35</a:t>
              </a:r>
            </a:p>
          </p:txBody>
        </p:sp>
        <p:sp>
          <p:nvSpPr>
            <p:cNvPr id="54" name="Rounded Rectangle 53"/>
            <p:cNvSpPr/>
            <p:nvPr/>
          </p:nvSpPr>
          <p:spPr>
            <a:xfrm>
              <a:off x="4120992" y="195326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55" name="Rounded Rectangle 54"/>
            <p:cNvSpPr/>
            <p:nvPr/>
          </p:nvSpPr>
          <p:spPr>
            <a:xfrm>
              <a:off x="4794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77</a:t>
              </a:r>
            </a:p>
          </p:txBody>
        </p:sp>
        <p:sp>
          <p:nvSpPr>
            <p:cNvPr id="56" name="Rounded Rectangle 55"/>
            <p:cNvSpPr/>
            <p:nvPr/>
          </p:nvSpPr>
          <p:spPr>
            <a:xfrm>
              <a:off x="5468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80</a:t>
              </a:r>
            </a:p>
          </p:txBody>
        </p:sp>
        <p:sp>
          <p:nvSpPr>
            <p:cNvPr id="57" name="Rounded Rectangle 56"/>
            <p:cNvSpPr/>
            <p:nvPr/>
          </p:nvSpPr>
          <p:spPr>
            <a:xfrm>
              <a:off x="6142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89</a:t>
              </a:r>
            </a:p>
          </p:txBody>
        </p:sp>
        <p:sp>
          <p:nvSpPr>
            <p:cNvPr id="58" name="Rounded Rectangle 57"/>
            <p:cNvSpPr/>
            <p:nvPr/>
          </p:nvSpPr>
          <p:spPr>
            <a:xfrm>
              <a:off x="6816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93</a:t>
              </a:r>
            </a:p>
          </p:txBody>
        </p:sp>
        <p:sp>
          <p:nvSpPr>
            <p:cNvPr id="59" name="Rounded Rectangle 58"/>
            <p:cNvSpPr/>
            <p:nvPr/>
          </p:nvSpPr>
          <p:spPr>
            <a:xfrm>
              <a:off x="7490989"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96</a:t>
              </a:r>
            </a:p>
          </p:txBody>
        </p:sp>
        <p:sp>
          <p:nvSpPr>
            <p:cNvPr id="60" name="Rectangle 59"/>
            <p:cNvSpPr/>
            <p:nvPr/>
          </p:nvSpPr>
          <p:spPr>
            <a:xfrm>
              <a:off x="169359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67" name="Rectangle 66"/>
            <p:cNvSpPr/>
            <p:nvPr/>
          </p:nvSpPr>
          <p:spPr>
            <a:xfrm>
              <a:off x="235347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68" name="Rectangle 67"/>
            <p:cNvSpPr/>
            <p:nvPr/>
          </p:nvSpPr>
          <p:spPr>
            <a:xfrm>
              <a:off x="300716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69" name="Rectangle 68"/>
            <p:cNvSpPr/>
            <p:nvPr/>
          </p:nvSpPr>
          <p:spPr>
            <a:xfrm>
              <a:off x="436059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72" name="Rectangle 71"/>
            <p:cNvSpPr/>
            <p:nvPr/>
          </p:nvSpPr>
          <p:spPr>
            <a:xfrm>
              <a:off x="4959356"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73" name="Rectangle 72"/>
            <p:cNvSpPr/>
            <p:nvPr/>
          </p:nvSpPr>
          <p:spPr>
            <a:xfrm>
              <a:off x="5613047"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74" name="Rectangle 73"/>
            <p:cNvSpPr/>
            <p:nvPr/>
          </p:nvSpPr>
          <p:spPr>
            <a:xfrm>
              <a:off x="3701856"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75" name="Rectangle 74"/>
            <p:cNvSpPr/>
            <p:nvPr/>
          </p:nvSpPr>
          <p:spPr>
            <a:xfrm>
              <a:off x="702759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76" name="Rectangle 75"/>
            <p:cNvSpPr/>
            <p:nvPr/>
          </p:nvSpPr>
          <p:spPr>
            <a:xfrm>
              <a:off x="767152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9</a:t>
              </a:r>
            </a:p>
          </p:txBody>
        </p:sp>
        <p:sp>
          <p:nvSpPr>
            <p:cNvPr id="77" name="Rectangle 76"/>
            <p:cNvSpPr/>
            <p:nvPr/>
          </p:nvSpPr>
          <p:spPr>
            <a:xfrm>
              <a:off x="6316589"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grpSp>
    </p:spTree>
    <p:extLst>
      <p:ext uri="{BB962C8B-B14F-4D97-AF65-F5344CB8AC3E}">
        <p14:creationId xmlns:p14="http://schemas.microsoft.com/office/powerpoint/2010/main" val="382951351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Execution Order of Quicksort</a:t>
            </a:r>
          </a:p>
        </p:txBody>
      </p:sp>
      <p:grpSp>
        <p:nvGrpSpPr>
          <p:cNvPr id="29932" name="Group 29931">
            <a:extLst>
              <a:ext uri="{FF2B5EF4-FFF2-40B4-BE49-F238E27FC236}">
                <a16:creationId xmlns:a16="http://schemas.microsoft.com/office/drawing/2014/main" id="{FB6349E4-0077-9A13-0F8A-4674EFFC8500}"/>
              </a:ext>
            </a:extLst>
          </p:cNvPr>
          <p:cNvGrpSpPr/>
          <p:nvPr/>
        </p:nvGrpSpPr>
        <p:grpSpPr>
          <a:xfrm>
            <a:off x="3494244" y="1213438"/>
            <a:ext cx="2891446" cy="690439"/>
            <a:chOff x="3494244" y="1213438"/>
            <a:chExt cx="2891446" cy="690439"/>
          </a:xfrm>
        </p:grpSpPr>
        <p:grpSp>
          <p:nvGrpSpPr>
            <p:cNvPr id="15" name="Group 14">
              <a:extLst>
                <a:ext uri="{FF2B5EF4-FFF2-40B4-BE49-F238E27FC236}">
                  <a16:creationId xmlns:a16="http://schemas.microsoft.com/office/drawing/2014/main" id="{BE8B6CD5-A885-F811-BE48-2BA5A24D7F15}"/>
                </a:ext>
              </a:extLst>
            </p:cNvPr>
            <p:cNvGrpSpPr/>
            <p:nvPr/>
          </p:nvGrpSpPr>
          <p:grpSpPr>
            <a:xfrm>
              <a:off x="3494244" y="1522877"/>
              <a:ext cx="2891446" cy="381000"/>
              <a:chOff x="2970212" y="1761392"/>
              <a:chExt cx="2891446" cy="381000"/>
            </a:xfrm>
            <a:solidFill>
              <a:srgbClr val="CC6600"/>
            </a:solidFill>
          </p:grpSpPr>
          <p:sp>
            <p:nvSpPr>
              <p:cNvPr id="6" name="Rounded Rectangle 5">
                <a:extLst>
                  <a:ext uri="{FF2B5EF4-FFF2-40B4-BE49-F238E27FC236}">
                    <a16:creationId xmlns:a16="http://schemas.microsoft.com/office/drawing/2014/main" id="{6ED0BB77-0A1C-0D8A-A7D5-F844976A0588}"/>
                  </a:ext>
                </a:extLst>
              </p:cNvPr>
              <p:cNvSpPr/>
              <p:nvPr/>
            </p:nvSpPr>
            <p:spPr>
              <a:xfrm>
                <a:off x="3950808" y="1761392"/>
                <a:ext cx="450585" cy="381000"/>
              </a:xfrm>
              <a:prstGeom prst="roundRect">
                <a:avLst/>
              </a:prstGeom>
              <a:grp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6</a:t>
                </a:r>
              </a:p>
            </p:txBody>
          </p:sp>
          <p:sp>
            <p:nvSpPr>
              <p:cNvPr id="7" name="Rounded Rectangle 6">
                <a:extLst>
                  <a:ext uri="{FF2B5EF4-FFF2-40B4-BE49-F238E27FC236}">
                    <a16:creationId xmlns:a16="http://schemas.microsoft.com/office/drawing/2014/main" id="{74780A4E-020D-D7F2-B50A-8F844BDC2C99}"/>
                  </a:ext>
                </a:extLst>
              </p:cNvPr>
              <p:cNvSpPr/>
              <p:nvPr/>
            </p:nvSpPr>
            <p:spPr>
              <a:xfrm>
                <a:off x="2970212" y="1761392"/>
                <a:ext cx="450585" cy="381000"/>
              </a:xfrm>
              <a:prstGeom prst="roundRect">
                <a:avLst/>
              </a:prstGeom>
              <a:grp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8</a:t>
                </a:r>
              </a:p>
            </p:txBody>
          </p:sp>
          <p:sp>
            <p:nvSpPr>
              <p:cNvPr id="8" name="Rounded Rectangle 7">
                <a:extLst>
                  <a:ext uri="{FF2B5EF4-FFF2-40B4-BE49-F238E27FC236}">
                    <a16:creationId xmlns:a16="http://schemas.microsoft.com/office/drawing/2014/main" id="{A3B2A57F-9F26-14F6-80B8-BC6CE72D8DB2}"/>
                  </a:ext>
                </a:extLst>
              </p:cNvPr>
              <p:cNvSpPr/>
              <p:nvPr/>
            </p:nvSpPr>
            <p:spPr>
              <a:xfrm>
                <a:off x="3465512" y="1761392"/>
                <a:ext cx="450585" cy="381000"/>
              </a:xfrm>
              <a:prstGeom prst="roundRect">
                <a:avLst/>
              </a:prstGeom>
              <a:grp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3</a:t>
                </a:r>
              </a:p>
            </p:txBody>
          </p:sp>
          <p:sp>
            <p:nvSpPr>
              <p:cNvPr id="12" name="Rounded Rectangle 11">
                <a:extLst>
                  <a:ext uri="{FF2B5EF4-FFF2-40B4-BE49-F238E27FC236}">
                    <a16:creationId xmlns:a16="http://schemas.microsoft.com/office/drawing/2014/main" id="{D0E073C7-C80A-10D5-052F-3C192D374AF1}"/>
                  </a:ext>
                </a:extLst>
              </p:cNvPr>
              <p:cNvSpPr/>
              <p:nvPr/>
            </p:nvSpPr>
            <p:spPr>
              <a:xfrm>
                <a:off x="5411073" y="1761392"/>
                <a:ext cx="450585" cy="381000"/>
              </a:xfrm>
              <a:prstGeom prst="roundRect">
                <a:avLst/>
              </a:prstGeom>
              <a:grp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7</a:t>
                </a:r>
              </a:p>
            </p:txBody>
          </p:sp>
          <p:sp>
            <p:nvSpPr>
              <p:cNvPr id="13" name="Rounded Rectangle 12">
                <a:extLst>
                  <a:ext uri="{FF2B5EF4-FFF2-40B4-BE49-F238E27FC236}">
                    <a16:creationId xmlns:a16="http://schemas.microsoft.com/office/drawing/2014/main" id="{A1DC1EED-88CA-279D-927C-4C9C4421C511}"/>
                  </a:ext>
                </a:extLst>
              </p:cNvPr>
              <p:cNvSpPr/>
              <p:nvPr/>
            </p:nvSpPr>
            <p:spPr>
              <a:xfrm>
                <a:off x="4437563" y="1761392"/>
                <a:ext cx="450585" cy="381000"/>
              </a:xfrm>
              <a:prstGeom prst="roundRect">
                <a:avLst/>
              </a:prstGeom>
              <a:grp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9</a:t>
                </a:r>
              </a:p>
            </p:txBody>
          </p:sp>
          <p:sp>
            <p:nvSpPr>
              <p:cNvPr id="14" name="Rounded Rectangle 13">
                <a:extLst>
                  <a:ext uri="{FF2B5EF4-FFF2-40B4-BE49-F238E27FC236}">
                    <a16:creationId xmlns:a16="http://schemas.microsoft.com/office/drawing/2014/main" id="{6CC3E84D-1266-DC30-A6FF-8536CC5A9C01}"/>
                  </a:ext>
                </a:extLst>
              </p:cNvPr>
              <p:cNvSpPr/>
              <p:nvPr/>
            </p:nvSpPr>
            <p:spPr>
              <a:xfrm>
                <a:off x="4924318" y="1761392"/>
                <a:ext cx="450585" cy="381000"/>
              </a:xfrm>
              <a:prstGeom prst="roundRect">
                <a:avLst/>
              </a:prstGeom>
              <a:grp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2</a:t>
                </a:r>
              </a:p>
            </p:txBody>
          </p:sp>
        </p:grpSp>
        <p:sp>
          <p:nvSpPr>
            <p:cNvPr id="60" name="TextBox 59">
              <a:extLst>
                <a:ext uri="{FF2B5EF4-FFF2-40B4-BE49-F238E27FC236}">
                  <a16:creationId xmlns:a16="http://schemas.microsoft.com/office/drawing/2014/main" id="{4E9CBF71-A894-E249-1D1B-B9B09950715A}"/>
                </a:ext>
              </a:extLst>
            </p:cNvPr>
            <p:cNvSpPr txBox="1"/>
            <p:nvPr/>
          </p:nvSpPr>
          <p:spPr>
            <a:xfrm>
              <a:off x="4076829" y="1213438"/>
              <a:ext cx="1580882" cy="340093"/>
            </a:xfrm>
            <a:prstGeom prst="rect">
              <a:avLst/>
            </a:prstGeom>
            <a:noFill/>
          </p:spPr>
          <p:txBody>
            <a:bodyPr wrap="none" rtlCol="0">
              <a:spAutoFit/>
            </a:bodyPr>
            <a:lstStyle/>
            <a:p>
              <a:r>
                <a:rPr lang="en-US" sz="1400" dirty="0">
                  <a:solidFill>
                    <a:srgbClr val="FF0000"/>
                  </a:solidFill>
                  <a:latin typeface="Courier New" panose="02070309020205020404" pitchFamily="49" charset="0"/>
                  <a:cs typeface="Courier New" panose="02070309020205020404" pitchFamily="49" charset="0"/>
                </a:rPr>
                <a:t>quicksort():1</a:t>
              </a:r>
            </a:p>
          </p:txBody>
        </p:sp>
      </p:grpSp>
      <p:grpSp>
        <p:nvGrpSpPr>
          <p:cNvPr id="29933" name="Group 29932">
            <a:extLst>
              <a:ext uri="{FF2B5EF4-FFF2-40B4-BE49-F238E27FC236}">
                <a16:creationId xmlns:a16="http://schemas.microsoft.com/office/drawing/2014/main" id="{A2EB92F9-26BD-367D-0C66-DF2BC39436C8}"/>
              </a:ext>
            </a:extLst>
          </p:cNvPr>
          <p:cNvGrpSpPr/>
          <p:nvPr/>
        </p:nvGrpSpPr>
        <p:grpSpPr>
          <a:xfrm>
            <a:off x="3502368" y="1977537"/>
            <a:ext cx="3053086" cy="1091586"/>
            <a:chOff x="3502368" y="1977537"/>
            <a:chExt cx="3053086" cy="1091586"/>
          </a:xfrm>
        </p:grpSpPr>
        <p:grpSp>
          <p:nvGrpSpPr>
            <p:cNvPr id="29748" name="Group 29747">
              <a:extLst>
                <a:ext uri="{FF2B5EF4-FFF2-40B4-BE49-F238E27FC236}">
                  <a16:creationId xmlns:a16="http://schemas.microsoft.com/office/drawing/2014/main" id="{EA99BACE-59BB-C714-033B-7EE0E374FF53}"/>
                </a:ext>
              </a:extLst>
            </p:cNvPr>
            <p:cNvGrpSpPr/>
            <p:nvPr/>
          </p:nvGrpSpPr>
          <p:grpSpPr>
            <a:xfrm>
              <a:off x="3502368" y="2426959"/>
              <a:ext cx="2891446" cy="642164"/>
              <a:chOff x="3207504" y="2910300"/>
              <a:chExt cx="2891446" cy="642164"/>
            </a:xfrm>
          </p:grpSpPr>
          <p:grpSp>
            <p:nvGrpSpPr>
              <p:cNvPr id="29729" name="Group 29728">
                <a:extLst>
                  <a:ext uri="{FF2B5EF4-FFF2-40B4-BE49-F238E27FC236}">
                    <a16:creationId xmlns:a16="http://schemas.microsoft.com/office/drawing/2014/main" id="{5B0DF38C-3948-9C4B-6303-DB9869425D13}"/>
                  </a:ext>
                </a:extLst>
              </p:cNvPr>
              <p:cNvGrpSpPr/>
              <p:nvPr/>
            </p:nvGrpSpPr>
            <p:grpSpPr>
              <a:xfrm>
                <a:off x="3332851" y="2910300"/>
                <a:ext cx="2664765" cy="293611"/>
                <a:chOff x="3332851" y="2910300"/>
                <a:chExt cx="2664765" cy="293611"/>
              </a:xfrm>
            </p:grpSpPr>
            <p:sp>
              <p:nvSpPr>
                <p:cNvPr id="29720" name="TextBox 29719">
                  <a:extLst>
                    <a:ext uri="{FF2B5EF4-FFF2-40B4-BE49-F238E27FC236}">
                      <a16:creationId xmlns:a16="http://schemas.microsoft.com/office/drawing/2014/main" id="{B0A1ADCC-7725-2452-D4B4-AB40D3A9F7C3}"/>
                    </a:ext>
                  </a:extLst>
                </p:cNvPr>
                <p:cNvSpPr txBox="1"/>
                <p:nvPr/>
              </p:nvSpPr>
              <p:spPr>
                <a:xfrm>
                  <a:off x="3332851" y="2910304"/>
                  <a:ext cx="247918" cy="293607"/>
                </a:xfrm>
                <a:prstGeom prst="rect">
                  <a:avLst/>
                </a:prstGeom>
                <a:noFill/>
              </p:spPr>
              <p:txBody>
                <a:bodyPr wrap="square" rtlCol="0">
                  <a:spAutoFit/>
                </a:bodyPr>
                <a:lstStyle/>
                <a:p>
                  <a:r>
                    <a:rPr lang="en-US" sz="1200" dirty="0">
                      <a:solidFill>
                        <a:schemeClr val="tx1"/>
                      </a:solidFill>
                    </a:rPr>
                    <a:t>0</a:t>
                  </a:r>
                </a:p>
              </p:txBody>
            </p:sp>
            <p:sp>
              <p:nvSpPr>
                <p:cNvPr id="29721" name="TextBox 29720">
                  <a:extLst>
                    <a:ext uri="{FF2B5EF4-FFF2-40B4-BE49-F238E27FC236}">
                      <a16:creationId xmlns:a16="http://schemas.microsoft.com/office/drawing/2014/main" id="{D5784418-4A7D-7065-2E88-6AF1D7E589CF}"/>
                    </a:ext>
                  </a:extLst>
                </p:cNvPr>
                <p:cNvSpPr txBox="1"/>
                <p:nvPr/>
              </p:nvSpPr>
              <p:spPr>
                <a:xfrm>
                  <a:off x="3798138" y="2910304"/>
                  <a:ext cx="247918" cy="293607"/>
                </a:xfrm>
                <a:prstGeom prst="rect">
                  <a:avLst/>
                </a:prstGeom>
                <a:noFill/>
              </p:spPr>
              <p:txBody>
                <a:bodyPr wrap="square" rtlCol="0">
                  <a:spAutoFit/>
                </a:bodyPr>
                <a:lstStyle/>
                <a:p>
                  <a:r>
                    <a:rPr lang="en-US" sz="1200" dirty="0">
                      <a:solidFill>
                        <a:schemeClr val="tx1"/>
                      </a:solidFill>
                    </a:rPr>
                    <a:t>1</a:t>
                  </a:r>
                </a:p>
              </p:txBody>
            </p:sp>
            <p:sp>
              <p:nvSpPr>
                <p:cNvPr id="29722" name="TextBox 29721">
                  <a:extLst>
                    <a:ext uri="{FF2B5EF4-FFF2-40B4-BE49-F238E27FC236}">
                      <a16:creationId xmlns:a16="http://schemas.microsoft.com/office/drawing/2014/main" id="{1015B660-EA20-5C89-9CD5-28B5A294EC42}"/>
                    </a:ext>
                  </a:extLst>
                </p:cNvPr>
                <p:cNvSpPr txBox="1"/>
                <p:nvPr/>
              </p:nvSpPr>
              <p:spPr>
                <a:xfrm>
                  <a:off x="4284893" y="2910303"/>
                  <a:ext cx="247918" cy="293607"/>
                </a:xfrm>
                <a:prstGeom prst="rect">
                  <a:avLst/>
                </a:prstGeom>
                <a:noFill/>
              </p:spPr>
              <p:txBody>
                <a:bodyPr wrap="square" rtlCol="0">
                  <a:spAutoFit/>
                </a:bodyPr>
                <a:lstStyle/>
                <a:p>
                  <a:r>
                    <a:rPr lang="en-US" sz="1200" dirty="0">
                      <a:solidFill>
                        <a:schemeClr val="tx1"/>
                      </a:solidFill>
                    </a:rPr>
                    <a:t>2</a:t>
                  </a:r>
                </a:p>
              </p:txBody>
            </p:sp>
            <p:sp>
              <p:nvSpPr>
                <p:cNvPr id="29723" name="TextBox 29722">
                  <a:extLst>
                    <a:ext uri="{FF2B5EF4-FFF2-40B4-BE49-F238E27FC236}">
                      <a16:creationId xmlns:a16="http://schemas.microsoft.com/office/drawing/2014/main" id="{787BF095-8713-0AE6-9424-09D4971B887F}"/>
                    </a:ext>
                  </a:extLst>
                </p:cNvPr>
                <p:cNvSpPr txBox="1"/>
                <p:nvPr/>
              </p:nvSpPr>
              <p:spPr>
                <a:xfrm>
                  <a:off x="4753563" y="2910302"/>
                  <a:ext cx="247918" cy="293607"/>
                </a:xfrm>
                <a:prstGeom prst="rect">
                  <a:avLst/>
                </a:prstGeom>
                <a:noFill/>
              </p:spPr>
              <p:txBody>
                <a:bodyPr wrap="square" rtlCol="0">
                  <a:spAutoFit/>
                </a:bodyPr>
                <a:lstStyle/>
                <a:p>
                  <a:r>
                    <a:rPr lang="en-US" sz="1200" dirty="0">
                      <a:solidFill>
                        <a:schemeClr val="tx1"/>
                      </a:solidFill>
                    </a:rPr>
                    <a:t>3</a:t>
                  </a:r>
                </a:p>
              </p:txBody>
            </p:sp>
            <p:sp>
              <p:nvSpPr>
                <p:cNvPr id="29726" name="TextBox 29725">
                  <a:extLst>
                    <a:ext uri="{FF2B5EF4-FFF2-40B4-BE49-F238E27FC236}">
                      <a16:creationId xmlns:a16="http://schemas.microsoft.com/office/drawing/2014/main" id="{7700D64B-C90F-D1B0-F8BA-D887861638AD}"/>
                    </a:ext>
                  </a:extLst>
                </p:cNvPr>
                <p:cNvSpPr txBox="1"/>
                <p:nvPr/>
              </p:nvSpPr>
              <p:spPr>
                <a:xfrm>
                  <a:off x="5262943" y="2910301"/>
                  <a:ext cx="247918" cy="293607"/>
                </a:xfrm>
                <a:prstGeom prst="rect">
                  <a:avLst/>
                </a:prstGeom>
                <a:noFill/>
              </p:spPr>
              <p:txBody>
                <a:bodyPr wrap="square" rtlCol="0">
                  <a:spAutoFit/>
                </a:bodyPr>
                <a:lstStyle/>
                <a:p>
                  <a:r>
                    <a:rPr lang="en-US" sz="1200" dirty="0">
                      <a:solidFill>
                        <a:schemeClr val="tx1"/>
                      </a:solidFill>
                    </a:rPr>
                    <a:t>4</a:t>
                  </a:r>
                </a:p>
              </p:txBody>
            </p:sp>
            <p:sp>
              <p:nvSpPr>
                <p:cNvPr id="29727" name="TextBox 29726">
                  <a:extLst>
                    <a:ext uri="{FF2B5EF4-FFF2-40B4-BE49-F238E27FC236}">
                      <a16:creationId xmlns:a16="http://schemas.microsoft.com/office/drawing/2014/main" id="{FD1B471F-0E02-63CC-CFD4-44E4F687A451}"/>
                    </a:ext>
                  </a:extLst>
                </p:cNvPr>
                <p:cNvSpPr txBox="1"/>
                <p:nvPr/>
              </p:nvSpPr>
              <p:spPr>
                <a:xfrm>
                  <a:off x="5749698" y="2910300"/>
                  <a:ext cx="247918" cy="293607"/>
                </a:xfrm>
                <a:prstGeom prst="rect">
                  <a:avLst/>
                </a:prstGeom>
                <a:noFill/>
              </p:spPr>
              <p:txBody>
                <a:bodyPr wrap="square" rtlCol="0">
                  <a:spAutoFit/>
                </a:bodyPr>
                <a:lstStyle/>
                <a:p>
                  <a:r>
                    <a:rPr lang="en-US" sz="1200" dirty="0">
                      <a:solidFill>
                        <a:schemeClr val="tx1"/>
                      </a:solidFill>
                    </a:rPr>
                    <a:t>6</a:t>
                  </a:r>
                </a:p>
              </p:txBody>
            </p:sp>
          </p:grpSp>
          <p:grpSp>
            <p:nvGrpSpPr>
              <p:cNvPr id="29732" name="Group 29731">
                <a:extLst>
                  <a:ext uri="{FF2B5EF4-FFF2-40B4-BE49-F238E27FC236}">
                    <a16:creationId xmlns:a16="http://schemas.microsoft.com/office/drawing/2014/main" id="{72D60836-DE14-33A9-40D2-0D8728638859}"/>
                  </a:ext>
                </a:extLst>
              </p:cNvPr>
              <p:cNvGrpSpPr/>
              <p:nvPr/>
            </p:nvGrpSpPr>
            <p:grpSpPr>
              <a:xfrm>
                <a:off x="3207504" y="3171464"/>
                <a:ext cx="2891446" cy="381000"/>
                <a:chOff x="2970212" y="1761392"/>
                <a:chExt cx="2891446" cy="381000"/>
              </a:xfrm>
              <a:solidFill>
                <a:srgbClr val="CC6600"/>
              </a:solidFill>
            </p:grpSpPr>
            <p:sp>
              <p:nvSpPr>
                <p:cNvPr id="29733" name="Rounded Rectangle 29732">
                  <a:extLst>
                    <a:ext uri="{FF2B5EF4-FFF2-40B4-BE49-F238E27FC236}">
                      <a16:creationId xmlns:a16="http://schemas.microsoft.com/office/drawing/2014/main" id="{FCA92E54-6948-2A3F-6FA2-EB5060E5910A}"/>
                    </a:ext>
                  </a:extLst>
                </p:cNvPr>
                <p:cNvSpPr/>
                <p:nvPr/>
              </p:nvSpPr>
              <p:spPr>
                <a:xfrm>
                  <a:off x="3950808" y="1761392"/>
                  <a:ext cx="450585" cy="381000"/>
                </a:xfrm>
                <a:prstGeom prst="roundRect">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6</a:t>
                  </a:r>
                </a:p>
              </p:txBody>
            </p:sp>
            <p:sp>
              <p:nvSpPr>
                <p:cNvPr id="29734" name="Rounded Rectangle 29733">
                  <a:extLst>
                    <a:ext uri="{FF2B5EF4-FFF2-40B4-BE49-F238E27FC236}">
                      <a16:creationId xmlns:a16="http://schemas.microsoft.com/office/drawing/2014/main" id="{7B1F545F-F7BE-3EB9-5A8D-6ED1B1D6EF4F}"/>
                    </a:ext>
                  </a:extLst>
                </p:cNvPr>
                <p:cNvSpPr/>
                <p:nvPr/>
              </p:nvSpPr>
              <p:spPr>
                <a:xfrm>
                  <a:off x="2970212" y="1761392"/>
                  <a:ext cx="450585" cy="381000"/>
                </a:xfrm>
                <a:prstGeom prst="roundRect">
                  <a:avLst/>
                </a:prstGeom>
                <a:grp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2</a:t>
                  </a:r>
                </a:p>
              </p:txBody>
            </p:sp>
            <p:sp>
              <p:nvSpPr>
                <p:cNvPr id="29737" name="Rounded Rectangle 29736">
                  <a:extLst>
                    <a:ext uri="{FF2B5EF4-FFF2-40B4-BE49-F238E27FC236}">
                      <a16:creationId xmlns:a16="http://schemas.microsoft.com/office/drawing/2014/main" id="{64798008-5D29-AB15-7AC6-7E1819DE4E86}"/>
                    </a:ext>
                  </a:extLst>
                </p:cNvPr>
                <p:cNvSpPr/>
                <p:nvPr/>
              </p:nvSpPr>
              <p:spPr>
                <a:xfrm>
                  <a:off x="3465512" y="1761392"/>
                  <a:ext cx="450585" cy="381000"/>
                </a:xfrm>
                <a:prstGeom prst="roundRect">
                  <a:avLst/>
                </a:prstGeom>
                <a:grp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3</a:t>
                  </a:r>
                </a:p>
              </p:txBody>
            </p:sp>
            <p:sp>
              <p:nvSpPr>
                <p:cNvPr id="29744" name="Rounded Rectangle 29743">
                  <a:extLst>
                    <a:ext uri="{FF2B5EF4-FFF2-40B4-BE49-F238E27FC236}">
                      <a16:creationId xmlns:a16="http://schemas.microsoft.com/office/drawing/2014/main" id="{0040A748-D139-5DB8-F5AD-1D262DE1CDD5}"/>
                    </a:ext>
                  </a:extLst>
                </p:cNvPr>
                <p:cNvSpPr/>
                <p:nvPr/>
              </p:nvSpPr>
              <p:spPr>
                <a:xfrm>
                  <a:off x="5411073" y="1761392"/>
                  <a:ext cx="450585" cy="381000"/>
                </a:xfrm>
                <a:prstGeom prst="roundRect">
                  <a:avLst/>
                </a:prstGeom>
                <a:grp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7</a:t>
                  </a:r>
                </a:p>
              </p:txBody>
            </p:sp>
            <p:sp>
              <p:nvSpPr>
                <p:cNvPr id="29746" name="Rounded Rectangle 29745">
                  <a:extLst>
                    <a:ext uri="{FF2B5EF4-FFF2-40B4-BE49-F238E27FC236}">
                      <a16:creationId xmlns:a16="http://schemas.microsoft.com/office/drawing/2014/main" id="{7E66388D-C9EB-41E9-291E-E361CC6E81AD}"/>
                    </a:ext>
                  </a:extLst>
                </p:cNvPr>
                <p:cNvSpPr/>
                <p:nvPr/>
              </p:nvSpPr>
              <p:spPr>
                <a:xfrm>
                  <a:off x="4437563" y="1761392"/>
                  <a:ext cx="450585" cy="381000"/>
                </a:xfrm>
                <a:prstGeom prst="roundRect">
                  <a:avLst/>
                </a:prstGeom>
                <a:grp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9</a:t>
                  </a:r>
                </a:p>
              </p:txBody>
            </p:sp>
            <p:sp>
              <p:nvSpPr>
                <p:cNvPr id="29747" name="Rounded Rectangle 29746">
                  <a:extLst>
                    <a:ext uri="{FF2B5EF4-FFF2-40B4-BE49-F238E27FC236}">
                      <a16:creationId xmlns:a16="http://schemas.microsoft.com/office/drawing/2014/main" id="{2B5ADCA3-481E-3675-23E6-A2701D766FE1}"/>
                    </a:ext>
                  </a:extLst>
                </p:cNvPr>
                <p:cNvSpPr/>
                <p:nvPr/>
              </p:nvSpPr>
              <p:spPr>
                <a:xfrm>
                  <a:off x="4924318" y="1761392"/>
                  <a:ext cx="450585" cy="381000"/>
                </a:xfrm>
                <a:prstGeom prst="roundRect">
                  <a:avLst/>
                </a:prstGeom>
                <a:grp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8</a:t>
                  </a:r>
                </a:p>
              </p:txBody>
            </p:sp>
          </p:grpSp>
        </p:grpSp>
        <p:grpSp>
          <p:nvGrpSpPr>
            <p:cNvPr id="29799" name="Group 29798">
              <a:extLst>
                <a:ext uri="{FF2B5EF4-FFF2-40B4-BE49-F238E27FC236}">
                  <a16:creationId xmlns:a16="http://schemas.microsoft.com/office/drawing/2014/main" id="{2D3413FE-B80C-28F5-F7C4-23EC25E809E8}"/>
                </a:ext>
              </a:extLst>
            </p:cNvPr>
            <p:cNvGrpSpPr/>
            <p:nvPr/>
          </p:nvGrpSpPr>
          <p:grpSpPr>
            <a:xfrm>
              <a:off x="4598971" y="1977537"/>
              <a:ext cx="1956483" cy="560170"/>
              <a:chOff x="4391765" y="4316630"/>
              <a:chExt cx="1956483" cy="560170"/>
            </a:xfrm>
          </p:grpSpPr>
          <p:cxnSp>
            <p:nvCxnSpPr>
              <p:cNvPr id="29712" name="Straight Arrow Connector 29711">
                <a:extLst>
                  <a:ext uri="{FF2B5EF4-FFF2-40B4-BE49-F238E27FC236}">
                    <a16:creationId xmlns:a16="http://schemas.microsoft.com/office/drawing/2014/main" id="{880D059B-D0A1-64E1-D996-AC520C0AC66A}"/>
                  </a:ext>
                </a:extLst>
              </p:cNvPr>
              <p:cNvCxnSpPr>
                <a:cxnSpLocks/>
              </p:cNvCxnSpPr>
              <p:nvPr/>
            </p:nvCxnSpPr>
            <p:spPr>
              <a:xfrm>
                <a:off x="4732956" y="4316630"/>
                <a:ext cx="0" cy="560170"/>
              </a:xfrm>
              <a:prstGeom prst="straightConnector1">
                <a:avLst/>
              </a:prstGeom>
              <a:ln w="28575">
                <a:solidFill>
                  <a:srgbClr val="0000FF"/>
                </a:solidFill>
                <a:tailEnd type="triangle"/>
              </a:ln>
            </p:spPr>
            <p:style>
              <a:lnRef idx="1">
                <a:schemeClr val="dk1"/>
              </a:lnRef>
              <a:fillRef idx="0">
                <a:schemeClr val="dk1"/>
              </a:fillRef>
              <a:effectRef idx="0">
                <a:schemeClr val="dk1"/>
              </a:effectRef>
              <a:fontRef idx="minor">
                <a:schemeClr val="tx1"/>
              </a:fontRef>
            </p:style>
          </p:cxnSp>
          <p:sp>
            <p:nvSpPr>
              <p:cNvPr id="29714" name="TextBox 29713">
                <a:extLst>
                  <a:ext uri="{FF2B5EF4-FFF2-40B4-BE49-F238E27FC236}">
                    <a16:creationId xmlns:a16="http://schemas.microsoft.com/office/drawing/2014/main" id="{D8D3CFB7-651D-6339-18D2-C438D18BDA01}"/>
                  </a:ext>
                </a:extLst>
              </p:cNvPr>
              <p:cNvSpPr txBox="1"/>
              <p:nvPr/>
            </p:nvSpPr>
            <p:spPr>
              <a:xfrm>
                <a:off x="4767366" y="4380854"/>
                <a:ext cx="1580882" cy="340093"/>
              </a:xfrm>
              <a:prstGeom prst="rect">
                <a:avLst/>
              </a:prstGeom>
              <a:noFill/>
            </p:spPr>
            <p:txBody>
              <a:bodyPr wrap="none" rtlCol="0">
                <a:spAutoFit/>
              </a:bodyPr>
              <a:lstStyle/>
              <a:p>
                <a:r>
                  <a:rPr lang="en-US" sz="1400" dirty="0">
                    <a:solidFill>
                      <a:srgbClr val="0000FF"/>
                    </a:solidFill>
                    <a:latin typeface="Courier New" panose="02070309020205020404" pitchFamily="49" charset="0"/>
                    <a:cs typeface="Courier New" panose="02070309020205020404" pitchFamily="49" charset="0"/>
                  </a:rPr>
                  <a:t>partition()@1</a:t>
                </a:r>
              </a:p>
            </p:txBody>
          </p:sp>
          <p:sp>
            <p:nvSpPr>
              <p:cNvPr id="29794" name="Oval 29793">
                <a:extLst>
                  <a:ext uri="{FF2B5EF4-FFF2-40B4-BE49-F238E27FC236}">
                    <a16:creationId xmlns:a16="http://schemas.microsoft.com/office/drawing/2014/main" id="{9367B5C6-014B-BE12-A0C8-F942841AAE9B}"/>
                  </a:ext>
                </a:extLst>
              </p:cNvPr>
              <p:cNvSpPr/>
              <p:nvPr/>
            </p:nvSpPr>
            <p:spPr>
              <a:xfrm>
                <a:off x="4391765" y="4479497"/>
                <a:ext cx="261462" cy="223174"/>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1</a:t>
                </a:r>
              </a:p>
            </p:txBody>
          </p:sp>
        </p:grpSp>
      </p:grpSp>
      <p:grpSp>
        <p:nvGrpSpPr>
          <p:cNvPr id="29883" name="Group 29882">
            <a:extLst>
              <a:ext uri="{FF2B5EF4-FFF2-40B4-BE49-F238E27FC236}">
                <a16:creationId xmlns:a16="http://schemas.microsoft.com/office/drawing/2014/main" id="{DEA49FDF-721A-AA93-CE0C-7E9978C9CB7B}"/>
              </a:ext>
            </a:extLst>
          </p:cNvPr>
          <p:cNvGrpSpPr/>
          <p:nvPr/>
        </p:nvGrpSpPr>
        <p:grpSpPr>
          <a:xfrm>
            <a:off x="2120579" y="3189758"/>
            <a:ext cx="1840233" cy="994557"/>
            <a:chOff x="2126152" y="3189758"/>
            <a:chExt cx="1840233" cy="994557"/>
          </a:xfrm>
        </p:grpSpPr>
        <p:grpSp>
          <p:nvGrpSpPr>
            <p:cNvPr id="29783" name="Group 29782">
              <a:extLst>
                <a:ext uri="{FF2B5EF4-FFF2-40B4-BE49-F238E27FC236}">
                  <a16:creationId xmlns:a16="http://schemas.microsoft.com/office/drawing/2014/main" id="{EB996FB1-A05F-AF82-1404-AB854FEE3170}"/>
                </a:ext>
              </a:extLst>
            </p:cNvPr>
            <p:cNvGrpSpPr/>
            <p:nvPr/>
          </p:nvGrpSpPr>
          <p:grpSpPr>
            <a:xfrm>
              <a:off x="2159472" y="3574715"/>
              <a:ext cx="945885" cy="609600"/>
              <a:chOff x="1099975" y="3962400"/>
              <a:chExt cx="945885" cy="609600"/>
            </a:xfrm>
          </p:grpSpPr>
          <p:grpSp>
            <p:nvGrpSpPr>
              <p:cNvPr id="29782" name="Group 29781">
                <a:extLst>
                  <a:ext uri="{FF2B5EF4-FFF2-40B4-BE49-F238E27FC236}">
                    <a16:creationId xmlns:a16="http://schemas.microsoft.com/office/drawing/2014/main" id="{6F8F6494-100E-4EE6-0A7C-3FE2082F5B46}"/>
                  </a:ext>
                </a:extLst>
              </p:cNvPr>
              <p:cNvGrpSpPr/>
              <p:nvPr/>
            </p:nvGrpSpPr>
            <p:grpSpPr>
              <a:xfrm>
                <a:off x="1189845" y="3962400"/>
                <a:ext cx="713205" cy="293607"/>
                <a:chOff x="1189845" y="3879528"/>
                <a:chExt cx="713205" cy="293607"/>
              </a:xfrm>
            </p:grpSpPr>
            <p:sp>
              <p:nvSpPr>
                <p:cNvPr id="29775" name="TextBox 29774">
                  <a:extLst>
                    <a:ext uri="{FF2B5EF4-FFF2-40B4-BE49-F238E27FC236}">
                      <a16:creationId xmlns:a16="http://schemas.microsoft.com/office/drawing/2014/main" id="{D1F4C69D-8C00-F553-07B6-F119FC0D6662}"/>
                    </a:ext>
                  </a:extLst>
                </p:cNvPr>
                <p:cNvSpPr txBox="1"/>
                <p:nvPr/>
              </p:nvSpPr>
              <p:spPr>
                <a:xfrm>
                  <a:off x="1189845" y="3879528"/>
                  <a:ext cx="247918" cy="293607"/>
                </a:xfrm>
                <a:prstGeom prst="rect">
                  <a:avLst/>
                </a:prstGeom>
                <a:noFill/>
              </p:spPr>
              <p:txBody>
                <a:bodyPr wrap="square" rtlCol="0">
                  <a:spAutoFit/>
                </a:bodyPr>
                <a:lstStyle/>
                <a:p>
                  <a:r>
                    <a:rPr lang="en-US" sz="1200" dirty="0">
                      <a:solidFill>
                        <a:schemeClr val="tx1"/>
                      </a:solidFill>
                    </a:rPr>
                    <a:t>0</a:t>
                  </a:r>
                </a:p>
              </p:txBody>
            </p:sp>
            <p:sp>
              <p:nvSpPr>
                <p:cNvPr id="29776" name="TextBox 29775">
                  <a:extLst>
                    <a:ext uri="{FF2B5EF4-FFF2-40B4-BE49-F238E27FC236}">
                      <a16:creationId xmlns:a16="http://schemas.microsoft.com/office/drawing/2014/main" id="{02EC29DA-DBDA-EC9C-9BEA-0478AF2DA9FA}"/>
                    </a:ext>
                  </a:extLst>
                </p:cNvPr>
                <p:cNvSpPr txBox="1"/>
                <p:nvPr/>
              </p:nvSpPr>
              <p:spPr>
                <a:xfrm>
                  <a:off x="1655132" y="3879528"/>
                  <a:ext cx="247918" cy="293607"/>
                </a:xfrm>
                <a:prstGeom prst="rect">
                  <a:avLst/>
                </a:prstGeom>
                <a:noFill/>
              </p:spPr>
              <p:txBody>
                <a:bodyPr wrap="square" rtlCol="0">
                  <a:spAutoFit/>
                </a:bodyPr>
                <a:lstStyle/>
                <a:p>
                  <a:r>
                    <a:rPr lang="en-US" sz="1200" dirty="0">
                      <a:solidFill>
                        <a:schemeClr val="tx1"/>
                      </a:solidFill>
                    </a:rPr>
                    <a:t>1</a:t>
                  </a:r>
                </a:p>
              </p:txBody>
            </p:sp>
          </p:grpSp>
          <p:grpSp>
            <p:nvGrpSpPr>
              <p:cNvPr id="29781" name="Group 29780">
                <a:extLst>
                  <a:ext uri="{FF2B5EF4-FFF2-40B4-BE49-F238E27FC236}">
                    <a16:creationId xmlns:a16="http://schemas.microsoft.com/office/drawing/2014/main" id="{20858482-BFDD-50E2-9409-4F95FD5976B6}"/>
                  </a:ext>
                </a:extLst>
              </p:cNvPr>
              <p:cNvGrpSpPr/>
              <p:nvPr/>
            </p:nvGrpSpPr>
            <p:grpSpPr>
              <a:xfrm>
                <a:off x="1099975" y="4191000"/>
                <a:ext cx="945885" cy="381000"/>
                <a:chOff x="1134686" y="5040234"/>
                <a:chExt cx="945885" cy="381000"/>
              </a:xfrm>
            </p:grpSpPr>
            <p:sp>
              <p:nvSpPr>
                <p:cNvPr id="29770" name="Rounded Rectangle 29769">
                  <a:extLst>
                    <a:ext uri="{FF2B5EF4-FFF2-40B4-BE49-F238E27FC236}">
                      <a16:creationId xmlns:a16="http://schemas.microsoft.com/office/drawing/2014/main" id="{6A0D985D-036C-5AF3-ECB6-C8DB9EF3E022}"/>
                    </a:ext>
                  </a:extLst>
                </p:cNvPr>
                <p:cNvSpPr/>
                <p:nvPr/>
              </p:nvSpPr>
              <p:spPr>
                <a:xfrm>
                  <a:off x="1134686" y="5040234"/>
                  <a:ext cx="450585" cy="381000"/>
                </a:xfrm>
                <a:prstGeom prst="roundRect">
                  <a:avLst/>
                </a:prstGeom>
                <a:solidFill>
                  <a:srgbClr val="CC66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2</a:t>
                  </a:r>
                </a:p>
              </p:txBody>
            </p:sp>
            <p:sp>
              <p:nvSpPr>
                <p:cNvPr id="29771" name="Rounded Rectangle 29770">
                  <a:extLst>
                    <a:ext uri="{FF2B5EF4-FFF2-40B4-BE49-F238E27FC236}">
                      <a16:creationId xmlns:a16="http://schemas.microsoft.com/office/drawing/2014/main" id="{61BCDAB1-A3EC-18A0-6DCD-90665FAA87FE}"/>
                    </a:ext>
                  </a:extLst>
                </p:cNvPr>
                <p:cNvSpPr/>
                <p:nvPr/>
              </p:nvSpPr>
              <p:spPr>
                <a:xfrm>
                  <a:off x="1629986" y="5040234"/>
                  <a:ext cx="450585" cy="381000"/>
                </a:xfrm>
                <a:prstGeom prst="roundRect">
                  <a:avLst/>
                </a:prstGeom>
                <a:solidFill>
                  <a:srgbClr val="CC66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3</a:t>
                  </a:r>
                </a:p>
              </p:txBody>
            </p:sp>
          </p:grpSp>
        </p:grpSp>
        <p:cxnSp>
          <p:nvCxnSpPr>
            <p:cNvPr id="29786" name="Straight Arrow Connector 29785">
              <a:extLst>
                <a:ext uri="{FF2B5EF4-FFF2-40B4-BE49-F238E27FC236}">
                  <a16:creationId xmlns:a16="http://schemas.microsoft.com/office/drawing/2014/main" id="{54D6985F-6318-4F39-6116-A1BCCFBA14DC}"/>
                </a:ext>
              </a:extLst>
            </p:cNvPr>
            <p:cNvCxnSpPr>
              <a:cxnSpLocks/>
            </p:cNvCxnSpPr>
            <p:nvPr/>
          </p:nvCxnSpPr>
          <p:spPr>
            <a:xfrm flipH="1">
              <a:off x="3228565" y="3189758"/>
              <a:ext cx="737820" cy="600786"/>
            </a:xfrm>
            <a:prstGeom prst="straightConnector1">
              <a:avLst/>
            </a:prstGeom>
            <a:ln w="28575">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29787" name="TextBox 29786">
              <a:extLst>
                <a:ext uri="{FF2B5EF4-FFF2-40B4-BE49-F238E27FC236}">
                  <a16:creationId xmlns:a16="http://schemas.microsoft.com/office/drawing/2014/main" id="{4B362257-CB3F-E167-FFDF-378F11B126ED}"/>
                </a:ext>
              </a:extLst>
            </p:cNvPr>
            <p:cNvSpPr txBox="1"/>
            <p:nvPr/>
          </p:nvSpPr>
          <p:spPr>
            <a:xfrm>
              <a:off x="2126152" y="3211147"/>
              <a:ext cx="1580882" cy="340093"/>
            </a:xfrm>
            <a:prstGeom prst="rect">
              <a:avLst/>
            </a:prstGeom>
            <a:noFill/>
          </p:spPr>
          <p:txBody>
            <a:bodyPr wrap="none" rtlCol="0">
              <a:spAutoFit/>
            </a:bodyPr>
            <a:lstStyle/>
            <a:p>
              <a:r>
                <a:rPr lang="en-US" sz="1400" dirty="0">
                  <a:solidFill>
                    <a:srgbClr val="FF0000"/>
                  </a:solidFill>
                  <a:latin typeface="Courier New" panose="02070309020205020404" pitchFamily="49" charset="0"/>
                  <a:cs typeface="Courier New" panose="02070309020205020404" pitchFamily="49" charset="0"/>
                </a:rPr>
                <a:t>quicksort():2</a:t>
              </a:r>
            </a:p>
          </p:txBody>
        </p:sp>
        <p:sp>
          <p:nvSpPr>
            <p:cNvPr id="29800" name="Oval 29799">
              <a:extLst>
                <a:ext uri="{FF2B5EF4-FFF2-40B4-BE49-F238E27FC236}">
                  <a16:creationId xmlns:a16="http://schemas.microsoft.com/office/drawing/2014/main" id="{98BA9CF8-F3F8-0CCF-E8FD-09878B5CAF23}"/>
                </a:ext>
              </a:extLst>
            </p:cNvPr>
            <p:cNvSpPr/>
            <p:nvPr/>
          </p:nvSpPr>
          <p:spPr>
            <a:xfrm>
              <a:off x="3678384" y="3447718"/>
              <a:ext cx="261462" cy="223174"/>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2</a:t>
              </a:r>
            </a:p>
          </p:txBody>
        </p:sp>
      </p:grpSp>
      <p:grpSp>
        <p:nvGrpSpPr>
          <p:cNvPr id="29834" name="Group 29833">
            <a:extLst>
              <a:ext uri="{FF2B5EF4-FFF2-40B4-BE49-F238E27FC236}">
                <a16:creationId xmlns:a16="http://schemas.microsoft.com/office/drawing/2014/main" id="{47C384B3-4467-2D50-3C97-7055A44F518D}"/>
              </a:ext>
            </a:extLst>
          </p:cNvPr>
          <p:cNvGrpSpPr/>
          <p:nvPr/>
        </p:nvGrpSpPr>
        <p:grpSpPr>
          <a:xfrm>
            <a:off x="2159472" y="4300863"/>
            <a:ext cx="2101538" cy="1026270"/>
            <a:chOff x="1700149" y="4227573"/>
            <a:chExt cx="2101538" cy="1026270"/>
          </a:xfrm>
        </p:grpSpPr>
        <p:grpSp>
          <p:nvGrpSpPr>
            <p:cNvPr id="29805" name="Group 29804">
              <a:extLst>
                <a:ext uri="{FF2B5EF4-FFF2-40B4-BE49-F238E27FC236}">
                  <a16:creationId xmlns:a16="http://schemas.microsoft.com/office/drawing/2014/main" id="{8D0A2347-C494-7B6E-6D91-C1BB11E6509D}"/>
                </a:ext>
              </a:extLst>
            </p:cNvPr>
            <p:cNvGrpSpPr/>
            <p:nvPr/>
          </p:nvGrpSpPr>
          <p:grpSpPr>
            <a:xfrm>
              <a:off x="1700149" y="4644243"/>
              <a:ext cx="945885" cy="609600"/>
              <a:chOff x="1099975" y="3962400"/>
              <a:chExt cx="945885" cy="609600"/>
            </a:xfrm>
          </p:grpSpPr>
          <p:grpSp>
            <p:nvGrpSpPr>
              <p:cNvPr id="29809" name="Group 29808">
                <a:extLst>
                  <a:ext uri="{FF2B5EF4-FFF2-40B4-BE49-F238E27FC236}">
                    <a16:creationId xmlns:a16="http://schemas.microsoft.com/office/drawing/2014/main" id="{1A9024E3-CFAC-D2ED-31C8-C5033901836E}"/>
                  </a:ext>
                </a:extLst>
              </p:cNvPr>
              <p:cNvGrpSpPr/>
              <p:nvPr/>
            </p:nvGrpSpPr>
            <p:grpSpPr>
              <a:xfrm>
                <a:off x="1189845" y="3962400"/>
                <a:ext cx="713205" cy="293607"/>
                <a:chOff x="1189845" y="3879528"/>
                <a:chExt cx="713205" cy="293607"/>
              </a:xfrm>
            </p:grpSpPr>
            <p:sp>
              <p:nvSpPr>
                <p:cNvPr id="29813" name="TextBox 29812">
                  <a:extLst>
                    <a:ext uri="{FF2B5EF4-FFF2-40B4-BE49-F238E27FC236}">
                      <a16:creationId xmlns:a16="http://schemas.microsoft.com/office/drawing/2014/main" id="{201F9576-D8F7-1D92-8FFC-D962317EB090}"/>
                    </a:ext>
                  </a:extLst>
                </p:cNvPr>
                <p:cNvSpPr txBox="1"/>
                <p:nvPr/>
              </p:nvSpPr>
              <p:spPr>
                <a:xfrm>
                  <a:off x="1189845" y="3879528"/>
                  <a:ext cx="247918" cy="293607"/>
                </a:xfrm>
                <a:prstGeom prst="rect">
                  <a:avLst/>
                </a:prstGeom>
                <a:noFill/>
              </p:spPr>
              <p:txBody>
                <a:bodyPr wrap="square" rtlCol="0">
                  <a:spAutoFit/>
                </a:bodyPr>
                <a:lstStyle/>
                <a:p>
                  <a:r>
                    <a:rPr lang="en-US" sz="1200" dirty="0">
                      <a:solidFill>
                        <a:schemeClr val="tx1"/>
                      </a:solidFill>
                    </a:rPr>
                    <a:t>0</a:t>
                  </a:r>
                </a:p>
              </p:txBody>
            </p:sp>
            <p:sp>
              <p:nvSpPr>
                <p:cNvPr id="29814" name="TextBox 29813">
                  <a:extLst>
                    <a:ext uri="{FF2B5EF4-FFF2-40B4-BE49-F238E27FC236}">
                      <a16:creationId xmlns:a16="http://schemas.microsoft.com/office/drawing/2014/main" id="{31F82664-AAA5-D628-67CF-96F3D4C1801E}"/>
                    </a:ext>
                  </a:extLst>
                </p:cNvPr>
                <p:cNvSpPr txBox="1"/>
                <p:nvPr/>
              </p:nvSpPr>
              <p:spPr>
                <a:xfrm>
                  <a:off x="1655132" y="3879528"/>
                  <a:ext cx="247918" cy="293607"/>
                </a:xfrm>
                <a:prstGeom prst="rect">
                  <a:avLst/>
                </a:prstGeom>
                <a:noFill/>
              </p:spPr>
              <p:txBody>
                <a:bodyPr wrap="square" rtlCol="0">
                  <a:spAutoFit/>
                </a:bodyPr>
                <a:lstStyle/>
                <a:p>
                  <a:r>
                    <a:rPr lang="en-US" sz="1200" dirty="0">
                      <a:solidFill>
                        <a:schemeClr val="tx1"/>
                      </a:solidFill>
                    </a:rPr>
                    <a:t>1</a:t>
                  </a:r>
                </a:p>
              </p:txBody>
            </p:sp>
          </p:grpSp>
          <p:grpSp>
            <p:nvGrpSpPr>
              <p:cNvPr id="29810" name="Group 29809">
                <a:extLst>
                  <a:ext uri="{FF2B5EF4-FFF2-40B4-BE49-F238E27FC236}">
                    <a16:creationId xmlns:a16="http://schemas.microsoft.com/office/drawing/2014/main" id="{E4BBDFB1-FB0D-4C94-BC12-33C7046431BA}"/>
                  </a:ext>
                </a:extLst>
              </p:cNvPr>
              <p:cNvGrpSpPr/>
              <p:nvPr/>
            </p:nvGrpSpPr>
            <p:grpSpPr>
              <a:xfrm>
                <a:off x="1099975" y="4191000"/>
                <a:ext cx="945885" cy="381000"/>
                <a:chOff x="1134686" y="5040234"/>
                <a:chExt cx="945885" cy="381000"/>
              </a:xfrm>
            </p:grpSpPr>
            <p:sp>
              <p:nvSpPr>
                <p:cNvPr id="29811" name="Rounded Rectangle 29810">
                  <a:extLst>
                    <a:ext uri="{FF2B5EF4-FFF2-40B4-BE49-F238E27FC236}">
                      <a16:creationId xmlns:a16="http://schemas.microsoft.com/office/drawing/2014/main" id="{823AD183-06FA-ABBE-B680-379F343685CF}"/>
                    </a:ext>
                  </a:extLst>
                </p:cNvPr>
                <p:cNvSpPr/>
                <p:nvPr/>
              </p:nvSpPr>
              <p:spPr>
                <a:xfrm>
                  <a:off x="1134686" y="5040234"/>
                  <a:ext cx="450585" cy="381000"/>
                </a:xfrm>
                <a:prstGeom prst="roundRect">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2</a:t>
                  </a:r>
                </a:p>
              </p:txBody>
            </p:sp>
            <p:sp>
              <p:nvSpPr>
                <p:cNvPr id="29812" name="Rounded Rectangle 29811">
                  <a:extLst>
                    <a:ext uri="{FF2B5EF4-FFF2-40B4-BE49-F238E27FC236}">
                      <a16:creationId xmlns:a16="http://schemas.microsoft.com/office/drawing/2014/main" id="{9A96F636-1F1C-9038-A233-FBE19CD0D703}"/>
                    </a:ext>
                  </a:extLst>
                </p:cNvPr>
                <p:cNvSpPr/>
                <p:nvPr/>
              </p:nvSpPr>
              <p:spPr>
                <a:xfrm>
                  <a:off x="1629986" y="5040234"/>
                  <a:ext cx="450585" cy="381000"/>
                </a:xfrm>
                <a:prstGeom prst="roundRect">
                  <a:avLst/>
                </a:prstGeom>
                <a:solidFill>
                  <a:srgbClr val="CC66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3</a:t>
                  </a:r>
                </a:p>
              </p:txBody>
            </p:sp>
          </p:grpSp>
        </p:grpSp>
        <p:grpSp>
          <p:nvGrpSpPr>
            <p:cNvPr id="29815" name="Group 29814">
              <a:extLst>
                <a:ext uri="{FF2B5EF4-FFF2-40B4-BE49-F238E27FC236}">
                  <a16:creationId xmlns:a16="http://schemas.microsoft.com/office/drawing/2014/main" id="{030AB670-C804-ED8D-505D-F1A1F2EAD0BB}"/>
                </a:ext>
              </a:extLst>
            </p:cNvPr>
            <p:cNvGrpSpPr/>
            <p:nvPr/>
          </p:nvGrpSpPr>
          <p:grpSpPr>
            <a:xfrm>
              <a:off x="1845204" y="4227573"/>
              <a:ext cx="1956483" cy="560170"/>
              <a:chOff x="4391765" y="4316630"/>
              <a:chExt cx="1956483" cy="560170"/>
            </a:xfrm>
          </p:grpSpPr>
          <p:cxnSp>
            <p:nvCxnSpPr>
              <p:cNvPr id="29816" name="Straight Arrow Connector 29815">
                <a:extLst>
                  <a:ext uri="{FF2B5EF4-FFF2-40B4-BE49-F238E27FC236}">
                    <a16:creationId xmlns:a16="http://schemas.microsoft.com/office/drawing/2014/main" id="{84BC31E9-F088-D1F7-C759-8FBB94EA9FC8}"/>
                  </a:ext>
                </a:extLst>
              </p:cNvPr>
              <p:cNvCxnSpPr>
                <a:cxnSpLocks/>
              </p:cNvCxnSpPr>
              <p:nvPr/>
            </p:nvCxnSpPr>
            <p:spPr>
              <a:xfrm>
                <a:off x="4732956" y="4316630"/>
                <a:ext cx="0" cy="560170"/>
              </a:xfrm>
              <a:prstGeom prst="straightConnector1">
                <a:avLst/>
              </a:prstGeom>
              <a:ln w="28575">
                <a:solidFill>
                  <a:srgbClr val="0000FF"/>
                </a:solidFill>
                <a:tailEnd type="triangle"/>
              </a:ln>
            </p:spPr>
            <p:style>
              <a:lnRef idx="1">
                <a:schemeClr val="dk1"/>
              </a:lnRef>
              <a:fillRef idx="0">
                <a:schemeClr val="dk1"/>
              </a:fillRef>
              <a:effectRef idx="0">
                <a:schemeClr val="dk1"/>
              </a:effectRef>
              <a:fontRef idx="minor">
                <a:schemeClr val="tx1"/>
              </a:fontRef>
            </p:style>
          </p:cxnSp>
          <p:sp>
            <p:nvSpPr>
              <p:cNvPr id="29817" name="TextBox 29816">
                <a:extLst>
                  <a:ext uri="{FF2B5EF4-FFF2-40B4-BE49-F238E27FC236}">
                    <a16:creationId xmlns:a16="http://schemas.microsoft.com/office/drawing/2014/main" id="{8DF1CED3-16D9-D5A6-1FCF-0BB39EC3310F}"/>
                  </a:ext>
                </a:extLst>
              </p:cNvPr>
              <p:cNvSpPr txBox="1"/>
              <p:nvPr/>
            </p:nvSpPr>
            <p:spPr>
              <a:xfrm>
                <a:off x="4767366" y="4380854"/>
                <a:ext cx="1580882" cy="340093"/>
              </a:xfrm>
              <a:prstGeom prst="rect">
                <a:avLst/>
              </a:prstGeom>
              <a:noFill/>
            </p:spPr>
            <p:txBody>
              <a:bodyPr wrap="none" rtlCol="0">
                <a:spAutoFit/>
              </a:bodyPr>
              <a:lstStyle/>
              <a:p>
                <a:r>
                  <a:rPr lang="en-US" sz="1400" dirty="0">
                    <a:solidFill>
                      <a:srgbClr val="0000FF"/>
                    </a:solidFill>
                    <a:latin typeface="Courier New" panose="02070309020205020404" pitchFamily="49" charset="0"/>
                    <a:cs typeface="Courier New" panose="02070309020205020404" pitchFamily="49" charset="0"/>
                  </a:rPr>
                  <a:t>partition()@2</a:t>
                </a:r>
              </a:p>
            </p:txBody>
          </p:sp>
          <p:sp>
            <p:nvSpPr>
              <p:cNvPr id="29818" name="Oval 29817">
                <a:extLst>
                  <a:ext uri="{FF2B5EF4-FFF2-40B4-BE49-F238E27FC236}">
                    <a16:creationId xmlns:a16="http://schemas.microsoft.com/office/drawing/2014/main" id="{08298530-C3AA-34B8-6EB1-AE28ED85AD88}"/>
                  </a:ext>
                </a:extLst>
              </p:cNvPr>
              <p:cNvSpPr/>
              <p:nvPr/>
            </p:nvSpPr>
            <p:spPr>
              <a:xfrm>
                <a:off x="4391765" y="4479497"/>
                <a:ext cx="261462" cy="223174"/>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3</a:t>
                </a:r>
              </a:p>
            </p:txBody>
          </p:sp>
        </p:grpSp>
      </p:grpSp>
      <p:grpSp>
        <p:nvGrpSpPr>
          <p:cNvPr id="29884" name="Group 29883">
            <a:extLst>
              <a:ext uri="{FF2B5EF4-FFF2-40B4-BE49-F238E27FC236}">
                <a16:creationId xmlns:a16="http://schemas.microsoft.com/office/drawing/2014/main" id="{3D9FB090-C363-3C2A-A53B-FC1826DE034B}"/>
              </a:ext>
            </a:extLst>
          </p:cNvPr>
          <p:cNvGrpSpPr/>
          <p:nvPr/>
        </p:nvGrpSpPr>
        <p:grpSpPr>
          <a:xfrm>
            <a:off x="488023" y="5388063"/>
            <a:ext cx="1875973" cy="838265"/>
            <a:chOff x="488023" y="5388063"/>
            <a:chExt cx="1875973" cy="838265"/>
          </a:xfrm>
        </p:grpSpPr>
        <p:cxnSp>
          <p:nvCxnSpPr>
            <p:cNvPr id="29821" name="Straight Arrow Connector 29820">
              <a:extLst>
                <a:ext uri="{FF2B5EF4-FFF2-40B4-BE49-F238E27FC236}">
                  <a16:creationId xmlns:a16="http://schemas.microsoft.com/office/drawing/2014/main" id="{BFF1A2D6-F00D-0FE5-CA80-6905100C1143}"/>
                </a:ext>
              </a:extLst>
            </p:cNvPr>
            <p:cNvCxnSpPr>
              <a:cxnSpLocks/>
            </p:cNvCxnSpPr>
            <p:nvPr/>
          </p:nvCxnSpPr>
          <p:spPr>
            <a:xfrm flipH="1">
              <a:off x="1838529" y="5388063"/>
              <a:ext cx="306530" cy="513746"/>
            </a:xfrm>
            <a:prstGeom prst="straightConnector1">
              <a:avLst/>
            </a:prstGeom>
            <a:ln w="28575">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29822" name="TextBox 29821">
              <a:extLst>
                <a:ext uri="{FF2B5EF4-FFF2-40B4-BE49-F238E27FC236}">
                  <a16:creationId xmlns:a16="http://schemas.microsoft.com/office/drawing/2014/main" id="{F0B1574E-7391-3D69-8CBB-145045DF7530}"/>
                </a:ext>
              </a:extLst>
            </p:cNvPr>
            <p:cNvSpPr txBox="1"/>
            <p:nvPr/>
          </p:nvSpPr>
          <p:spPr>
            <a:xfrm>
              <a:off x="488023" y="5429817"/>
              <a:ext cx="1580882" cy="340093"/>
            </a:xfrm>
            <a:prstGeom prst="rect">
              <a:avLst/>
            </a:prstGeom>
            <a:noFill/>
          </p:spPr>
          <p:txBody>
            <a:bodyPr wrap="none" rtlCol="0">
              <a:spAutoFit/>
            </a:bodyPr>
            <a:lstStyle/>
            <a:p>
              <a:r>
                <a:rPr lang="en-US" sz="1400" dirty="0">
                  <a:solidFill>
                    <a:srgbClr val="FF0000"/>
                  </a:solidFill>
                  <a:latin typeface="Courier New" panose="02070309020205020404" pitchFamily="49" charset="0"/>
                  <a:cs typeface="Courier New" panose="02070309020205020404" pitchFamily="49" charset="0"/>
                </a:rPr>
                <a:t>quicksort():3</a:t>
              </a:r>
            </a:p>
          </p:txBody>
        </p:sp>
        <p:sp>
          <p:nvSpPr>
            <p:cNvPr id="29823" name="Oval 29822">
              <a:extLst>
                <a:ext uri="{FF2B5EF4-FFF2-40B4-BE49-F238E27FC236}">
                  <a16:creationId xmlns:a16="http://schemas.microsoft.com/office/drawing/2014/main" id="{004937BC-E661-C89D-00A7-A83CA2D5AC53}"/>
                </a:ext>
              </a:extLst>
            </p:cNvPr>
            <p:cNvSpPr/>
            <p:nvPr/>
          </p:nvSpPr>
          <p:spPr>
            <a:xfrm>
              <a:off x="2102534" y="5526701"/>
              <a:ext cx="261462" cy="223174"/>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4</a:t>
              </a:r>
            </a:p>
          </p:txBody>
        </p:sp>
        <p:sp>
          <p:nvSpPr>
            <p:cNvPr id="29837" name="TextBox 29836">
              <a:extLst>
                <a:ext uri="{FF2B5EF4-FFF2-40B4-BE49-F238E27FC236}">
                  <a16:creationId xmlns:a16="http://schemas.microsoft.com/office/drawing/2014/main" id="{209589AC-15A9-7B2B-9D7E-0C1BA907318D}"/>
                </a:ext>
              </a:extLst>
            </p:cNvPr>
            <p:cNvSpPr txBox="1"/>
            <p:nvPr/>
          </p:nvSpPr>
          <p:spPr>
            <a:xfrm>
              <a:off x="1430662" y="5865716"/>
              <a:ext cx="628698" cy="360612"/>
            </a:xfrm>
            <a:prstGeom prst="rect">
              <a:avLst/>
            </a:prstGeom>
            <a:noFill/>
          </p:spPr>
          <p:txBody>
            <a:bodyPr wrap="none" rtlCol="0">
              <a:spAutoFit/>
            </a:bodyPr>
            <a:lstStyle/>
            <a:p>
              <a:r>
                <a:rPr lang="en-US" dirty="0">
                  <a:solidFill>
                    <a:srgbClr val="CC0099"/>
                  </a:solidFill>
                </a:rPr>
                <a:t>Emp</a:t>
              </a:r>
            </a:p>
          </p:txBody>
        </p:sp>
      </p:grpSp>
      <p:grpSp>
        <p:nvGrpSpPr>
          <p:cNvPr id="29863" name="Group 29862">
            <a:extLst>
              <a:ext uri="{FF2B5EF4-FFF2-40B4-BE49-F238E27FC236}">
                <a16:creationId xmlns:a16="http://schemas.microsoft.com/office/drawing/2014/main" id="{CFDC2EBB-2AD5-B72A-D352-C43364EECE0C}"/>
              </a:ext>
            </a:extLst>
          </p:cNvPr>
          <p:cNvGrpSpPr/>
          <p:nvPr/>
        </p:nvGrpSpPr>
        <p:grpSpPr>
          <a:xfrm>
            <a:off x="2680128" y="5387541"/>
            <a:ext cx="1957570" cy="943636"/>
            <a:chOff x="2680128" y="5387541"/>
            <a:chExt cx="1957570" cy="943636"/>
          </a:xfrm>
        </p:grpSpPr>
        <p:cxnSp>
          <p:nvCxnSpPr>
            <p:cNvPr id="29844" name="Straight Arrow Connector 29843">
              <a:extLst>
                <a:ext uri="{FF2B5EF4-FFF2-40B4-BE49-F238E27FC236}">
                  <a16:creationId xmlns:a16="http://schemas.microsoft.com/office/drawing/2014/main" id="{449BBD67-4E00-B7D3-3089-519BCAF92074}"/>
                </a:ext>
              </a:extLst>
            </p:cNvPr>
            <p:cNvCxnSpPr>
              <a:cxnSpLocks/>
            </p:cNvCxnSpPr>
            <p:nvPr/>
          </p:nvCxnSpPr>
          <p:spPr>
            <a:xfrm>
              <a:off x="2899065" y="5387541"/>
              <a:ext cx="329500" cy="514268"/>
            </a:xfrm>
            <a:prstGeom prst="straightConnector1">
              <a:avLst/>
            </a:prstGeom>
            <a:ln w="28575">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29845" name="TextBox 29844">
              <a:extLst>
                <a:ext uri="{FF2B5EF4-FFF2-40B4-BE49-F238E27FC236}">
                  <a16:creationId xmlns:a16="http://schemas.microsoft.com/office/drawing/2014/main" id="{ECD2E9E2-1BD7-FDC6-4400-386BB419D894}"/>
                </a:ext>
              </a:extLst>
            </p:cNvPr>
            <p:cNvSpPr txBox="1"/>
            <p:nvPr/>
          </p:nvSpPr>
          <p:spPr>
            <a:xfrm>
              <a:off x="3056816" y="5415831"/>
              <a:ext cx="1580882" cy="340093"/>
            </a:xfrm>
            <a:prstGeom prst="rect">
              <a:avLst/>
            </a:prstGeom>
            <a:noFill/>
          </p:spPr>
          <p:txBody>
            <a:bodyPr wrap="none" rtlCol="0">
              <a:spAutoFit/>
            </a:bodyPr>
            <a:lstStyle/>
            <a:p>
              <a:r>
                <a:rPr lang="en-US" sz="1400" dirty="0">
                  <a:solidFill>
                    <a:srgbClr val="FF0000"/>
                  </a:solidFill>
                  <a:latin typeface="Courier New" panose="02070309020205020404" pitchFamily="49" charset="0"/>
                  <a:cs typeface="Courier New" panose="02070309020205020404" pitchFamily="49" charset="0"/>
                </a:rPr>
                <a:t>quicksort():4</a:t>
              </a:r>
            </a:p>
          </p:txBody>
        </p:sp>
        <p:sp>
          <p:nvSpPr>
            <p:cNvPr id="29846" name="Oval 29845">
              <a:extLst>
                <a:ext uri="{FF2B5EF4-FFF2-40B4-BE49-F238E27FC236}">
                  <a16:creationId xmlns:a16="http://schemas.microsoft.com/office/drawing/2014/main" id="{AA50D1EE-707C-94DE-B759-044BF435DEA6}"/>
                </a:ext>
              </a:extLst>
            </p:cNvPr>
            <p:cNvSpPr/>
            <p:nvPr/>
          </p:nvSpPr>
          <p:spPr>
            <a:xfrm>
              <a:off x="2680128" y="5533545"/>
              <a:ext cx="261462" cy="223174"/>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5</a:t>
              </a:r>
            </a:p>
          </p:txBody>
        </p:sp>
        <p:grpSp>
          <p:nvGrpSpPr>
            <p:cNvPr id="29862" name="Group 29861">
              <a:extLst>
                <a:ext uri="{FF2B5EF4-FFF2-40B4-BE49-F238E27FC236}">
                  <a16:creationId xmlns:a16="http://schemas.microsoft.com/office/drawing/2014/main" id="{03D600CA-7868-C0B5-B4B5-B0CCCFC48E23}"/>
                </a:ext>
              </a:extLst>
            </p:cNvPr>
            <p:cNvGrpSpPr/>
            <p:nvPr/>
          </p:nvGrpSpPr>
          <p:grpSpPr>
            <a:xfrm>
              <a:off x="3146890" y="5693722"/>
              <a:ext cx="450585" cy="637455"/>
              <a:chOff x="6018212" y="5388220"/>
              <a:chExt cx="450585" cy="637455"/>
            </a:xfrm>
          </p:grpSpPr>
          <p:sp>
            <p:nvSpPr>
              <p:cNvPr id="29861" name="TextBox 29860">
                <a:extLst>
                  <a:ext uri="{FF2B5EF4-FFF2-40B4-BE49-F238E27FC236}">
                    <a16:creationId xmlns:a16="http://schemas.microsoft.com/office/drawing/2014/main" id="{E84F951D-9A79-173A-49B9-FE7DB8BF84AE}"/>
                  </a:ext>
                </a:extLst>
              </p:cNvPr>
              <p:cNvSpPr txBox="1"/>
              <p:nvPr/>
            </p:nvSpPr>
            <p:spPr>
              <a:xfrm>
                <a:off x="6112964" y="5388220"/>
                <a:ext cx="247918" cy="293607"/>
              </a:xfrm>
              <a:prstGeom prst="rect">
                <a:avLst/>
              </a:prstGeom>
              <a:noFill/>
            </p:spPr>
            <p:txBody>
              <a:bodyPr wrap="square" rtlCol="0">
                <a:spAutoFit/>
              </a:bodyPr>
              <a:lstStyle/>
              <a:p>
                <a:r>
                  <a:rPr lang="en-US" sz="1200" dirty="0">
                    <a:solidFill>
                      <a:schemeClr val="tx1"/>
                    </a:solidFill>
                  </a:rPr>
                  <a:t>1</a:t>
                </a:r>
              </a:p>
            </p:txBody>
          </p:sp>
          <p:sp>
            <p:nvSpPr>
              <p:cNvPr id="29859" name="Rounded Rectangle 29858">
                <a:extLst>
                  <a:ext uri="{FF2B5EF4-FFF2-40B4-BE49-F238E27FC236}">
                    <a16:creationId xmlns:a16="http://schemas.microsoft.com/office/drawing/2014/main" id="{F0EE6324-7742-39A5-6775-278D52041673}"/>
                  </a:ext>
                </a:extLst>
              </p:cNvPr>
              <p:cNvSpPr/>
              <p:nvPr/>
            </p:nvSpPr>
            <p:spPr>
              <a:xfrm>
                <a:off x="6018212" y="5644675"/>
                <a:ext cx="450585" cy="381000"/>
              </a:xfrm>
              <a:prstGeom prst="roundRect">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3</a:t>
                </a:r>
              </a:p>
            </p:txBody>
          </p:sp>
        </p:grpSp>
      </p:grpSp>
      <p:grpSp>
        <p:nvGrpSpPr>
          <p:cNvPr id="29913" name="Group 29912">
            <a:extLst>
              <a:ext uri="{FF2B5EF4-FFF2-40B4-BE49-F238E27FC236}">
                <a16:creationId xmlns:a16="http://schemas.microsoft.com/office/drawing/2014/main" id="{B8D2CC8E-86B5-8172-140D-7910AC0CFE0E}"/>
              </a:ext>
            </a:extLst>
          </p:cNvPr>
          <p:cNvGrpSpPr/>
          <p:nvPr/>
        </p:nvGrpSpPr>
        <p:grpSpPr>
          <a:xfrm>
            <a:off x="5488737" y="3166990"/>
            <a:ext cx="2089958" cy="1012065"/>
            <a:chOff x="5488737" y="3166990"/>
            <a:chExt cx="2089958" cy="1012065"/>
          </a:xfrm>
        </p:grpSpPr>
        <p:grpSp>
          <p:nvGrpSpPr>
            <p:cNvPr id="29881" name="Group 29880">
              <a:extLst>
                <a:ext uri="{FF2B5EF4-FFF2-40B4-BE49-F238E27FC236}">
                  <a16:creationId xmlns:a16="http://schemas.microsoft.com/office/drawing/2014/main" id="{4A467C19-FF18-AF4C-9C87-7BD0AB1AA4F9}"/>
                </a:ext>
              </a:extLst>
            </p:cNvPr>
            <p:cNvGrpSpPr/>
            <p:nvPr/>
          </p:nvGrpSpPr>
          <p:grpSpPr>
            <a:xfrm>
              <a:off x="6154600" y="3537610"/>
              <a:ext cx="1424095" cy="641445"/>
              <a:chOff x="7618412" y="4254235"/>
              <a:chExt cx="1424095" cy="641445"/>
            </a:xfrm>
          </p:grpSpPr>
          <p:grpSp>
            <p:nvGrpSpPr>
              <p:cNvPr id="29880" name="Group 29879">
                <a:extLst>
                  <a:ext uri="{FF2B5EF4-FFF2-40B4-BE49-F238E27FC236}">
                    <a16:creationId xmlns:a16="http://schemas.microsoft.com/office/drawing/2014/main" id="{05F616D1-F04C-957B-4FC8-DF9B5552DA88}"/>
                  </a:ext>
                </a:extLst>
              </p:cNvPr>
              <p:cNvGrpSpPr/>
              <p:nvPr/>
            </p:nvGrpSpPr>
            <p:grpSpPr>
              <a:xfrm>
                <a:off x="7684214" y="4254235"/>
                <a:ext cx="1244053" cy="293609"/>
                <a:chOff x="7684214" y="4254235"/>
                <a:chExt cx="1244053" cy="293609"/>
              </a:xfrm>
            </p:grpSpPr>
            <p:sp>
              <p:nvSpPr>
                <p:cNvPr id="29763" name="TextBox 29762">
                  <a:extLst>
                    <a:ext uri="{FF2B5EF4-FFF2-40B4-BE49-F238E27FC236}">
                      <a16:creationId xmlns:a16="http://schemas.microsoft.com/office/drawing/2014/main" id="{41BBBAC5-FC5C-2659-80C0-5D14DB6EEA63}"/>
                    </a:ext>
                  </a:extLst>
                </p:cNvPr>
                <p:cNvSpPr txBox="1"/>
                <p:nvPr/>
              </p:nvSpPr>
              <p:spPr>
                <a:xfrm>
                  <a:off x="7684214" y="4254237"/>
                  <a:ext cx="247918" cy="293607"/>
                </a:xfrm>
                <a:prstGeom prst="rect">
                  <a:avLst/>
                </a:prstGeom>
                <a:noFill/>
              </p:spPr>
              <p:txBody>
                <a:bodyPr wrap="square" rtlCol="0">
                  <a:spAutoFit/>
                </a:bodyPr>
                <a:lstStyle/>
                <a:p>
                  <a:r>
                    <a:rPr lang="en-US" sz="1200" dirty="0">
                      <a:solidFill>
                        <a:schemeClr val="tx1"/>
                      </a:solidFill>
                    </a:rPr>
                    <a:t>3</a:t>
                  </a:r>
                </a:p>
              </p:txBody>
            </p:sp>
            <p:sp>
              <p:nvSpPr>
                <p:cNvPr id="29764" name="TextBox 29763">
                  <a:extLst>
                    <a:ext uri="{FF2B5EF4-FFF2-40B4-BE49-F238E27FC236}">
                      <a16:creationId xmlns:a16="http://schemas.microsoft.com/office/drawing/2014/main" id="{F6D2A574-AE83-DF95-8F41-DD61A2FA573D}"/>
                    </a:ext>
                  </a:extLst>
                </p:cNvPr>
                <p:cNvSpPr txBox="1"/>
                <p:nvPr/>
              </p:nvSpPr>
              <p:spPr>
                <a:xfrm>
                  <a:off x="8193594" y="4254236"/>
                  <a:ext cx="247918" cy="293607"/>
                </a:xfrm>
                <a:prstGeom prst="rect">
                  <a:avLst/>
                </a:prstGeom>
                <a:noFill/>
              </p:spPr>
              <p:txBody>
                <a:bodyPr wrap="square" rtlCol="0">
                  <a:spAutoFit/>
                </a:bodyPr>
                <a:lstStyle/>
                <a:p>
                  <a:r>
                    <a:rPr lang="en-US" sz="1200" dirty="0">
                      <a:solidFill>
                        <a:schemeClr val="tx1"/>
                      </a:solidFill>
                    </a:rPr>
                    <a:t>4</a:t>
                  </a:r>
                </a:p>
              </p:txBody>
            </p:sp>
            <p:sp>
              <p:nvSpPr>
                <p:cNvPr id="29765" name="TextBox 29764">
                  <a:extLst>
                    <a:ext uri="{FF2B5EF4-FFF2-40B4-BE49-F238E27FC236}">
                      <a16:creationId xmlns:a16="http://schemas.microsoft.com/office/drawing/2014/main" id="{9147F001-46D9-354C-D058-5B0DCCBD2955}"/>
                    </a:ext>
                  </a:extLst>
                </p:cNvPr>
                <p:cNvSpPr txBox="1"/>
                <p:nvPr/>
              </p:nvSpPr>
              <p:spPr>
                <a:xfrm>
                  <a:off x="8680349" y="4254235"/>
                  <a:ext cx="247918" cy="293607"/>
                </a:xfrm>
                <a:prstGeom prst="rect">
                  <a:avLst/>
                </a:prstGeom>
                <a:noFill/>
              </p:spPr>
              <p:txBody>
                <a:bodyPr wrap="square" rtlCol="0">
                  <a:spAutoFit/>
                </a:bodyPr>
                <a:lstStyle/>
                <a:p>
                  <a:r>
                    <a:rPr lang="en-US" sz="1200" dirty="0">
                      <a:solidFill>
                        <a:schemeClr val="tx1"/>
                      </a:solidFill>
                    </a:rPr>
                    <a:t>6</a:t>
                  </a:r>
                </a:p>
              </p:txBody>
            </p:sp>
          </p:grpSp>
          <p:grpSp>
            <p:nvGrpSpPr>
              <p:cNvPr id="29879" name="Group 29878">
                <a:extLst>
                  <a:ext uri="{FF2B5EF4-FFF2-40B4-BE49-F238E27FC236}">
                    <a16:creationId xmlns:a16="http://schemas.microsoft.com/office/drawing/2014/main" id="{BE10F186-7197-BCB3-0DDB-CF0484649D1E}"/>
                  </a:ext>
                </a:extLst>
              </p:cNvPr>
              <p:cNvGrpSpPr/>
              <p:nvPr/>
            </p:nvGrpSpPr>
            <p:grpSpPr>
              <a:xfrm>
                <a:off x="7618412" y="4514680"/>
                <a:ext cx="1424095" cy="381000"/>
                <a:chOff x="7366286" y="5030711"/>
                <a:chExt cx="1424095" cy="381000"/>
              </a:xfrm>
            </p:grpSpPr>
            <p:sp>
              <p:nvSpPr>
                <p:cNvPr id="29757" name="Rounded Rectangle 29756">
                  <a:extLst>
                    <a:ext uri="{FF2B5EF4-FFF2-40B4-BE49-F238E27FC236}">
                      <a16:creationId xmlns:a16="http://schemas.microsoft.com/office/drawing/2014/main" id="{190003B5-39D5-F981-07D1-C87F5B0C4B74}"/>
                    </a:ext>
                  </a:extLst>
                </p:cNvPr>
                <p:cNvSpPr/>
                <p:nvPr/>
              </p:nvSpPr>
              <p:spPr>
                <a:xfrm>
                  <a:off x="8339796" y="5030711"/>
                  <a:ext cx="450585" cy="381000"/>
                </a:xfrm>
                <a:prstGeom prst="roundRect">
                  <a:avLst/>
                </a:prstGeom>
                <a:solidFill>
                  <a:srgbClr val="CC66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7</a:t>
                  </a:r>
                </a:p>
              </p:txBody>
            </p:sp>
            <p:sp>
              <p:nvSpPr>
                <p:cNvPr id="29758" name="Rounded Rectangle 29757">
                  <a:extLst>
                    <a:ext uri="{FF2B5EF4-FFF2-40B4-BE49-F238E27FC236}">
                      <a16:creationId xmlns:a16="http://schemas.microsoft.com/office/drawing/2014/main" id="{49EB25AB-99F9-DCF3-CA44-31A6F38D0507}"/>
                    </a:ext>
                  </a:extLst>
                </p:cNvPr>
                <p:cNvSpPr/>
                <p:nvPr/>
              </p:nvSpPr>
              <p:spPr>
                <a:xfrm>
                  <a:off x="7366286" y="5030711"/>
                  <a:ext cx="450585" cy="381000"/>
                </a:xfrm>
                <a:prstGeom prst="roundRect">
                  <a:avLst/>
                </a:prstGeom>
                <a:solidFill>
                  <a:srgbClr val="CC66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9</a:t>
                  </a:r>
                </a:p>
              </p:txBody>
            </p:sp>
            <p:sp>
              <p:nvSpPr>
                <p:cNvPr id="29759" name="Rounded Rectangle 29758">
                  <a:extLst>
                    <a:ext uri="{FF2B5EF4-FFF2-40B4-BE49-F238E27FC236}">
                      <a16:creationId xmlns:a16="http://schemas.microsoft.com/office/drawing/2014/main" id="{BBC64DB3-F282-7757-68F4-84656C54A367}"/>
                    </a:ext>
                  </a:extLst>
                </p:cNvPr>
                <p:cNvSpPr/>
                <p:nvPr/>
              </p:nvSpPr>
              <p:spPr>
                <a:xfrm>
                  <a:off x="7853041" y="5030711"/>
                  <a:ext cx="450585" cy="381000"/>
                </a:xfrm>
                <a:prstGeom prst="roundRect">
                  <a:avLst/>
                </a:prstGeom>
                <a:solidFill>
                  <a:srgbClr val="CC66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8</a:t>
                  </a:r>
                </a:p>
              </p:txBody>
            </p:sp>
          </p:grpSp>
        </p:grpSp>
        <p:cxnSp>
          <p:nvCxnSpPr>
            <p:cNvPr id="29866" name="Straight Arrow Connector 29865">
              <a:extLst>
                <a:ext uri="{FF2B5EF4-FFF2-40B4-BE49-F238E27FC236}">
                  <a16:creationId xmlns:a16="http://schemas.microsoft.com/office/drawing/2014/main" id="{7A11C762-6D97-C04B-E7B0-B9CC1741AAFA}"/>
                </a:ext>
              </a:extLst>
            </p:cNvPr>
            <p:cNvCxnSpPr>
              <a:cxnSpLocks/>
            </p:cNvCxnSpPr>
            <p:nvPr/>
          </p:nvCxnSpPr>
          <p:spPr>
            <a:xfrm>
              <a:off x="5681766" y="3166990"/>
              <a:ext cx="417815" cy="609141"/>
            </a:xfrm>
            <a:prstGeom prst="straightConnector1">
              <a:avLst/>
            </a:prstGeom>
            <a:ln w="28575">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29868" name="TextBox 29867">
              <a:extLst>
                <a:ext uri="{FF2B5EF4-FFF2-40B4-BE49-F238E27FC236}">
                  <a16:creationId xmlns:a16="http://schemas.microsoft.com/office/drawing/2014/main" id="{6EC65B87-2223-4525-1E00-F5CE6F83565E}"/>
                </a:ext>
              </a:extLst>
            </p:cNvPr>
            <p:cNvSpPr txBox="1"/>
            <p:nvPr/>
          </p:nvSpPr>
          <p:spPr>
            <a:xfrm>
              <a:off x="5850914" y="3173287"/>
              <a:ext cx="1580882" cy="340093"/>
            </a:xfrm>
            <a:prstGeom prst="rect">
              <a:avLst/>
            </a:prstGeom>
            <a:noFill/>
          </p:spPr>
          <p:txBody>
            <a:bodyPr wrap="none" rtlCol="0">
              <a:spAutoFit/>
            </a:bodyPr>
            <a:lstStyle/>
            <a:p>
              <a:r>
                <a:rPr lang="en-US" sz="1400" dirty="0">
                  <a:solidFill>
                    <a:srgbClr val="FF0000"/>
                  </a:solidFill>
                  <a:latin typeface="Courier New" panose="02070309020205020404" pitchFamily="49" charset="0"/>
                  <a:cs typeface="Courier New" panose="02070309020205020404" pitchFamily="49" charset="0"/>
                </a:rPr>
                <a:t>quicksort():5</a:t>
              </a:r>
            </a:p>
          </p:txBody>
        </p:sp>
        <p:sp>
          <p:nvSpPr>
            <p:cNvPr id="29869" name="Oval 29868">
              <a:extLst>
                <a:ext uri="{FF2B5EF4-FFF2-40B4-BE49-F238E27FC236}">
                  <a16:creationId xmlns:a16="http://schemas.microsoft.com/office/drawing/2014/main" id="{646C0752-F63E-B8D4-D53C-109CF5D7AC0F}"/>
                </a:ext>
              </a:extLst>
            </p:cNvPr>
            <p:cNvSpPr/>
            <p:nvPr/>
          </p:nvSpPr>
          <p:spPr>
            <a:xfrm>
              <a:off x="5488737" y="3352737"/>
              <a:ext cx="261462" cy="223174"/>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6</a:t>
              </a:r>
            </a:p>
          </p:txBody>
        </p:sp>
      </p:grpSp>
      <p:grpSp>
        <p:nvGrpSpPr>
          <p:cNvPr id="29934" name="Group 29933">
            <a:extLst>
              <a:ext uri="{FF2B5EF4-FFF2-40B4-BE49-F238E27FC236}">
                <a16:creationId xmlns:a16="http://schemas.microsoft.com/office/drawing/2014/main" id="{F1FC1BF2-730B-7AB0-03FD-9834783B13DE}"/>
              </a:ext>
            </a:extLst>
          </p:cNvPr>
          <p:cNvGrpSpPr/>
          <p:nvPr/>
        </p:nvGrpSpPr>
        <p:grpSpPr>
          <a:xfrm>
            <a:off x="6154601" y="4300863"/>
            <a:ext cx="2094362" cy="1027486"/>
            <a:chOff x="6154601" y="4300863"/>
            <a:chExt cx="2094362" cy="1027486"/>
          </a:xfrm>
        </p:grpSpPr>
        <p:grpSp>
          <p:nvGrpSpPr>
            <p:cNvPr id="29886" name="Group 29885">
              <a:extLst>
                <a:ext uri="{FF2B5EF4-FFF2-40B4-BE49-F238E27FC236}">
                  <a16:creationId xmlns:a16="http://schemas.microsoft.com/office/drawing/2014/main" id="{85B169D6-1DA5-1E86-C8B1-CA212BDE14BF}"/>
                </a:ext>
              </a:extLst>
            </p:cNvPr>
            <p:cNvGrpSpPr/>
            <p:nvPr/>
          </p:nvGrpSpPr>
          <p:grpSpPr>
            <a:xfrm>
              <a:off x="6154601" y="4686904"/>
              <a:ext cx="1424095" cy="641445"/>
              <a:chOff x="7618412" y="4254235"/>
              <a:chExt cx="1424095" cy="641445"/>
            </a:xfrm>
          </p:grpSpPr>
          <p:grpSp>
            <p:nvGrpSpPr>
              <p:cNvPr id="29890" name="Group 29889">
                <a:extLst>
                  <a:ext uri="{FF2B5EF4-FFF2-40B4-BE49-F238E27FC236}">
                    <a16:creationId xmlns:a16="http://schemas.microsoft.com/office/drawing/2014/main" id="{17E3EDD7-B973-1A16-A2DE-179AB36DD7C9}"/>
                  </a:ext>
                </a:extLst>
              </p:cNvPr>
              <p:cNvGrpSpPr/>
              <p:nvPr/>
            </p:nvGrpSpPr>
            <p:grpSpPr>
              <a:xfrm>
                <a:off x="7684214" y="4254235"/>
                <a:ext cx="1244053" cy="293609"/>
                <a:chOff x="7684214" y="4254235"/>
                <a:chExt cx="1244053" cy="293609"/>
              </a:xfrm>
            </p:grpSpPr>
            <p:sp>
              <p:nvSpPr>
                <p:cNvPr id="29895" name="TextBox 29894">
                  <a:extLst>
                    <a:ext uri="{FF2B5EF4-FFF2-40B4-BE49-F238E27FC236}">
                      <a16:creationId xmlns:a16="http://schemas.microsoft.com/office/drawing/2014/main" id="{55EA962F-D7F2-F5DE-8716-C208C4DEE3B8}"/>
                    </a:ext>
                  </a:extLst>
                </p:cNvPr>
                <p:cNvSpPr txBox="1"/>
                <p:nvPr/>
              </p:nvSpPr>
              <p:spPr>
                <a:xfrm>
                  <a:off x="7684214" y="4254237"/>
                  <a:ext cx="247918" cy="293607"/>
                </a:xfrm>
                <a:prstGeom prst="rect">
                  <a:avLst/>
                </a:prstGeom>
                <a:noFill/>
              </p:spPr>
              <p:txBody>
                <a:bodyPr wrap="square" rtlCol="0">
                  <a:spAutoFit/>
                </a:bodyPr>
                <a:lstStyle/>
                <a:p>
                  <a:r>
                    <a:rPr lang="en-US" sz="1200" dirty="0">
                      <a:solidFill>
                        <a:schemeClr val="tx1"/>
                      </a:solidFill>
                    </a:rPr>
                    <a:t>3</a:t>
                  </a:r>
                </a:p>
              </p:txBody>
            </p:sp>
            <p:sp>
              <p:nvSpPr>
                <p:cNvPr id="29896" name="TextBox 29895">
                  <a:extLst>
                    <a:ext uri="{FF2B5EF4-FFF2-40B4-BE49-F238E27FC236}">
                      <a16:creationId xmlns:a16="http://schemas.microsoft.com/office/drawing/2014/main" id="{9A67D301-3ABC-A2CF-4E82-0B7D1A441C60}"/>
                    </a:ext>
                  </a:extLst>
                </p:cNvPr>
                <p:cNvSpPr txBox="1"/>
                <p:nvPr/>
              </p:nvSpPr>
              <p:spPr>
                <a:xfrm>
                  <a:off x="8193594" y="4254236"/>
                  <a:ext cx="247918" cy="293607"/>
                </a:xfrm>
                <a:prstGeom prst="rect">
                  <a:avLst/>
                </a:prstGeom>
                <a:noFill/>
              </p:spPr>
              <p:txBody>
                <a:bodyPr wrap="square" rtlCol="0">
                  <a:spAutoFit/>
                </a:bodyPr>
                <a:lstStyle/>
                <a:p>
                  <a:r>
                    <a:rPr lang="en-US" sz="1200" dirty="0">
                      <a:solidFill>
                        <a:schemeClr val="tx1"/>
                      </a:solidFill>
                    </a:rPr>
                    <a:t>4</a:t>
                  </a:r>
                </a:p>
              </p:txBody>
            </p:sp>
            <p:sp>
              <p:nvSpPr>
                <p:cNvPr id="29897" name="TextBox 29896">
                  <a:extLst>
                    <a:ext uri="{FF2B5EF4-FFF2-40B4-BE49-F238E27FC236}">
                      <a16:creationId xmlns:a16="http://schemas.microsoft.com/office/drawing/2014/main" id="{E6000585-F0C0-53D5-8C6A-A61871878419}"/>
                    </a:ext>
                  </a:extLst>
                </p:cNvPr>
                <p:cNvSpPr txBox="1"/>
                <p:nvPr/>
              </p:nvSpPr>
              <p:spPr>
                <a:xfrm>
                  <a:off x="8680349" y="4254235"/>
                  <a:ext cx="247918" cy="293607"/>
                </a:xfrm>
                <a:prstGeom prst="rect">
                  <a:avLst/>
                </a:prstGeom>
                <a:noFill/>
              </p:spPr>
              <p:txBody>
                <a:bodyPr wrap="square" rtlCol="0">
                  <a:spAutoFit/>
                </a:bodyPr>
                <a:lstStyle/>
                <a:p>
                  <a:r>
                    <a:rPr lang="en-US" sz="1200" dirty="0">
                      <a:solidFill>
                        <a:schemeClr val="tx1"/>
                      </a:solidFill>
                    </a:rPr>
                    <a:t>5</a:t>
                  </a:r>
                </a:p>
              </p:txBody>
            </p:sp>
          </p:grpSp>
          <p:grpSp>
            <p:nvGrpSpPr>
              <p:cNvPr id="29891" name="Group 29890">
                <a:extLst>
                  <a:ext uri="{FF2B5EF4-FFF2-40B4-BE49-F238E27FC236}">
                    <a16:creationId xmlns:a16="http://schemas.microsoft.com/office/drawing/2014/main" id="{C4FB8B4A-5E1A-DC50-605A-DFAB16574EE8}"/>
                  </a:ext>
                </a:extLst>
              </p:cNvPr>
              <p:cNvGrpSpPr/>
              <p:nvPr/>
            </p:nvGrpSpPr>
            <p:grpSpPr>
              <a:xfrm>
                <a:off x="7618412" y="4514680"/>
                <a:ext cx="1424095" cy="381000"/>
                <a:chOff x="7366286" y="5030711"/>
                <a:chExt cx="1424095" cy="381000"/>
              </a:xfrm>
            </p:grpSpPr>
            <p:sp>
              <p:nvSpPr>
                <p:cNvPr id="29892" name="Rounded Rectangle 29891">
                  <a:extLst>
                    <a:ext uri="{FF2B5EF4-FFF2-40B4-BE49-F238E27FC236}">
                      <a16:creationId xmlns:a16="http://schemas.microsoft.com/office/drawing/2014/main" id="{26CA07F8-9104-BE8E-E1B5-CF2CA7ADAC20}"/>
                    </a:ext>
                  </a:extLst>
                </p:cNvPr>
                <p:cNvSpPr/>
                <p:nvPr/>
              </p:nvSpPr>
              <p:spPr>
                <a:xfrm>
                  <a:off x="8339796" y="5030711"/>
                  <a:ext cx="450585" cy="381000"/>
                </a:xfrm>
                <a:prstGeom prst="roundRect">
                  <a:avLst/>
                </a:prstGeom>
                <a:solidFill>
                  <a:srgbClr val="CC66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9</a:t>
                  </a:r>
                </a:p>
              </p:txBody>
            </p:sp>
            <p:sp>
              <p:nvSpPr>
                <p:cNvPr id="29893" name="Rounded Rectangle 29892">
                  <a:extLst>
                    <a:ext uri="{FF2B5EF4-FFF2-40B4-BE49-F238E27FC236}">
                      <a16:creationId xmlns:a16="http://schemas.microsoft.com/office/drawing/2014/main" id="{CDFD00A8-2192-213A-2F68-18F7D7DCAF7B}"/>
                    </a:ext>
                  </a:extLst>
                </p:cNvPr>
                <p:cNvSpPr/>
                <p:nvPr/>
              </p:nvSpPr>
              <p:spPr>
                <a:xfrm>
                  <a:off x="7366286" y="5030711"/>
                  <a:ext cx="450585" cy="381000"/>
                </a:xfrm>
                <a:prstGeom prst="roundRect">
                  <a:avLst/>
                </a:prstGeom>
                <a:solidFill>
                  <a:srgbClr val="CC66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7</a:t>
                  </a:r>
                </a:p>
              </p:txBody>
            </p:sp>
            <p:sp>
              <p:nvSpPr>
                <p:cNvPr id="29894" name="Rounded Rectangle 29893">
                  <a:extLst>
                    <a:ext uri="{FF2B5EF4-FFF2-40B4-BE49-F238E27FC236}">
                      <a16:creationId xmlns:a16="http://schemas.microsoft.com/office/drawing/2014/main" id="{50E1A809-3AE0-AF05-5CB8-C0E5D4969969}"/>
                    </a:ext>
                  </a:extLst>
                </p:cNvPr>
                <p:cNvSpPr/>
                <p:nvPr/>
              </p:nvSpPr>
              <p:spPr>
                <a:xfrm>
                  <a:off x="7853041" y="5030711"/>
                  <a:ext cx="450585" cy="381000"/>
                </a:xfrm>
                <a:prstGeom prst="roundRect">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8</a:t>
                  </a:r>
                </a:p>
              </p:txBody>
            </p:sp>
          </p:grpSp>
        </p:grpSp>
        <p:grpSp>
          <p:nvGrpSpPr>
            <p:cNvPr id="29900" name="Group 29899">
              <a:extLst>
                <a:ext uri="{FF2B5EF4-FFF2-40B4-BE49-F238E27FC236}">
                  <a16:creationId xmlns:a16="http://schemas.microsoft.com/office/drawing/2014/main" id="{5C1C5446-B431-C402-C720-6EEEA608CA3B}"/>
                </a:ext>
              </a:extLst>
            </p:cNvPr>
            <p:cNvGrpSpPr/>
            <p:nvPr/>
          </p:nvGrpSpPr>
          <p:grpSpPr>
            <a:xfrm>
              <a:off x="6292480" y="4300863"/>
              <a:ext cx="1956483" cy="560170"/>
              <a:chOff x="4391765" y="4316630"/>
              <a:chExt cx="1956483" cy="560170"/>
            </a:xfrm>
          </p:grpSpPr>
          <p:cxnSp>
            <p:nvCxnSpPr>
              <p:cNvPr id="29901" name="Straight Arrow Connector 29900">
                <a:extLst>
                  <a:ext uri="{FF2B5EF4-FFF2-40B4-BE49-F238E27FC236}">
                    <a16:creationId xmlns:a16="http://schemas.microsoft.com/office/drawing/2014/main" id="{B2E5CC12-4220-B39A-70F6-92FF5CA667D4}"/>
                  </a:ext>
                </a:extLst>
              </p:cNvPr>
              <p:cNvCxnSpPr>
                <a:cxnSpLocks/>
              </p:cNvCxnSpPr>
              <p:nvPr/>
            </p:nvCxnSpPr>
            <p:spPr>
              <a:xfrm>
                <a:off x="4732956" y="4316630"/>
                <a:ext cx="0" cy="560170"/>
              </a:xfrm>
              <a:prstGeom prst="straightConnector1">
                <a:avLst/>
              </a:prstGeom>
              <a:ln w="28575">
                <a:solidFill>
                  <a:srgbClr val="0000FF"/>
                </a:solidFill>
                <a:tailEnd type="triangle"/>
              </a:ln>
            </p:spPr>
            <p:style>
              <a:lnRef idx="1">
                <a:schemeClr val="dk1"/>
              </a:lnRef>
              <a:fillRef idx="0">
                <a:schemeClr val="dk1"/>
              </a:fillRef>
              <a:effectRef idx="0">
                <a:schemeClr val="dk1"/>
              </a:effectRef>
              <a:fontRef idx="minor">
                <a:schemeClr val="tx1"/>
              </a:fontRef>
            </p:style>
          </p:cxnSp>
          <p:sp>
            <p:nvSpPr>
              <p:cNvPr id="29902" name="TextBox 29901">
                <a:extLst>
                  <a:ext uri="{FF2B5EF4-FFF2-40B4-BE49-F238E27FC236}">
                    <a16:creationId xmlns:a16="http://schemas.microsoft.com/office/drawing/2014/main" id="{92C7FA9A-ED93-A268-4365-A0109CB08297}"/>
                  </a:ext>
                </a:extLst>
              </p:cNvPr>
              <p:cNvSpPr txBox="1"/>
              <p:nvPr/>
            </p:nvSpPr>
            <p:spPr>
              <a:xfrm>
                <a:off x="4767366" y="4380854"/>
                <a:ext cx="1580882" cy="340093"/>
              </a:xfrm>
              <a:prstGeom prst="rect">
                <a:avLst/>
              </a:prstGeom>
              <a:noFill/>
            </p:spPr>
            <p:txBody>
              <a:bodyPr wrap="none" rtlCol="0">
                <a:spAutoFit/>
              </a:bodyPr>
              <a:lstStyle/>
              <a:p>
                <a:r>
                  <a:rPr lang="en-US" sz="1400" dirty="0">
                    <a:solidFill>
                      <a:srgbClr val="0000FF"/>
                    </a:solidFill>
                    <a:latin typeface="Courier New" panose="02070309020205020404" pitchFamily="49" charset="0"/>
                    <a:cs typeface="Courier New" panose="02070309020205020404" pitchFamily="49" charset="0"/>
                  </a:rPr>
                  <a:t>partition()@5</a:t>
                </a:r>
              </a:p>
            </p:txBody>
          </p:sp>
          <p:sp>
            <p:nvSpPr>
              <p:cNvPr id="29903" name="Oval 29902">
                <a:extLst>
                  <a:ext uri="{FF2B5EF4-FFF2-40B4-BE49-F238E27FC236}">
                    <a16:creationId xmlns:a16="http://schemas.microsoft.com/office/drawing/2014/main" id="{71682E7A-35AF-5C46-2838-D716D93B4ADF}"/>
                  </a:ext>
                </a:extLst>
              </p:cNvPr>
              <p:cNvSpPr/>
              <p:nvPr/>
            </p:nvSpPr>
            <p:spPr>
              <a:xfrm>
                <a:off x="4391765" y="4479497"/>
                <a:ext cx="261462" cy="223174"/>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7</a:t>
                </a:r>
              </a:p>
            </p:txBody>
          </p:sp>
        </p:grpSp>
      </p:grpSp>
      <p:grpSp>
        <p:nvGrpSpPr>
          <p:cNvPr id="29914" name="Group 29913">
            <a:extLst>
              <a:ext uri="{FF2B5EF4-FFF2-40B4-BE49-F238E27FC236}">
                <a16:creationId xmlns:a16="http://schemas.microsoft.com/office/drawing/2014/main" id="{778BF2BA-8175-21E7-A2FA-B24427D1D97A}"/>
              </a:ext>
            </a:extLst>
          </p:cNvPr>
          <p:cNvGrpSpPr/>
          <p:nvPr/>
        </p:nvGrpSpPr>
        <p:grpSpPr>
          <a:xfrm>
            <a:off x="7270178" y="5420054"/>
            <a:ext cx="1957570" cy="943636"/>
            <a:chOff x="2680128" y="5387541"/>
            <a:chExt cx="1957570" cy="943636"/>
          </a:xfrm>
        </p:grpSpPr>
        <p:cxnSp>
          <p:nvCxnSpPr>
            <p:cNvPr id="29915" name="Straight Arrow Connector 29914">
              <a:extLst>
                <a:ext uri="{FF2B5EF4-FFF2-40B4-BE49-F238E27FC236}">
                  <a16:creationId xmlns:a16="http://schemas.microsoft.com/office/drawing/2014/main" id="{7BC3F8F1-BACD-B3CE-7DCD-567EC2B25488}"/>
                </a:ext>
              </a:extLst>
            </p:cNvPr>
            <p:cNvCxnSpPr>
              <a:cxnSpLocks/>
            </p:cNvCxnSpPr>
            <p:nvPr/>
          </p:nvCxnSpPr>
          <p:spPr>
            <a:xfrm>
              <a:off x="2899065" y="5387541"/>
              <a:ext cx="329500" cy="514268"/>
            </a:xfrm>
            <a:prstGeom prst="straightConnector1">
              <a:avLst/>
            </a:prstGeom>
            <a:ln w="28575">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29916" name="TextBox 29915">
              <a:extLst>
                <a:ext uri="{FF2B5EF4-FFF2-40B4-BE49-F238E27FC236}">
                  <a16:creationId xmlns:a16="http://schemas.microsoft.com/office/drawing/2014/main" id="{4A25D714-7B2A-765C-5C16-9244A3D54D47}"/>
                </a:ext>
              </a:extLst>
            </p:cNvPr>
            <p:cNvSpPr txBox="1"/>
            <p:nvPr/>
          </p:nvSpPr>
          <p:spPr>
            <a:xfrm>
              <a:off x="3056816" y="5415831"/>
              <a:ext cx="1580882" cy="340093"/>
            </a:xfrm>
            <a:prstGeom prst="rect">
              <a:avLst/>
            </a:prstGeom>
            <a:noFill/>
          </p:spPr>
          <p:txBody>
            <a:bodyPr wrap="none" rtlCol="0">
              <a:spAutoFit/>
            </a:bodyPr>
            <a:lstStyle/>
            <a:p>
              <a:r>
                <a:rPr lang="en-US" sz="1400" dirty="0">
                  <a:solidFill>
                    <a:srgbClr val="FF0000"/>
                  </a:solidFill>
                  <a:latin typeface="Courier New" panose="02070309020205020404" pitchFamily="49" charset="0"/>
                  <a:cs typeface="Courier New" panose="02070309020205020404" pitchFamily="49" charset="0"/>
                </a:rPr>
                <a:t>quicksort():7</a:t>
              </a:r>
            </a:p>
          </p:txBody>
        </p:sp>
        <p:sp>
          <p:nvSpPr>
            <p:cNvPr id="29917" name="Oval 29916">
              <a:extLst>
                <a:ext uri="{FF2B5EF4-FFF2-40B4-BE49-F238E27FC236}">
                  <a16:creationId xmlns:a16="http://schemas.microsoft.com/office/drawing/2014/main" id="{1C5583F4-4908-09A4-D41A-E45FF53E4793}"/>
                </a:ext>
              </a:extLst>
            </p:cNvPr>
            <p:cNvSpPr/>
            <p:nvPr/>
          </p:nvSpPr>
          <p:spPr>
            <a:xfrm>
              <a:off x="2680128" y="5533545"/>
              <a:ext cx="261462" cy="223174"/>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9</a:t>
              </a:r>
            </a:p>
          </p:txBody>
        </p:sp>
        <p:grpSp>
          <p:nvGrpSpPr>
            <p:cNvPr id="29918" name="Group 29917">
              <a:extLst>
                <a:ext uri="{FF2B5EF4-FFF2-40B4-BE49-F238E27FC236}">
                  <a16:creationId xmlns:a16="http://schemas.microsoft.com/office/drawing/2014/main" id="{443112A2-AEAA-1B19-AA9F-1EBD3D2FD5C8}"/>
                </a:ext>
              </a:extLst>
            </p:cNvPr>
            <p:cNvGrpSpPr/>
            <p:nvPr/>
          </p:nvGrpSpPr>
          <p:grpSpPr>
            <a:xfrm>
              <a:off x="3146890" y="5693722"/>
              <a:ext cx="450585" cy="637455"/>
              <a:chOff x="6018212" y="5388220"/>
              <a:chExt cx="450585" cy="637455"/>
            </a:xfrm>
          </p:grpSpPr>
          <p:sp>
            <p:nvSpPr>
              <p:cNvPr id="29919" name="TextBox 29918">
                <a:extLst>
                  <a:ext uri="{FF2B5EF4-FFF2-40B4-BE49-F238E27FC236}">
                    <a16:creationId xmlns:a16="http://schemas.microsoft.com/office/drawing/2014/main" id="{1432F222-EBA4-CE45-9AA3-0359335DA6F7}"/>
                  </a:ext>
                </a:extLst>
              </p:cNvPr>
              <p:cNvSpPr txBox="1"/>
              <p:nvPr/>
            </p:nvSpPr>
            <p:spPr>
              <a:xfrm>
                <a:off x="6112964" y="5388220"/>
                <a:ext cx="247918" cy="293607"/>
              </a:xfrm>
              <a:prstGeom prst="rect">
                <a:avLst/>
              </a:prstGeom>
              <a:noFill/>
            </p:spPr>
            <p:txBody>
              <a:bodyPr wrap="square" rtlCol="0">
                <a:spAutoFit/>
              </a:bodyPr>
              <a:lstStyle/>
              <a:p>
                <a:r>
                  <a:rPr lang="en-US" sz="1200" dirty="0">
                    <a:solidFill>
                      <a:schemeClr val="tx1"/>
                    </a:solidFill>
                  </a:rPr>
                  <a:t>5</a:t>
                </a:r>
              </a:p>
            </p:txBody>
          </p:sp>
          <p:sp>
            <p:nvSpPr>
              <p:cNvPr id="29920" name="Rounded Rectangle 29919">
                <a:extLst>
                  <a:ext uri="{FF2B5EF4-FFF2-40B4-BE49-F238E27FC236}">
                    <a16:creationId xmlns:a16="http://schemas.microsoft.com/office/drawing/2014/main" id="{8C7EC99D-F804-5502-897C-262F2722B1A9}"/>
                  </a:ext>
                </a:extLst>
              </p:cNvPr>
              <p:cNvSpPr/>
              <p:nvPr/>
            </p:nvSpPr>
            <p:spPr>
              <a:xfrm>
                <a:off x="6018212" y="5644675"/>
                <a:ext cx="450585" cy="381000"/>
              </a:xfrm>
              <a:prstGeom prst="roundRect">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9</a:t>
                </a:r>
              </a:p>
            </p:txBody>
          </p:sp>
        </p:grpSp>
      </p:grpSp>
      <p:grpSp>
        <p:nvGrpSpPr>
          <p:cNvPr id="29931" name="Group 29930">
            <a:extLst>
              <a:ext uri="{FF2B5EF4-FFF2-40B4-BE49-F238E27FC236}">
                <a16:creationId xmlns:a16="http://schemas.microsoft.com/office/drawing/2014/main" id="{DDA38EFB-9D8D-3F04-A807-4336B6F9E21B}"/>
              </a:ext>
            </a:extLst>
          </p:cNvPr>
          <p:cNvGrpSpPr/>
          <p:nvPr/>
        </p:nvGrpSpPr>
        <p:grpSpPr>
          <a:xfrm>
            <a:off x="4682707" y="5462289"/>
            <a:ext cx="1895927" cy="900206"/>
            <a:chOff x="4682707" y="5462289"/>
            <a:chExt cx="1895927" cy="900206"/>
          </a:xfrm>
        </p:grpSpPr>
        <p:cxnSp>
          <p:nvCxnSpPr>
            <p:cNvPr id="29922" name="Straight Arrow Connector 29921">
              <a:extLst>
                <a:ext uri="{FF2B5EF4-FFF2-40B4-BE49-F238E27FC236}">
                  <a16:creationId xmlns:a16="http://schemas.microsoft.com/office/drawing/2014/main" id="{84D350AE-5ECA-4E15-3168-1CDD0512FBA6}"/>
                </a:ext>
              </a:extLst>
            </p:cNvPr>
            <p:cNvCxnSpPr>
              <a:cxnSpLocks/>
            </p:cNvCxnSpPr>
            <p:nvPr/>
          </p:nvCxnSpPr>
          <p:spPr>
            <a:xfrm flipH="1">
              <a:off x="6126078" y="5462289"/>
              <a:ext cx="166402" cy="485511"/>
            </a:xfrm>
            <a:prstGeom prst="straightConnector1">
              <a:avLst/>
            </a:prstGeom>
            <a:ln w="28575">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29923" name="TextBox 29922">
              <a:extLst>
                <a:ext uri="{FF2B5EF4-FFF2-40B4-BE49-F238E27FC236}">
                  <a16:creationId xmlns:a16="http://schemas.microsoft.com/office/drawing/2014/main" id="{C0179FF6-CE7A-B529-947B-BE9C9F5668CB}"/>
                </a:ext>
              </a:extLst>
            </p:cNvPr>
            <p:cNvSpPr txBox="1"/>
            <p:nvPr/>
          </p:nvSpPr>
          <p:spPr>
            <a:xfrm>
              <a:off x="4682707" y="5507141"/>
              <a:ext cx="1580882" cy="340093"/>
            </a:xfrm>
            <a:prstGeom prst="rect">
              <a:avLst/>
            </a:prstGeom>
            <a:noFill/>
          </p:spPr>
          <p:txBody>
            <a:bodyPr wrap="none" rtlCol="0">
              <a:spAutoFit/>
            </a:bodyPr>
            <a:lstStyle/>
            <a:p>
              <a:r>
                <a:rPr lang="en-US" sz="1400" dirty="0">
                  <a:solidFill>
                    <a:srgbClr val="FF0000"/>
                  </a:solidFill>
                  <a:latin typeface="Courier New" panose="02070309020205020404" pitchFamily="49" charset="0"/>
                  <a:cs typeface="Courier New" panose="02070309020205020404" pitchFamily="49" charset="0"/>
                </a:rPr>
                <a:t>quicksort():6</a:t>
              </a:r>
            </a:p>
          </p:txBody>
        </p:sp>
        <p:sp>
          <p:nvSpPr>
            <p:cNvPr id="29924" name="Oval 29923">
              <a:extLst>
                <a:ext uri="{FF2B5EF4-FFF2-40B4-BE49-F238E27FC236}">
                  <a16:creationId xmlns:a16="http://schemas.microsoft.com/office/drawing/2014/main" id="{97E3EEDA-CFE0-62BC-449C-6CD026B3136A}"/>
                </a:ext>
              </a:extLst>
            </p:cNvPr>
            <p:cNvSpPr/>
            <p:nvPr/>
          </p:nvSpPr>
          <p:spPr>
            <a:xfrm>
              <a:off x="6317172" y="5569001"/>
              <a:ext cx="261462" cy="223174"/>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8</a:t>
              </a:r>
            </a:p>
          </p:txBody>
        </p:sp>
        <p:grpSp>
          <p:nvGrpSpPr>
            <p:cNvPr id="29925" name="Group 29924">
              <a:extLst>
                <a:ext uri="{FF2B5EF4-FFF2-40B4-BE49-F238E27FC236}">
                  <a16:creationId xmlns:a16="http://schemas.microsoft.com/office/drawing/2014/main" id="{3FF27CBC-03D8-6F47-9859-9BBE1751510E}"/>
                </a:ext>
              </a:extLst>
            </p:cNvPr>
            <p:cNvGrpSpPr/>
            <p:nvPr/>
          </p:nvGrpSpPr>
          <p:grpSpPr>
            <a:xfrm>
              <a:off x="5673642" y="5725040"/>
              <a:ext cx="450585" cy="637455"/>
              <a:chOff x="6018212" y="5388220"/>
              <a:chExt cx="450585" cy="637455"/>
            </a:xfrm>
          </p:grpSpPr>
          <p:sp>
            <p:nvSpPr>
              <p:cNvPr id="29926" name="TextBox 29925">
                <a:extLst>
                  <a:ext uri="{FF2B5EF4-FFF2-40B4-BE49-F238E27FC236}">
                    <a16:creationId xmlns:a16="http://schemas.microsoft.com/office/drawing/2014/main" id="{3BFFE492-3DFA-880A-A8E0-5080EBD35BA0}"/>
                  </a:ext>
                </a:extLst>
              </p:cNvPr>
              <p:cNvSpPr txBox="1"/>
              <p:nvPr/>
            </p:nvSpPr>
            <p:spPr>
              <a:xfrm>
                <a:off x="6112964" y="5388220"/>
                <a:ext cx="247918" cy="293607"/>
              </a:xfrm>
              <a:prstGeom prst="rect">
                <a:avLst/>
              </a:prstGeom>
              <a:noFill/>
            </p:spPr>
            <p:txBody>
              <a:bodyPr wrap="square" rtlCol="0">
                <a:spAutoFit/>
              </a:bodyPr>
              <a:lstStyle/>
              <a:p>
                <a:r>
                  <a:rPr lang="en-US" sz="1200" dirty="0">
                    <a:solidFill>
                      <a:schemeClr val="tx1"/>
                    </a:solidFill>
                  </a:rPr>
                  <a:t>3</a:t>
                </a:r>
              </a:p>
            </p:txBody>
          </p:sp>
          <p:sp>
            <p:nvSpPr>
              <p:cNvPr id="29927" name="Rounded Rectangle 29926">
                <a:extLst>
                  <a:ext uri="{FF2B5EF4-FFF2-40B4-BE49-F238E27FC236}">
                    <a16:creationId xmlns:a16="http://schemas.microsoft.com/office/drawing/2014/main" id="{2BDD6FB4-6805-0866-04CD-4217E548BD2E}"/>
                  </a:ext>
                </a:extLst>
              </p:cNvPr>
              <p:cNvSpPr/>
              <p:nvPr/>
            </p:nvSpPr>
            <p:spPr>
              <a:xfrm>
                <a:off x="6018212" y="5644675"/>
                <a:ext cx="450585" cy="381000"/>
              </a:xfrm>
              <a:prstGeom prst="roundRect">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7</a:t>
                </a:r>
              </a:p>
            </p:txBody>
          </p:sp>
        </p:grpSp>
      </p:grpSp>
    </p:spTree>
    <p:extLst>
      <p:ext uri="{BB962C8B-B14F-4D97-AF65-F5344CB8AC3E}">
        <p14:creationId xmlns:p14="http://schemas.microsoft.com/office/powerpoint/2010/main" val="36124458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9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8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8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8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8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9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9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9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9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Comments on </a:t>
            </a:r>
            <a:r>
              <a:rPr lang="en-GB" dirty="0" err="1"/>
              <a:t>Quicksort</a:t>
            </a:r>
            <a:endParaRPr lang="en-GB" dirty="0"/>
          </a:p>
        </p:txBody>
      </p:sp>
      <p:sp>
        <p:nvSpPr>
          <p:cNvPr id="97283" name="Rectangle 3"/>
          <p:cNvSpPr>
            <a:spLocks noGrp="1" noChangeArrowheads="1"/>
          </p:cNvSpPr>
          <p:nvPr>
            <p:ph sz="quarter" idx="17"/>
          </p:nvPr>
        </p:nvSpPr>
        <p:spPr>
          <a:xfrm>
            <a:off x="495141" y="1471612"/>
            <a:ext cx="8912543" cy="4929187"/>
          </a:xfrm>
        </p:spPr>
        <p:txBody>
          <a:bodyPr/>
          <a:lstStyle/>
          <a:p>
            <a:pPr marL="742929" lvl="2" indent="-342900">
              <a:buFont typeface="Arial" panose="020B0604020202020204" pitchFamily="34" charset="0"/>
              <a:buChar char="•"/>
            </a:pPr>
            <a:r>
              <a:rPr lang="en-US" altLang="en-US" b="1" dirty="0">
                <a:solidFill>
                  <a:srgbClr val="002060"/>
                </a:solidFill>
                <a:latin typeface="Arial" panose="020B0604020202020204" pitchFamily="34" charset="0"/>
              </a:rPr>
              <a:t>Which element of array should be pivot? </a:t>
            </a:r>
            <a:r>
              <a:rPr lang="en-US" altLang="en-US" dirty="0">
                <a:latin typeface="Arial" panose="020B0604020202020204" pitchFamily="34" charset="0"/>
              </a:rPr>
              <a:t>In this implementation, we take the middle element as pivot (other choices possible).</a:t>
            </a:r>
          </a:p>
          <a:p>
            <a:pPr marL="742929" lvl="2" indent="-342900">
              <a:buFont typeface="Arial" panose="020B0604020202020204" pitchFamily="34" charset="0"/>
              <a:buChar char="•"/>
            </a:pPr>
            <a:endParaRPr lang="en-US" altLang="en-US" dirty="0">
              <a:latin typeface="Arial" panose="020B0604020202020204" pitchFamily="34" charset="0"/>
            </a:endParaRPr>
          </a:p>
          <a:p>
            <a:pPr marL="742929" lvl="2" indent="-342900">
              <a:buFont typeface="Arial" panose="020B0604020202020204" pitchFamily="34" charset="0"/>
              <a:buChar char="•"/>
            </a:pPr>
            <a:r>
              <a:rPr lang="en-US" altLang="en-US" dirty="0">
                <a:latin typeface="Arial" panose="020B0604020202020204" pitchFamily="34" charset="0"/>
              </a:rPr>
              <a:t>Use </a:t>
            </a:r>
            <a:r>
              <a:rPr lang="en-US" altLang="en-US" dirty="0">
                <a:solidFill>
                  <a:srgbClr val="C00000"/>
                </a:solidFill>
                <a:latin typeface="Arial" panose="020B0604020202020204" pitchFamily="34" charset="0"/>
              </a:rPr>
              <a:t>quicksort(0, size − 1)</a:t>
            </a:r>
            <a:r>
              <a:rPr lang="en-US" altLang="en-US" dirty="0">
                <a:latin typeface="Arial" panose="020B0604020202020204" pitchFamily="34" charset="0"/>
              </a:rPr>
              <a:t> to invoke quick sort; ‘size’ is the number of elements in array </a:t>
            </a:r>
            <a:r>
              <a:rPr lang="en-US" altLang="en-US" dirty="0">
                <a:solidFill>
                  <a:srgbClr val="0070C0"/>
                </a:solidFill>
                <a:latin typeface="Arial" panose="020B0604020202020204" pitchFamily="34" charset="0"/>
              </a:rPr>
              <a:t>slot[ ]</a:t>
            </a:r>
            <a:r>
              <a:rPr lang="en-US" altLang="en-US" dirty="0">
                <a:latin typeface="Arial" panose="020B0604020202020204" pitchFamily="34" charset="0"/>
              </a:rPr>
              <a:t>.</a:t>
            </a:r>
            <a:r>
              <a:rPr lang="en-US" altLang="en-US" dirty="0">
                <a:solidFill>
                  <a:srgbClr val="0070C0"/>
                </a:solidFill>
                <a:latin typeface="Arial" panose="020B0604020202020204" pitchFamily="34" charset="0"/>
              </a:rPr>
              <a:t> </a:t>
            </a:r>
          </a:p>
          <a:p>
            <a:pPr marL="742929" lvl="2" indent="-342900">
              <a:buFont typeface="Arial" panose="020B0604020202020204" pitchFamily="34" charset="0"/>
              <a:buChar char="•"/>
            </a:pPr>
            <a:endParaRPr lang="en-US" altLang="en-US" dirty="0">
              <a:solidFill>
                <a:srgbClr val="0070C0"/>
              </a:solidFill>
              <a:latin typeface="Arial" panose="020B0604020202020204" pitchFamily="34" charset="0"/>
            </a:endParaRPr>
          </a:p>
          <a:p>
            <a:pPr marL="742929" lvl="2" indent="-342900">
              <a:buFont typeface="Arial" panose="020B0604020202020204" pitchFamily="34" charset="0"/>
              <a:buChar char="•"/>
            </a:pPr>
            <a:r>
              <a:rPr lang="en-US" altLang="en-US" dirty="0">
                <a:latin typeface="Arial" panose="020B0604020202020204" pitchFamily="34" charset="0"/>
              </a:rPr>
              <a:t>During partitioning, the middle element (pivot) is moved to the 1st position (i.e. </a:t>
            </a:r>
            <a:r>
              <a:rPr lang="en-US" altLang="en-US" dirty="0">
                <a:solidFill>
                  <a:srgbClr val="0070C0"/>
                </a:solidFill>
                <a:latin typeface="Arial" panose="020B0604020202020204" pitchFamily="34" charset="0"/>
              </a:rPr>
              <a:t>slot[0]</a:t>
            </a:r>
            <a:r>
              <a:rPr lang="en-US" altLang="en-US" dirty="0">
                <a:latin typeface="Arial" panose="020B0604020202020204" pitchFamily="34" charset="0"/>
              </a:rPr>
              <a:t>).</a:t>
            </a:r>
          </a:p>
          <a:p>
            <a:pPr marL="742929" lvl="2" indent="-342900">
              <a:buFont typeface="Arial" panose="020B0604020202020204" pitchFamily="34" charset="0"/>
              <a:buChar char="•"/>
            </a:pPr>
            <a:endParaRPr lang="en-US" altLang="en-US" dirty="0">
              <a:latin typeface="Arial" panose="020B0604020202020204" pitchFamily="34" charset="0"/>
            </a:endParaRPr>
          </a:p>
          <a:p>
            <a:pPr marL="742929" lvl="2" indent="-342900">
              <a:buFont typeface="Arial" panose="020B0604020202020204" pitchFamily="34" charset="0"/>
              <a:buChar char="•"/>
            </a:pPr>
            <a:r>
              <a:rPr lang="en-US" altLang="en-US" dirty="0">
                <a:latin typeface="Arial" panose="020B0604020202020204" pitchFamily="34" charset="0"/>
              </a:rPr>
              <a:t>A ‘for’ loop goes through the rest of array to split it into two portions.</a:t>
            </a:r>
          </a:p>
        </p:txBody>
      </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72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728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72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a:t>Quicksort (Pseudo Code)</a:t>
            </a:r>
          </a:p>
        </p:txBody>
      </p:sp>
    </p:spTree>
    <p:extLst>
      <p:ext uri="{BB962C8B-B14F-4D97-AF65-F5344CB8AC3E}">
        <p14:creationId xmlns:p14="http://schemas.microsoft.com/office/powerpoint/2010/main" val="82394032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a:t>Quicksort’s Performance</a:t>
            </a:r>
          </a:p>
        </p:txBody>
      </p:sp>
    </p:spTree>
    <p:extLst>
      <p:ext uri="{BB962C8B-B14F-4D97-AF65-F5344CB8AC3E}">
        <p14:creationId xmlns:p14="http://schemas.microsoft.com/office/powerpoint/2010/main" val="118158485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6"/>
          </p:nvPr>
        </p:nvSpPr>
        <p:spPr/>
        <p:txBody>
          <a:bodyPr/>
          <a:lstStyle/>
          <a:p>
            <a:r>
              <a:rPr lang="en-US" altLang="en-US" dirty="0">
                <a:latin typeface="Arial" panose="020B0604020202020204" pitchFamily="34" charset="0"/>
              </a:rPr>
              <a:t>Quicksort’s Performance</a:t>
            </a:r>
            <a:endParaRPr lang="en-GB" dirty="0"/>
          </a:p>
        </p:txBody>
      </p:sp>
      <p:sp>
        <p:nvSpPr>
          <p:cNvPr id="148" name="Rounded Rectangle 147"/>
          <p:cNvSpPr/>
          <p:nvPr/>
        </p:nvSpPr>
        <p:spPr>
          <a:xfrm>
            <a:off x="1305762" y="2273091"/>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9" name="Rounded Rectangle 148"/>
          <p:cNvSpPr/>
          <p:nvPr/>
        </p:nvSpPr>
        <p:spPr>
          <a:xfrm>
            <a:off x="1968932" y="22730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50" name="Rounded Rectangle 149"/>
          <p:cNvSpPr/>
          <p:nvPr/>
        </p:nvSpPr>
        <p:spPr>
          <a:xfrm>
            <a:off x="2617188" y="22730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51" name="Rounded Rectangle 150"/>
          <p:cNvSpPr/>
          <p:nvPr/>
        </p:nvSpPr>
        <p:spPr>
          <a:xfrm>
            <a:off x="3265445" y="22594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52" name="Rounded Rectangle 151"/>
          <p:cNvSpPr/>
          <p:nvPr/>
        </p:nvSpPr>
        <p:spPr>
          <a:xfrm>
            <a:off x="3960812" y="22730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53" name="Rounded Rectangle 152"/>
          <p:cNvSpPr/>
          <p:nvPr/>
        </p:nvSpPr>
        <p:spPr>
          <a:xfrm>
            <a:off x="4689864" y="22730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54" name="Rounded Rectangle 153"/>
          <p:cNvSpPr/>
          <p:nvPr/>
        </p:nvSpPr>
        <p:spPr>
          <a:xfrm>
            <a:off x="5323329" y="22730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55" name="Rounded Rectangle 154"/>
          <p:cNvSpPr/>
          <p:nvPr/>
        </p:nvSpPr>
        <p:spPr>
          <a:xfrm>
            <a:off x="5971586" y="22594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56" name="Rounded Rectangle 155"/>
          <p:cNvSpPr/>
          <p:nvPr/>
        </p:nvSpPr>
        <p:spPr>
          <a:xfrm>
            <a:off x="6619841" y="22594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58" name="Rectangle 157"/>
          <p:cNvSpPr/>
          <p:nvPr/>
        </p:nvSpPr>
        <p:spPr>
          <a:xfrm>
            <a:off x="1380749" y="1905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59" name="Rectangle 158"/>
          <p:cNvSpPr/>
          <p:nvPr/>
        </p:nvSpPr>
        <p:spPr>
          <a:xfrm>
            <a:off x="1966620" y="1905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60" name="Rectangle 159"/>
          <p:cNvSpPr/>
          <p:nvPr/>
        </p:nvSpPr>
        <p:spPr>
          <a:xfrm>
            <a:off x="2620310" y="1905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61" name="Rectangle 160"/>
          <p:cNvSpPr/>
          <p:nvPr/>
        </p:nvSpPr>
        <p:spPr>
          <a:xfrm>
            <a:off x="3961790" y="1905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162" name="Rectangle 161"/>
          <p:cNvSpPr/>
          <p:nvPr/>
        </p:nvSpPr>
        <p:spPr>
          <a:xfrm>
            <a:off x="4689864" y="1905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163" name="Rectangle 162"/>
          <p:cNvSpPr/>
          <p:nvPr/>
        </p:nvSpPr>
        <p:spPr>
          <a:xfrm>
            <a:off x="5343555" y="1905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164" name="Rectangle 163"/>
          <p:cNvSpPr/>
          <p:nvPr/>
        </p:nvSpPr>
        <p:spPr>
          <a:xfrm>
            <a:off x="3315003" y="1905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165" name="Rectangle 164"/>
          <p:cNvSpPr/>
          <p:nvPr/>
        </p:nvSpPr>
        <p:spPr>
          <a:xfrm>
            <a:off x="6758101" y="1905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167" name="Rectangle 166"/>
          <p:cNvSpPr/>
          <p:nvPr/>
        </p:nvSpPr>
        <p:spPr>
          <a:xfrm>
            <a:off x="6047097" y="1905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168" name="TextBox 167"/>
          <p:cNvSpPr txBox="1"/>
          <p:nvPr/>
        </p:nvSpPr>
        <p:spPr>
          <a:xfrm>
            <a:off x="885074" y="1410249"/>
            <a:ext cx="1839799" cy="494751"/>
          </a:xfrm>
          <a:prstGeom prst="rect">
            <a:avLst/>
          </a:prstGeom>
          <a:noFill/>
        </p:spPr>
        <p:txBody>
          <a:bodyPr wrap="none" rtlCol="0">
            <a:spAutoFit/>
          </a:bodyPr>
          <a:lstStyle/>
          <a:p>
            <a:r>
              <a:rPr lang="en-GB" sz="2400" dirty="0">
                <a:solidFill>
                  <a:srgbClr val="C00000"/>
                </a:solidFill>
              </a:rPr>
              <a:t>Worst-case</a:t>
            </a:r>
          </a:p>
        </p:txBody>
      </p:sp>
      <p:grpSp>
        <p:nvGrpSpPr>
          <p:cNvPr id="131" name="Group 130"/>
          <p:cNvGrpSpPr/>
          <p:nvPr/>
        </p:nvGrpSpPr>
        <p:grpSpPr>
          <a:xfrm>
            <a:off x="946294" y="2839253"/>
            <a:ext cx="1301638" cy="1078120"/>
            <a:chOff x="946294" y="2839253"/>
            <a:chExt cx="1301638" cy="1078120"/>
          </a:xfrm>
        </p:grpSpPr>
        <p:sp>
          <p:nvSpPr>
            <p:cNvPr id="173" name="Text Box 14"/>
            <p:cNvSpPr txBox="1">
              <a:spLocks noChangeArrowheads="1"/>
            </p:cNvSpPr>
            <p:nvPr/>
          </p:nvSpPr>
          <p:spPr bwMode="gray">
            <a:xfrm>
              <a:off x="946294" y="3522520"/>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ysClr val="windowText" lastClr="000000"/>
                  </a:solidFill>
                  <a:latin typeface="+mj-lt"/>
                  <a:ea typeface="Verdana" panose="020B0604030504040204" pitchFamily="34" charset="0"/>
                  <a:cs typeface="Verdana" panose="020B0604030504040204" pitchFamily="34" charset="0"/>
                </a:rPr>
                <a:t>last_small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cxnSp>
          <p:nvCxnSpPr>
            <p:cNvPr id="180" name="Straight Arrow Connector 179"/>
            <p:cNvCxnSpPr/>
            <p:nvPr/>
          </p:nvCxnSpPr>
          <p:spPr>
            <a:xfrm flipV="1">
              <a:off x="1580533" y="2839253"/>
              <a:ext cx="0" cy="756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30" name="Group 29"/>
          <p:cNvGrpSpPr/>
          <p:nvPr/>
        </p:nvGrpSpPr>
        <p:grpSpPr>
          <a:xfrm>
            <a:off x="2132012" y="2820565"/>
            <a:ext cx="250068" cy="774688"/>
            <a:chOff x="2132012" y="2820565"/>
            <a:chExt cx="250068" cy="774688"/>
          </a:xfrm>
        </p:grpSpPr>
        <p:sp>
          <p:nvSpPr>
            <p:cNvPr id="182" name="Text Box 14"/>
            <p:cNvSpPr txBox="1">
              <a:spLocks noChangeArrowheads="1"/>
            </p:cNvSpPr>
            <p:nvPr/>
          </p:nvSpPr>
          <p:spPr bwMode="gray">
            <a:xfrm>
              <a:off x="2132012" y="3200400"/>
              <a:ext cx="250068" cy="394853"/>
            </a:xfrm>
            <a:prstGeom prst="rect">
              <a:avLst/>
            </a:prstGeom>
            <a:noFill/>
            <a:ln>
              <a:noFill/>
            </a:ln>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rgbClr val="CC0099"/>
                  </a:solidFill>
                  <a:latin typeface="+mj-lt"/>
                  <a:ea typeface="Verdana" panose="020B0604030504040204" pitchFamily="34" charset="0"/>
                  <a:cs typeface="Verdana" panose="020B0604030504040204" pitchFamily="34" charset="0"/>
                </a:rPr>
                <a:t>i</a:t>
              </a:r>
              <a:endParaRPr lang="en-US" altLang="en-US" sz="1400" dirty="0">
                <a:solidFill>
                  <a:srgbClr val="CC0099"/>
                </a:solidFill>
                <a:latin typeface="+mj-lt"/>
                <a:ea typeface="Verdana" panose="020B0604030504040204" pitchFamily="34" charset="0"/>
                <a:cs typeface="Verdana" panose="020B0604030504040204" pitchFamily="34" charset="0"/>
              </a:endParaRPr>
            </a:p>
          </p:txBody>
        </p:sp>
        <p:cxnSp>
          <p:nvCxnSpPr>
            <p:cNvPr id="183" name="Straight Arrow Connector 182"/>
            <p:cNvCxnSpPr/>
            <p:nvPr/>
          </p:nvCxnSpPr>
          <p:spPr>
            <a:xfrm flipV="1">
              <a:off x="2257046" y="2820565"/>
              <a:ext cx="0" cy="368091"/>
            </a:xfrm>
            <a:prstGeom prst="straightConnector1">
              <a:avLst/>
            </a:prstGeom>
            <a:ln w="57150">
              <a:solidFill>
                <a:srgbClr val="CC0099"/>
              </a:solidFill>
              <a:tailEnd type="triangle"/>
            </a:ln>
          </p:spPr>
          <p:style>
            <a:lnRef idx="3">
              <a:schemeClr val="dk1"/>
            </a:lnRef>
            <a:fillRef idx="0">
              <a:schemeClr val="dk1"/>
            </a:fillRef>
            <a:effectRef idx="2">
              <a:schemeClr val="dk1"/>
            </a:effectRef>
            <a:fontRef idx="minor">
              <a:schemeClr val="tx1"/>
            </a:fontRef>
          </p:style>
        </p:cxnSp>
      </p:grpSp>
      <p:sp>
        <p:nvSpPr>
          <p:cNvPr id="188" name="Rectangle 187"/>
          <p:cNvSpPr/>
          <p:nvPr/>
        </p:nvSpPr>
        <p:spPr>
          <a:xfrm>
            <a:off x="3538731" y="3578819"/>
            <a:ext cx="1994457" cy="338554"/>
          </a:xfrm>
          <a:prstGeom prst="rect">
            <a:avLst/>
          </a:prstGeom>
        </p:spPr>
        <p:txBody>
          <a:bodyPr wrap="none">
            <a:spAutoFit/>
          </a:bodyPr>
          <a:lstStyle/>
          <a:p>
            <a:pPr>
              <a:lnSpc>
                <a:spcPct val="80000"/>
              </a:lnSpc>
              <a:spcBef>
                <a:spcPct val="0"/>
              </a:spcBef>
              <a:buClrTx/>
              <a:buFontTx/>
              <a:buNone/>
            </a:pPr>
            <a:r>
              <a:rPr lang="en-US" altLang="en-US" sz="2000" dirty="0">
                <a:solidFill>
                  <a:srgbClr val="C00000"/>
                </a:solidFill>
                <a:latin typeface="+mn-lt"/>
              </a:rPr>
              <a:t>8</a:t>
            </a:r>
            <a:r>
              <a:rPr lang="en-US" altLang="en-US" sz="2000" dirty="0">
                <a:solidFill>
                  <a:srgbClr val="CC6600"/>
                </a:solidFill>
                <a:latin typeface="+mn-lt"/>
              </a:rPr>
              <a:t> </a:t>
            </a:r>
            <a:r>
              <a:rPr lang="en-US" altLang="en-US" sz="2000" dirty="0">
                <a:solidFill>
                  <a:schemeClr val="tx1"/>
                </a:solidFill>
                <a:latin typeface="+mn-lt"/>
              </a:rPr>
              <a:t>comparisons</a:t>
            </a:r>
            <a:endParaRPr lang="en-US" altLang="en-US" dirty="0">
              <a:solidFill>
                <a:schemeClr val="tx1"/>
              </a:solidFill>
              <a:latin typeface="+mn-lt"/>
            </a:endParaRPr>
          </a:p>
        </p:txBody>
      </p:sp>
      <p:grpSp>
        <p:nvGrpSpPr>
          <p:cNvPr id="130" name="Group 129"/>
          <p:cNvGrpSpPr/>
          <p:nvPr/>
        </p:nvGrpSpPr>
        <p:grpSpPr>
          <a:xfrm>
            <a:off x="1305762" y="2262075"/>
            <a:ext cx="5872079" cy="492397"/>
            <a:chOff x="1458162" y="2411894"/>
            <a:chExt cx="5872079" cy="492397"/>
          </a:xfrm>
        </p:grpSpPr>
        <p:sp>
          <p:nvSpPr>
            <p:cNvPr id="246" name="Rounded Rectangle 245"/>
            <p:cNvSpPr/>
            <p:nvPr/>
          </p:nvSpPr>
          <p:spPr>
            <a:xfrm>
              <a:off x="1458162" y="2425491"/>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247" name="Rounded Rectangle 246"/>
            <p:cNvSpPr/>
            <p:nvPr/>
          </p:nvSpPr>
          <p:spPr>
            <a:xfrm>
              <a:off x="2121332" y="2425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248" name="Rounded Rectangle 247"/>
            <p:cNvSpPr/>
            <p:nvPr/>
          </p:nvSpPr>
          <p:spPr>
            <a:xfrm>
              <a:off x="2769588" y="2425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249" name="Rounded Rectangle 248"/>
            <p:cNvSpPr/>
            <p:nvPr/>
          </p:nvSpPr>
          <p:spPr>
            <a:xfrm>
              <a:off x="3417845" y="24118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250" name="Rounded Rectangle 249"/>
            <p:cNvSpPr/>
            <p:nvPr/>
          </p:nvSpPr>
          <p:spPr>
            <a:xfrm>
              <a:off x="4113212" y="2425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251" name="Rounded Rectangle 250"/>
            <p:cNvSpPr/>
            <p:nvPr/>
          </p:nvSpPr>
          <p:spPr>
            <a:xfrm>
              <a:off x="4827472" y="2425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252" name="Rounded Rectangle 251"/>
            <p:cNvSpPr/>
            <p:nvPr/>
          </p:nvSpPr>
          <p:spPr>
            <a:xfrm>
              <a:off x="5475729" y="2425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253" name="Rounded Rectangle 252"/>
            <p:cNvSpPr/>
            <p:nvPr/>
          </p:nvSpPr>
          <p:spPr>
            <a:xfrm>
              <a:off x="6123986" y="24118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254" name="Rounded Rectangle 253"/>
            <p:cNvSpPr/>
            <p:nvPr/>
          </p:nvSpPr>
          <p:spPr>
            <a:xfrm>
              <a:off x="6772241" y="24118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grpSp>
      <p:sp>
        <p:nvSpPr>
          <p:cNvPr id="44" name="Text Box 14"/>
          <p:cNvSpPr txBox="1">
            <a:spLocks noChangeArrowheads="1"/>
          </p:cNvSpPr>
          <p:nvPr/>
        </p:nvSpPr>
        <p:spPr bwMode="gray">
          <a:xfrm>
            <a:off x="1299206" y="2366659"/>
            <a:ext cx="562655" cy="294249"/>
          </a:xfrm>
          <a:prstGeom prst="rect">
            <a:avLst/>
          </a:prstGeom>
          <a:noFill/>
          <a:ln>
            <a:noFill/>
          </a:ln>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a:solidFill>
                  <a:schemeClr val="bg1"/>
                </a:solidFill>
                <a:latin typeface="+mj-lt"/>
                <a:ea typeface="Verdana" panose="020B0604030504040204" pitchFamily="34" charset="0"/>
                <a:cs typeface="Verdana" panose="020B0604030504040204" pitchFamily="34" charset="0"/>
              </a:rPr>
              <a:t>Pivot</a:t>
            </a:r>
            <a:endParaRPr lang="en-US" altLang="en-US" sz="1050" dirty="0">
              <a:solidFill>
                <a:schemeClr val="bg1"/>
              </a:solidFill>
              <a:latin typeface="+mj-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8590961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0"/>
                                        </p:tgtEl>
                                        <p:attrNameLst>
                                          <p:attrName>style.visibility</p:attrName>
                                        </p:attrNameLst>
                                      </p:cBhvr>
                                      <p:to>
                                        <p:strVal val="hidden"/>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31"/>
                                        </p:tgtEl>
                                        <p:attrNameLst>
                                          <p:attrName>style.visibility</p:attrName>
                                        </p:attrNameLst>
                                      </p:cBhvr>
                                      <p:to>
                                        <p:strVal val="visible"/>
                                      </p:to>
                                    </p:set>
                                    <p:animEffect transition="in" filter="fade">
                                      <p:cBhvr>
                                        <p:cTn id="10" dur="500"/>
                                        <p:tgtEl>
                                          <p:spTgt spid="13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63" presetClass="path" presetSubtype="0" accel="50000" decel="50000" fill="hold" nodeType="clickEffect">
                                  <p:stCondLst>
                                    <p:cond delay="0"/>
                                  </p:stCondLst>
                                  <p:childTnLst>
                                    <p:animMotion origin="layout" path="M -0.00096 -7.40741E-7 L 0.06444 -7.40741E-7 " pathEditMode="fixed" rAng="0" ptsTypes="AA">
                                      <p:cBhvr>
                                        <p:cTn id="19" dur="1000" fill="hold"/>
                                        <p:tgtEl>
                                          <p:spTgt spid="30"/>
                                        </p:tgtEl>
                                        <p:attrNameLst>
                                          <p:attrName>ppt_x</p:attrName>
                                          <p:attrName>ppt_y</p:attrName>
                                        </p:attrNameLst>
                                      </p:cBhvr>
                                      <p:rCtr x="3270" y="0"/>
                                    </p:animMotion>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nodeType="clickEffect">
                                  <p:stCondLst>
                                    <p:cond delay="0"/>
                                  </p:stCondLst>
                                  <p:childTnLst>
                                    <p:animMotion origin="layout" path="M 0.06444 -7.40741E-7 L 0.12584 -7.40741E-7 " pathEditMode="fixed" rAng="0" ptsTypes="AA">
                                      <p:cBhvr>
                                        <p:cTn id="23" dur="1000" fill="hold"/>
                                        <p:tgtEl>
                                          <p:spTgt spid="30"/>
                                        </p:tgtEl>
                                        <p:attrNameLst>
                                          <p:attrName>ppt_x</p:attrName>
                                          <p:attrName>ppt_y</p:attrName>
                                        </p:attrNameLst>
                                      </p:cBhvr>
                                      <p:rCtr x="3062" y="0"/>
                                    </p:animMotion>
                                  </p:childTnLst>
                                </p:cTn>
                              </p:par>
                            </p:childTnLst>
                          </p:cTn>
                        </p:par>
                      </p:childTnLst>
                    </p:cTn>
                  </p:par>
                  <p:par>
                    <p:cTn id="24" fill="hold">
                      <p:stCondLst>
                        <p:cond delay="indefinite"/>
                      </p:stCondLst>
                      <p:childTnLst>
                        <p:par>
                          <p:cTn id="25" fill="hold">
                            <p:stCondLst>
                              <p:cond delay="0"/>
                            </p:stCondLst>
                            <p:childTnLst>
                              <p:par>
                                <p:cTn id="26" presetID="63" presetClass="path" presetSubtype="0" accel="50000" decel="50000" fill="hold" nodeType="clickEffect">
                                  <p:stCondLst>
                                    <p:cond delay="0"/>
                                  </p:stCondLst>
                                  <p:childTnLst>
                                    <p:animMotion origin="layout" path="M 0.12584 -7.40741E-7 L 0.19509 -0.00115 " pathEditMode="fixed" rAng="0" ptsTypes="AA">
                                      <p:cBhvr>
                                        <p:cTn id="27" dur="1000" fill="hold"/>
                                        <p:tgtEl>
                                          <p:spTgt spid="30"/>
                                        </p:tgtEl>
                                        <p:attrNameLst>
                                          <p:attrName>ppt_x</p:attrName>
                                          <p:attrName>ppt_y</p:attrName>
                                        </p:attrNameLst>
                                      </p:cBhvr>
                                      <p:rCtr x="3463" y="-69"/>
                                    </p:animMotion>
                                  </p:childTnLst>
                                </p:cTn>
                              </p:par>
                            </p:childTnLst>
                          </p:cTn>
                        </p:par>
                      </p:childTnLst>
                    </p:cTn>
                  </p:par>
                  <p:par>
                    <p:cTn id="28" fill="hold">
                      <p:stCondLst>
                        <p:cond delay="indefinite"/>
                      </p:stCondLst>
                      <p:childTnLst>
                        <p:par>
                          <p:cTn id="29" fill="hold">
                            <p:stCondLst>
                              <p:cond delay="0"/>
                            </p:stCondLst>
                            <p:childTnLst>
                              <p:par>
                                <p:cTn id="30" presetID="63" presetClass="path" presetSubtype="0" accel="50000" decel="50000" fill="hold" nodeType="clickEffect">
                                  <p:stCondLst>
                                    <p:cond delay="0"/>
                                  </p:stCondLst>
                                  <p:childTnLst>
                                    <p:animMotion origin="layout" path="M 0.19509 -0.00115 L 0.27204 -0.00115 " pathEditMode="fixed" rAng="0" ptsTypes="AA">
                                      <p:cBhvr>
                                        <p:cTn id="31" dur="1000" fill="hold"/>
                                        <p:tgtEl>
                                          <p:spTgt spid="30"/>
                                        </p:tgtEl>
                                        <p:attrNameLst>
                                          <p:attrName>ppt_x</p:attrName>
                                          <p:attrName>ppt_y</p:attrName>
                                        </p:attrNameLst>
                                      </p:cBhvr>
                                      <p:rCtr x="3847" y="0"/>
                                    </p:animMotion>
                                  </p:childTnLst>
                                </p:cTn>
                              </p:par>
                            </p:childTnLst>
                          </p:cTn>
                        </p:par>
                      </p:childTnLst>
                    </p:cTn>
                  </p:par>
                  <p:par>
                    <p:cTn id="32" fill="hold">
                      <p:stCondLst>
                        <p:cond delay="indefinite"/>
                      </p:stCondLst>
                      <p:childTnLst>
                        <p:par>
                          <p:cTn id="33" fill="hold">
                            <p:stCondLst>
                              <p:cond delay="0"/>
                            </p:stCondLst>
                            <p:childTnLst>
                              <p:par>
                                <p:cTn id="34" presetID="63" presetClass="path" presetSubtype="0" accel="50000" decel="50000" fill="hold" nodeType="clickEffect">
                                  <p:stCondLst>
                                    <p:cond delay="0"/>
                                  </p:stCondLst>
                                  <p:childTnLst>
                                    <p:animMotion origin="layout" path="M 0.27204 -0.00115 L 0.3336 -0.00115 " pathEditMode="fixed" rAng="0" ptsTypes="AA">
                                      <p:cBhvr>
                                        <p:cTn id="35" dur="1000" fill="hold"/>
                                        <p:tgtEl>
                                          <p:spTgt spid="30"/>
                                        </p:tgtEl>
                                        <p:attrNameLst>
                                          <p:attrName>ppt_x</p:attrName>
                                          <p:attrName>ppt_y</p:attrName>
                                        </p:attrNameLst>
                                      </p:cBhvr>
                                      <p:rCtr x="3078" y="0"/>
                                    </p:animMotion>
                                  </p:childTnLst>
                                </p:cTn>
                              </p:par>
                            </p:childTnLst>
                          </p:cTn>
                        </p:par>
                      </p:childTnLst>
                    </p:cTn>
                  </p:par>
                  <p:par>
                    <p:cTn id="36" fill="hold">
                      <p:stCondLst>
                        <p:cond delay="indefinite"/>
                      </p:stCondLst>
                      <p:childTnLst>
                        <p:par>
                          <p:cTn id="37" fill="hold">
                            <p:stCondLst>
                              <p:cond delay="0"/>
                            </p:stCondLst>
                            <p:childTnLst>
                              <p:par>
                                <p:cTn id="38" presetID="63" presetClass="path" presetSubtype="0" accel="50000" decel="50000" fill="hold" nodeType="clickEffect">
                                  <p:stCondLst>
                                    <p:cond delay="0"/>
                                  </p:stCondLst>
                                  <p:childTnLst>
                                    <p:animMotion origin="layout" path="M 0.3336 -0.00115 L 0.40285 -0.00115 " pathEditMode="fixed" rAng="0" ptsTypes="AA">
                                      <p:cBhvr>
                                        <p:cTn id="39" dur="1000" fill="hold"/>
                                        <p:tgtEl>
                                          <p:spTgt spid="30"/>
                                        </p:tgtEl>
                                        <p:attrNameLst>
                                          <p:attrName>ppt_x</p:attrName>
                                          <p:attrName>ppt_y</p:attrName>
                                        </p:attrNameLst>
                                      </p:cBhvr>
                                      <p:rCtr x="3463" y="0"/>
                                    </p:animMotion>
                                  </p:childTnLst>
                                </p:cTn>
                              </p:par>
                            </p:childTnLst>
                          </p:cTn>
                        </p:par>
                      </p:childTnLst>
                    </p:cTn>
                  </p:par>
                  <p:par>
                    <p:cTn id="40" fill="hold">
                      <p:stCondLst>
                        <p:cond delay="indefinite"/>
                      </p:stCondLst>
                      <p:childTnLst>
                        <p:par>
                          <p:cTn id="41" fill="hold">
                            <p:stCondLst>
                              <p:cond delay="0"/>
                            </p:stCondLst>
                            <p:childTnLst>
                              <p:par>
                                <p:cTn id="42" presetID="63" presetClass="path" presetSubtype="0" accel="50000" decel="50000" fill="hold" nodeType="clickEffect">
                                  <p:stCondLst>
                                    <p:cond delay="0"/>
                                  </p:stCondLst>
                                  <p:childTnLst>
                                    <p:animMotion origin="layout" path="M 0.40381 -0.00115 L 0.46537 -0.00115 " pathEditMode="relative" rAng="0" ptsTypes="AA">
                                      <p:cBhvr>
                                        <p:cTn id="43" dur="1000" fill="hold"/>
                                        <p:tgtEl>
                                          <p:spTgt spid="30"/>
                                        </p:tgtEl>
                                        <p:attrNameLst>
                                          <p:attrName>ppt_x</p:attrName>
                                          <p:attrName>ppt_y</p:attrName>
                                        </p:attrNameLst>
                                      </p:cBhvr>
                                      <p:rCtr x="3078" y="0"/>
                                    </p:animMotion>
                                  </p:childTnLst>
                                </p:cTn>
                              </p:par>
                            </p:childTnLst>
                          </p:cTn>
                        </p:par>
                      </p:childTnLst>
                    </p:cTn>
                  </p:par>
                  <p:par>
                    <p:cTn id="44" fill="hold">
                      <p:stCondLst>
                        <p:cond delay="indefinite"/>
                      </p:stCondLst>
                      <p:childTnLst>
                        <p:par>
                          <p:cTn id="45" fill="hold">
                            <p:stCondLst>
                              <p:cond delay="0"/>
                            </p:stCondLst>
                            <p:childTnLst>
                              <p:par>
                                <p:cTn id="46" presetID="63" presetClass="path" presetSubtype="0" accel="50000" decel="50000" fill="hold" nodeType="clickEffect">
                                  <p:stCondLst>
                                    <p:cond delay="0"/>
                                  </p:stCondLst>
                                  <p:childTnLst>
                                    <p:animMotion origin="layout" path="M 0.46537 -0.00115 L 0.54232 -0.00277 " pathEditMode="relative" rAng="0" ptsTypes="AA">
                                      <p:cBhvr>
                                        <p:cTn id="47" dur="1000" fill="hold"/>
                                        <p:tgtEl>
                                          <p:spTgt spid="30"/>
                                        </p:tgtEl>
                                        <p:attrNameLst>
                                          <p:attrName>ppt_x</p:attrName>
                                          <p:attrName>ppt_y</p:attrName>
                                        </p:attrNameLst>
                                      </p:cBhvr>
                                      <p:rCtr x="3847" y="-93"/>
                                    </p:animMotion>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88"/>
                                        </p:tgtEl>
                                        <p:attrNameLst>
                                          <p:attrName>style.visibility</p:attrName>
                                        </p:attrNameLst>
                                      </p:cBhvr>
                                      <p:to>
                                        <p:strVal val="visible"/>
                                      </p:to>
                                    </p:set>
                                    <p:animEffect transition="in" filter="fade">
                                      <p:cBhvr>
                                        <p:cTn id="52"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6"/>
          </p:nvPr>
        </p:nvSpPr>
        <p:spPr/>
        <p:txBody>
          <a:bodyPr/>
          <a:lstStyle/>
          <a:p>
            <a:r>
              <a:rPr lang="en-US" altLang="en-US" dirty="0">
                <a:latin typeface="Arial" panose="020B0604020202020204" pitchFamily="34" charset="0"/>
              </a:rPr>
              <a:t>Quicksort’s Performance</a:t>
            </a:r>
            <a:endParaRPr lang="en-GB" dirty="0"/>
          </a:p>
        </p:txBody>
      </p:sp>
      <p:sp>
        <p:nvSpPr>
          <p:cNvPr id="168" name="TextBox 167"/>
          <p:cNvSpPr txBox="1"/>
          <p:nvPr/>
        </p:nvSpPr>
        <p:spPr>
          <a:xfrm>
            <a:off x="885074" y="1410249"/>
            <a:ext cx="1839799" cy="494751"/>
          </a:xfrm>
          <a:prstGeom prst="rect">
            <a:avLst/>
          </a:prstGeom>
          <a:noFill/>
        </p:spPr>
        <p:txBody>
          <a:bodyPr wrap="none" rtlCol="0">
            <a:spAutoFit/>
          </a:bodyPr>
          <a:lstStyle/>
          <a:p>
            <a:r>
              <a:rPr lang="en-GB" sz="2400" dirty="0">
                <a:solidFill>
                  <a:srgbClr val="C00000"/>
                </a:solidFill>
              </a:rPr>
              <a:t>Worst-case</a:t>
            </a:r>
          </a:p>
        </p:txBody>
      </p:sp>
      <p:grpSp>
        <p:nvGrpSpPr>
          <p:cNvPr id="137" name="Group 136"/>
          <p:cNvGrpSpPr/>
          <p:nvPr/>
        </p:nvGrpSpPr>
        <p:grpSpPr>
          <a:xfrm>
            <a:off x="1293812" y="1905000"/>
            <a:ext cx="5947639" cy="1981200"/>
            <a:chOff x="1230202" y="4238638"/>
            <a:chExt cx="5947639" cy="1981200"/>
          </a:xfrm>
        </p:grpSpPr>
        <p:grpSp>
          <p:nvGrpSpPr>
            <p:cNvPr id="138" name="Group 137"/>
            <p:cNvGrpSpPr/>
            <p:nvPr/>
          </p:nvGrpSpPr>
          <p:grpSpPr>
            <a:xfrm>
              <a:off x="1230202" y="4238638"/>
              <a:ext cx="5947639" cy="846891"/>
              <a:chOff x="1269552" y="4343400"/>
              <a:chExt cx="5947639" cy="846891"/>
            </a:xfrm>
          </p:grpSpPr>
          <p:sp>
            <p:nvSpPr>
              <p:cNvPr id="141" name="Rounded Rectangle 140"/>
              <p:cNvSpPr/>
              <p:nvPr/>
            </p:nvSpPr>
            <p:spPr>
              <a:xfrm>
                <a:off x="1269552" y="4711491"/>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2" name="Rounded Rectangle 141"/>
              <p:cNvSpPr/>
              <p:nvPr/>
            </p:nvSpPr>
            <p:spPr>
              <a:xfrm>
                <a:off x="1932722" y="4711491"/>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3" name="Rounded Rectangle 142"/>
              <p:cNvSpPr/>
              <p:nvPr/>
            </p:nvSpPr>
            <p:spPr>
              <a:xfrm>
                <a:off x="2580978" y="4711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4" name="Rounded Rectangle 143"/>
              <p:cNvSpPr/>
              <p:nvPr/>
            </p:nvSpPr>
            <p:spPr>
              <a:xfrm>
                <a:off x="3229235" y="46978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5" name="Rounded Rectangle 144"/>
              <p:cNvSpPr/>
              <p:nvPr/>
            </p:nvSpPr>
            <p:spPr>
              <a:xfrm>
                <a:off x="3924602" y="4711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6" name="Rounded Rectangle 145"/>
              <p:cNvSpPr/>
              <p:nvPr/>
            </p:nvSpPr>
            <p:spPr>
              <a:xfrm>
                <a:off x="4638862" y="4711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7" name="Rounded Rectangle 146"/>
              <p:cNvSpPr/>
              <p:nvPr/>
            </p:nvSpPr>
            <p:spPr>
              <a:xfrm>
                <a:off x="5287119" y="4711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57" name="Rounded Rectangle 156"/>
              <p:cNvSpPr/>
              <p:nvPr/>
            </p:nvSpPr>
            <p:spPr>
              <a:xfrm>
                <a:off x="5935376" y="46978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66" name="Rounded Rectangle 165"/>
              <p:cNvSpPr/>
              <p:nvPr/>
            </p:nvSpPr>
            <p:spPr>
              <a:xfrm>
                <a:off x="6583631" y="46978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69" name="Rectangle 168"/>
              <p:cNvSpPr/>
              <p:nvPr/>
            </p:nvSpPr>
            <p:spPr>
              <a:xfrm>
                <a:off x="1344539"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71" name="Rectangle 170"/>
              <p:cNvSpPr/>
              <p:nvPr/>
            </p:nvSpPr>
            <p:spPr>
              <a:xfrm>
                <a:off x="1930410"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72" name="Rectangle 171"/>
              <p:cNvSpPr/>
              <p:nvPr/>
            </p:nvSpPr>
            <p:spPr>
              <a:xfrm>
                <a:off x="2584100"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74" name="Rectangle 173"/>
              <p:cNvSpPr/>
              <p:nvPr/>
            </p:nvSpPr>
            <p:spPr>
              <a:xfrm>
                <a:off x="3925580"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175" name="Rectangle 174"/>
              <p:cNvSpPr/>
              <p:nvPr/>
            </p:nvSpPr>
            <p:spPr>
              <a:xfrm>
                <a:off x="4653654"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176" name="Rectangle 175"/>
              <p:cNvSpPr/>
              <p:nvPr/>
            </p:nvSpPr>
            <p:spPr>
              <a:xfrm>
                <a:off x="5307345"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177" name="Rectangle 176"/>
              <p:cNvSpPr/>
              <p:nvPr/>
            </p:nvSpPr>
            <p:spPr>
              <a:xfrm>
                <a:off x="3278793"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178" name="Rectangle 177"/>
              <p:cNvSpPr/>
              <p:nvPr/>
            </p:nvSpPr>
            <p:spPr>
              <a:xfrm>
                <a:off x="6721891"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179" name="Rectangle 178"/>
              <p:cNvSpPr/>
              <p:nvPr/>
            </p:nvSpPr>
            <p:spPr>
              <a:xfrm>
                <a:off x="6010887"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grpSp>
        <p:sp>
          <p:nvSpPr>
            <p:cNvPr id="139" name="Text Box 14"/>
            <p:cNvSpPr txBox="1">
              <a:spLocks noChangeArrowheads="1"/>
            </p:cNvSpPr>
            <p:nvPr/>
          </p:nvSpPr>
          <p:spPr bwMode="gray">
            <a:xfrm>
              <a:off x="1535002" y="5824985"/>
              <a:ext cx="1378583"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ysClr val="windowText" lastClr="000000"/>
                  </a:solidFill>
                  <a:latin typeface="+mj-lt"/>
                  <a:ea typeface="Verdana" panose="020B0604030504040204" pitchFamily="34" charset="0"/>
                  <a:cs typeface="Verdana" panose="020B0604030504040204" pitchFamily="34" charset="0"/>
                </a:rPr>
                <a:t>Last_small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cxnSp>
          <p:nvCxnSpPr>
            <p:cNvPr id="140" name="Straight Arrow Connector 139"/>
            <p:cNvCxnSpPr/>
            <p:nvPr/>
          </p:nvCxnSpPr>
          <p:spPr>
            <a:xfrm flipV="1">
              <a:off x="2250224" y="5165948"/>
              <a:ext cx="0" cy="756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81" name="Group 180"/>
          <p:cNvGrpSpPr/>
          <p:nvPr/>
        </p:nvGrpSpPr>
        <p:grpSpPr>
          <a:xfrm>
            <a:off x="1686607" y="2819400"/>
            <a:ext cx="750205" cy="762944"/>
            <a:chOff x="3102981" y="5204112"/>
            <a:chExt cx="750205" cy="762944"/>
          </a:xfrm>
        </p:grpSpPr>
        <p:sp>
          <p:nvSpPr>
            <p:cNvPr id="184" name="Text Box 14"/>
            <p:cNvSpPr txBox="1">
              <a:spLocks noChangeArrowheads="1"/>
            </p:cNvSpPr>
            <p:nvPr/>
          </p:nvSpPr>
          <p:spPr bwMode="gray">
            <a:xfrm>
              <a:off x="3102981" y="5572203"/>
              <a:ext cx="750205" cy="394853"/>
            </a:xfrm>
            <a:prstGeom prst="rect">
              <a:avLst/>
            </a:prstGeom>
            <a:noFill/>
            <a:ln>
              <a:noFill/>
            </a:ln>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rgbClr val="669900"/>
                  </a:solidFill>
                  <a:latin typeface="+mj-lt"/>
                  <a:ea typeface="Verdana" panose="020B0604030504040204" pitchFamily="34" charset="0"/>
                  <a:cs typeface="Verdana" panose="020B0604030504040204" pitchFamily="34" charset="0"/>
                </a:rPr>
                <a:t>Pivot</a:t>
              </a:r>
              <a:endParaRPr lang="en-US" altLang="en-US" sz="1400" dirty="0">
                <a:solidFill>
                  <a:srgbClr val="669900"/>
                </a:solidFill>
                <a:latin typeface="+mj-lt"/>
                <a:ea typeface="Verdana" panose="020B0604030504040204" pitchFamily="34" charset="0"/>
                <a:cs typeface="Verdana" panose="020B0604030504040204" pitchFamily="34" charset="0"/>
              </a:endParaRPr>
            </a:p>
          </p:txBody>
        </p:sp>
        <p:cxnSp>
          <p:nvCxnSpPr>
            <p:cNvPr id="185" name="Straight Arrow Connector 184"/>
            <p:cNvCxnSpPr/>
            <p:nvPr/>
          </p:nvCxnSpPr>
          <p:spPr>
            <a:xfrm flipV="1">
              <a:off x="3510602" y="5204112"/>
              <a:ext cx="0" cy="368091"/>
            </a:xfrm>
            <a:prstGeom prst="straightConnector1">
              <a:avLst/>
            </a:prstGeom>
            <a:ln>
              <a:solidFill>
                <a:srgbClr val="669900"/>
              </a:solidFill>
              <a:tailEnd type="triangle"/>
            </a:ln>
          </p:spPr>
          <p:style>
            <a:lnRef idx="3">
              <a:schemeClr val="dk1"/>
            </a:lnRef>
            <a:fillRef idx="0">
              <a:schemeClr val="dk1"/>
            </a:fillRef>
            <a:effectRef idx="2">
              <a:schemeClr val="dk1"/>
            </a:effectRef>
            <a:fontRef idx="minor">
              <a:schemeClr val="tx1"/>
            </a:fontRef>
          </p:style>
        </p:cxnSp>
      </p:grpSp>
      <p:grpSp>
        <p:nvGrpSpPr>
          <p:cNvPr id="29" name="Group 28"/>
          <p:cNvGrpSpPr/>
          <p:nvPr/>
        </p:nvGrpSpPr>
        <p:grpSpPr>
          <a:xfrm>
            <a:off x="2741612" y="2820565"/>
            <a:ext cx="250068" cy="774688"/>
            <a:chOff x="2122898" y="2820565"/>
            <a:chExt cx="250068" cy="774688"/>
          </a:xfrm>
        </p:grpSpPr>
        <p:sp>
          <p:nvSpPr>
            <p:cNvPr id="30" name="Text Box 14"/>
            <p:cNvSpPr txBox="1">
              <a:spLocks noChangeArrowheads="1"/>
            </p:cNvSpPr>
            <p:nvPr/>
          </p:nvSpPr>
          <p:spPr bwMode="gray">
            <a:xfrm>
              <a:off x="2122898" y="3200400"/>
              <a:ext cx="250068" cy="394853"/>
            </a:xfrm>
            <a:prstGeom prst="rect">
              <a:avLst/>
            </a:prstGeom>
            <a:noFill/>
            <a:ln>
              <a:noFill/>
            </a:ln>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rgbClr val="CC0099"/>
                  </a:solidFill>
                  <a:latin typeface="+mj-lt"/>
                  <a:ea typeface="Verdana" panose="020B0604030504040204" pitchFamily="34" charset="0"/>
                  <a:cs typeface="Verdana" panose="020B0604030504040204" pitchFamily="34" charset="0"/>
                </a:rPr>
                <a:t>i</a:t>
              </a:r>
              <a:endParaRPr lang="en-US" altLang="en-US" sz="1400" dirty="0">
                <a:solidFill>
                  <a:srgbClr val="CC0099"/>
                </a:solidFill>
                <a:latin typeface="+mj-lt"/>
                <a:ea typeface="Verdana" panose="020B0604030504040204" pitchFamily="34" charset="0"/>
                <a:cs typeface="Verdana" panose="020B0604030504040204" pitchFamily="34" charset="0"/>
              </a:endParaRPr>
            </a:p>
          </p:txBody>
        </p:sp>
        <p:cxnSp>
          <p:nvCxnSpPr>
            <p:cNvPr id="31" name="Straight Arrow Connector 30"/>
            <p:cNvCxnSpPr/>
            <p:nvPr/>
          </p:nvCxnSpPr>
          <p:spPr>
            <a:xfrm flipV="1">
              <a:off x="2247932" y="2820565"/>
              <a:ext cx="0" cy="368091"/>
            </a:xfrm>
            <a:prstGeom prst="straightConnector1">
              <a:avLst/>
            </a:prstGeom>
            <a:ln w="57150">
              <a:solidFill>
                <a:srgbClr val="CC0099"/>
              </a:solidFill>
              <a:tailEnd type="triangle"/>
            </a:ln>
          </p:spPr>
          <p:style>
            <a:lnRef idx="3">
              <a:schemeClr val="dk1"/>
            </a:lnRef>
            <a:fillRef idx="0">
              <a:schemeClr val="dk1"/>
            </a:fillRef>
            <a:effectRef idx="2">
              <a:schemeClr val="dk1"/>
            </a:effectRef>
            <a:fontRef idx="minor">
              <a:schemeClr val="tx1"/>
            </a:fontRef>
          </p:style>
        </p:cxnSp>
      </p:grpSp>
      <p:sp>
        <p:nvSpPr>
          <p:cNvPr id="32" name="Rectangle 31"/>
          <p:cNvSpPr/>
          <p:nvPr/>
        </p:nvSpPr>
        <p:spPr>
          <a:xfrm>
            <a:off x="4157445" y="3578819"/>
            <a:ext cx="1994457" cy="338554"/>
          </a:xfrm>
          <a:prstGeom prst="rect">
            <a:avLst/>
          </a:prstGeom>
        </p:spPr>
        <p:txBody>
          <a:bodyPr wrap="none">
            <a:spAutoFit/>
          </a:bodyPr>
          <a:lstStyle/>
          <a:p>
            <a:pPr>
              <a:lnSpc>
                <a:spcPct val="80000"/>
              </a:lnSpc>
              <a:spcBef>
                <a:spcPct val="0"/>
              </a:spcBef>
              <a:buClrTx/>
              <a:buFontTx/>
              <a:buNone/>
            </a:pPr>
            <a:r>
              <a:rPr lang="en-US" altLang="en-US" sz="2000" dirty="0">
                <a:solidFill>
                  <a:srgbClr val="C00000"/>
                </a:solidFill>
                <a:latin typeface="+mn-lt"/>
              </a:rPr>
              <a:t>7</a:t>
            </a:r>
            <a:r>
              <a:rPr lang="en-US" altLang="en-US" sz="2000" dirty="0">
                <a:solidFill>
                  <a:srgbClr val="CC6600"/>
                </a:solidFill>
                <a:latin typeface="+mn-lt"/>
              </a:rPr>
              <a:t> </a:t>
            </a:r>
            <a:r>
              <a:rPr lang="en-US" altLang="en-US" sz="2000" dirty="0">
                <a:solidFill>
                  <a:schemeClr val="tx1"/>
                </a:solidFill>
                <a:latin typeface="+mn-lt"/>
              </a:rPr>
              <a:t>comparisons</a:t>
            </a:r>
            <a:endParaRPr lang="en-US" altLang="en-US" dirty="0">
              <a:solidFill>
                <a:schemeClr val="tx1"/>
              </a:solidFill>
              <a:latin typeface="+mn-lt"/>
            </a:endParaRPr>
          </a:p>
        </p:txBody>
      </p:sp>
    </p:spTree>
    <p:extLst>
      <p:ext uri="{BB962C8B-B14F-4D97-AF65-F5344CB8AC3E}">
        <p14:creationId xmlns:p14="http://schemas.microsoft.com/office/powerpoint/2010/main" val="12031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0.00291 -7.40741E-7 L 0.06431 -7.40741E-7 " pathEditMode="fixed" rAng="0" ptsTypes="AA">
                                      <p:cBhvr>
                                        <p:cTn id="11" dur="1000" fill="hold"/>
                                        <p:tgtEl>
                                          <p:spTgt spid="29"/>
                                        </p:tgtEl>
                                        <p:attrNameLst>
                                          <p:attrName>ppt_x</p:attrName>
                                          <p:attrName>ppt_y</p:attrName>
                                        </p:attrNameLst>
                                      </p:cBhvr>
                                      <p:rCtr x="3062" y="0"/>
                                    </p:animMotion>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nodeType="clickEffect">
                                  <p:stCondLst>
                                    <p:cond delay="0"/>
                                  </p:stCondLst>
                                  <p:childTnLst>
                                    <p:animMotion origin="layout" path="M 0.06431 -7.40741E-7 L 0.13356 -0.00115 " pathEditMode="fixed" rAng="0" ptsTypes="AA">
                                      <p:cBhvr>
                                        <p:cTn id="15" dur="1000" fill="hold"/>
                                        <p:tgtEl>
                                          <p:spTgt spid="29"/>
                                        </p:tgtEl>
                                        <p:attrNameLst>
                                          <p:attrName>ppt_x</p:attrName>
                                          <p:attrName>ppt_y</p:attrName>
                                        </p:attrNameLst>
                                      </p:cBhvr>
                                      <p:rCtr x="3463" y="-69"/>
                                    </p:animMotion>
                                  </p:childTnLst>
                                </p:cTn>
                              </p:par>
                            </p:childTnLst>
                          </p:cTn>
                        </p:par>
                      </p:childTnLst>
                    </p:cTn>
                  </p:par>
                  <p:par>
                    <p:cTn id="16" fill="hold">
                      <p:stCondLst>
                        <p:cond delay="indefinite"/>
                      </p:stCondLst>
                      <p:childTnLst>
                        <p:par>
                          <p:cTn id="17" fill="hold">
                            <p:stCondLst>
                              <p:cond delay="0"/>
                            </p:stCondLst>
                            <p:childTnLst>
                              <p:par>
                                <p:cTn id="18" presetID="63" presetClass="path" presetSubtype="0" accel="50000" decel="50000" fill="hold" nodeType="clickEffect">
                                  <p:stCondLst>
                                    <p:cond delay="0"/>
                                  </p:stCondLst>
                                  <p:childTnLst>
                                    <p:animMotion origin="layout" path="M 0.13356 -0.00115 L 0.21051 -0.00115 " pathEditMode="fixed" rAng="0" ptsTypes="AA">
                                      <p:cBhvr>
                                        <p:cTn id="19" dur="1000" fill="hold"/>
                                        <p:tgtEl>
                                          <p:spTgt spid="29"/>
                                        </p:tgtEl>
                                        <p:attrNameLst>
                                          <p:attrName>ppt_x</p:attrName>
                                          <p:attrName>ppt_y</p:attrName>
                                        </p:attrNameLst>
                                      </p:cBhvr>
                                      <p:rCtr x="3847" y="0"/>
                                    </p:animMotion>
                                  </p:childTnLst>
                                </p:cTn>
                              </p:par>
                            </p:childTnLst>
                          </p:cTn>
                        </p:par>
                      </p:childTnLst>
                    </p:cTn>
                  </p:par>
                  <p:par>
                    <p:cTn id="20" fill="hold">
                      <p:stCondLst>
                        <p:cond delay="indefinite"/>
                      </p:stCondLst>
                      <p:childTnLst>
                        <p:par>
                          <p:cTn id="21" fill="hold">
                            <p:stCondLst>
                              <p:cond delay="0"/>
                            </p:stCondLst>
                            <p:childTnLst>
                              <p:par>
                                <p:cTn id="22" presetID="63" presetClass="path" presetSubtype="0" accel="50000" decel="50000" fill="hold" nodeType="clickEffect">
                                  <p:stCondLst>
                                    <p:cond delay="0"/>
                                  </p:stCondLst>
                                  <p:childTnLst>
                                    <p:animMotion origin="layout" path="M 0.21051 -0.00115 L 0.27207 -0.00115 " pathEditMode="fixed" rAng="0" ptsTypes="AA">
                                      <p:cBhvr>
                                        <p:cTn id="23" dur="1000" fill="hold"/>
                                        <p:tgtEl>
                                          <p:spTgt spid="29"/>
                                        </p:tgtEl>
                                        <p:attrNameLst>
                                          <p:attrName>ppt_x</p:attrName>
                                          <p:attrName>ppt_y</p:attrName>
                                        </p:attrNameLst>
                                      </p:cBhvr>
                                      <p:rCtr x="3078" y="0"/>
                                    </p:animMotion>
                                  </p:childTnLst>
                                </p:cTn>
                              </p:par>
                            </p:childTnLst>
                          </p:cTn>
                        </p:par>
                      </p:childTnLst>
                    </p:cTn>
                  </p:par>
                  <p:par>
                    <p:cTn id="24" fill="hold">
                      <p:stCondLst>
                        <p:cond delay="indefinite"/>
                      </p:stCondLst>
                      <p:childTnLst>
                        <p:par>
                          <p:cTn id="25" fill="hold">
                            <p:stCondLst>
                              <p:cond delay="0"/>
                            </p:stCondLst>
                            <p:childTnLst>
                              <p:par>
                                <p:cTn id="26" presetID="63" presetClass="path" presetSubtype="0" accel="50000" decel="50000" fill="hold" nodeType="clickEffect">
                                  <p:stCondLst>
                                    <p:cond delay="0"/>
                                  </p:stCondLst>
                                  <p:childTnLst>
                                    <p:animMotion origin="layout" path="M 0.27207 -0.00115 L 0.34132 -0.00115 " pathEditMode="fixed" rAng="0" ptsTypes="AA">
                                      <p:cBhvr>
                                        <p:cTn id="27" dur="1000" fill="hold"/>
                                        <p:tgtEl>
                                          <p:spTgt spid="29"/>
                                        </p:tgtEl>
                                        <p:attrNameLst>
                                          <p:attrName>ppt_x</p:attrName>
                                          <p:attrName>ppt_y</p:attrName>
                                        </p:attrNameLst>
                                      </p:cBhvr>
                                      <p:rCtr x="3463" y="0"/>
                                    </p:animMotion>
                                  </p:childTnLst>
                                </p:cTn>
                              </p:par>
                            </p:childTnLst>
                          </p:cTn>
                        </p:par>
                      </p:childTnLst>
                    </p:cTn>
                  </p:par>
                  <p:par>
                    <p:cTn id="28" fill="hold">
                      <p:stCondLst>
                        <p:cond delay="indefinite"/>
                      </p:stCondLst>
                      <p:childTnLst>
                        <p:par>
                          <p:cTn id="29" fill="hold">
                            <p:stCondLst>
                              <p:cond delay="0"/>
                            </p:stCondLst>
                            <p:childTnLst>
                              <p:par>
                                <p:cTn id="30" presetID="63" presetClass="path" presetSubtype="0" accel="50000" decel="50000" fill="hold" nodeType="clickEffect">
                                  <p:stCondLst>
                                    <p:cond delay="0"/>
                                  </p:stCondLst>
                                  <p:childTnLst>
                                    <p:animMotion origin="layout" path="M 0.3413 -0.00115 L 0.40286 -0.00115 " pathEditMode="relative" rAng="0" ptsTypes="AA">
                                      <p:cBhvr>
                                        <p:cTn id="31" dur="1000" fill="hold"/>
                                        <p:tgtEl>
                                          <p:spTgt spid="29"/>
                                        </p:tgtEl>
                                        <p:attrNameLst>
                                          <p:attrName>ppt_x</p:attrName>
                                          <p:attrName>ppt_y</p:attrName>
                                        </p:attrNameLst>
                                      </p:cBhvr>
                                      <p:rCtr x="3078" y="0"/>
                                    </p:animMotion>
                                  </p:childTnLst>
                                </p:cTn>
                              </p:par>
                            </p:childTnLst>
                          </p:cTn>
                        </p:par>
                      </p:childTnLst>
                    </p:cTn>
                  </p:par>
                  <p:par>
                    <p:cTn id="32" fill="hold">
                      <p:stCondLst>
                        <p:cond delay="indefinite"/>
                      </p:stCondLst>
                      <p:childTnLst>
                        <p:par>
                          <p:cTn id="33" fill="hold">
                            <p:stCondLst>
                              <p:cond delay="0"/>
                            </p:stCondLst>
                            <p:childTnLst>
                              <p:par>
                                <p:cTn id="34" presetID="63" presetClass="path" presetSubtype="0" accel="50000" decel="50000" fill="hold" nodeType="clickEffect">
                                  <p:stCondLst>
                                    <p:cond delay="0"/>
                                  </p:stCondLst>
                                  <p:childTnLst>
                                    <p:animMotion origin="layout" path="M 0.40285 -0.00115 L 0.4798 -0.00277 " pathEditMode="relative" rAng="0" ptsTypes="AA">
                                      <p:cBhvr>
                                        <p:cTn id="35" dur="1000" fill="hold"/>
                                        <p:tgtEl>
                                          <p:spTgt spid="29"/>
                                        </p:tgtEl>
                                        <p:attrNameLst>
                                          <p:attrName>ppt_x</p:attrName>
                                          <p:attrName>ppt_y</p:attrName>
                                        </p:attrNameLst>
                                      </p:cBhvr>
                                      <p:rCtr x="3847" y="-93"/>
                                    </p:animMotion>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6"/>
          </p:nvPr>
        </p:nvSpPr>
        <p:spPr/>
        <p:txBody>
          <a:bodyPr/>
          <a:lstStyle/>
          <a:p>
            <a:r>
              <a:rPr lang="en-US" altLang="en-US" dirty="0">
                <a:latin typeface="Arial" panose="020B0604020202020204" pitchFamily="34" charset="0"/>
              </a:rPr>
              <a:t>Quicksort’s Performance</a:t>
            </a:r>
            <a:endParaRPr lang="en-GB" dirty="0"/>
          </a:p>
        </p:txBody>
      </p:sp>
      <p:sp>
        <p:nvSpPr>
          <p:cNvPr id="168" name="TextBox 167"/>
          <p:cNvSpPr txBox="1"/>
          <p:nvPr/>
        </p:nvSpPr>
        <p:spPr>
          <a:xfrm>
            <a:off x="885074" y="1410249"/>
            <a:ext cx="1839799" cy="535531"/>
          </a:xfrm>
          <a:prstGeom prst="rect">
            <a:avLst/>
          </a:prstGeom>
          <a:noFill/>
        </p:spPr>
        <p:txBody>
          <a:bodyPr wrap="none" rtlCol="0">
            <a:spAutoFit/>
          </a:bodyPr>
          <a:lstStyle/>
          <a:p>
            <a:r>
              <a:rPr lang="en-GB" sz="2400" dirty="0">
                <a:solidFill>
                  <a:srgbClr val="C00000"/>
                </a:solidFill>
              </a:rPr>
              <a:t>Worst-case</a:t>
            </a:r>
          </a:p>
        </p:txBody>
      </p:sp>
      <p:grpSp>
        <p:nvGrpSpPr>
          <p:cNvPr id="137" name="Group 136"/>
          <p:cNvGrpSpPr/>
          <p:nvPr/>
        </p:nvGrpSpPr>
        <p:grpSpPr>
          <a:xfrm>
            <a:off x="1293812" y="1905000"/>
            <a:ext cx="5947639" cy="1981200"/>
            <a:chOff x="1230202" y="4238638"/>
            <a:chExt cx="5947639" cy="1981200"/>
          </a:xfrm>
        </p:grpSpPr>
        <p:grpSp>
          <p:nvGrpSpPr>
            <p:cNvPr id="138" name="Group 137"/>
            <p:cNvGrpSpPr/>
            <p:nvPr/>
          </p:nvGrpSpPr>
          <p:grpSpPr>
            <a:xfrm>
              <a:off x="1230202" y="4238638"/>
              <a:ext cx="5947639" cy="846891"/>
              <a:chOff x="1269552" y="4343400"/>
              <a:chExt cx="5947639" cy="846891"/>
            </a:xfrm>
          </p:grpSpPr>
          <p:sp>
            <p:nvSpPr>
              <p:cNvPr id="141" name="Rounded Rectangle 140"/>
              <p:cNvSpPr/>
              <p:nvPr/>
            </p:nvSpPr>
            <p:spPr>
              <a:xfrm>
                <a:off x="1269552" y="4711491"/>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2" name="Rounded Rectangle 141"/>
              <p:cNvSpPr/>
              <p:nvPr/>
            </p:nvSpPr>
            <p:spPr>
              <a:xfrm>
                <a:off x="1932722" y="4711491"/>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3" name="Rounded Rectangle 142"/>
              <p:cNvSpPr/>
              <p:nvPr/>
            </p:nvSpPr>
            <p:spPr>
              <a:xfrm>
                <a:off x="2580978" y="4711491"/>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4" name="Rounded Rectangle 143"/>
              <p:cNvSpPr/>
              <p:nvPr/>
            </p:nvSpPr>
            <p:spPr>
              <a:xfrm>
                <a:off x="3229235" y="46978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5" name="Rounded Rectangle 144"/>
              <p:cNvSpPr/>
              <p:nvPr/>
            </p:nvSpPr>
            <p:spPr>
              <a:xfrm>
                <a:off x="3924602" y="4711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6" name="Rounded Rectangle 145"/>
              <p:cNvSpPr/>
              <p:nvPr/>
            </p:nvSpPr>
            <p:spPr>
              <a:xfrm>
                <a:off x="4638862" y="4711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7" name="Rounded Rectangle 146"/>
              <p:cNvSpPr/>
              <p:nvPr/>
            </p:nvSpPr>
            <p:spPr>
              <a:xfrm>
                <a:off x="5287119" y="4711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57" name="Rounded Rectangle 156"/>
              <p:cNvSpPr/>
              <p:nvPr/>
            </p:nvSpPr>
            <p:spPr>
              <a:xfrm>
                <a:off x="5935376" y="46978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66" name="Rounded Rectangle 165"/>
              <p:cNvSpPr/>
              <p:nvPr/>
            </p:nvSpPr>
            <p:spPr>
              <a:xfrm>
                <a:off x="6583631" y="46978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69" name="Rectangle 168"/>
              <p:cNvSpPr/>
              <p:nvPr/>
            </p:nvSpPr>
            <p:spPr>
              <a:xfrm>
                <a:off x="1344539"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71" name="Rectangle 170"/>
              <p:cNvSpPr/>
              <p:nvPr/>
            </p:nvSpPr>
            <p:spPr>
              <a:xfrm>
                <a:off x="1930410"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72" name="Rectangle 171"/>
              <p:cNvSpPr/>
              <p:nvPr/>
            </p:nvSpPr>
            <p:spPr>
              <a:xfrm>
                <a:off x="2584100"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74" name="Rectangle 173"/>
              <p:cNvSpPr/>
              <p:nvPr/>
            </p:nvSpPr>
            <p:spPr>
              <a:xfrm>
                <a:off x="3925580"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175" name="Rectangle 174"/>
              <p:cNvSpPr/>
              <p:nvPr/>
            </p:nvSpPr>
            <p:spPr>
              <a:xfrm>
                <a:off x="4653654"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176" name="Rectangle 175"/>
              <p:cNvSpPr/>
              <p:nvPr/>
            </p:nvSpPr>
            <p:spPr>
              <a:xfrm>
                <a:off x="5307345"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177" name="Rectangle 176"/>
              <p:cNvSpPr/>
              <p:nvPr/>
            </p:nvSpPr>
            <p:spPr>
              <a:xfrm>
                <a:off x="3278793"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178" name="Rectangle 177"/>
              <p:cNvSpPr/>
              <p:nvPr/>
            </p:nvSpPr>
            <p:spPr>
              <a:xfrm>
                <a:off x="6721891"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179" name="Rectangle 178"/>
              <p:cNvSpPr/>
              <p:nvPr/>
            </p:nvSpPr>
            <p:spPr>
              <a:xfrm>
                <a:off x="6010887"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grpSp>
        <p:sp>
          <p:nvSpPr>
            <p:cNvPr id="139" name="Text Box 14"/>
            <p:cNvSpPr txBox="1">
              <a:spLocks noChangeArrowheads="1"/>
            </p:cNvSpPr>
            <p:nvPr/>
          </p:nvSpPr>
          <p:spPr bwMode="gray">
            <a:xfrm>
              <a:off x="2297002" y="5824985"/>
              <a:ext cx="1378583"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ysClr val="windowText" lastClr="000000"/>
                  </a:solidFill>
                  <a:latin typeface="+mj-lt"/>
                  <a:ea typeface="Verdana" panose="020B0604030504040204" pitchFamily="34" charset="0"/>
                  <a:cs typeface="Verdana" panose="020B0604030504040204" pitchFamily="34" charset="0"/>
                </a:rPr>
                <a:t>Last_small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cxnSp>
          <p:nvCxnSpPr>
            <p:cNvPr id="140" name="Straight Arrow Connector 139"/>
            <p:cNvCxnSpPr/>
            <p:nvPr/>
          </p:nvCxnSpPr>
          <p:spPr>
            <a:xfrm flipV="1">
              <a:off x="3012224" y="5165948"/>
              <a:ext cx="0" cy="756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81" name="Group 180"/>
          <p:cNvGrpSpPr/>
          <p:nvPr/>
        </p:nvGrpSpPr>
        <p:grpSpPr>
          <a:xfrm>
            <a:off x="2449970" y="2819400"/>
            <a:ext cx="750205" cy="762944"/>
            <a:chOff x="3102981" y="5204112"/>
            <a:chExt cx="750205" cy="762944"/>
          </a:xfrm>
        </p:grpSpPr>
        <p:sp>
          <p:nvSpPr>
            <p:cNvPr id="184" name="Text Box 14"/>
            <p:cNvSpPr txBox="1">
              <a:spLocks noChangeArrowheads="1"/>
            </p:cNvSpPr>
            <p:nvPr/>
          </p:nvSpPr>
          <p:spPr bwMode="gray">
            <a:xfrm>
              <a:off x="3102981" y="5572203"/>
              <a:ext cx="750205" cy="394853"/>
            </a:xfrm>
            <a:prstGeom prst="rect">
              <a:avLst/>
            </a:prstGeom>
            <a:noFill/>
            <a:ln>
              <a:noFill/>
            </a:ln>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rgbClr val="669900"/>
                  </a:solidFill>
                  <a:latin typeface="+mj-lt"/>
                  <a:ea typeface="Verdana" panose="020B0604030504040204" pitchFamily="34" charset="0"/>
                  <a:cs typeface="Verdana" panose="020B0604030504040204" pitchFamily="34" charset="0"/>
                </a:rPr>
                <a:t>Pivot</a:t>
              </a:r>
              <a:endParaRPr lang="en-US" altLang="en-US" sz="1400" dirty="0">
                <a:solidFill>
                  <a:srgbClr val="669900"/>
                </a:solidFill>
                <a:latin typeface="+mj-lt"/>
                <a:ea typeface="Verdana" panose="020B0604030504040204" pitchFamily="34" charset="0"/>
                <a:cs typeface="Verdana" panose="020B0604030504040204" pitchFamily="34" charset="0"/>
              </a:endParaRPr>
            </a:p>
          </p:txBody>
        </p:sp>
        <p:cxnSp>
          <p:nvCxnSpPr>
            <p:cNvPr id="185" name="Straight Arrow Connector 184"/>
            <p:cNvCxnSpPr/>
            <p:nvPr/>
          </p:nvCxnSpPr>
          <p:spPr>
            <a:xfrm flipV="1">
              <a:off x="3510602" y="5204112"/>
              <a:ext cx="0" cy="368091"/>
            </a:xfrm>
            <a:prstGeom prst="straightConnector1">
              <a:avLst/>
            </a:prstGeom>
            <a:ln>
              <a:solidFill>
                <a:srgbClr val="669900"/>
              </a:solidFill>
              <a:tailEnd type="triangle"/>
            </a:ln>
          </p:spPr>
          <p:style>
            <a:lnRef idx="3">
              <a:schemeClr val="dk1"/>
            </a:lnRef>
            <a:fillRef idx="0">
              <a:schemeClr val="dk1"/>
            </a:fillRef>
            <a:effectRef idx="2">
              <a:schemeClr val="dk1"/>
            </a:effectRef>
            <a:fontRef idx="minor">
              <a:schemeClr val="tx1"/>
            </a:fontRef>
          </p:style>
        </p:cxnSp>
      </p:grpSp>
      <p:sp>
        <p:nvSpPr>
          <p:cNvPr id="39" name="Rectangle 38"/>
          <p:cNvSpPr/>
          <p:nvPr/>
        </p:nvSpPr>
        <p:spPr>
          <a:xfrm>
            <a:off x="4157445" y="3578819"/>
            <a:ext cx="1994457" cy="338554"/>
          </a:xfrm>
          <a:prstGeom prst="rect">
            <a:avLst/>
          </a:prstGeom>
        </p:spPr>
        <p:txBody>
          <a:bodyPr wrap="none">
            <a:spAutoFit/>
          </a:bodyPr>
          <a:lstStyle/>
          <a:p>
            <a:pPr>
              <a:lnSpc>
                <a:spcPct val="80000"/>
              </a:lnSpc>
              <a:spcBef>
                <a:spcPct val="0"/>
              </a:spcBef>
              <a:buClrTx/>
              <a:buFontTx/>
              <a:buNone/>
            </a:pPr>
            <a:r>
              <a:rPr lang="en-US" altLang="en-US" sz="2000" dirty="0">
                <a:solidFill>
                  <a:srgbClr val="C00000"/>
                </a:solidFill>
                <a:latin typeface="+mn-lt"/>
              </a:rPr>
              <a:t>6</a:t>
            </a:r>
            <a:r>
              <a:rPr lang="en-US" altLang="en-US" sz="2000" dirty="0">
                <a:solidFill>
                  <a:srgbClr val="CC6600"/>
                </a:solidFill>
                <a:latin typeface="+mn-lt"/>
              </a:rPr>
              <a:t> </a:t>
            </a:r>
            <a:r>
              <a:rPr lang="en-US" altLang="en-US" sz="2000" dirty="0">
                <a:solidFill>
                  <a:schemeClr val="tx1"/>
                </a:solidFill>
                <a:latin typeface="+mn-lt"/>
              </a:rPr>
              <a:t>comparisons</a:t>
            </a:r>
            <a:endParaRPr lang="en-US" altLang="en-US" dirty="0">
              <a:solidFill>
                <a:schemeClr val="tx1"/>
              </a:solidFill>
              <a:latin typeface="+mn-lt"/>
            </a:endParaRPr>
          </a:p>
        </p:txBody>
      </p:sp>
      <p:grpSp>
        <p:nvGrpSpPr>
          <p:cNvPr id="33" name="Group 32"/>
          <p:cNvGrpSpPr/>
          <p:nvPr/>
        </p:nvGrpSpPr>
        <p:grpSpPr>
          <a:xfrm>
            <a:off x="3405944" y="2820565"/>
            <a:ext cx="250068" cy="774688"/>
            <a:chOff x="2122898" y="2820565"/>
            <a:chExt cx="250068" cy="774688"/>
          </a:xfrm>
        </p:grpSpPr>
        <p:sp>
          <p:nvSpPr>
            <p:cNvPr id="34" name="Text Box 14"/>
            <p:cNvSpPr txBox="1">
              <a:spLocks noChangeArrowheads="1"/>
            </p:cNvSpPr>
            <p:nvPr/>
          </p:nvSpPr>
          <p:spPr bwMode="gray">
            <a:xfrm>
              <a:off x="2122898" y="3200400"/>
              <a:ext cx="250068" cy="394853"/>
            </a:xfrm>
            <a:prstGeom prst="rect">
              <a:avLst/>
            </a:prstGeom>
            <a:noFill/>
            <a:ln>
              <a:noFill/>
            </a:ln>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rgbClr val="CC0099"/>
                  </a:solidFill>
                  <a:latin typeface="+mj-lt"/>
                  <a:ea typeface="Verdana" panose="020B0604030504040204" pitchFamily="34" charset="0"/>
                  <a:cs typeface="Verdana" panose="020B0604030504040204" pitchFamily="34" charset="0"/>
                </a:rPr>
                <a:t>i</a:t>
              </a:r>
              <a:endParaRPr lang="en-US" altLang="en-US" sz="1400" dirty="0">
                <a:solidFill>
                  <a:srgbClr val="CC0099"/>
                </a:solidFill>
                <a:latin typeface="+mj-lt"/>
                <a:ea typeface="Verdana" panose="020B0604030504040204" pitchFamily="34" charset="0"/>
                <a:cs typeface="Verdana" panose="020B0604030504040204" pitchFamily="34" charset="0"/>
              </a:endParaRPr>
            </a:p>
          </p:txBody>
        </p:sp>
        <p:cxnSp>
          <p:nvCxnSpPr>
            <p:cNvPr id="35" name="Straight Arrow Connector 34"/>
            <p:cNvCxnSpPr/>
            <p:nvPr/>
          </p:nvCxnSpPr>
          <p:spPr>
            <a:xfrm flipV="1">
              <a:off x="2247932" y="2820565"/>
              <a:ext cx="0" cy="368091"/>
            </a:xfrm>
            <a:prstGeom prst="straightConnector1">
              <a:avLst/>
            </a:prstGeom>
            <a:ln w="57150">
              <a:solidFill>
                <a:srgbClr val="CC0099"/>
              </a:solidFill>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80275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nodeType="clickEffect">
                                  <p:stCondLst>
                                    <p:cond delay="0"/>
                                  </p:stCondLst>
                                  <p:childTnLst>
                                    <p:animMotion origin="layout" path="M -0.00266 3.7037E-6 L 0.06659 -0.00115 " pathEditMode="fixed" rAng="0" ptsTypes="AA">
                                      <p:cBhvr>
                                        <p:cTn id="11" dur="1000" fill="hold"/>
                                        <p:tgtEl>
                                          <p:spTgt spid="33"/>
                                        </p:tgtEl>
                                        <p:attrNameLst>
                                          <p:attrName>ppt_x</p:attrName>
                                          <p:attrName>ppt_y</p:attrName>
                                        </p:attrNameLst>
                                      </p:cBhvr>
                                      <p:rCtr x="3463" y="-69"/>
                                    </p:animMotion>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nodeType="clickEffect">
                                  <p:stCondLst>
                                    <p:cond delay="0"/>
                                  </p:stCondLst>
                                  <p:childTnLst>
                                    <p:animMotion origin="layout" path="M 0.06659 -0.00115 L 0.14354 -0.00115 " pathEditMode="fixed" rAng="0" ptsTypes="AA">
                                      <p:cBhvr>
                                        <p:cTn id="15" dur="1000" fill="hold"/>
                                        <p:tgtEl>
                                          <p:spTgt spid="33"/>
                                        </p:tgtEl>
                                        <p:attrNameLst>
                                          <p:attrName>ppt_x</p:attrName>
                                          <p:attrName>ppt_y</p:attrName>
                                        </p:attrNameLst>
                                      </p:cBhvr>
                                      <p:rCtr x="3847" y="0"/>
                                    </p:animMotion>
                                  </p:childTnLst>
                                </p:cTn>
                              </p:par>
                            </p:childTnLst>
                          </p:cTn>
                        </p:par>
                      </p:childTnLst>
                    </p:cTn>
                  </p:par>
                  <p:par>
                    <p:cTn id="16" fill="hold">
                      <p:stCondLst>
                        <p:cond delay="indefinite"/>
                      </p:stCondLst>
                      <p:childTnLst>
                        <p:par>
                          <p:cTn id="17" fill="hold">
                            <p:stCondLst>
                              <p:cond delay="0"/>
                            </p:stCondLst>
                            <p:childTnLst>
                              <p:par>
                                <p:cTn id="18" presetID="63" presetClass="path" presetSubtype="0" accel="50000" decel="50000" fill="hold" nodeType="clickEffect">
                                  <p:stCondLst>
                                    <p:cond delay="0"/>
                                  </p:stCondLst>
                                  <p:childTnLst>
                                    <p:animMotion origin="layout" path="M 0.14354 -0.00115 L 0.2051 -0.00115 " pathEditMode="fixed" rAng="0" ptsTypes="AA">
                                      <p:cBhvr>
                                        <p:cTn id="19" dur="1000" fill="hold"/>
                                        <p:tgtEl>
                                          <p:spTgt spid="33"/>
                                        </p:tgtEl>
                                        <p:attrNameLst>
                                          <p:attrName>ppt_x</p:attrName>
                                          <p:attrName>ppt_y</p:attrName>
                                        </p:attrNameLst>
                                      </p:cBhvr>
                                      <p:rCtr x="3078" y="0"/>
                                    </p:animMotion>
                                  </p:childTnLst>
                                </p:cTn>
                              </p:par>
                            </p:childTnLst>
                          </p:cTn>
                        </p:par>
                      </p:childTnLst>
                    </p:cTn>
                  </p:par>
                  <p:par>
                    <p:cTn id="20" fill="hold">
                      <p:stCondLst>
                        <p:cond delay="indefinite"/>
                      </p:stCondLst>
                      <p:childTnLst>
                        <p:par>
                          <p:cTn id="21" fill="hold">
                            <p:stCondLst>
                              <p:cond delay="0"/>
                            </p:stCondLst>
                            <p:childTnLst>
                              <p:par>
                                <p:cTn id="22" presetID="63" presetClass="path" presetSubtype="0" accel="50000" decel="50000" fill="hold" nodeType="clickEffect">
                                  <p:stCondLst>
                                    <p:cond delay="0"/>
                                  </p:stCondLst>
                                  <p:childTnLst>
                                    <p:animMotion origin="layout" path="M 0.2051 -0.00115 L 0.27435 -0.00115 " pathEditMode="fixed" rAng="0" ptsTypes="AA">
                                      <p:cBhvr>
                                        <p:cTn id="23" dur="1000" fill="hold"/>
                                        <p:tgtEl>
                                          <p:spTgt spid="33"/>
                                        </p:tgtEl>
                                        <p:attrNameLst>
                                          <p:attrName>ppt_x</p:attrName>
                                          <p:attrName>ppt_y</p:attrName>
                                        </p:attrNameLst>
                                      </p:cBhvr>
                                      <p:rCtr x="3463" y="0"/>
                                    </p:animMotion>
                                  </p:childTnLst>
                                </p:cTn>
                              </p:par>
                            </p:childTnLst>
                          </p:cTn>
                        </p:par>
                      </p:childTnLst>
                    </p:cTn>
                  </p:par>
                  <p:par>
                    <p:cTn id="24" fill="hold">
                      <p:stCondLst>
                        <p:cond delay="indefinite"/>
                      </p:stCondLst>
                      <p:childTnLst>
                        <p:par>
                          <p:cTn id="25" fill="hold">
                            <p:stCondLst>
                              <p:cond delay="0"/>
                            </p:stCondLst>
                            <p:childTnLst>
                              <p:par>
                                <p:cTn id="26" presetID="63" presetClass="path" presetSubtype="0" accel="50000" decel="50000" fill="hold" nodeType="clickEffect">
                                  <p:stCondLst>
                                    <p:cond delay="0"/>
                                  </p:stCondLst>
                                  <p:childTnLst>
                                    <p:animMotion origin="layout" path="M 0.27429 -0.00115 L 0.3389 -0.00115 " pathEditMode="relative" rAng="0" ptsTypes="AA">
                                      <p:cBhvr>
                                        <p:cTn id="27" dur="2000" fill="hold"/>
                                        <p:tgtEl>
                                          <p:spTgt spid="33"/>
                                        </p:tgtEl>
                                        <p:attrNameLst>
                                          <p:attrName>ppt_x</p:attrName>
                                          <p:attrName>ppt_y</p:attrName>
                                        </p:attrNameLst>
                                      </p:cBhvr>
                                      <p:rCtr x="3222" y="0"/>
                                    </p:animMotion>
                                  </p:childTnLst>
                                </p:cTn>
                              </p:par>
                            </p:childTnLst>
                          </p:cTn>
                        </p:par>
                      </p:childTnLst>
                    </p:cTn>
                  </p:par>
                  <p:par>
                    <p:cTn id="28" fill="hold">
                      <p:stCondLst>
                        <p:cond delay="indefinite"/>
                      </p:stCondLst>
                      <p:childTnLst>
                        <p:par>
                          <p:cTn id="29" fill="hold">
                            <p:stCondLst>
                              <p:cond delay="0"/>
                            </p:stCondLst>
                            <p:childTnLst>
                              <p:par>
                                <p:cTn id="30" presetID="63" presetClass="path" presetSubtype="0" accel="50000" decel="50000" fill="hold" nodeType="clickEffect">
                                  <p:stCondLst>
                                    <p:cond delay="0"/>
                                  </p:stCondLst>
                                  <p:childTnLst>
                                    <p:animMotion origin="layout" path="M 0.3389 -0.00115 L 0.39741 -0.00115 " pathEditMode="relative" rAng="0" ptsTypes="AA">
                                      <p:cBhvr>
                                        <p:cTn id="31" dur="2000" fill="hold"/>
                                        <p:tgtEl>
                                          <p:spTgt spid="33"/>
                                        </p:tgtEl>
                                        <p:attrNameLst>
                                          <p:attrName>ppt_x</p:attrName>
                                          <p:attrName>ppt_y</p:attrName>
                                        </p:attrNameLst>
                                      </p:cBhvr>
                                      <p:rCtr x="2918" y="0"/>
                                    </p:animMotion>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latin typeface="Arial" panose="020B0604020202020204" pitchFamily="34" charset="0"/>
              </a:rPr>
              <a:t>Quicksort’s Performance</a:t>
            </a:r>
            <a:endParaRPr lang="en-GB" dirty="0"/>
          </a:p>
        </p:txBody>
      </p:sp>
      <p:sp>
        <p:nvSpPr>
          <p:cNvPr id="4100" name="Rectangle 3"/>
          <p:cNvSpPr>
            <a:spLocks noGrp="1" noChangeArrowheads="1"/>
          </p:cNvSpPr>
          <p:nvPr>
            <p:ph sz="quarter" idx="17"/>
          </p:nvPr>
        </p:nvSpPr>
        <p:spPr/>
        <p:txBody>
          <a:bodyPr/>
          <a:lstStyle/>
          <a:p>
            <a:pPr marL="176213" indent="0">
              <a:buNone/>
            </a:pPr>
            <a:r>
              <a:rPr lang="en-US" altLang="en-US" sz="2400" b="1" dirty="0">
                <a:solidFill>
                  <a:srgbClr val="C00000"/>
                </a:solidFill>
                <a:latin typeface="Arial" panose="020B0604020202020204" pitchFamily="34" charset="0"/>
              </a:rPr>
              <a:t>Worst case </a:t>
            </a:r>
            <a:r>
              <a:rPr lang="en-US" altLang="en-US" sz="2400" dirty="0">
                <a:latin typeface="Arial" panose="020B0604020202020204" pitchFamily="34" charset="0"/>
              </a:rPr>
              <a:t>happens when the pivot does a bad job at splitting the array </a:t>
            </a:r>
            <a:r>
              <a:rPr lang="en-US" altLang="en-US" sz="2400" dirty="0">
                <a:solidFill>
                  <a:srgbClr val="C00000"/>
                </a:solidFill>
                <a:latin typeface="Arial" panose="020B0604020202020204" pitchFamily="34" charset="0"/>
              </a:rPr>
              <a:t>evenly,</a:t>
            </a:r>
            <a:r>
              <a:rPr lang="en-US" altLang="en-US" sz="2400" dirty="0">
                <a:latin typeface="Arial" panose="020B0604020202020204" pitchFamily="34" charset="0"/>
              </a:rPr>
              <a:t> if pivot is the smallest or the largest key each time, then the total no. of key comparisons is O(</a:t>
            </a:r>
            <a:r>
              <a:rPr lang="en-US" altLang="en-US" sz="2400" i="1" dirty="0">
                <a:latin typeface="Arial" panose="020B0604020202020204" pitchFamily="34" charset="0"/>
              </a:rPr>
              <a:t>n</a:t>
            </a:r>
            <a:r>
              <a:rPr lang="en-US" altLang="en-US" sz="2800" baseline="30000" dirty="0">
                <a:latin typeface="Arial" panose="020B0604020202020204" pitchFamily="34" charset="0"/>
              </a:rPr>
              <a:t>2</a:t>
            </a:r>
            <a:r>
              <a:rPr lang="en-US" altLang="en-US" sz="2800" dirty="0">
                <a:latin typeface="Arial" panose="020B0604020202020204" pitchFamily="34" charset="0"/>
              </a:rPr>
              <a:t>). </a:t>
            </a:r>
          </a:p>
        </p:txBody>
      </p:sp>
      <p:graphicFrame>
        <p:nvGraphicFramePr>
          <p:cNvPr id="4098" name="Object 5"/>
          <p:cNvGraphicFramePr>
            <a:graphicFrameLocks noChangeAspect="1"/>
          </p:cNvGraphicFramePr>
          <p:nvPr>
            <p:extLst>
              <p:ext uri="{D42A27DB-BD31-4B8C-83A1-F6EECF244321}">
                <p14:modId xmlns:p14="http://schemas.microsoft.com/office/powerpoint/2010/main" val="1316357092"/>
              </p:ext>
            </p:extLst>
          </p:nvPr>
        </p:nvGraphicFramePr>
        <p:xfrm>
          <a:off x="3198812" y="3295650"/>
          <a:ext cx="3275011" cy="860874"/>
        </p:xfrm>
        <a:graphic>
          <a:graphicData uri="http://schemas.openxmlformats.org/presentationml/2006/ole">
            <mc:AlternateContent xmlns:mc="http://schemas.openxmlformats.org/markup-compatibility/2006">
              <mc:Choice xmlns:v="urn:schemas-microsoft-com:vml" Requires="v">
                <p:oleObj name="Equation" r:id="rId2" imgW="1638000" imgH="431640" progId="Equation.3">
                  <p:embed/>
                </p:oleObj>
              </mc:Choice>
              <mc:Fallback>
                <p:oleObj name="Equation" r:id="rId2" imgW="1638000" imgH="431640" progId="Equation.3">
                  <p:embed/>
                  <p:pic>
                    <p:nvPicPr>
                      <p:cNvPr id="4098"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812" y="3295650"/>
                        <a:ext cx="3275011" cy="8608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6"/>
          </p:nvPr>
        </p:nvSpPr>
        <p:spPr/>
        <p:txBody>
          <a:bodyPr/>
          <a:lstStyle/>
          <a:p>
            <a:r>
              <a:rPr lang="en-GB" dirty="0"/>
              <a:t>Quicksort’s Performance</a:t>
            </a:r>
          </a:p>
        </p:txBody>
      </p:sp>
      <p:sp>
        <p:nvSpPr>
          <p:cNvPr id="3" name="Content Placeholder 2"/>
          <p:cNvSpPr>
            <a:spLocks noGrp="1"/>
          </p:cNvSpPr>
          <p:nvPr>
            <p:ph sz="quarter" idx="17"/>
          </p:nvPr>
        </p:nvSpPr>
        <p:spPr/>
        <p:txBody>
          <a:bodyPr/>
          <a:lstStyle/>
          <a:p>
            <a:pPr marL="176213" indent="0">
              <a:buNone/>
            </a:pPr>
            <a:r>
              <a:rPr lang="en-US" altLang="en-US" sz="2400" b="1" dirty="0">
                <a:solidFill>
                  <a:srgbClr val="C00000"/>
                </a:solidFill>
                <a:latin typeface="Arial" panose="020B0604020202020204" pitchFamily="34" charset="0"/>
              </a:rPr>
              <a:t>Best case </a:t>
            </a:r>
            <a:r>
              <a:rPr lang="en-US" altLang="en-US" sz="2400" dirty="0">
                <a:latin typeface="Arial" panose="020B0604020202020204" pitchFamily="34" charset="0"/>
              </a:rPr>
              <a:t>happens</a:t>
            </a:r>
            <a:r>
              <a:rPr lang="en-US" altLang="en-US" sz="2800" b="1" dirty="0">
                <a:solidFill>
                  <a:srgbClr val="C00000"/>
                </a:solidFill>
                <a:effectLst>
                  <a:outerShdw blurRad="38100" dist="38100" dir="2700000" algn="tl">
                    <a:srgbClr val="000000">
                      <a:alpha val="43137"/>
                    </a:srgbClr>
                  </a:outerShdw>
                </a:effectLst>
                <a:latin typeface="Arial" panose="020B0604020202020204" pitchFamily="34" charset="0"/>
              </a:rPr>
              <a:t> </a:t>
            </a:r>
            <a:r>
              <a:rPr lang="en-US" altLang="en-US" sz="2400" dirty="0">
                <a:latin typeface="Arial" panose="020B0604020202020204" pitchFamily="34" charset="0"/>
              </a:rPr>
              <a:t>when the pivot happens to divide the array into two sub-arrays of </a:t>
            </a:r>
            <a:r>
              <a:rPr lang="en-US" altLang="en-US" sz="2400" dirty="0">
                <a:solidFill>
                  <a:srgbClr val="C00000"/>
                </a:solidFill>
                <a:latin typeface="Arial" panose="020B0604020202020204" pitchFamily="34" charset="0"/>
              </a:rPr>
              <a:t>equal length</a:t>
            </a:r>
            <a:r>
              <a:rPr lang="en-US" altLang="en-US" sz="2400" dirty="0">
                <a:latin typeface="Arial" panose="020B0604020202020204" pitchFamily="34" charset="0"/>
              </a:rPr>
              <a:t>, in </a:t>
            </a:r>
            <a:r>
              <a:rPr lang="en-US" altLang="en-US" sz="2400" dirty="0">
                <a:solidFill>
                  <a:srgbClr val="C00000"/>
                </a:solidFill>
                <a:latin typeface="Arial" panose="020B0604020202020204" pitchFamily="34" charset="0"/>
              </a:rPr>
              <a:t>every partitioning</a:t>
            </a:r>
            <a:r>
              <a:rPr lang="en-US" altLang="en-US" sz="2400" dirty="0">
                <a:latin typeface="Arial" panose="020B0604020202020204" pitchFamily="34" charset="0"/>
              </a:rPr>
              <a:t>.</a:t>
            </a:r>
          </a:p>
          <a:p>
            <a:pPr marL="176213" indent="0">
              <a:buNone/>
            </a:pPr>
            <a:endParaRPr lang="en-US" altLang="en-US" sz="2400" dirty="0">
              <a:latin typeface="Arial" panose="020B0604020202020204" pitchFamily="34" charset="0"/>
            </a:endParaRPr>
          </a:p>
          <a:p>
            <a:pPr marL="176213" indent="0">
              <a:lnSpc>
                <a:spcPct val="150000"/>
              </a:lnSpc>
              <a:buNone/>
            </a:pPr>
            <a:r>
              <a:rPr lang="en-US" altLang="en-US" sz="2400" dirty="0">
                <a:latin typeface="Arial" panose="020B0604020202020204" pitchFamily="34" charset="0"/>
              </a:rPr>
              <a:t>For simplicity, let’s assume: </a:t>
            </a:r>
          </a:p>
          <a:p>
            <a:pPr marL="519113" indent="-342900">
              <a:buFont typeface="Arial" panose="020B0604020202020204" pitchFamily="34" charset="0"/>
              <a:buChar char="•"/>
            </a:pPr>
            <a:r>
              <a:rPr lang="en-US" altLang="en-US" sz="2400" i="1" dirty="0">
                <a:latin typeface="Arial" panose="020B0604020202020204" pitchFamily="34" charset="0"/>
              </a:rPr>
              <a:t>n</a:t>
            </a:r>
            <a:r>
              <a:rPr lang="en-US" altLang="en-US" sz="2400" dirty="0">
                <a:latin typeface="Arial" panose="020B0604020202020204" pitchFamily="34" charset="0"/>
              </a:rPr>
              <a:t> = 2</a:t>
            </a:r>
            <a:r>
              <a:rPr lang="en-US" altLang="en-US" sz="2400" i="1" baseline="30000" dirty="0">
                <a:latin typeface="Arial" panose="020B0604020202020204" pitchFamily="34" charset="0"/>
              </a:rPr>
              <a:t>k</a:t>
            </a:r>
            <a:r>
              <a:rPr lang="en-US" altLang="en-US" sz="2400" dirty="0">
                <a:latin typeface="Arial" panose="020B0604020202020204" pitchFamily="34" charset="0"/>
              </a:rPr>
              <a:t>, i.e. </a:t>
            </a:r>
            <a:r>
              <a:rPr lang="en-US" altLang="en-US" sz="2400" i="1" dirty="0">
                <a:latin typeface="Arial" panose="020B0604020202020204" pitchFamily="34" charset="0"/>
              </a:rPr>
              <a:t>k</a:t>
            </a:r>
            <a:r>
              <a:rPr lang="en-US" altLang="en-US" sz="2400" dirty="0">
                <a:latin typeface="Arial" panose="020B0604020202020204" pitchFamily="34" charset="0"/>
              </a:rPr>
              <a:t> = lg </a:t>
            </a:r>
            <a:r>
              <a:rPr lang="en-US" altLang="en-US" sz="2400" i="1" dirty="0">
                <a:latin typeface="Arial" panose="020B0604020202020204" pitchFamily="34" charset="0"/>
              </a:rPr>
              <a:t>n</a:t>
            </a:r>
            <a:r>
              <a:rPr lang="en-US" altLang="en-US" sz="2400" dirty="0">
                <a:latin typeface="Arial" panose="020B0604020202020204" pitchFamily="34" charset="0"/>
              </a:rPr>
              <a:t>.</a:t>
            </a:r>
          </a:p>
          <a:p>
            <a:pPr marL="519113" indent="-342900">
              <a:buFont typeface="Arial" panose="020B0604020202020204" pitchFamily="34" charset="0"/>
              <a:buChar char="•"/>
            </a:pPr>
            <a:endParaRPr lang="en-US" altLang="en-US" sz="2400" dirty="0">
              <a:latin typeface="Arial" panose="020B0604020202020204" pitchFamily="34" charset="0"/>
            </a:endParaRPr>
          </a:p>
          <a:p>
            <a:pPr marL="519113" indent="-342900">
              <a:buFont typeface="Arial" panose="020B0604020202020204" pitchFamily="34" charset="0"/>
              <a:buChar char="•"/>
            </a:pPr>
            <a:r>
              <a:rPr lang="en-US" altLang="en-US" sz="2400" dirty="0">
                <a:latin typeface="Arial" panose="020B0604020202020204" pitchFamily="34" charset="0"/>
              </a:rPr>
              <a:t>Each step, the pivot divides the array of length </a:t>
            </a:r>
            <a:r>
              <a:rPr lang="en-US" altLang="en-US" sz="2400" i="1" dirty="0">
                <a:latin typeface="Arial" panose="020B0604020202020204" pitchFamily="34" charset="0"/>
              </a:rPr>
              <a:t>n</a:t>
            </a:r>
            <a:r>
              <a:rPr lang="en-US" altLang="en-US" sz="2400" dirty="0">
                <a:latin typeface="Arial" panose="020B0604020202020204" pitchFamily="34" charset="0"/>
              </a:rPr>
              <a:t> into two sub-arrays each of length approximately </a:t>
            </a:r>
            <a:r>
              <a:rPr lang="en-US" altLang="en-US" sz="2400" i="1" dirty="0">
                <a:solidFill>
                  <a:srgbClr val="C00000"/>
                </a:solidFill>
                <a:latin typeface="Arial" panose="020B0604020202020204" pitchFamily="34" charset="0"/>
              </a:rPr>
              <a:t>n</a:t>
            </a:r>
            <a:r>
              <a:rPr lang="en-US" altLang="en-US" sz="2400" dirty="0">
                <a:solidFill>
                  <a:srgbClr val="C00000"/>
                </a:solidFill>
                <a:latin typeface="Arial" panose="020B0604020202020204" pitchFamily="34" charset="0"/>
              </a:rPr>
              <a:t>/2</a:t>
            </a:r>
            <a:r>
              <a:rPr lang="en-US" altLang="en-US" sz="2400" dirty="0">
                <a:latin typeface="Arial" panose="020B0604020202020204" pitchFamily="34" charset="0"/>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6"/>
          </p:nvPr>
        </p:nvSpPr>
        <p:spPr/>
        <p:txBody>
          <a:bodyPr/>
          <a:lstStyle/>
          <a:p>
            <a:r>
              <a:rPr lang="en-GB" dirty="0"/>
              <a:t>Quicksort’s Performance</a:t>
            </a:r>
          </a:p>
        </p:txBody>
      </p:sp>
      <p:sp>
        <p:nvSpPr>
          <p:cNvPr id="3" name="Content Placeholder 2"/>
          <p:cNvSpPr>
            <a:spLocks noGrp="1"/>
          </p:cNvSpPr>
          <p:nvPr>
            <p:ph sz="quarter" idx="17"/>
          </p:nvPr>
        </p:nvSpPr>
        <p:spPr>
          <a:xfrm>
            <a:off x="369039" y="1447800"/>
            <a:ext cx="8912543" cy="3987800"/>
          </a:xfrm>
        </p:spPr>
        <p:txBody>
          <a:bodyPr/>
          <a:lstStyle/>
          <a:p>
            <a:pPr marL="0" indent="0">
              <a:lnSpc>
                <a:spcPct val="150000"/>
              </a:lnSpc>
              <a:buNone/>
            </a:pPr>
            <a:r>
              <a:rPr lang="en-US" altLang="en-US" sz="2400" dirty="0">
                <a:latin typeface="Arial" panose="020B0604020202020204" pitchFamily="34" charset="0"/>
              </a:rPr>
              <a:t>  The recurrence equation is:</a:t>
            </a:r>
          </a:p>
          <a:p>
            <a:pPr>
              <a:lnSpc>
                <a:spcPct val="150000"/>
              </a:lnSpc>
              <a:buFont typeface="Monotype Sorts" pitchFamily="2" charset="2"/>
              <a:buNone/>
            </a:pPr>
            <a:r>
              <a:rPr lang="en-US" altLang="en-US" sz="2000" dirty="0">
                <a:latin typeface="Arial" panose="020B0604020202020204" pitchFamily="34" charset="0"/>
              </a:rPr>
              <a:t>	  </a:t>
            </a:r>
            <a:r>
              <a:rPr lang="en-US" altLang="en-US" sz="2000" dirty="0"/>
              <a:t>T(1) = 0,</a:t>
            </a:r>
          </a:p>
          <a:p>
            <a:pPr>
              <a:lnSpc>
                <a:spcPct val="80000"/>
              </a:lnSpc>
              <a:buFont typeface="Monotype Sorts" pitchFamily="2" charset="2"/>
              <a:buNone/>
            </a:pPr>
            <a:r>
              <a:rPr lang="en-US" altLang="en-US" sz="2000" dirty="0"/>
              <a:t>	  T(n) = 2T(n/2) + </a:t>
            </a:r>
            <a:r>
              <a:rPr lang="en-US" altLang="en-US" sz="2000" dirty="0" err="1"/>
              <a:t>cn</a:t>
            </a:r>
            <a:r>
              <a:rPr lang="en-US" altLang="en-US" sz="2000" dirty="0"/>
              <a:t>, where c is a constant</a:t>
            </a:r>
          </a:p>
          <a:p>
            <a:pPr>
              <a:buFont typeface="Monotype Sorts" pitchFamily="2" charset="2"/>
              <a:buNone/>
            </a:pPr>
            <a:r>
              <a:rPr lang="en-US" altLang="en-US" sz="2000" dirty="0"/>
              <a:t>	  T(n) = 2 (2T(n/4) + </a:t>
            </a:r>
            <a:r>
              <a:rPr lang="en-US" altLang="en-US" sz="2000" dirty="0" err="1"/>
              <a:t>cn</a:t>
            </a:r>
            <a:r>
              <a:rPr lang="en-US" altLang="en-US" sz="2000" dirty="0"/>
              <a:t>/2) + </a:t>
            </a:r>
            <a:r>
              <a:rPr lang="en-US" altLang="en-US" sz="2000" dirty="0" err="1"/>
              <a:t>cn</a:t>
            </a:r>
            <a:endParaRPr lang="en-US" altLang="en-US" sz="2000" dirty="0"/>
          </a:p>
          <a:p>
            <a:pPr>
              <a:buFont typeface="Monotype Sorts" pitchFamily="2" charset="2"/>
              <a:buNone/>
            </a:pPr>
            <a:r>
              <a:rPr lang="en-US" altLang="en-US" sz="2000" dirty="0"/>
              <a:t>		 = 2</a:t>
            </a:r>
            <a:r>
              <a:rPr lang="en-US" altLang="en-US" sz="2000" baseline="30000" dirty="0"/>
              <a:t>2</a:t>
            </a:r>
            <a:r>
              <a:rPr lang="en-US" altLang="en-US" sz="2000" dirty="0"/>
              <a:t>T(n/4) + 2cn</a:t>
            </a:r>
          </a:p>
          <a:p>
            <a:pPr>
              <a:buFont typeface="Monotype Sorts" pitchFamily="2" charset="2"/>
              <a:buNone/>
            </a:pPr>
            <a:r>
              <a:rPr lang="en-US" altLang="en-US" sz="2000" dirty="0"/>
              <a:t>		 = 2</a:t>
            </a:r>
            <a:r>
              <a:rPr lang="en-US" altLang="en-US" sz="2000" baseline="30000" dirty="0"/>
              <a:t>3</a:t>
            </a:r>
            <a:r>
              <a:rPr lang="en-US" altLang="en-US" sz="2000" dirty="0"/>
              <a:t>T(n/8) + 3cn</a:t>
            </a:r>
          </a:p>
          <a:p>
            <a:pPr>
              <a:buFont typeface="Monotype Sorts" pitchFamily="2" charset="2"/>
              <a:buNone/>
            </a:pPr>
            <a:r>
              <a:rPr lang="en-US" altLang="en-US" sz="2000" dirty="0"/>
              <a:t>		  …</a:t>
            </a:r>
          </a:p>
          <a:p>
            <a:pPr>
              <a:buFont typeface="Monotype Sorts" pitchFamily="2" charset="2"/>
              <a:buNone/>
            </a:pPr>
            <a:r>
              <a:rPr lang="en-US" altLang="en-US" sz="2000" dirty="0"/>
              <a:t>		 = 2</a:t>
            </a:r>
            <a:r>
              <a:rPr lang="en-US" altLang="en-US" sz="2000" baseline="30000" dirty="0"/>
              <a:t>k </a:t>
            </a:r>
            <a:r>
              <a:rPr lang="en-US" altLang="en-US" sz="2000" dirty="0"/>
              <a:t>T(n/2</a:t>
            </a:r>
            <a:r>
              <a:rPr lang="en-US" altLang="en-US" sz="2000" baseline="30000" dirty="0"/>
              <a:t>k</a:t>
            </a:r>
            <a:r>
              <a:rPr lang="en-US" altLang="en-US" sz="2000" dirty="0"/>
              <a:t>) + </a:t>
            </a:r>
            <a:r>
              <a:rPr lang="en-US" altLang="en-US" sz="2000" dirty="0" err="1"/>
              <a:t>kcn</a:t>
            </a:r>
            <a:endParaRPr lang="en-US" altLang="en-US" sz="2000" dirty="0"/>
          </a:p>
          <a:p>
            <a:pPr>
              <a:buFont typeface="Monotype Sorts" pitchFamily="2" charset="2"/>
              <a:buNone/>
            </a:pPr>
            <a:r>
              <a:rPr lang="en-US" altLang="en-US" sz="2000" dirty="0"/>
              <a:t>		 = </a:t>
            </a:r>
            <a:r>
              <a:rPr lang="en-US" altLang="en-US" sz="2000" dirty="0" err="1"/>
              <a:t>nT</a:t>
            </a:r>
            <a:r>
              <a:rPr lang="en-US" altLang="en-US" sz="2000" dirty="0"/>
              <a:t>(1) + </a:t>
            </a:r>
            <a:r>
              <a:rPr lang="en-US" altLang="en-US" sz="2000" dirty="0" err="1"/>
              <a:t>cnlgn</a:t>
            </a:r>
            <a:r>
              <a:rPr lang="en-US" altLang="en-US" sz="2000" dirty="0"/>
              <a:t> = </a:t>
            </a:r>
            <a:r>
              <a:rPr lang="en-US" altLang="en-US" sz="2000" dirty="0" err="1"/>
              <a:t>cnlgn</a:t>
            </a:r>
            <a:endParaRPr lang="en-US" altLang="en-US" sz="2000" dirty="0"/>
          </a:p>
          <a:p>
            <a:pPr>
              <a:buFont typeface="Monotype Sorts" pitchFamily="2" charset="2"/>
              <a:buNone/>
            </a:pPr>
            <a:r>
              <a:rPr lang="en-US" altLang="en-US" sz="2000" dirty="0">
                <a:latin typeface="Arial" panose="020B0604020202020204" pitchFamily="34" charset="0"/>
              </a:rPr>
              <a:t>        </a:t>
            </a:r>
          </a:p>
        </p:txBody>
      </p:sp>
      <p:grpSp>
        <p:nvGrpSpPr>
          <p:cNvPr id="2" name="Group 10"/>
          <p:cNvGrpSpPr>
            <a:grpSpLocks/>
          </p:cNvGrpSpPr>
          <p:nvPr/>
        </p:nvGrpSpPr>
        <p:grpSpPr bwMode="auto">
          <a:xfrm>
            <a:off x="5713412" y="3886200"/>
            <a:ext cx="3226426" cy="990600"/>
            <a:chOff x="5713412" y="3886200"/>
            <a:chExt cx="1828800" cy="990600"/>
          </a:xfrm>
          <a:solidFill>
            <a:srgbClr val="C00000"/>
          </a:solidFill>
        </p:grpSpPr>
        <p:sp>
          <p:nvSpPr>
            <p:cNvPr id="7" name="Rounded Rectangular Callout 6"/>
            <p:cNvSpPr/>
            <p:nvPr/>
          </p:nvSpPr>
          <p:spPr bwMode="auto">
            <a:xfrm>
              <a:off x="5713412" y="3886200"/>
              <a:ext cx="1828800" cy="990600"/>
            </a:xfrm>
            <a:prstGeom prst="wedgeRoundRectCallout">
              <a:avLst>
                <a:gd name="adj1" fmla="val -93315"/>
                <a:gd name="adj2" fmla="val 45223"/>
                <a:gd name="adj3" fmla="val 16667"/>
              </a:avLst>
            </a:prstGeom>
            <a:grpFill/>
            <a:ln w="19050" cap="sq" cmpd="sng" algn="ctr">
              <a:solidFill>
                <a:schemeClr val="tx1"/>
              </a:solidFill>
              <a:prstDash val="solid"/>
              <a:round/>
              <a:headEnd type="none" w="sm" len="sm"/>
              <a:tailEnd type="none" w="sm" len="sm"/>
            </a:ln>
            <a:effectLst/>
          </p:spPr>
          <p:txBody>
            <a:bodyPr wrap="none" lIns="92075" tIns="46038" rIns="92075" bIns="46038"/>
            <a:lstStyle/>
            <a:p>
              <a:pPr>
                <a:defRPr/>
              </a:pPr>
              <a:endParaRPr lang="en-US">
                <a:solidFill>
                  <a:schemeClr val="bg1"/>
                </a:solidFill>
                <a:latin typeface="Arial" charset="0"/>
              </a:endParaRPr>
            </a:p>
          </p:txBody>
        </p:sp>
        <p:sp>
          <p:nvSpPr>
            <p:cNvPr id="5129" name="TextBox 7"/>
            <p:cNvSpPr txBox="1">
              <a:spLocks noChangeArrowheads="1"/>
            </p:cNvSpPr>
            <p:nvPr/>
          </p:nvSpPr>
          <p:spPr bwMode="auto">
            <a:xfrm>
              <a:off x="5811383" y="4039868"/>
              <a:ext cx="1632857" cy="68326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dirty="0">
                  <a:solidFill>
                    <a:schemeClr val="bg1"/>
                  </a:solidFill>
                </a:rPr>
                <a:t>Because n = 2</a:t>
              </a:r>
              <a:r>
                <a:rPr lang="en-US" altLang="en-US" baseline="30000" dirty="0">
                  <a:solidFill>
                    <a:schemeClr val="bg1"/>
                  </a:solidFill>
                </a:rPr>
                <a:t>k</a:t>
              </a:r>
              <a:r>
                <a:rPr lang="en-US" altLang="en-US" dirty="0">
                  <a:solidFill>
                    <a:schemeClr val="bg1"/>
                  </a:solidFill>
                </a:rPr>
                <a:t>, i.e. k = </a:t>
              </a:r>
              <a:r>
                <a:rPr lang="en-US" altLang="en-US" dirty="0" err="1">
                  <a:solidFill>
                    <a:schemeClr val="bg1"/>
                  </a:solidFill>
                </a:rPr>
                <a:t>lg</a:t>
              </a:r>
              <a:r>
                <a:rPr lang="en-US" altLang="en-US" dirty="0">
                  <a:solidFill>
                    <a:schemeClr val="bg1"/>
                  </a:solidFill>
                </a:rPr>
                <a:t> n, and T(1) = 0</a:t>
              </a:r>
            </a:p>
          </p:txBody>
        </p:sp>
      </p:grpSp>
      <p:graphicFrame>
        <p:nvGraphicFramePr>
          <p:cNvPr id="10" name="Object 3"/>
          <p:cNvGraphicFramePr>
            <a:graphicFrameLocks noChangeAspect="1"/>
          </p:cNvGraphicFramePr>
          <p:nvPr>
            <p:extLst>
              <p:ext uri="{D42A27DB-BD31-4B8C-83A1-F6EECF244321}">
                <p14:modId xmlns:p14="http://schemas.microsoft.com/office/powerpoint/2010/main" val="2195748147"/>
              </p:ext>
            </p:extLst>
          </p:nvPr>
        </p:nvGraphicFramePr>
        <p:xfrm>
          <a:off x="1225550" y="5195888"/>
          <a:ext cx="2203450" cy="366712"/>
        </p:xfrm>
        <a:graphic>
          <a:graphicData uri="http://schemas.openxmlformats.org/presentationml/2006/ole">
            <mc:AlternateContent xmlns:mc="http://schemas.openxmlformats.org/markup-compatibility/2006">
              <mc:Choice xmlns:v="urn:schemas-microsoft-com:vml" Requires="v">
                <p:oleObj name="Equation" r:id="rId2" imgW="1218960" imgH="203040" progId="">
                  <p:embed/>
                </p:oleObj>
              </mc:Choice>
              <mc:Fallback>
                <p:oleObj name="Equation" r:id="rId2" imgW="1218960" imgH="203040" progId="">
                  <p:embed/>
                  <p:pic>
                    <p:nvPicPr>
                      <p:cNvPr id="1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5195888"/>
                        <a:ext cx="2203450"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7675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additive="base">
                                        <p:cTn id="3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 calcmode="lin" valueType="num">
                                      <p:cBhvr additive="base">
                                        <p:cTn id="4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blinds(horizontal)">
                                      <p:cBhvr>
                                        <p:cTn id="54" dur="500"/>
                                        <p:tgtEl>
                                          <p:spTgt spid="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blinds(horizontal)">
                                      <p:cBhvr>
                                        <p:cTn id="5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Quicksort’s Performance</a:t>
            </a:r>
          </a:p>
        </p:txBody>
      </p:sp>
      <p:sp>
        <p:nvSpPr>
          <p:cNvPr id="60419" name="Rectangle 2"/>
          <p:cNvSpPr>
            <a:spLocks noGrp="1" noChangeArrowheads="1"/>
          </p:cNvSpPr>
          <p:nvPr>
            <p:ph sz="quarter" idx="17"/>
          </p:nvPr>
        </p:nvSpPr>
        <p:spPr/>
        <p:txBody>
          <a:bodyPr/>
          <a:lstStyle/>
          <a:p>
            <a:pPr marL="176213" lvl="1" indent="0">
              <a:buNone/>
              <a:defRPr/>
            </a:pPr>
            <a:r>
              <a:rPr lang="en-US" sz="2400" b="1" dirty="0">
                <a:solidFill>
                  <a:srgbClr val="C00000"/>
                </a:solidFill>
                <a:latin typeface="Arial" panose="020B0604020202020204" pitchFamily="34" charset="0"/>
                <a:ea typeface="+mn-ea"/>
                <a:cs typeface="+mn-cs"/>
              </a:rPr>
              <a:t>Average case: </a:t>
            </a:r>
            <a:r>
              <a:rPr lang="en-US" sz="2400" dirty="0">
                <a:latin typeface="Arial" charset="0"/>
              </a:rPr>
              <a:t>assume that the keys are distinct and that all permutations of the keys are equally likely.</a:t>
            </a:r>
          </a:p>
          <a:p>
            <a:pPr marL="741363" lvl="1" indent="-565150">
              <a:lnSpc>
                <a:spcPct val="150000"/>
              </a:lnSpc>
              <a:buFont typeface="Monotype Sorts" pitchFamily="2" charset="2"/>
              <a:buNone/>
              <a:defRPr/>
            </a:pPr>
            <a:r>
              <a:rPr lang="en-US" sz="2400" i="1" dirty="0">
                <a:solidFill>
                  <a:srgbClr val="C00000"/>
                </a:solidFill>
                <a:latin typeface="Arial" charset="0"/>
              </a:rPr>
              <a:t>k</a:t>
            </a:r>
            <a:r>
              <a:rPr lang="en-US" sz="2400" dirty="0">
                <a:solidFill>
                  <a:srgbClr val="C00000"/>
                </a:solidFill>
                <a:latin typeface="Arial" charset="0"/>
              </a:rPr>
              <a:t>      </a:t>
            </a:r>
            <a:r>
              <a:rPr lang="en-US" sz="2400" dirty="0">
                <a:latin typeface="Arial" charset="0"/>
              </a:rPr>
              <a:t>= no. of elements in the range of the array being sorted,</a:t>
            </a:r>
          </a:p>
          <a:p>
            <a:pPr marL="741363" lvl="1" indent="-565150">
              <a:buFont typeface="Monotype Sorts" pitchFamily="2" charset="2"/>
              <a:buNone/>
              <a:defRPr/>
            </a:pPr>
            <a:r>
              <a:rPr lang="en-US" sz="2400" i="1" dirty="0">
                <a:solidFill>
                  <a:srgbClr val="C00000"/>
                </a:solidFill>
                <a:latin typeface="Arial" charset="0"/>
              </a:rPr>
              <a:t>A</a:t>
            </a:r>
            <a:r>
              <a:rPr lang="en-US" sz="2400" dirty="0">
                <a:solidFill>
                  <a:srgbClr val="C00000"/>
                </a:solidFill>
                <a:latin typeface="Arial" charset="0"/>
              </a:rPr>
              <a:t>(</a:t>
            </a:r>
            <a:r>
              <a:rPr lang="en-US" sz="2400" i="1" dirty="0">
                <a:solidFill>
                  <a:srgbClr val="C00000"/>
                </a:solidFill>
                <a:latin typeface="Arial" charset="0"/>
              </a:rPr>
              <a:t>k</a:t>
            </a:r>
            <a:r>
              <a:rPr lang="en-US" sz="2400" dirty="0">
                <a:solidFill>
                  <a:srgbClr val="C00000"/>
                </a:solidFill>
                <a:latin typeface="Arial" charset="0"/>
              </a:rPr>
              <a:t>) </a:t>
            </a:r>
            <a:r>
              <a:rPr lang="en-US" sz="2400" dirty="0">
                <a:latin typeface="Arial" charset="0"/>
              </a:rPr>
              <a:t>= no. of comparisons done for this range,</a:t>
            </a:r>
          </a:p>
          <a:p>
            <a:pPr marL="741363" lvl="1" indent="-565150">
              <a:buFont typeface="Monotype Sorts" pitchFamily="2" charset="2"/>
              <a:buNone/>
              <a:defRPr/>
            </a:pPr>
            <a:r>
              <a:rPr lang="en-US" sz="2400" i="1" dirty="0" err="1">
                <a:solidFill>
                  <a:srgbClr val="C00000"/>
                </a:solidFill>
                <a:latin typeface="Arial" charset="0"/>
              </a:rPr>
              <a:t>i</a:t>
            </a:r>
            <a:r>
              <a:rPr lang="en-US" sz="2400" dirty="0">
                <a:latin typeface="Arial" charset="0"/>
              </a:rPr>
              <a:t>       = final position of the pivot, counting from 0,</a:t>
            </a:r>
            <a:endParaRPr lang="en-US" sz="2000" b="1" dirty="0">
              <a:latin typeface="Arial" charset="0"/>
            </a:endParaRPr>
          </a:p>
        </p:txBody>
      </p:sp>
      <p:grpSp>
        <p:nvGrpSpPr>
          <p:cNvPr id="62471" name="Group 24"/>
          <p:cNvGrpSpPr>
            <a:grpSpLocks/>
          </p:cNvGrpSpPr>
          <p:nvPr/>
        </p:nvGrpSpPr>
        <p:grpSpPr bwMode="auto">
          <a:xfrm>
            <a:off x="5319677" y="3971159"/>
            <a:ext cx="2474996" cy="1574420"/>
            <a:chOff x="6551612" y="4343400"/>
            <a:chExt cx="2474996" cy="1575024"/>
          </a:xfrm>
        </p:grpSpPr>
        <p:grpSp>
          <p:nvGrpSpPr>
            <p:cNvPr id="62472" name="Group 23"/>
            <p:cNvGrpSpPr>
              <a:grpSpLocks/>
            </p:cNvGrpSpPr>
            <p:nvPr/>
          </p:nvGrpSpPr>
          <p:grpSpPr bwMode="auto">
            <a:xfrm>
              <a:off x="6551612" y="4343400"/>
              <a:ext cx="2438400" cy="1571080"/>
              <a:chOff x="608012" y="4038600"/>
              <a:chExt cx="2438400" cy="1571080"/>
            </a:xfrm>
          </p:grpSpPr>
          <p:sp>
            <p:nvSpPr>
              <p:cNvPr id="62474" name="Rectangle 13"/>
              <p:cNvSpPr>
                <a:spLocks noChangeArrowheads="1"/>
              </p:cNvSpPr>
              <p:nvPr/>
            </p:nvSpPr>
            <p:spPr bwMode="auto">
              <a:xfrm>
                <a:off x="836612" y="4419600"/>
                <a:ext cx="2209800" cy="228600"/>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62475" name="Right Brace 14"/>
              <p:cNvSpPr>
                <a:spLocks/>
              </p:cNvSpPr>
              <p:nvPr/>
            </p:nvSpPr>
            <p:spPr bwMode="auto">
              <a:xfrm rot="5400000">
                <a:off x="1065212" y="4495800"/>
                <a:ext cx="228600" cy="685800"/>
              </a:xfrm>
              <a:prstGeom prst="rightBrace">
                <a:avLst>
                  <a:gd name="adj1" fmla="val 8333"/>
                  <a:gd name="adj2" fmla="val 50000"/>
                </a:avLst>
              </a:prstGeom>
              <a:noFill/>
              <a:ln w="15875"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62476" name="Right Brace 15"/>
              <p:cNvSpPr>
                <a:spLocks/>
              </p:cNvSpPr>
              <p:nvPr/>
            </p:nvSpPr>
            <p:spPr bwMode="auto">
              <a:xfrm rot="5400000">
                <a:off x="2284412" y="4191000"/>
                <a:ext cx="228600" cy="1295400"/>
              </a:xfrm>
              <a:prstGeom prst="rightBrace">
                <a:avLst>
                  <a:gd name="adj1" fmla="val 8343"/>
                  <a:gd name="adj2" fmla="val 50000"/>
                </a:avLst>
              </a:prstGeom>
              <a:noFill/>
              <a:ln w="15875"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62477" name="Rectangle 16"/>
              <p:cNvSpPr>
                <a:spLocks noChangeArrowheads="1"/>
              </p:cNvSpPr>
              <p:nvPr/>
            </p:nvSpPr>
            <p:spPr bwMode="auto">
              <a:xfrm>
                <a:off x="1522412" y="4419600"/>
                <a:ext cx="228600" cy="228600"/>
              </a:xfrm>
              <a:prstGeom prst="rect">
                <a:avLst/>
              </a:prstGeom>
              <a:solidFill>
                <a:schemeClr val="accent1"/>
              </a:solidFill>
              <a:ln w="12700" cap="sq" algn="ctr">
                <a:solidFill>
                  <a:schemeClr val="tx1"/>
                </a:solidFill>
                <a:round/>
                <a:headEnd type="none" w="sm" len="sm"/>
                <a:tailEnd type="none" w="sm" len="sm"/>
              </a:ln>
            </p:spPr>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18" name="TextBox 17"/>
              <p:cNvSpPr txBox="1"/>
              <p:nvPr/>
            </p:nvSpPr>
            <p:spPr>
              <a:xfrm>
                <a:off x="1598612" y="4038600"/>
                <a:ext cx="76200" cy="360501"/>
              </a:xfrm>
              <a:prstGeom prst="rect">
                <a:avLst/>
              </a:prstGeom>
              <a:noFill/>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i="1">
                    <a:solidFill>
                      <a:srgbClr val="C00000"/>
                    </a:solidFill>
                    <a:latin typeface="Times New Roman" panose="02020603050405020304" pitchFamily="18" charset="0"/>
                  </a:rPr>
                  <a:t>i</a:t>
                </a:r>
              </a:p>
            </p:txBody>
          </p:sp>
          <p:sp>
            <p:nvSpPr>
              <p:cNvPr id="20" name="TextBox 19"/>
              <p:cNvSpPr txBox="1"/>
              <p:nvPr/>
            </p:nvSpPr>
            <p:spPr>
              <a:xfrm>
                <a:off x="836612" y="4038600"/>
                <a:ext cx="76200" cy="362089"/>
              </a:xfrm>
              <a:prstGeom prst="rect">
                <a:avLst/>
              </a:prstGeom>
              <a:noFill/>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a:solidFill>
                      <a:srgbClr val="C00000"/>
                    </a:solidFill>
                    <a:latin typeface="Times New Roman" panose="02020603050405020304" pitchFamily="18" charset="0"/>
                  </a:rPr>
                  <a:t>0</a:t>
                </a:r>
              </a:p>
            </p:txBody>
          </p:sp>
          <p:sp>
            <p:nvSpPr>
              <p:cNvPr id="21" name="TextBox 20"/>
              <p:cNvSpPr txBox="1"/>
              <p:nvPr/>
            </p:nvSpPr>
            <p:spPr>
              <a:xfrm>
                <a:off x="608012" y="4953351"/>
                <a:ext cx="1066800" cy="656329"/>
              </a:xfrm>
              <a:prstGeom prst="rect">
                <a:avLst/>
              </a:prstGeom>
              <a:noFill/>
            </p:spPr>
            <p:txBody>
              <a:bodyPr>
                <a:spAutoFit/>
              </a:bodyPr>
              <a:lstStyle/>
              <a:p>
                <a:pPr algn="ctr">
                  <a:defRPr/>
                </a:pPr>
                <a:r>
                  <a:rPr lang="en-US" i="1" dirty="0" err="1">
                    <a:solidFill>
                      <a:schemeClr val="tx1"/>
                    </a:solidFill>
                    <a:latin typeface="+mn-lt"/>
                  </a:rPr>
                  <a:t>i</a:t>
                </a:r>
                <a:r>
                  <a:rPr lang="en-US" i="1" dirty="0">
                    <a:solidFill>
                      <a:schemeClr val="tx1"/>
                    </a:solidFill>
                    <a:latin typeface="+mn-lt"/>
                  </a:rPr>
                  <a:t> </a:t>
                </a:r>
                <a:r>
                  <a:rPr lang="en-US" dirty="0">
                    <a:solidFill>
                      <a:schemeClr val="tx1"/>
                    </a:solidFill>
                    <a:latin typeface="+mn-lt"/>
                  </a:rPr>
                  <a:t>elements</a:t>
                </a:r>
              </a:p>
            </p:txBody>
          </p:sp>
        </p:grpSp>
        <p:sp>
          <p:nvSpPr>
            <p:cNvPr id="23" name="TextBox 22"/>
            <p:cNvSpPr txBox="1"/>
            <p:nvPr/>
          </p:nvSpPr>
          <p:spPr>
            <a:xfrm>
              <a:off x="7731208" y="5334000"/>
              <a:ext cx="1295400" cy="584424"/>
            </a:xfrm>
            <a:prstGeom prst="rect">
              <a:avLst/>
            </a:prstGeom>
            <a:noFill/>
          </p:spPr>
          <p:txBody>
            <a:bodyPr>
              <a:spAutoFit/>
            </a:bodyPr>
            <a:lstStyle/>
            <a:p>
              <a:pPr algn="ctr">
                <a:lnSpc>
                  <a:spcPct val="100000"/>
                </a:lnSpc>
                <a:spcBef>
                  <a:spcPts val="0"/>
                </a:spcBef>
                <a:defRPr/>
              </a:pPr>
              <a:r>
                <a:rPr lang="en-US" i="1" dirty="0">
                  <a:solidFill>
                    <a:schemeClr val="tx1"/>
                  </a:solidFill>
                  <a:latin typeface="+mn-lt"/>
                </a:rPr>
                <a:t>n </a:t>
              </a:r>
              <a:r>
                <a:rPr lang="en-US" i="1" dirty="0">
                  <a:solidFill>
                    <a:schemeClr val="tx1"/>
                  </a:solidFill>
                  <a:latin typeface="Arial" charset="0"/>
                </a:rPr>
                <a:t>–</a:t>
              </a:r>
              <a:r>
                <a:rPr lang="en-US" i="1" dirty="0">
                  <a:solidFill>
                    <a:schemeClr val="tx1"/>
                  </a:solidFill>
                  <a:latin typeface="+mn-lt"/>
                </a:rPr>
                <a:t> </a:t>
              </a:r>
              <a:r>
                <a:rPr lang="en-US" i="1" dirty="0" err="1">
                  <a:solidFill>
                    <a:schemeClr val="tx1"/>
                  </a:solidFill>
                  <a:latin typeface="+mn-lt"/>
                </a:rPr>
                <a:t>i</a:t>
              </a:r>
              <a:r>
                <a:rPr lang="en-US" i="1" dirty="0">
                  <a:solidFill>
                    <a:schemeClr val="tx1"/>
                  </a:solidFill>
                  <a:latin typeface="+mn-lt"/>
                </a:rPr>
                <a:t> – </a:t>
              </a:r>
              <a:r>
                <a:rPr lang="en-US" dirty="0">
                  <a:solidFill>
                    <a:schemeClr val="tx1"/>
                  </a:solidFill>
                  <a:latin typeface="+mn-lt"/>
                </a:rPr>
                <a:t>1</a:t>
              </a:r>
            </a:p>
            <a:p>
              <a:pPr algn="ctr">
                <a:lnSpc>
                  <a:spcPct val="100000"/>
                </a:lnSpc>
                <a:spcBef>
                  <a:spcPts val="0"/>
                </a:spcBef>
                <a:defRPr/>
              </a:pPr>
              <a:r>
                <a:rPr lang="en-US" dirty="0">
                  <a:solidFill>
                    <a:schemeClr val="tx1"/>
                  </a:solidFill>
                  <a:latin typeface="+mn-lt"/>
                </a:rPr>
                <a:t>elements</a:t>
              </a:r>
            </a:p>
          </p:txBody>
        </p:sp>
      </p:grpSp>
      <p:graphicFrame>
        <p:nvGraphicFramePr>
          <p:cNvPr id="22" name="Table 21"/>
          <p:cNvGraphicFramePr>
            <a:graphicFrameLocks noGrp="1"/>
          </p:cNvGraphicFramePr>
          <p:nvPr>
            <p:extLst>
              <p:ext uri="{D42A27DB-BD31-4B8C-83A1-F6EECF244321}">
                <p14:modId xmlns:p14="http://schemas.microsoft.com/office/powerpoint/2010/main" val="3118869768"/>
              </p:ext>
            </p:extLst>
          </p:nvPr>
        </p:nvGraphicFramePr>
        <p:xfrm>
          <a:off x="1968960" y="4069201"/>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a:t>A(n)</a:t>
                      </a:r>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1045863894"/>
              </p:ext>
            </p:extLst>
          </p:nvPr>
        </p:nvGraphicFramePr>
        <p:xfrm>
          <a:off x="1241340" y="5072919"/>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a:solidFill>
                            <a:schemeClr val="tx1"/>
                          </a:solidFill>
                        </a:rPr>
                        <a:t>A(</a:t>
                      </a:r>
                      <a:r>
                        <a:rPr lang="en-GB" dirty="0" err="1">
                          <a:solidFill>
                            <a:schemeClr val="tx1"/>
                          </a:solidFill>
                        </a:rPr>
                        <a:t>i</a:t>
                      </a:r>
                      <a:r>
                        <a:rPr lang="en-GB" dirty="0">
                          <a:solidFill>
                            <a:schemeClr val="tx1"/>
                          </a:solidFill>
                        </a:rPr>
                        <a:t>)</a:t>
                      </a: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2711534885"/>
              </p:ext>
            </p:extLst>
          </p:nvPr>
        </p:nvGraphicFramePr>
        <p:xfrm>
          <a:off x="2545193" y="5072919"/>
          <a:ext cx="1161473" cy="472660"/>
        </p:xfrm>
        <a:graphic>
          <a:graphicData uri="http://schemas.openxmlformats.org/drawingml/2006/table">
            <a:tbl>
              <a:tblPr firstRow="1" bandRow="1">
                <a:tableStyleId>{5C22544A-7EE6-4342-B048-85BDC9FD1C3A}</a:tableStyleId>
              </a:tblPr>
              <a:tblGrid>
                <a:gridCol w="1161473">
                  <a:extLst>
                    <a:ext uri="{9D8B030D-6E8A-4147-A177-3AD203B41FA5}">
                      <a16:colId xmlns:a16="http://schemas.microsoft.com/office/drawing/2014/main" val="20000"/>
                    </a:ext>
                  </a:extLst>
                </a:gridCol>
              </a:tblGrid>
              <a:tr h="472660">
                <a:tc>
                  <a:txBody>
                    <a:bodyPr/>
                    <a:lstStyle/>
                    <a:p>
                      <a:pPr algn="ctr"/>
                      <a:r>
                        <a:rPr lang="en-GB" dirty="0">
                          <a:solidFill>
                            <a:schemeClr val="tx1"/>
                          </a:solidFill>
                        </a:rPr>
                        <a:t>A(n-i-1)</a:t>
                      </a: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sp>
        <p:nvSpPr>
          <p:cNvPr id="29" name="Line 18"/>
          <p:cNvSpPr>
            <a:spLocks noChangeShapeType="1"/>
          </p:cNvSpPr>
          <p:nvPr/>
        </p:nvSpPr>
        <p:spPr bwMode="gray">
          <a:xfrm>
            <a:off x="2878931" y="4531255"/>
            <a:ext cx="241863" cy="541664"/>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30" name="Line 18"/>
          <p:cNvSpPr>
            <a:spLocks noChangeShapeType="1"/>
          </p:cNvSpPr>
          <p:nvPr/>
        </p:nvSpPr>
        <p:spPr bwMode="gray">
          <a:xfrm flipH="1">
            <a:off x="1754041" y="4531255"/>
            <a:ext cx="241863" cy="541664"/>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GB" dirty="0"/>
              <a:t>Quicksort’s Performance</a:t>
            </a:r>
          </a:p>
        </p:txBody>
      </p:sp>
      <p:graphicFrame>
        <p:nvGraphicFramePr>
          <p:cNvPr id="43" name="Table 42"/>
          <p:cNvGraphicFramePr>
            <a:graphicFrameLocks noGrp="1"/>
          </p:cNvGraphicFramePr>
          <p:nvPr/>
        </p:nvGraphicFramePr>
        <p:xfrm>
          <a:off x="1758735" y="2048150"/>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a:t>A(6)</a:t>
                      </a:r>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graphicFrame>
        <p:nvGraphicFramePr>
          <p:cNvPr id="44" name="Table 43"/>
          <p:cNvGraphicFramePr>
            <a:graphicFrameLocks noGrp="1"/>
          </p:cNvGraphicFramePr>
          <p:nvPr/>
        </p:nvGraphicFramePr>
        <p:xfrm>
          <a:off x="1031115" y="3032735"/>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a:solidFill>
                            <a:schemeClr val="tx1"/>
                          </a:solidFill>
                        </a:rPr>
                        <a:t>A(0)</a:t>
                      </a: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47" name="Table 46"/>
          <p:cNvGraphicFramePr>
            <a:graphicFrameLocks noGrp="1"/>
          </p:cNvGraphicFramePr>
          <p:nvPr/>
        </p:nvGraphicFramePr>
        <p:xfrm>
          <a:off x="2334968" y="3032735"/>
          <a:ext cx="1161473" cy="472660"/>
        </p:xfrm>
        <a:graphic>
          <a:graphicData uri="http://schemas.openxmlformats.org/drawingml/2006/table">
            <a:tbl>
              <a:tblPr firstRow="1" bandRow="1">
                <a:tableStyleId>{5C22544A-7EE6-4342-B048-85BDC9FD1C3A}</a:tableStyleId>
              </a:tblPr>
              <a:tblGrid>
                <a:gridCol w="1161473">
                  <a:extLst>
                    <a:ext uri="{9D8B030D-6E8A-4147-A177-3AD203B41FA5}">
                      <a16:colId xmlns:a16="http://schemas.microsoft.com/office/drawing/2014/main" val="20000"/>
                    </a:ext>
                  </a:extLst>
                </a:gridCol>
              </a:tblGrid>
              <a:tr h="472660">
                <a:tc>
                  <a:txBody>
                    <a:bodyPr/>
                    <a:lstStyle/>
                    <a:p>
                      <a:pPr algn="ctr"/>
                      <a:r>
                        <a:rPr lang="en-GB" dirty="0">
                          <a:solidFill>
                            <a:schemeClr val="tx1"/>
                          </a:solidFill>
                        </a:rPr>
                        <a:t>A(5)</a:t>
                      </a: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sp>
        <p:nvSpPr>
          <p:cNvPr id="48" name="Line 18"/>
          <p:cNvSpPr>
            <a:spLocks noChangeShapeType="1"/>
          </p:cNvSpPr>
          <p:nvPr/>
        </p:nvSpPr>
        <p:spPr bwMode="gray">
          <a:xfrm>
            <a:off x="2720471" y="2491071"/>
            <a:ext cx="190098" cy="560796"/>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49" name="Line 18"/>
          <p:cNvSpPr>
            <a:spLocks noChangeShapeType="1"/>
          </p:cNvSpPr>
          <p:nvPr/>
        </p:nvSpPr>
        <p:spPr bwMode="gray">
          <a:xfrm flipH="1">
            <a:off x="1543813" y="2499598"/>
            <a:ext cx="236728" cy="55227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graphicFrame>
        <p:nvGraphicFramePr>
          <p:cNvPr id="50" name="Table 49"/>
          <p:cNvGraphicFramePr>
            <a:graphicFrameLocks noGrp="1"/>
          </p:cNvGraphicFramePr>
          <p:nvPr/>
        </p:nvGraphicFramePr>
        <p:xfrm>
          <a:off x="4390396" y="1457368"/>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a:t>A(6)</a:t>
                      </a:r>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graphicFrame>
        <p:nvGraphicFramePr>
          <p:cNvPr id="51" name="Table 50"/>
          <p:cNvGraphicFramePr>
            <a:graphicFrameLocks noGrp="1"/>
          </p:cNvGraphicFramePr>
          <p:nvPr/>
        </p:nvGraphicFramePr>
        <p:xfrm>
          <a:off x="3662776" y="2441953"/>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a:solidFill>
                            <a:schemeClr val="tx1"/>
                          </a:solidFill>
                        </a:rPr>
                        <a:t>A(1)</a:t>
                      </a: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nvGraphicFramePr>
        <p:xfrm>
          <a:off x="4966629" y="2441953"/>
          <a:ext cx="1161473" cy="472660"/>
        </p:xfrm>
        <a:graphic>
          <a:graphicData uri="http://schemas.openxmlformats.org/drawingml/2006/table">
            <a:tbl>
              <a:tblPr firstRow="1" bandRow="1">
                <a:tableStyleId>{5C22544A-7EE6-4342-B048-85BDC9FD1C3A}</a:tableStyleId>
              </a:tblPr>
              <a:tblGrid>
                <a:gridCol w="1161473">
                  <a:extLst>
                    <a:ext uri="{9D8B030D-6E8A-4147-A177-3AD203B41FA5}">
                      <a16:colId xmlns:a16="http://schemas.microsoft.com/office/drawing/2014/main" val="20000"/>
                    </a:ext>
                  </a:extLst>
                </a:gridCol>
              </a:tblGrid>
              <a:tr h="472660">
                <a:tc>
                  <a:txBody>
                    <a:bodyPr/>
                    <a:lstStyle/>
                    <a:p>
                      <a:pPr algn="ctr"/>
                      <a:r>
                        <a:rPr lang="en-GB" dirty="0">
                          <a:solidFill>
                            <a:schemeClr val="tx1"/>
                          </a:solidFill>
                        </a:rPr>
                        <a:t>A(4)</a:t>
                      </a: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sp>
        <p:nvSpPr>
          <p:cNvPr id="53" name="Line 18"/>
          <p:cNvSpPr>
            <a:spLocks noChangeShapeType="1"/>
          </p:cNvSpPr>
          <p:nvPr/>
        </p:nvSpPr>
        <p:spPr bwMode="gray">
          <a:xfrm>
            <a:off x="5300367" y="1900289"/>
            <a:ext cx="241863" cy="541664"/>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54" name="Line 18"/>
          <p:cNvSpPr>
            <a:spLocks noChangeShapeType="1"/>
          </p:cNvSpPr>
          <p:nvPr/>
        </p:nvSpPr>
        <p:spPr bwMode="gray">
          <a:xfrm flipH="1">
            <a:off x="4175477" y="1900289"/>
            <a:ext cx="241863" cy="541664"/>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graphicFrame>
        <p:nvGraphicFramePr>
          <p:cNvPr id="55" name="Table 54"/>
          <p:cNvGraphicFramePr>
            <a:graphicFrameLocks noGrp="1"/>
          </p:cNvGraphicFramePr>
          <p:nvPr/>
        </p:nvGraphicFramePr>
        <p:xfrm>
          <a:off x="7139695" y="1969293"/>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a:t>A(6)</a:t>
                      </a:r>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graphicFrame>
        <p:nvGraphicFramePr>
          <p:cNvPr id="56" name="Table 55"/>
          <p:cNvGraphicFramePr>
            <a:graphicFrameLocks noGrp="1"/>
          </p:cNvGraphicFramePr>
          <p:nvPr/>
        </p:nvGraphicFramePr>
        <p:xfrm>
          <a:off x="6412075" y="2953878"/>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a:solidFill>
                            <a:schemeClr val="tx1"/>
                          </a:solidFill>
                        </a:rPr>
                        <a:t>A(2)</a:t>
                      </a: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57" name="Table 56"/>
          <p:cNvGraphicFramePr>
            <a:graphicFrameLocks noGrp="1"/>
          </p:cNvGraphicFramePr>
          <p:nvPr/>
        </p:nvGraphicFramePr>
        <p:xfrm>
          <a:off x="7715928" y="2953878"/>
          <a:ext cx="1161473" cy="472660"/>
        </p:xfrm>
        <a:graphic>
          <a:graphicData uri="http://schemas.openxmlformats.org/drawingml/2006/table">
            <a:tbl>
              <a:tblPr firstRow="1" bandRow="1">
                <a:tableStyleId>{5C22544A-7EE6-4342-B048-85BDC9FD1C3A}</a:tableStyleId>
              </a:tblPr>
              <a:tblGrid>
                <a:gridCol w="1161473">
                  <a:extLst>
                    <a:ext uri="{9D8B030D-6E8A-4147-A177-3AD203B41FA5}">
                      <a16:colId xmlns:a16="http://schemas.microsoft.com/office/drawing/2014/main" val="20000"/>
                    </a:ext>
                  </a:extLst>
                </a:gridCol>
              </a:tblGrid>
              <a:tr h="472660">
                <a:tc>
                  <a:txBody>
                    <a:bodyPr/>
                    <a:lstStyle/>
                    <a:p>
                      <a:pPr algn="ctr"/>
                      <a:r>
                        <a:rPr lang="en-GB" dirty="0">
                          <a:solidFill>
                            <a:schemeClr val="tx1"/>
                          </a:solidFill>
                        </a:rPr>
                        <a:t>A(3)</a:t>
                      </a: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sp>
        <p:nvSpPr>
          <p:cNvPr id="58" name="Line 18"/>
          <p:cNvSpPr>
            <a:spLocks noChangeShapeType="1"/>
          </p:cNvSpPr>
          <p:nvPr/>
        </p:nvSpPr>
        <p:spPr bwMode="gray">
          <a:xfrm>
            <a:off x="8049666" y="2420741"/>
            <a:ext cx="241863" cy="541664"/>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59" name="Line 18"/>
          <p:cNvSpPr>
            <a:spLocks noChangeShapeType="1"/>
          </p:cNvSpPr>
          <p:nvPr/>
        </p:nvSpPr>
        <p:spPr bwMode="gray">
          <a:xfrm flipH="1">
            <a:off x="6924776" y="2420741"/>
            <a:ext cx="241863" cy="541664"/>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graphicFrame>
        <p:nvGraphicFramePr>
          <p:cNvPr id="60" name="Table 59"/>
          <p:cNvGraphicFramePr>
            <a:graphicFrameLocks noGrp="1"/>
          </p:cNvGraphicFramePr>
          <p:nvPr/>
        </p:nvGraphicFramePr>
        <p:xfrm>
          <a:off x="1748538" y="4343400"/>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a:t>A(6)</a:t>
                      </a:r>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graphicFrame>
        <p:nvGraphicFramePr>
          <p:cNvPr id="61" name="Table 60"/>
          <p:cNvGraphicFramePr>
            <a:graphicFrameLocks noGrp="1"/>
          </p:cNvGraphicFramePr>
          <p:nvPr/>
        </p:nvGraphicFramePr>
        <p:xfrm>
          <a:off x="1020918" y="5327985"/>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a:solidFill>
                            <a:schemeClr val="tx1"/>
                          </a:solidFill>
                        </a:rPr>
                        <a:t>A(3)</a:t>
                      </a: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62" name="Table 61"/>
          <p:cNvGraphicFramePr>
            <a:graphicFrameLocks noGrp="1"/>
          </p:cNvGraphicFramePr>
          <p:nvPr/>
        </p:nvGraphicFramePr>
        <p:xfrm>
          <a:off x="2324771" y="5327985"/>
          <a:ext cx="1161473" cy="472660"/>
        </p:xfrm>
        <a:graphic>
          <a:graphicData uri="http://schemas.openxmlformats.org/drawingml/2006/table">
            <a:tbl>
              <a:tblPr firstRow="1" bandRow="1">
                <a:tableStyleId>{5C22544A-7EE6-4342-B048-85BDC9FD1C3A}</a:tableStyleId>
              </a:tblPr>
              <a:tblGrid>
                <a:gridCol w="1161473">
                  <a:extLst>
                    <a:ext uri="{9D8B030D-6E8A-4147-A177-3AD203B41FA5}">
                      <a16:colId xmlns:a16="http://schemas.microsoft.com/office/drawing/2014/main" val="20000"/>
                    </a:ext>
                  </a:extLst>
                </a:gridCol>
              </a:tblGrid>
              <a:tr h="472660">
                <a:tc>
                  <a:txBody>
                    <a:bodyPr/>
                    <a:lstStyle/>
                    <a:p>
                      <a:pPr algn="ctr"/>
                      <a:r>
                        <a:rPr lang="en-GB" dirty="0">
                          <a:solidFill>
                            <a:schemeClr val="tx1"/>
                          </a:solidFill>
                        </a:rPr>
                        <a:t>A(2)</a:t>
                      </a: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sp>
        <p:nvSpPr>
          <p:cNvPr id="63" name="Line 18"/>
          <p:cNvSpPr>
            <a:spLocks noChangeShapeType="1"/>
          </p:cNvSpPr>
          <p:nvPr/>
        </p:nvSpPr>
        <p:spPr bwMode="gray">
          <a:xfrm>
            <a:off x="2715410" y="4786321"/>
            <a:ext cx="184962" cy="560797"/>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64" name="Line 18"/>
          <p:cNvSpPr>
            <a:spLocks noChangeShapeType="1"/>
          </p:cNvSpPr>
          <p:nvPr/>
        </p:nvSpPr>
        <p:spPr bwMode="gray">
          <a:xfrm flipH="1">
            <a:off x="1533618" y="4786321"/>
            <a:ext cx="241863" cy="560797"/>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graphicFrame>
        <p:nvGraphicFramePr>
          <p:cNvPr id="65" name="Table 64"/>
          <p:cNvGraphicFramePr>
            <a:graphicFrameLocks noGrp="1"/>
          </p:cNvGraphicFramePr>
          <p:nvPr/>
        </p:nvGraphicFramePr>
        <p:xfrm>
          <a:off x="4438600" y="3817243"/>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a:t>A(6)</a:t>
                      </a:r>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graphicFrame>
        <p:nvGraphicFramePr>
          <p:cNvPr id="66" name="Table 65"/>
          <p:cNvGraphicFramePr>
            <a:graphicFrameLocks noGrp="1"/>
          </p:cNvGraphicFramePr>
          <p:nvPr/>
        </p:nvGraphicFramePr>
        <p:xfrm>
          <a:off x="3710980" y="4801828"/>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a:solidFill>
                            <a:schemeClr val="tx1"/>
                          </a:solidFill>
                        </a:rPr>
                        <a:t>A(4)</a:t>
                      </a: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67" name="Table 66"/>
          <p:cNvGraphicFramePr>
            <a:graphicFrameLocks noGrp="1"/>
          </p:cNvGraphicFramePr>
          <p:nvPr/>
        </p:nvGraphicFramePr>
        <p:xfrm>
          <a:off x="5014833" y="4801828"/>
          <a:ext cx="1161473" cy="472660"/>
        </p:xfrm>
        <a:graphic>
          <a:graphicData uri="http://schemas.openxmlformats.org/drawingml/2006/table">
            <a:tbl>
              <a:tblPr firstRow="1" bandRow="1">
                <a:tableStyleId>{5C22544A-7EE6-4342-B048-85BDC9FD1C3A}</a:tableStyleId>
              </a:tblPr>
              <a:tblGrid>
                <a:gridCol w="1161473">
                  <a:extLst>
                    <a:ext uri="{9D8B030D-6E8A-4147-A177-3AD203B41FA5}">
                      <a16:colId xmlns:a16="http://schemas.microsoft.com/office/drawing/2014/main" val="20000"/>
                    </a:ext>
                  </a:extLst>
                </a:gridCol>
              </a:tblGrid>
              <a:tr h="472660">
                <a:tc>
                  <a:txBody>
                    <a:bodyPr/>
                    <a:lstStyle/>
                    <a:p>
                      <a:pPr algn="ctr"/>
                      <a:r>
                        <a:rPr lang="en-GB" dirty="0">
                          <a:solidFill>
                            <a:schemeClr val="tx1"/>
                          </a:solidFill>
                        </a:rPr>
                        <a:t>A(1)</a:t>
                      </a: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sp>
        <p:nvSpPr>
          <p:cNvPr id="68" name="Line 18"/>
          <p:cNvSpPr>
            <a:spLocks noChangeShapeType="1"/>
          </p:cNvSpPr>
          <p:nvPr/>
        </p:nvSpPr>
        <p:spPr bwMode="gray">
          <a:xfrm>
            <a:off x="5348571" y="4260164"/>
            <a:ext cx="241863" cy="541664"/>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69" name="Line 18"/>
          <p:cNvSpPr>
            <a:spLocks noChangeShapeType="1"/>
          </p:cNvSpPr>
          <p:nvPr/>
        </p:nvSpPr>
        <p:spPr bwMode="gray">
          <a:xfrm flipH="1">
            <a:off x="4223681" y="4260164"/>
            <a:ext cx="241863" cy="541664"/>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graphicFrame>
        <p:nvGraphicFramePr>
          <p:cNvPr id="70" name="Table 69"/>
          <p:cNvGraphicFramePr>
            <a:graphicFrameLocks noGrp="1"/>
          </p:cNvGraphicFramePr>
          <p:nvPr/>
        </p:nvGraphicFramePr>
        <p:xfrm>
          <a:off x="7139695" y="4344841"/>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a:t>A(6)</a:t>
                      </a:r>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graphicFrame>
        <p:nvGraphicFramePr>
          <p:cNvPr id="71" name="Table 70"/>
          <p:cNvGraphicFramePr>
            <a:graphicFrameLocks noGrp="1"/>
          </p:cNvGraphicFramePr>
          <p:nvPr/>
        </p:nvGraphicFramePr>
        <p:xfrm>
          <a:off x="6412075" y="5329426"/>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a:solidFill>
                            <a:schemeClr val="tx1"/>
                          </a:solidFill>
                        </a:rPr>
                        <a:t>A(5)</a:t>
                      </a: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72" name="Table 71"/>
          <p:cNvGraphicFramePr>
            <a:graphicFrameLocks noGrp="1"/>
          </p:cNvGraphicFramePr>
          <p:nvPr/>
        </p:nvGraphicFramePr>
        <p:xfrm>
          <a:off x="7715928" y="5329426"/>
          <a:ext cx="1161473" cy="472660"/>
        </p:xfrm>
        <a:graphic>
          <a:graphicData uri="http://schemas.openxmlformats.org/drawingml/2006/table">
            <a:tbl>
              <a:tblPr firstRow="1" bandRow="1">
                <a:tableStyleId>{5C22544A-7EE6-4342-B048-85BDC9FD1C3A}</a:tableStyleId>
              </a:tblPr>
              <a:tblGrid>
                <a:gridCol w="1161473">
                  <a:extLst>
                    <a:ext uri="{9D8B030D-6E8A-4147-A177-3AD203B41FA5}">
                      <a16:colId xmlns:a16="http://schemas.microsoft.com/office/drawing/2014/main" val="20000"/>
                    </a:ext>
                  </a:extLst>
                </a:gridCol>
              </a:tblGrid>
              <a:tr h="472660">
                <a:tc>
                  <a:txBody>
                    <a:bodyPr/>
                    <a:lstStyle/>
                    <a:p>
                      <a:pPr algn="ctr"/>
                      <a:r>
                        <a:rPr lang="en-GB" dirty="0">
                          <a:solidFill>
                            <a:schemeClr val="tx1"/>
                          </a:solidFill>
                        </a:rPr>
                        <a:t>A(0)</a:t>
                      </a: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sp>
        <p:nvSpPr>
          <p:cNvPr id="73" name="Line 18"/>
          <p:cNvSpPr>
            <a:spLocks noChangeShapeType="1"/>
          </p:cNvSpPr>
          <p:nvPr/>
        </p:nvSpPr>
        <p:spPr bwMode="gray">
          <a:xfrm>
            <a:off x="8049666" y="4796289"/>
            <a:ext cx="241863" cy="541664"/>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74" name="Line 18"/>
          <p:cNvSpPr>
            <a:spLocks noChangeShapeType="1"/>
          </p:cNvSpPr>
          <p:nvPr/>
        </p:nvSpPr>
        <p:spPr bwMode="gray">
          <a:xfrm flipH="1">
            <a:off x="6924776" y="4796289"/>
            <a:ext cx="241863" cy="541664"/>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 name="Text Box 77"/>
          <p:cNvSpPr txBox="1">
            <a:spLocks noChangeArrowheads="1"/>
          </p:cNvSpPr>
          <p:nvPr/>
        </p:nvSpPr>
        <p:spPr bwMode="gray">
          <a:xfrm>
            <a:off x="606425" y="1447800"/>
            <a:ext cx="9296400" cy="893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Thus, </a:t>
            </a:r>
          </a:p>
          <a:p>
            <a:pPr eaLnBrk="1" hangingPunct="1"/>
            <a:r>
              <a:rPr lang="en-US" altLang="en-US" sz="2000" b="0" dirty="0">
                <a:solidFill>
                  <a:schemeClr val="tx1"/>
                </a:solidFill>
              </a:rPr>
              <a:t>A(6) = 5 + 1/6( </a:t>
            </a:r>
            <a:r>
              <a:rPr lang="en-US" altLang="en-US" sz="2000" b="0" u="sng" dirty="0">
                <a:solidFill>
                  <a:schemeClr val="tx1"/>
                </a:solidFill>
              </a:rPr>
              <a:t>A(0) + A(5)</a:t>
            </a:r>
            <a:r>
              <a:rPr lang="en-US" altLang="en-US" sz="2000" b="0" dirty="0">
                <a:solidFill>
                  <a:schemeClr val="tx1"/>
                </a:solidFill>
              </a:rPr>
              <a:t> + </a:t>
            </a:r>
            <a:r>
              <a:rPr lang="en-US" altLang="en-US" sz="2000" b="0" u="sng" dirty="0">
                <a:solidFill>
                  <a:schemeClr val="tx1"/>
                </a:solidFill>
              </a:rPr>
              <a:t>A(1) + A(4)</a:t>
            </a:r>
            <a:r>
              <a:rPr lang="en-US" altLang="en-US" sz="2000" b="0" dirty="0">
                <a:solidFill>
                  <a:schemeClr val="tx1"/>
                </a:solidFill>
              </a:rPr>
              <a:t> + </a:t>
            </a:r>
            <a:r>
              <a:rPr lang="en-US" altLang="en-US" sz="2000" b="0" u="sng" dirty="0">
                <a:solidFill>
                  <a:schemeClr val="tx1"/>
                </a:solidFill>
              </a:rPr>
              <a:t>A(2) + A(3)</a:t>
            </a:r>
            <a:r>
              <a:rPr lang="en-US" altLang="en-US" sz="2000" b="0" dirty="0">
                <a:solidFill>
                  <a:schemeClr val="tx1"/>
                </a:solidFill>
              </a:rPr>
              <a:t> + … + </a:t>
            </a:r>
            <a:r>
              <a:rPr lang="en-US" altLang="en-US" sz="2000" b="0" u="sng" dirty="0">
                <a:solidFill>
                  <a:schemeClr val="tx1"/>
                </a:solidFill>
              </a:rPr>
              <a:t>A(5) + A(0)</a:t>
            </a:r>
            <a:r>
              <a:rPr lang="en-US" altLang="en-US" sz="2000" b="0" dirty="0">
                <a:solidFill>
                  <a:schemeClr val="tx1"/>
                </a:solidFill>
              </a:rPr>
              <a:t>)</a:t>
            </a:r>
          </a:p>
        </p:txBody>
      </p:sp>
      <p:sp>
        <p:nvSpPr>
          <p:cNvPr id="4" name="Text Placeholder 3"/>
          <p:cNvSpPr>
            <a:spLocks noGrp="1"/>
          </p:cNvSpPr>
          <p:nvPr>
            <p:ph type="body" sz="quarter" idx="16"/>
          </p:nvPr>
        </p:nvSpPr>
        <p:spPr/>
        <p:txBody>
          <a:bodyPr/>
          <a:lstStyle/>
          <a:p>
            <a:r>
              <a:rPr lang="en-GB" dirty="0"/>
              <a:t>Quicksort’s Performance</a:t>
            </a:r>
          </a:p>
        </p:txBody>
      </p:sp>
      <p:graphicFrame>
        <p:nvGraphicFramePr>
          <p:cNvPr id="37" name="Object 75"/>
          <p:cNvGraphicFramePr>
            <a:graphicFrameLocks noChangeAspect="1"/>
          </p:cNvGraphicFramePr>
          <p:nvPr>
            <p:extLst>
              <p:ext uri="{D42A27DB-BD31-4B8C-83A1-F6EECF244321}">
                <p14:modId xmlns:p14="http://schemas.microsoft.com/office/powerpoint/2010/main" val="2948600217"/>
              </p:ext>
            </p:extLst>
          </p:nvPr>
        </p:nvGraphicFramePr>
        <p:xfrm>
          <a:off x="648201" y="2564415"/>
          <a:ext cx="5746750" cy="1282586"/>
        </p:xfrm>
        <a:graphic>
          <a:graphicData uri="http://schemas.openxmlformats.org/presentationml/2006/ole">
            <mc:AlternateContent xmlns:mc="http://schemas.openxmlformats.org/markup-compatibility/2006">
              <mc:Choice xmlns:v="urn:schemas-microsoft-com:vml" Requires="v">
                <p:oleObj name="Equation" r:id="rId3" imgW="2958840" imgH="660240" progId="Equation.3">
                  <p:embed/>
                </p:oleObj>
              </mc:Choice>
              <mc:Fallback>
                <p:oleObj name="Equation" r:id="rId3" imgW="2958840" imgH="660240" progId="Equation.3">
                  <p:embed/>
                  <p:pic>
                    <p:nvPicPr>
                      <p:cNvPr id="37" name="Object 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201" y="2564415"/>
                        <a:ext cx="5746750" cy="12825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Rounded Rectangular Callout 37"/>
          <p:cNvSpPr>
            <a:spLocks noChangeArrowheads="1"/>
          </p:cNvSpPr>
          <p:nvPr/>
        </p:nvSpPr>
        <p:spPr bwMode="auto">
          <a:xfrm>
            <a:off x="6381249" y="2564415"/>
            <a:ext cx="2743200" cy="625475"/>
          </a:xfrm>
          <a:prstGeom prst="wedgeRoundRectCallout">
            <a:avLst>
              <a:gd name="adj1" fmla="val -45241"/>
              <a:gd name="adj2" fmla="val 93454"/>
              <a:gd name="adj3" fmla="val 16667"/>
            </a:avLst>
          </a:prstGeom>
          <a:solidFill>
            <a:srgbClr val="C00000"/>
          </a:solidFill>
          <a:ln w="12700" cap="sq" algn="ctr">
            <a:solidFill>
              <a:schemeClr val="tx1"/>
            </a:solidFill>
            <a:round/>
            <a:headEnd type="none" w="sm" len="sm"/>
            <a:tailEnd type="none" w="sm" len="sm"/>
          </a:ln>
        </p:spPr>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solidFill>
                <a:schemeClr val="bg1"/>
              </a:solidFill>
            </a:endParaRPr>
          </a:p>
        </p:txBody>
      </p:sp>
      <p:sp>
        <p:nvSpPr>
          <p:cNvPr id="39" name="TextBox 38"/>
          <p:cNvSpPr txBox="1"/>
          <p:nvPr/>
        </p:nvSpPr>
        <p:spPr>
          <a:xfrm>
            <a:off x="6533649" y="2656491"/>
            <a:ext cx="2514600" cy="425450"/>
          </a:xfrm>
          <a:prstGeom prst="rect">
            <a:avLst/>
          </a:prstGeom>
          <a:noFill/>
        </p:spPr>
        <p:txBody>
          <a:bodyPr>
            <a:spAutoFit/>
          </a:bodyPr>
          <a:lstStyle/>
          <a:p>
            <a:pPr>
              <a:defRPr/>
            </a:pPr>
            <a:r>
              <a:rPr lang="en-US" sz="1800" dirty="0">
                <a:solidFill>
                  <a:schemeClr val="bg1"/>
                </a:solidFill>
                <a:latin typeface="Arial" charset="0"/>
              </a:rPr>
              <a:t>Proof is not required</a:t>
            </a:r>
          </a:p>
        </p:txBody>
      </p:sp>
      <p:sp>
        <p:nvSpPr>
          <p:cNvPr id="3" name="TextBox 2">
            <a:extLst>
              <a:ext uri="{FF2B5EF4-FFF2-40B4-BE49-F238E27FC236}">
                <a16:creationId xmlns:a16="http://schemas.microsoft.com/office/drawing/2014/main" id="{AC4AF4B6-FB86-3548-E969-CEACCC2FF752}"/>
              </a:ext>
            </a:extLst>
          </p:cNvPr>
          <p:cNvSpPr txBox="1"/>
          <p:nvPr/>
        </p:nvSpPr>
        <p:spPr>
          <a:xfrm>
            <a:off x="760412" y="5138364"/>
            <a:ext cx="7924800" cy="293607"/>
          </a:xfrm>
          <a:prstGeom prst="rect">
            <a:avLst/>
          </a:prstGeom>
          <a:noFill/>
        </p:spPr>
        <p:txBody>
          <a:bodyPr wrap="square" rtlCol="0">
            <a:spAutoFit/>
          </a:bodyPr>
          <a:lstStyle/>
          <a:p>
            <a:r>
              <a:rPr lang="en-US" altLang="en-US" sz="1200" dirty="0"/>
              <a:t>Proof in text-book (MIT book) by Thomas H. </a:t>
            </a:r>
            <a:r>
              <a:rPr lang="en-US" altLang="en-US" sz="1200" dirty="0" err="1"/>
              <a:t>Cormen</a:t>
            </a:r>
            <a:r>
              <a:rPr lang="en-US" altLang="en-US" sz="1200" dirty="0"/>
              <a:t>, Charles E. </a:t>
            </a:r>
            <a:r>
              <a:rPr lang="en-US" altLang="en-US" sz="1200" dirty="0" err="1"/>
              <a:t>Leiserson</a:t>
            </a:r>
            <a:r>
              <a:rPr lang="en-US" altLang="en-US" sz="1200" dirty="0"/>
              <a:t>, Ronald L. Rivest.</a:t>
            </a:r>
          </a:p>
        </p:txBody>
      </p:sp>
    </p:spTree>
    <p:extLst>
      <p:ext uri="{BB962C8B-B14F-4D97-AF65-F5344CB8AC3E}">
        <p14:creationId xmlns:p14="http://schemas.microsoft.com/office/powerpoint/2010/main" val="335834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latin typeface="Arial" panose="020B0604020202020204" pitchFamily="34" charset="0"/>
              </a:rPr>
              <a:t>Quicksort (Pseudo Code)</a:t>
            </a:r>
          </a:p>
        </p:txBody>
      </p:sp>
      <p:sp>
        <p:nvSpPr>
          <p:cNvPr id="51203" name="Rectangle 3"/>
          <p:cNvSpPr>
            <a:spLocks noGrp="1" noChangeArrowheads="1"/>
          </p:cNvSpPr>
          <p:nvPr>
            <p:ph sz="quarter" idx="17"/>
          </p:nvPr>
        </p:nvSpPr>
        <p:spPr>
          <a:xfrm>
            <a:off x="495141" y="1471612"/>
            <a:ext cx="8912543" cy="4852987"/>
          </a:xfrm>
        </p:spPr>
        <p:txBody>
          <a:bodyPr/>
          <a:lstStyle/>
          <a:p>
            <a:pPr marL="0" indent="354013">
              <a:lnSpc>
                <a:spcPct val="120000"/>
              </a:lnSpc>
              <a:buFont typeface="Monotype Sorts" pitchFamily="2" charset="2"/>
              <a:buNone/>
            </a:pPr>
            <a:r>
              <a:rPr lang="en-US" altLang="en-US" sz="2400" b="1" dirty="0">
                <a:latin typeface="+mj-lt"/>
              </a:rPr>
              <a:t>void quicksort(</a:t>
            </a:r>
            <a:r>
              <a:rPr lang="en-US" altLang="en-US" sz="2400" b="1" dirty="0">
                <a:effectLst>
                  <a:glow rad="101600">
                    <a:srgbClr val="FFC000">
                      <a:alpha val="60000"/>
                    </a:srgbClr>
                  </a:glow>
                </a:effectLst>
                <a:latin typeface="+mj-lt"/>
              </a:rPr>
              <a:t>int n, int m</a:t>
            </a:r>
            <a:r>
              <a:rPr lang="en-US" altLang="en-US" sz="2400" b="1" dirty="0">
                <a:latin typeface="+mj-lt"/>
              </a:rPr>
              <a:t>)</a:t>
            </a:r>
          </a:p>
          <a:p>
            <a:pPr marL="0" indent="354013">
              <a:lnSpc>
                <a:spcPct val="120000"/>
              </a:lnSpc>
              <a:buFont typeface="Monotype Sorts" pitchFamily="2" charset="2"/>
              <a:buNone/>
            </a:pPr>
            <a:r>
              <a:rPr lang="en-US" altLang="en-US" sz="2400" dirty="0">
                <a:latin typeface="+mj-lt"/>
              </a:rPr>
              <a:t>{</a:t>
            </a:r>
          </a:p>
          <a:p>
            <a:pPr marL="0" indent="354013">
              <a:lnSpc>
                <a:spcPct val="120000"/>
              </a:lnSpc>
              <a:buFont typeface="Monotype Sorts" pitchFamily="2" charset="2"/>
              <a:buNone/>
            </a:pPr>
            <a:r>
              <a:rPr lang="en-US" altLang="en-US" sz="2400" dirty="0">
                <a:latin typeface="+mj-lt"/>
              </a:rPr>
              <a:t>    </a:t>
            </a:r>
            <a:r>
              <a:rPr lang="en-US" altLang="en-US" sz="2400" dirty="0" err="1">
                <a:latin typeface="+mj-lt"/>
              </a:rPr>
              <a:t>int</a:t>
            </a:r>
            <a:r>
              <a:rPr lang="en-US" altLang="en-US" sz="2400" dirty="0">
                <a:latin typeface="+mj-lt"/>
              </a:rPr>
              <a:t> </a:t>
            </a:r>
            <a:r>
              <a:rPr lang="en-US" altLang="en-US" sz="2400" dirty="0" err="1">
                <a:latin typeface="+mj-lt"/>
              </a:rPr>
              <a:t>pivot_pos</a:t>
            </a:r>
            <a:r>
              <a:rPr lang="en-US" altLang="en-US" sz="2400" dirty="0">
                <a:latin typeface="+mj-lt"/>
              </a:rPr>
              <a:t>;</a:t>
            </a:r>
          </a:p>
          <a:p>
            <a:pPr marL="0" indent="354013">
              <a:lnSpc>
                <a:spcPct val="120000"/>
              </a:lnSpc>
              <a:buFont typeface="Monotype Sorts" pitchFamily="2" charset="2"/>
              <a:buNone/>
            </a:pPr>
            <a:r>
              <a:rPr lang="en-US" altLang="en-US" sz="2400" dirty="0">
                <a:latin typeface="+mj-lt"/>
              </a:rPr>
              <a:t>    if (n &gt;= m) </a:t>
            </a:r>
          </a:p>
          <a:p>
            <a:pPr marL="0" indent="354013">
              <a:lnSpc>
                <a:spcPct val="120000"/>
              </a:lnSpc>
              <a:buFont typeface="Monotype Sorts" pitchFamily="2" charset="2"/>
              <a:buNone/>
            </a:pPr>
            <a:r>
              <a:rPr lang="en-US" altLang="en-US" sz="2400" dirty="0">
                <a:latin typeface="+mj-lt"/>
              </a:rPr>
              <a:t>        return;</a:t>
            </a:r>
          </a:p>
          <a:p>
            <a:pPr marL="0" indent="354013">
              <a:lnSpc>
                <a:spcPct val="120000"/>
              </a:lnSpc>
              <a:buFont typeface="Monotype Sorts" pitchFamily="2" charset="2"/>
              <a:buNone/>
            </a:pPr>
            <a:r>
              <a:rPr lang="en-US" altLang="en-US" sz="2400" dirty="0">
                <a:latin typeface="+mj-lt"/>
              </a:rPr>
              <a:t>    </a:t>
            </a:r>
            <a:r>
              <a:rPr lang="en-US" altLang="en-US" sz="2400" dirty="0" err="1">
                <a:latin typeface="+mj-lt"/>
              </a:rPr>
              <a:t>pivot_pos</a:t>
            </a:r>
            <a:r>
              <a:rPr lang="en-US" altLang="en-US" sz="2400" dirty="0">
                <a:latin typeface="+mj-lt"/>
              </a:rPr>
              <a:t> = partition(n, m);</a:t>
            </a:r>
          </a:p>
          <a:p>
            <a:pPr marL="0" indent="354013">
              <a:lnSpc>
                <a:spcPct val="120000"/>
              </a:lnSpc>
              <a:buFont typeface="Monotype Sorts" pitchFamily="2" charset="2"/>
              <a:buNone/>
            </a:pPr>
            <a:r>
              <a:rPr lang="en-US" altLang="en-US" sz="2400" dirty="0">
                <a:latin typeface="+mj-lt"/>
              </a:rPr>
              <a:t>    quicksort(n, </a:t>
            </a:r>
            <a:r>
              <a:rPr lang="en-US" altLang="en-US" sz="2400" dirty="0" err="1">
                <a:latin typeface="+mj-lt"/>
              </a:rPr>
              <a:t>pivot_pos</a:t>
            </a:r>
            <a:r>
              <a:rPr lang="en-US" altLang="en-US" sz="2400" dirty="0">
                <a:latin typeface="+mj-lt"/>
              </a:rPr>
              <a:t> - 1);</a:t>
            </a:r>
          </a:p>
          <a:p>
            <a:pPr marL="0" indent="354013">
              <a:lnSpc>
                <a:spcPct val="120000"/>
              </a:lnSpc>
              <a:buFont typeface="Monotype Sorts" pitchFamily="2" charset="2"/>
              <a:buNone/>
            </a:pPr>
            <a:r>
              <a:rPr lang="en-US" altLang="en-US" sz="2400" dirty="0">
                <a:latin typeface="+mj-lt"/>
              </a:rPr>
              <a:t>    quicksort(</a:t>
            </a:r>
            <a:r>
              <a:rPr lang="en-US" altLang="en-US" sz="2400" dirty="0" err="1">
                <a:latin typeface="+mj-lt"/>
              </a:rPr>
              <a:t>pivot_pos</a:t>
            </a:r>
            <a:r>
              <a:rPr lang="en-US" altLang="en-US" sz="2400" dirty="0">
                <a:latin typeface="+mj-lt"/>
              </a:rPr>
              <a:t> + 1, m);</a:t>
            </a:r>
          </a:p>
          <a:p>
            <a:pPr marL="0" indent="354013">
              <a:lnSpc>
                <a:spcPct val="120000"/>
              </a:lnSpc>
              <a:buFont typeface="Monotype Sorts" pitchFamily="2" charset="2"/>
              <a:buNone/>
            </a:pPr>
            <a:r>
              <a:rPr lang="en-US" altLang="en-US" sz="2400" dirty="0">
                <a:latin typeface="+mj-lt"/>
              </a:rPr>
              <a:t>}</a:t>
            </a:r>
          </a:p>
        </p:txBody>
      </p:sp>
      <p:sp>
        <p:nvSpPr>
          <p:cNvPr id="3" name="Text Box 5">
            <a:extLst>
              <a:ext uri="{FF2B5EF4-FFF2-40B4-BE49-F238E27FC236}">
                <a16:creationId xmlns:a16="http://schemas.microsoft.com/office/drawing/2014/main" id="{CC576E5A-5662-30AB-5D44-60B62E1E7191}"/>
              </a:ext>
            </a:extLst>
          </p:cNvPr>
          <p:cNvSpPr txBox="1">
            <a:spLocks noChangeArrowheads="1"/>
          </p:cNvSpPr>
          <p:nvPr/>
        </p:nvSpPr>
        <p:spPr bwMode="gray">
          <a:xfrm>
            <a:off x="5522912" y="3381375"/>
            <a:ext cx="3429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n</a:t>
            </a:r>
            <a:endParaRPr lang="en-US" altLang="en-US" dirty="0"/>
          </a:p>
        </p:txBody>
      </p:sp>
      <p:sp>
        <p:nvSpPr>
          <p:cNvPr id="4" name="Line 6">
            <a:extLst>
              <a:ext uri="{FF2B5EF4-FFF2-40B4-BE49-F238E27FC236}">
                <a16:creationId xmlns:a16="http://schemas.microsoft.com/office/drawing/2014/main" id="{5839356F-E2C5-2A44-D234-BCC8384C72B3}"/>
              </a:ext>
            </a:extLst>
          </p:cNvPr>
          <p:cNvSpPr>
            <a:spLocks noChangeShapeType="1"/>
          </p:cNvSpPr>
          <p:nvPr/>
        </p:nvSpPr>
        <p:spPr bwMode="gray">
          <a:xfrm flipV="1">
            <a:off x="5712478" y="2917857"/>
            <a:ext cx="0" cy="533400"/>
          </a:xfrm>
          <a:prstGeom prst="line">
            <a:avLst/>
          </a:prstGeom>
          <a:ln>
            <a:headEnd type="none" w="sm" len="sm"/>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5" name="Text Box 5">
            <a:extLst>
              <a:ext uri="{FF2B5EF4-FFF2-40B4-BE49-F238E27FC236}">
                <a16:creationId xmlns:a16="http://schemas.microsoft.com/office/drawing/2014/main" id="{E93EA191-D0A9-EADB-F1BD-B2DE563204A3}"/>
              </a:ext>
            </a:extLst>
          </p:cNvPr>
          <p:cNvSpPr txBox="1">
            <a:spLocks noChangeArrowheads="1"/>
          </p:cNvSpPr>
          <p:nvPr/>
        </p:nvSpPr>
        <p:spPr bwMode="gray">
          <a:xfrm>
            <a:off x="8739663" y="3381375"/>
            <a:ext cx="4143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m</a:t>
            </a:r>
            <a:endParaRPr lang="en-US" altLang="en-US" dirty="0"/>
          </a:p>
        </p:txBody>
      </p:sp>
      <p:sp>
        <p:nvSpPr>
          <p:cNvPr id="6" name="Line 6">
            <a:extLst>
              <a:ext uri="{FF2B5EF4-FFF2-40B4-BE49-F238E27FC236}">
                <a16:creationId xmlns:a16="http://schemas.microsoft.com/office/drawing/2014/main" id="{E79D2A77-A34A-2B12-1F0A-97EF0C1B0C1F}"/>
              </a:ext>
            </a:extLst>
          </p:cNvPr>
          <p:cNvSpPr>
            <a:spLocks noChangeShapeType="1"/>
          </p:cNvSpPr>
          <p:nvPr/>
        </p:nvSpPr>
        <p:spPr bwMode="gray">
          <a:xfrm flipV="1">
            <a:off x="8946832" y="2917857"/>
            <a:ext cx="0" cy="533400"/>
          </a:xfrm>
          <a:prstGeom prst="line">
            <a:avLst/>
          </a:prstGeom>
          <a:ln>
            <a:headEnd type="none" w="sm" len="sm"/>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graphicFrame>
        <p:nvGraphicFramePr>
          <p:cNvPr id="7" name="Table 6">
            <a:extLst>
              <a:ext uri="{FF2B5EF4-FFF2-40B4-BE49-F238E27FC236}">
                <a16:creationId xmlns:a16="http://schemas.microsoft.com/office/drawing/2014/main" id="{E0D10956-2841-30B6-259A-9FF316CA82B2}"/>
              </a:ext>
            </a:extLst>
          </p:cNvPr>
          <p:cNvGraphicFramePr>
            <a:graphicFrameLocks noGrp="1"/>
          </p:cNvGraphicFramePr>
          <p:nvPr>
            <p:extLst>
              <p:ext uri="{D42A27DB-BD31-4B8C-83A1-F6EECF244321}">
                <p14:modId xmlns:p14="http://schemas.microsoft.com/office/powerpoint/2010/main" val="196126314"/>
              </p:ext>
            </p:extLst>
          </p:nvPr>
        </p:nvGraphicFramePr>
        <p:xfrm>
          <a:off x="5332411" y="2209799"/>
          <a:ext cx="4037065" cy="624807"/>
        </p:xfrm>
        <a:graphic>
          <a:graphicData uri="http://schemas.openxmlformats.org/drawingml/2006/table">
            <a:tbl>
              <a:tblPr firstRow="1" bandRow="1">
                <a:tableStyleId>{5C22544A-7EE6-4342-B048-85BDC9FD1C3A}</a:tableStyleId>
              </a:tblPr>
              <a:tblGrid>
                <a:gridCol w="807413">
                  <a:extLst>
                    <a:ext uri="{9D8B030D-6E8A-4147-A177-3AD203B41FA5}">
                      <a16:colId xmlns:a16="http://schemas.microsoft.com/office/drawing/2014/main" val="20000"/>
                    </a:ext>
                  </a:extLst>
                </a:gridCol>
                <a:gridCol w="807413">
                  <a:extLst>
                    <a:ext uri="{9D8B030D-6E8A-4147-A177-3AD203B41FA5}">
                      <a16:colId xmlns:a16="http://schemas.microsoft.com/office/drawing/2014/main" val="20001"/>
                    </a:ext>
                  </a:extLst>
                </a:gridCol>
                <a:gridCol w="807413">
                  <a:extLst>
                    <a:ext uri="{9D8B030D-6E8A-4147-A177-3AD203B41FA5}">
                      <a16:colId xmlns:a16="http://schemas.microsoft.com/office/drawing/2014/main" val="20002"/>
                    </a:ext>
                  </a:extLst>
                </a:gridCol>
                <a:gridCol w="807413">
                  <a:extLst>
                    <a:ext uri="{9D8B030D-6E8A-4147-A177-3AD203B41FA5}">
                      <a16:colId xmlns:a16="http://schemas.microsoft.com/office/drawing/2014/main" val="20003"/>
                    </a:ext>
                  </a:extLst>
                </a:gridCol>
                <a:gridCol w="807413">
                  <a:extLst>
                    <a:ext uri="{9D8B030D-6E8A-4147-A177-3AD203B41FA5}">
                      <a16:colId xmlns:a16="http://schemas.microsoft.com/office/drawing/2014/main" val="20004"/>
                    </a:ext>
                  </a:extLst>
                </a:gridCol>
              </a:tblGrid>
              <a:tr h="624807">
                <a:tc>
                  <a:txBody>
                    <a:bodyPr/>
                    <a:lstStyle/>
                    <a:p>
                      <a:pPr algn="ctr"/>
                      <a:endParaRPr lang="en-GB" dirty="0"/>
                    </a:p>
                  </a:txBody>
                  <a:tcPr anchor="ctr">
                    <a:solidFill>
                      <a:schemeClr val="accent1">
                        <a:lumMod val="50000"/>
                      </a:schemeClr>
                    </a:solidFill>
                  </a:tcPr>
                </a:tc>
                <a:tc>
                  <a:txBody>
                    <a:bodyPr/>
                    <a:lstStyle/>
                    <a:p>
                      <a:pPr algn="ctr"/>
                      <a:endParaRPr lang="en-GB" dirty="0">
                        <a:solidFill>
                          <a:schemeClr val="tx1"/>
                        </a:solidFill>
                      </a:endParaRPr>
                    </a:p>
                  </a:txBody>
                  <a:tcPr anchor="ctr">
                    <a:solidFill>
                      <a:schemeClr val="accent5">
                        <a:lumMod val="75000"/>
                      </a:schemeClr>
                    </a:solidFill>
                  </a:tcPr>
                </a:tc>
                <a:tc>
                  <a:txBody>
                    <a:bodyPr/>
                    <a:lstStyle/>
                    <a:p>
                      <a:pPr algn="ctr"/>
                      <a:endParaRPr lang="en-GB" dirty="0">
                        <a:solidFill>
                          <a:schemeClr val="tx1"/>
                        </a:solidFill>
                      </a:endParaRPr>
                    </a:p>
                  </a:txBody>
                  <a:tcPr anchor="ctr">
                    <a:solidFill>
                      <a:schemeClr val="accent1">
                        <a:lumMod val="90000"/>
                      </a:schemeClr>
                    </a:solidFill>
                  </a:tcPr>
                </a:tc>
                <a:tc>
                  <a:txBody>
                    <a:bodyPr/>
                    <a:lstStyle/>
                    <a:p>
                      <a:pPr algn="ctr"/>
                      <a:endParaRPr lang="en-GB" dirty="0">
                        <a:solidFill>
                          <a:schemeClr val="tx1"/>
                        </a:solidFill>
                      </a:endParaRPr>
                    </a:p>
                  </a:txBody>
                  <a:tcPr anchor="ctr">
                    <a:solidFill>
                      <a:schemeClr val="accent5">
                        <a:lumMod val="75000"/>
                      </a:schemeClr>
                    </a:solidFill>
                  </a:tcPr>
                </a:tc>
                <a:tc>
                  <a:txBody>
                    <a:bodyPr/>
                    <a:lstStyle/>
                    <a:p>
                      <a:pPr algn="ctr"/>
                      <a:endParaRPr lang="en-GB" dirty="0"/>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Quicksort’s Performance</a:t>
            </a:r>
          </a:p>
        </p:txBody>
      </p:sp>
      <p:sp>
        <p:nvSpPr>
          <p:cNvPr id="63491" name="Rectangle 3"/>
          <p:cNvSpPr>
            <a:spLocks noGrp="1" noChangeArrowheads="1"/>
          </p:cNvSpPr>
          <p:nvPr>
            <p:ph sz="quarter" idx="17"/>
          </p:nvPr>
        </p:nvSpPr>
        <p:spPr/>
        <p:txBody>
          <a:bodyPr/>
          <a:lstStyle/>
          <a:p>
            <a:pPr>
              <a:lnSpc>
                <a:spcPct val="110000"/>
              </a:lnSpc>
              <a:buClr>
                <a:srgbClr val="002060"/>
              </a:buClr>
              <a:buFont typeface="Wingdings" panose="05000000000000000000" pitchFamily="2" charset="2"/>
              <a:buChar char="J"/>
            </a:pPr>
            <a:r>
              <a:rPr lang="en-US" altLang="en-US" sz="2400" dirty="0">
                <a:solidFill>
                  <a:srgbClr val="002060"/>
                </a:solidFill>
                <a:latin typeface="Arial" panose="020B0604020202020204" pitchFamily="34" charset="0"/>
              </a:rPr>
              <a:t>Strengths:</a:t>
            </a:r>
          </a:p>
          <a:p>
            <a:pPr marL="858838" lvl="1" indent="-401638">
              <a:lnSpc>
                <a:spcPct val="140000"/>
              </a:lnSpc>
              <a:buClr>
                <a:srgbClr val="002060"/>
              </a:buClr>
              <a:buFont typeface="Wingdings" panose="05000000000000000000" pitchFamily="2" charset="2"/>
              <a:buChar char="F"/>
            </a:pPr>
            <a:r>
              <a:rPr lang="en-US" altLang="en-US" sz="2000" dirty="0">
                <a:latin typeface="Arial" panose="020B0604020202020204" pitchFamily="34" charset="0"/>
              </a:rPr>
              <a:t>Fast on average</a:t>
            </a:r>
          </a:p>
          <a:p>
            <a:pPr marL="858838" lvl="1" indent="-401638">
              <a:lnSpc>
                <a:spcPct val="140000"/>
              </a:lnSpc>
              <a:buClr>
                <a:srgbClr val="002060"/>
              </a:buClr>
              <a:buFont typeface="Wingdings" panose="05000000000000000000" pitchFamily="2" charset="2"/>
              <a:buChar char="F"/>
            </a:pPr>
            <a:r>
              <a:rPr lang="en-US" altLang="en-US" sz="2000" dirty="0">
                <a:latin typeface="Arial" panose="020B0604020202020204" pitchFamily="34" charset="0"/>
              </a:rPr>
              <a:t>No merging required</a:t>
            </a:r>
          </a:p>
          <a:p>
            <a:pPr marL="858838" lvl="1" indent="-401638">
              <a:lnSpc>
                <a:spcPct val="140000"/>
              </a:lnSpc>
              <a:buClr>
                <a:srgbClr val="002060"/>
              </a:buClr>
              <a:buFont typeface="Wingdings" panose="05000000000000000000" pitchFamily="2" charset="2"/>
              <a:buChar char="F"/>
            </a:pPr>
            <a:r>
              <a:rPr lang="en-US" altLang="en-US" sz="2000" dirty="0">
                <a:latin typeface="Arial" panose="020B0604020202020204" pitchFamily="34" charset="0"/>
              </a:rPr>
              <a:t>Best case occurs when pivot always splits array into equal halves</a:t>
            </a:r>
          </a:p>
          <a:p>
            <a:pPr>
              <a:lnSpc>
                <a:spcPct val="110000"/>
              </a:lnSpc>
              <a:buClr>
                <a:srgbClr val="C00000"/>
              </a:buClr>
              <a:buFont typeface="Wingdings" panose="05000000000000000000" pitchFamily="2" charset="2"/>
              <a:buChar char="L"/>
            </a:pPr>
            <a:r>
              <a:rPr lang="en-US" altLang="en-US" sz="2400" dirty="0">
                <a:solidFill>
                  <a:srgbClr val="C00000"/>
                </a:solidFill>
                <a:latin typeface="Arial" panose="020B0604020202020204" pitchFamily="34" charset="0"/>
              </a:rPr>
              <a:t>Weaknesses:</a:t>
            </a:r>
          </a:p>
          <a:p>
            <a:pPr marL="858838" lvl="1" indent="-401638">
              <a:lnSpc>
                <a:spcPct val="140000"/>
              </a:lnSpc>
              <a:buClr>
                <a:srgbClr val="C00000"/>
              </a:buClr>
              <a:buFont typeface="Wingdings" panose="05000000000000000000" pitchFamily="2" charset="2"/>
              <a:buChar char="F"/>
            </a:pPr>
            <a:r>
              <a:rPr lang="en-US" altLang="en-US" sz="2000" dirty="0">
                <a:latin typeface="Arial" panose="020B0604020202020204" pitchFamily="34" charset="0"/>
              </a:rPr>
              <a:t>Poor performance when pivot does not split the array evenly</a:t>
            </a:r>
          </a:p>
          <a:p>
            <a:pPr marL="858838" lvl="1" indent="-401638">
              <a:lnSpc>
                <a:spcPct val="140000"/>
              </a:lnSpc>
              <a:buClr>
                <a:srgbClr val="C00000"/>
              </a:buClr>
              <a:buFont typeface="Wingdings" panose="05000000000000000000" pitchFamily="2" charset="2"/>
              <a:buChar char="F"/>
            </a:pPr>
            <a:r>
              <a:rPr lang="en-US" altLang="en-US" sz="2000" dirty="0">
                <a:latin typeface="Arial" panose="020B0604020202020204" pitchFamily="34" charset="0"/>
              </a:rPr>
              <a:t>Quicksort also performs badly when the size of list to be sorted is small</a:t>
            </a:r>
          </a:p>
          <a:p>
            <a:pPr marL="858838" lvl="1" indent="-401638">
              <a:lnSpc>
                <a:spcPct val="140000"/>
              </a:lnSpc>
              <a:buClr>
                <a:srgbClr val="C00000"/>
              </a:buClr>
              <a:buFont typeface="Wingdings" panose="05000000000000000000" pitchFamily="2" charset="2"/>
              <a:buChar char="F"/>
            </a:pPr>
            <a:r>
              <a:rPr lang="en-US" altLang="en-US" sz="2000" dirty="0">
                <a:latin typeface="Arial" panose="020B0604020202020204" pitchFamily="34" charset="0"/>
              </a:rPr>
              <a:t>If more work is done to select pivot carefully, the bad effects can be reduced</a:t>
            </a:r>
          </a:p>
          <a:p>
            <a:pPr lvl="1">
              <a:lnSpc>
                <a:spcPct val="110000"/>
              </a:lnSpc>
              <a:buFontTx/>
              <a:buChar char="•"/>
            </a:pPr>
            <a:endParaRPr lang="en-US" altLang="en-US" sz="2000" dirty="0">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endParaRPr lang="en-SG"/>
          </a:p>
        </p:txBody>
      </p:sp>
      <p:sp>
        <p:nvSpPr>
          <p:cNvPr id="3" name="Content Placeholder 2"/>
          <p:cNvSpPr>
            <a:spLocks noGrp="1"/>
          </p:cNvSpPr>
          <p:nvPr>
            <p:ph sz="quarter" idx="17"/>
          </p:nvPr>
        </p:nvSpPr>
        <p:spPr/>
        <p:txBody>
          <a:bodyPr/>
          <a:lstStyle/>
          <a:p>
            <a:endParaRPr lang="en-SG"/>
          </a:p>
        </p:txBody>
      </p:sp>
    </p:spTree>
    <p:extLst>
      <p:ext uri="{BB962C8B-B14F-4D97-AF65-F5344CB8AC3E}">
        <p14:creationId xmlns:p14="http://schemas.microsoft.com/office/powerpoint/2010/main" val="117536699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Summary</a:t>
            </a:r>
          </a:p>
        </p:txBody>
      </p:sp>
      <p:sp>
        <p:nvSpPr>
          <p:cNvPr id="3" name="Content Placeholder 2"/>
          <p:cNvSpPr>
            <a:spLocks noGrp="1"/>
          </p:cNvSpPr>
          <p:nvPr>
            <p:ph sz="quarter" idx="17"/>
          </p:nvPr>
        </p:nvSpPr>
        <p:spPr>
          <a:xfrm>
            <a:off x="495141" y="1471612"/>
            <a:ext cx="8912543" cy="4929187"/>
          </a:xfrm>
        </p:spPr>
        <p:txBody>
          <a:bodyPr/>
          <a:lstStyle/>
          <a:p>
            <a:r>
              <a:rPr lang="en-GB" sz="2400" dirty="0"/>
              <a:t>Quicksort uses the “</a:t>
            </a:r>
            <a:r>
              <a:rPr lang="en-GB" sz="2400" b="1" dirty="0"/>
              <a:t>Divide and Conquer</a:t>
            </a:r>
            <a:r>
              <a:rPr lang="en-GB" sz="2400" dirty="0"/>
              <a:t>” approach.</a:t>
            </a:r>
          </a:p>
          <a:p>
            <a:r>
              <a:rPr lang="en-GB" sz="2400" dirty="0"/>
              <a:t>Partition function splits an input list into two sub-lists by comparing all elements with the pivot:</a:t>
            </a:r>
          </a:p>
          <a:p>
            <a:pPr lvl="1">
              <a:buFont typeface="Arial" panose="020B0604020202020204" pitchFamily="34" charset="0"/>
              <a:buChar char="•"/>
            </a:pPr>
            <a:r>
              <a:rPr lang="en-GB" sz="2000" dirty="0"/>
              <a:t>Elements in the left sub-list are &lt; pivot and</a:t>
            </a:r>
          </a:p>
          <a:p>
            <a:pPr lvl="1">
              <a:buFont typeface="Arial" panose="020B0604020202020204" pitchFamily="34" charset="0"/>
              <a:buChar char="•"/>
            </a:pPr>
            <a:r>
              <a:rPr lang="en-GB" sz="2000" dirty="0"/>
              <a:t>Elements in the right sub-list are ≥ pivot.</a:t>
            </a:r>
          </a:p>
          <a:p>
            <a:r>
              <a:rPr lang="en-GB" sz="2400" dirty="0"/>
              <a:t>Quicksort is called recursively on each sub-list.</a:t>
            </a:r>
          </a:p>
          <a:p>
            <a:endParaRPr lang="en-GB" sz="2400" dirty="0"/>
          </a:p>
          <a:p>
            <a:r>
              <a:rPr lang="en-GB" sz="2400" dirty="0"/>
              <a:t>The </a:t>
            </a:r>
            <a:r>
              <a:rPr lang="en-GB" sz="2400" dirty="0">
                <a:solidFill>
                  <a:srgbClr val="FF0000"/>
                </a:solidFill>
              </a:rPr>
              <a:t>worst-case</a:t>
            </a:r>
            <a:r>
              <a:rPr lang="en-GB" sz="2400" dirty="0"/>
              <a:t> time complexity of Quicksort is </a:t>
            </a:r>
            <a:r>
              <a:rPr lang="en-GB" sz="2400" dirty="0">
                <a:solidFill>
                  <a:srgbClr val="FF0000"/>
                </a:solidFill>
                <a:sym typeface="Symbol"/>
              </a:rPr>
              <a:t>(</a:t>
            </a:r>
            <a:r>
              <a:rPr lang="en-GB" sz="2400" i="1" dirty="0">
                <a:solidFill>
                  <a:srgbClr val="FF0000"/>
                </a:solidFill>
                <a:sym typeface="Symbol"/>
              </a:rPr>
              <a:t>n</a:t>
            </a:r>
            <a:r>
              <a:rPr lang="en-GB" sz="2400" baseline="30000" dirty="0">
                <a:solidFill>
                  <a:srgbClr val="FF0000"/>
                </a:solidFill>
                <a:sym typeface="Symbol"/>
              </a:rPr>
              <a:t>2</a:t>
            </a:r>
            <a:r>
              <a:rPr lang="en-GB" sz="2400" dirty="0">
                <a:solidFill>
                  <a:srgbClr val="FF0000"/>
                </a:solidFill>
                <a:sym typeface="Symbol"/>
              </a:rPr>
              <a:t>)</a:t>
            </a:r>
            <a:r>
              <a:rPr lang="en-GB" sz="2400" dirty="0">
                <a:sym typeface="Symbol"/>
              </a:rPr>
              <a:t>.</a:t>
            </a:r>
          </a:p>
          <a:p>
            <a:r>
              <a:rPr lang="en-GB" sz="2400" dirty="0">
                <a:sym typeface="Symbol"/>
              </a:rPr>
              <a:t>The </a:t>
            </a:r>
            <a:r>
              <a:rPr lang="en-GB" sz="2400" dirty="0">
                <a:solidFill>
                  <a:srgbClr val="0000FF"/>
                </a:solidFill>
                <a:sym typeface="Symbol"/>
              </a:rPr>
              <a:t>best-case</a:t>
            </a:r>
            <a:r>
              <a:rPr lang="en-GB" sz="2400" dirty="0">
                <a:sym typeface="Symbol"/>
              </a:rPr>
              <a:t> and </a:t>
            </a:r>
            <a:r>
              <a:rPr lang="en-GB" sz="2400" dirty="0">
                <a:solidFill>
                  <a:srgbClr val="0000FF"/>
                </a:solidFill>
                <a:sym typeface="Symbol"/>
              </a:rPr>
              <a:t>average-case</a:t>
            </a:r>
            <a:r>
              <a:rPr lang="en-GB" sz="2400" dirty="0">
                <a:sym typeface="Symbol"/>
              </a:rPr>
              <a:t> time complexities of Quicksort are both </a:t>
            </a:r>
            <a:r>
              <a:rPr lang="en-GB" sz="2400" dirty="0">
                <a:solidFill>
                  <a:srgbClr val="0000FF"/>
                </a:solidFill>
                <a:sym typeface="Symbol"/>
              </a:rPr>
              <a:t>(</a:t>
            </a:r>
            <a:r>
              <a:rPr lang="en-GB" sz="2400" i="1" dirty="0" err="1">
                <a:solidFill>
                  <a:srgbClr val="0000FF"/>
                </a:solidFill>
                <a:sym typeface="Symbol"/>
              </a:rPr>
              <a:t>n</a:t>
            </a:r>
            <a:r>
              <a:rPr lang="en-GB" sz="2400" dirty="0" err="1">
                <a:solidFill>
                  <a:srgbClr val="0000FF"/>
                </a:solidFill>
                <a:sym typeface="Symbol"/>
              </a:rPr>
              <a:t>lg</a:t>
            </a:r>
            <a:r>
              <a:rPr lang="en-GB" sz="2400" i="1" dirty="0" err="1">
                <a:solidFill>
                  <a:srgbClr val="0000FF"/>
                </a:solidFill>
                <a:sym typeface="Symbol"/>
              </a:rPr>
              <a:t>n</a:t>
            </a:r>
            <a:r>
              <a:rPr lang="en-GB" sz="2400" dirty="0">
                <a:solidFill>
                  <a:srgbClr val="0000FF"/>
                </a:solidFill>
                <a:sym typeface="Symbol"/>
              </a:rPr>
              <a:t>)</a:t>
            </a:r>
            <a:r>
              <a:rPr lang="en-GB" sz="2400" dirty="0">
                <a:sym typeface="Symbol"/>
              </a:rPr>
              <a:t>.</a:t>
            </a:r>
            <a:endParaRPr lang="en-GB" sz="2400" dirty="0"/>
          </a:p>
        </p:txBody>
      </p:sp>
    </p:spTree>
    <p:extLst>
      <p:ext uri="{BB962C8B-B14F-4D97-AF65-F5344CB8AC3E}">
        <p14:creationId xmlns:p14="http://schemas.microsoft.com/office/powerpoint/2010/main" val="88574539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latin typeface="Arial" panose="020B0604020202020204" pitchFamily="34" charset="0"/>
              </a:rPr>
              <a:t>Quicksort (Pseudo Code)</a:t>
            </a:r>
          </a:p>
        </p:txBody>
      </p:sp>
      <p:sp>
        <p:nvSpPr>
          <p:cNvPr id="51203" name="Rectangle 3"/>
          <p:cNvSpPr>
            <a:spLocks noGrp="1" noChangeArrowheads="1"/>
          </p:cNvSpPr>
          <p:nvPr>
            <p:ph sz="quarter" idx="17"/>
          </p:nvPr>
        </p:nvSpPr>
        <p:spPr>
          <a:xfrm>
            <a:off x="495141" y="1471612"/>
            <a:ext cx="8912543" cy="4852987"/>
          </a:xfrm>
        </p:spPr>
        <p:txBody>
          <a:bodyPr/>
          <a:lstStyle/>
          <a:p>
            <a:pPr marL="0" indent="354013">
              <a:lnSpc>
                <a:spcPct val="120000"/>
              </a:lnSpc>
              <a:buFont typeface="Monotype Sorts" pitchFamily="2" charset="2"/>
              <a:buNone/>
            </a:pPr>
            <a:r>
              <a:rPr lang="en-US" altLang="en-US" sz="2400" b="1">
                <a:latin typeface="+mj-lt"/>
              </a:rPr>
              <a:t>void </a:t>
            </a:r>
            <a:r>
              <a:rPr lang="en-US" altLang="en-US" sz="2400" b="1" dirty="0">
                <a:latin typeface="+mj-lt"/>
              </a:rPr>
              <a:t>quicksort(</a:t>
            </a:r>
            <a:r>
              <a:rPr lang="en-US" altLang="en-US" sz="2400" b="1" dirty="0" err="1">
                <a:latin typeface="+mj-lt"/>
              </a:rPr>
              <a:t>int</a:t>
            </a:r>
            <a:r>
              <a:rPr lang="en-US" altLang="en-US" sz="2400" b="1" dirty="0">
                <a:latin typeface="+mj-lt"/>
              </a:rPr>
              <a:t> n, </a:t>
            </a:r>
            <a:r>
              <a:rPr lang="en-US" altLang="en-US" sz="2400" b="1" dirty="0" err="1">
                <a:latin typeface="+mj-lt"/>
              </a:rPr>
              <a:t>int</a:t>
            </a:r>
            <a:r>
              <a:rPr lang="en-US" altLang="en-US" sz="2400" b="1" dirty="0">
                <a:latin typeface="+mj-lt"/>
              </a:rPr>
              <a:t> m)</a:t>
            </a:r>
          </a:p>
          <a:p>
            <a:pPr marL="0" indent="354013">
              <a:lnSpc>
                <a:spcPct val="120000"/>
              </a:lnSpc>
              <a:buFont typeface="Monotype Sorts" pitchFamily="2" charset="2"/>
              <a:buNone/>
            </a:pPr>
            <a:r>
              <a:rPr lang="en-US" altLang="en-US" sz="2400" dirty="0">
                <a:latin typeface="+mj-lt"/>
              </a:rPr>
              <a:t>{</a:t>
            </a:r>
          </a:p>
          <a:p>
            <a:pPr marL="0" indent="354013">
              <a:lnSpc>
                <a:spcPct val="120000"/>
              </a:lnSpc>
              <a:buFont typeface="Monotype Sorts" pitchFamily="2" charset="2"/>
              <a:buNone/>
            </a:pPr>
            <a:r>
              <a:rPr lang="en-US" altLang="en-US" sz="2400" dirty="0">
                <a:latin typeface="+mj-lt"/>
              </a:rPr>
              <a:t>    </a:t>
            </a:r>
            <a:r>
              <a:rPr lang="en-US" altLang="en-US" sz="2400" b="1" dirty="0" err="1">
                <a:effectLst>
                  <a:glow rad="101600">
                    <a:srgbClr val="FFC000">
                      <a:alpha val="60000"/>
                    </a:srgbClr>
                  </a:glow>
                </a:effectLst>
                <a:latin typeface="+mj-lt"/>
              </a:rPr>
              <a:t>int</a:t>
            </a:r>
            <a:r>
              <a:rPr lang="en-US" altLang="en-US" sz="2400" b="1" dirty="0">
                <a:effectLst>
                  <a:glow rad="101600">
                    <a:srgbClr val="FFC000">
                      <a:alpha val="60000"/>
                    </a:srgbClr>
                  </a:glow>
                </a:effectLst>
                <a:latin typeface="+mj-lt"/>
              </a:rPr>
              <a:t> </a:t>
            </a:r>
            <a:r>
              <a:rPr lang="en-US" altLang="en-US" sz="2400" b="1" dirty="0" err="1">
                <a:effectLst>
                  <a:glow rad="101600">
                    <a:srgbClr val="FFC000">
                      <a:alpha val="60000"/>
                    </a:srgbClr>
                  </a:glow>
                </a:effectLst>
                <a:latin typeface="+mj-lt"/>
              </a:rPr>
              <a:t>pivot_pos</a:t>
            </a:r>
            <a:r>
              <a:rPr lang="en-US" altLang="en-US" sz="2400" b="1" dirty="0">
                <a:effectLst>
                  <a:glow rad="101600">
                    <a:srgbClr val="FFC000">
                      <a:alpha val="60000"/>
                    </a:srgbClr>
                  </a:glow>
                </a:effectLst>
                <a:latin typeface="+mj-lt"/>
              </a:rPr>
              <a:t>;</a:t>
            </a:r>
          </a:p>
          <a:p>
            <a:pPr marL="0" indent="354013">
              <a:lnSpc>
                <a:spcPct val="120000"/>
              </a:lnSpc>
              <a:buFont typeface="Monotype Sorts" pitchFamily="2" charset="2"/>
              <a:buNone/>
            </a:pPr>
            <a:r>
              <a:rPr lang="en-US" altLang="en-US" sz="2400" b="1" dirty="0">
                <a:effectLst>
                  <a:glow rad="101600">
                    <a:srgbClr val="FFC000">
                      <a:alpha val="60000"/>
                    </a:srgbClr>
                  </a:glow>
                </a:effectLst>
                <a:latin typeface="+mj-lt"/>
              </a:rPr>
              <a:t>    if (n &gt;= m) </a:t>
            </a:r>
          </a:p>
          <a:p>
            <a:pPr marL="0" indent="354013">
              <a:lnSpc>
                <a:spcPct val="120000"/>
              </a:lnSpc>
              <a:buFont typeface="Monotype Sorts" pitchFamily="2" charset="2"/>
              <a:buNone/>
            </a:pPr>
            <a:r>
              <a:rPr lang="en-US" altLang="en-US" sz="2400" b="1" dirty="0">
                <a:effectLst>
                  <a:glow rad="101600">
                    <a:srgbClr val="FFC000">
                      <a:alpha val="60000"/>
                    </a:srgbClr>
                  </a:glow>
                </a:effectLst>
                <a:latin typeface="+mj-lt"/>
              </a:rPr>
              <a:t>        return;</a:t>
            </a:r>
          </a:p>
          <a:p>
            <a:pPr marL="0" indent="354013">
              <a:lnSpc>
                <a:spcPct val="120000"/>
              </a:lnSpc>
              <a:buFont typeface="Monotype Sorts" pitchFamily="2" charset="2"/>
              <a:buNone/>
            </a:pPr>
            <a:r>
              <a:rPr lang="en-US" altLang="en-US" sz="2400" dirty="0">
                <a:latin typeface="+mj-lt"/>
              </a:rPr>
              <a:t>    </a:t>
            </a:r>
            <a:r>
              <a:rPr lang="en-US" altLang="en-US" sz="2400" dirty="0" err="1">
                <a:latin typeface="+mj-lt"/>
              </a:rPr>
              <a:t>pivot_pos</a:t>
            </a:r>
            <a:r>
              <a:rPr lang="en-US" altLang="en-US" sz="2400" dirty="0">
                <a:latin typeface="+mj-lt"/>
              </a:rPr>
              <a:t> = partition(n, m);</a:t>
            </a:r>
          </a:p>
          <a:p>
            <a:pPr marL="0" indent="354013">
              <a:lnSpc>
                <a:spcPct val="120000"/>
              </a:lnSpc>
              <a:buFont typeface="Monotype Sorts" pitchFamily="2" charset="2"/>
              <a:buNone/>
            </a:pPr>
            <a:r>
              <a:rPr lang="en-US" altLang="en-US" sz="2400" dirty="0">
                <a:latin typeface="+mj-lt"/>
              </a:rPr>
              <a:t>    quicksort(n, </a:t>
            </a:r>
            <a:r>
              <a:rPr lang="en-US" altLang="en-US" sz="2400" dirty="0" err="1">
                <a:latin typeface="+mj-lt"/>
              </a:rPr>
              <a:t>pivot_pos</a:t>
            </a:r>
            <a:r>
              <a:rPr lang="en-US" altLang="en-US" sz="2400" dirty="0">
                <a:latin typeface="+mj-lt"/>
              </a:rPr>
              <a:t> - 1);</a:t>
            </a:r>
          </a:p>
          <a:p>
            <a:pPr marL="0" indent="354013">
              <a:lnSpc>
                <a:spcPct val="120000"/>
              </a:lnSpc>
              <a:buFont typeface="Monotype Sorts" pitchFamily="2" charset="2"/>
              <a:buNone/>
            </a:pPr>
            <a:r>
              <a:rPr lang="en-US" altLang="en-US" sz="2400" dirty="0">
                <a:latin typeface="+mj-lt"/>
              </a:rPr>
              <a:t>    quicksort(</a:t>
            </a:r>
            <a:r>
              <a:rPr lang="en-US" altLang="en-US" sz="2400" dirty="0" err="1">
                <a:latin typeface="+mj-lt"/>
              </a:rPr>
              <a:t>pivot_pos</a:t>
            </a:r>
            <a:r>
              <a:rPr lang="en-US" altLang="en-US" sz="2400" dirty="0">
                <a:latin typeface="+mj-lt"/>
              </a:rPr>
              <a:t> + 1, m);</a:t>
            </a:r>
          </a:p>
          <a:p>
            <a:pPr marL="0" indent="354013">
              <a:lnSpc>
                <a:spcPct val="120000"/>
              </a:lnSpc>
              <a:buFont typeface="Monotype Sorts" pitchFamily="2" charset="2"/>
              <a:buNone/>
            </a:pPr>
            <a:r>
              <a:rPr lang="en-US" altLang="en-US" sz="2400" dirty="0">
                <a:latin typeface="+mj-lt"/>
              </a:rPr>
              <a:t>}</a:t>
            </a:r>
          </a:p>
        </p:txBody>
      </p:sp>
      <p:sp>
        <p:nvSpPr>
          <p:cNvPr id="3" name="Text Box 5">
            <a:extLst>
              <a:ext uri="{FF2B5EF4-FFF2-40B4-BE49-F238E27FC236}">
                <a16:creationId xmlns:a16="http://schemas.microsoft.com/office/drawing/2014/main" id="{A5FC0A20-C8CC-E58A-AA50-E27726927DD0}"/>
              </a:ext>
            </a:extLst>
          </p:cNvPr>
          <p:cNvSpPr txBox="1">
            <a:spLocks noChangeArrowheads="1"/>
          </p:cNvSpPr>
          <p:nvPr/>
        </p:nvSpPr>
        <p:spPr bwMode="gray">
          <a:xfrm>
            <a:off x="5522912" y="3381375"/>
            <a:ext cx="3429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n</a:t>
            </a:r>
            <a:endParaRPr lang="en-US" altLang="en-US" dirty="0"/>
          </a:p>
        </p:txBody>
      </p:sp>
      <p:sp>
        <p:nvSpPr>
          <p:cNvPr id="4" name="Line 6">
            <a:extLst>
              <a:ext uri="{FF2B5EF4-FFF2-40B4-BE49-F238E27FC236}">
                <a16:creationId xmlns:a16="http://schemas.microsoft.com/office/drawing/2014/main" id="{7B614457-DEDF-CA81-74AC-D6C8BAD65F68}"/>
              </a:ext>
            </a:extLst>
          </p:cNvPr>
          <p:cNvSpPr>
            <a:spLocks noChangeShapeType="1"/>
          </p:cNvSpPr>
          <p:nvPr/>
        </p:nvSpPr>
        <p:spPr bwMode="gray">
          <a:xfrm flipV="1">
            <a:off x="5712478" y="2917857"/>
            <a:ext cx="0" cy="533400"/>
          </a:xfrm>
          <a:prstGeom prst="line">
            <a:avLst/>
          </a:prstGeom>
          <a:ln>
            <a:headEnd type="none" w="sm" len="sm"/>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5" name="Text Box 5">
            <a:extLst>
              <a:ext uri="{FF2B5EF4-FFF2-40B4-BE49-F238E27FC236}">
                <a16:creationId xmlns:a16="http://schemas.microsoft.com/office/drawing/2014/main" id="{A2A02DE5-BB33-41EF-2810-911A15053E12}"/>
              </a:ext>
            </a:extLst>
          </p:cNvPr>
          <p:cNvSpPr txBox="1">
            <a:spLocks noChangeArrowheads="1"/>
          </p:cNvSpPr>
          <p:nvPr/>
        </p:nvSpPr>
        <p:spPr bwMode="gray">
          <a:xfrm>
            <a:off x="8739663" y="3381375"/>
            <a:ext cx="4143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m</a:t>
            </a:r>
            <a:endParaRPr lang="en-US" altLang="en-US" dirty="0"/>
          </a:p>
        </p:txBody>
      </p:sp>
      <p:sp>
        <p:nvSpPr>
          <p:cNvPr id="6" name="Line 6">
            <a:extLst>
              <a:ext uri="{FF2B5EF4-FFF2-40B4-BE49-F238E27FC236}">
                <a16:creationId xmlns:a16="http://schemas.microsoft.com/office/drawing/2014/main" id="{E1C279CE-A814-8B4C-8100-0F3614320924}"/>
              </a:ext>
            </a:extLst>
          </p:cNvPr>
          <p:cNvSpPr>
            <a:spLocks noChangeShapeType="1"/>
          </p:cNvSpPr>
          <p:nvPr/>
        </p:nvSpPr>
        <p:spPr bwMode="gray">
          <a:xfrm flipV="1">
            <a:off x="8946832" y="2917857"/>
            <a:ext cx="0" cy="533400"/>
          </a:xfrm>
          <a:prstGeom prst="line">
            <a:avLst/>
          </a:prstGeom>
          <a:ln>
            <a:headEnd type="none" w="sm" len="sm"/>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graphicFrame>
        <p:nvGraphicFramePr>
          <p:cNvPr id="7" name="Table 6">
            <a:extLst>
              <a:ext uri="{FF2B5EF4-FFF2-40B4-BE49-F238E27FC236}">
                <a16:creationId xmlns:a16="http://schemas.microsoft.com/office/drawing/2014/main" id="{90A4B38C-C56C-4349-77BB-613FCA8023F3}"/>
              </a:ext>
            </a:extLst>
          </p:cNvPr>
          <p:cNvGraphicFramePr>
            <a:graphicFrameLocks noGrp="1"/>
          </p:cNvGraphicFramePr>
          <p:nvPr>
            <p:extLst>
              <p:ext uri="{D42A27DB-BD31-4B8C-83A1-F6EECF244321}">
                <p14:modId xmlns:p14="http://schemas.microsoft.com/office/powerpoint/2010/main" val="3456045200"/>
              </p:ext>
            </p:extLst>
          </p:nvPr>
        </p:nvGraphicFramePr>
        <p:xfrm>
          <a:off x="5332411" y="2209799"/>
          <a:ext cx="4037065" cy="624807"/>
        </p:xfrm>
        <a:graphic>
          <a:graphicData uri="http://schemas.openxmlformats.org/drawingml/2006/table">
            <a:tbl>
              <a:tblPr firstRow="1" bandRow="1">
                <a:tableStyleId>{5C22544A-7EE6-4342-B048-85BDC9FD1C3A}</a:tableStyleId>
              </a:tblPr>
              <a:tblGrid>
                <a:gridCol w="807413">
                  <a:extLst>
                    <a:ext uri="{9D8B030D-6E8A-4147-A177-3AD203B41FA5}">
                      <a16:colId xmlns:a16="http://schemas.microsoft.com/office/drawing/2014/main" val="20000"/>
                    </a:ext>
                  </a:extLst>
                </a:gridCol>
                <a:gridCol w="807413">
                  <a:extLst>
                    <a:ext uri="{9D8B030D-6E8A-4147-A177-3AD203B41FA5}">
                      <a16:colId xmlns:a16="http://schemas.microsoft.com/office/drawing/2014/main" val="20001"/>
                    </a:ext>
                  </a:extLst>
                </a:gridCol>
                <a:gridCol w="807413">
                  <a:extLst>
                    <a:ext uri="{9D8B030D-6E8A-4147-A177-3AD203B41FA5}">
                      <a16:colId xmlns:a16="http://schemas.microsoft.com/office/drawing/2014/main" val="20002"/>
                    </a:ext>
                  </a:extLst>
                </a:gridCol>
                <a:gridCol w="807413">
                  <a:extLst>
                    <a:ext uri="{9D8B030D-6E8A-4147-A177-3AD203B41FA5}">
                      <a16:colId xmlns:a16="http://schemas.microsoft.com/office/drawing/2014/main" val="20003"/>
                    </a:ext>
                  </a:extLst>
                </a:gridCol>
                <a:gridCol w="807413">
                  <a:extLst>
                    <a:ext uri="{9D8B030D-6E8A-4147-A177-3AD203B41FA5}">
                      <a16:colId xmlns:a16="http://schemas.microsoft.com/office/drawing/2014/main" val="20004"/>
                    </a:ext>
                  </a:extLst>
                </a:gridCol>
              </a:tblGrid>
              <a:tr h="624807">
                <a:tc>
                  <a:txBody>
                    <a:bodyPr/>
                    <a:lstStyle/>
                    <a:p>
                      <a:pPr algn="ctr"/>
                      <a:endParaRPr lang="en-GB" dirty="0"/>
                    </a:p>
                  </a:txBody>
                  <a:tcPr anchor="ctr">
                    <a:solidFill>
                      <a:schemeClr val="accent1">
                        <a:lumMod val="50000"/>
                      </a:schemeClr>
                    </a:solidFill>
                  </a:tcPr>
                </a:tc>
                <a:tc>
                  <a:txBody>
                    <a:bodyPr/>
                    <a:lstStyle/>
                    <a:p>
                      <a:pPr algn="ctr"/>
                      <a:endParaRPr lang="en-GB" dirty="0">
                        <a:solidFill>
                          <a:schemeClr val="tx1"/>
                        </a:solidFill>
                      </a:endParaRPr>
                    </a:p>
                  </a:txBody>
                  <a:tcPr anchor="ctr">
                    <a:solidFill>
                      <a:schemeClr val="accent5">
                        <a:lumMod val="75000"/>
                      </a:schemeClr>
                    </a:solidFill>
                  </a:tcPr>
                </a:tc>
                <a:tc>
                  <a:txBody>
                    <a:bodyPr/>
                    <a:lstStyle/>
                    <a:p>
                      <a:pPr algn="ctr"/>
                      <a:endParaRPr lang="en-GB" dirty="0">
                        <a:solidFill>
                          <a:schemeClr val="tx1"/>
                        </a:solidFill>
                      </a:endParaRPr>
                    </a:p>
                  </a:txBody>
                  <a:tcPr anchor="ctr">
                    <a:solidFill>
                      <a:schemeClr val="accent1">
                        <a:lumMod val="90000"/>
                      </a:schemeClr>
                    </a:solidFill>
                  </a:tcPr>
                </a:tc>
                <a:tc>
                  <a:txBody>
                    <a:bodyPr/>
                    <a:lstStyle/>
                    <a:p>
                      <a:pPr algn="ctr"/>
                      <a:endParaRPr lang="en-GB" dirty="0">
                        <a:solidFill>
                          <a:schemeClr val="tx1"/>
                        </a:solidFill>
                      </a:endParaRPr>
                    </a:p>
                  </a:txBody>
                  <a:tcPr anchor="ctr">
                    <a:solidFill>
                      <a:schemeClr val="accent5">
                        <a:lumMod val="75000"/>
                      </a:schemeClr>
                    </a:solidFill>
                  </a:tcPr>
                </a:tc>
                <a:tc>
                  <a:txBody>
                    <a:bodyPr/>
                    <a:lstStyle/>
                    <a:p>
                      <a:pPr algn="ctr"/>
                      <a:endParaRPr lang="en-GB" dirty="0"/>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89478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latin typeface="Arial" panose="020B0604020202020204" pitchFamily="34" charset="0"/>
              </a:rPr>
              <a:t>Quicksort (Pseudo Code)</a:t>
            </a:r>
          </a:p>
        </p:txBody>
      </p:sp>
      <p:sp>
        <p:nvSpPr>
          <p:cNvPr id="51203" name="Rectangle 3"/>
          <p:cNvSpPr>
            <a:spLocks noGrp="1" noChangeArrowheads="1"/>
          </p:cNvSpPr>
          <p:nvPr>
            <p:ph sz="quarter" idx="17"/>
          </p:nvPr>
        </p:nvSpPr>
        <p:spPr>
          <a:xfrm>
            <a:off x="495141" y="1471612"/>
            <a:ext cx="8912543" cy="4852987"/>
          </a:xfrm>
        </p:spPr>
        <p:txBody>
          <a:bodyPr/>
          <a:lstStyle/>
          <a:p>
            <a:pPr marL="0" indent="354013">
              <a:lnSpc>
                <a:spcPct val="120000"/>
              </a:lnSpc>
              <a:buFont typeface="Monotype Sorts" pitchFamily="2" charset="2"/>
              <a:buNone/>
            </a:pPr>
            <a:r>
              <a:rPr lang="en-US" altLang="en-US" sz="2400" b="1" dirty="0">
                <a:latin typeface="+mj-lt"/>
              </a:rPr>
              <a:t>void quicksort(int n, int m)</a:t>
            </a:r>
          </a:p>
          <a:p>
            <a:pPr marL="0" indent="354013">
              <a:lnSpc>
                <a:spcPct val="120000"/>
              </a:lnSpc>
              <a:buFont typeface="Monotype Sorts" pitchFamily="2" charset="2"/>
              <a:buNone/>
            </a:pPr>
            <a:r>
              <a:rPr lang="en-US" altLang="en-US" sz="2400" dirty="0">
                <a:latin typeface="+mj-lt"/>
              </a:rPr>
              <a:t>{</a:t>
            </a:r>
          </a:p>
          <a:p>
            <a:pPr marL="0" indent="354013">
              <a:lnSpc>
                <a:spcPct val="120000"/>
              </a:lnSpc>
              <a:buFont typeface="Monotype Sorts" pitchFamily="2" charset="2"/>
              <a:buNone/>
            </a:pPr>
            <a:r>
              <a:rPr lang="en-US" altLang="en-US" sz="2400" dirty="0">
                <a:latin typeface="+mj-lt"/>
              </a:rPr>
              <a:t>    </a:t>
            </a:r>
            <a:r>
              <a:rPr lang="en-US" altLang="en-US" sz="2400" dirty="0" err="1">
                <a:latin typeface="+mj-lt"/>
              </a:rPr>
              <a:t>int</a:t>
            </a:r>
            <a:r>
              <a:rPr lang="en-US" altLang="en-US" sz="2400" dirty="0">
                <a:latin typeface="+mj-lt"/>
              </a:rPr>
              <a:t> </a:t>
            </a:r>
            <a:r>
              <a:rPr lang="en-US" altLang="en-US" sz="2400" dirty="0" err="1">
                <a:latin typeface="+mj-lt"/>
              </a:rPr>
              <a:t>pivot_pos</a:t>
            </a:r>
            <a:r>
              <a:rPr lang="en-US" altLang="en-US" sz="2400" dirty="0">
                <a:latin typeface="+mj-lt"/>
              </a:rPr>
              <a:t>;</a:t>
            </a:r>
          </a:p>
          <a:p>
            <a:pPr marL="0" indent="354013">
              <a:lnSpc>
                <a:spcPct val="120000"/>
              </a:lnSpc>
              <a:buFont typeface="Monotype Sorts" pitchFamily="2" charset="2"/>
              <a:buNone/>
            </a:pPr>
            <a:r>
              <a:rPr lang="en-US" altLang="en-US" sz="2400" dirty="0">
                <a:latin typeface="+mj-lt"/>
              </a:rPr>
              <a:t>    if (n &gt;= m) </a:t>
            </a:r>
          </a:p>
          <a:p>
            <a:pPr marL="0" indent="354013">
              <a:lnSpc>
                <a:spcPct val="120000"/>
              </a:lnSpc>
              <a:buFont typeface="Monotype Sorts" pitchFamily="2" charset="2"/>
              <a:buNone/>
            </a:pPr>
            <a:r>
              <a:rPr lang="en-US" altLang="en-US" sz="2400" dirty="0">
                <a:latin typeface="+mj-lt"/>
              </a:rPr>
              <a:t>        return;</a:t>
            </a:r>
          </a:p>
          <a:p>
            <a:pPr marL="0" indent="354013">
              <a:lnSpc>
                <a:spcPct val="120000"/>
              </a:lnSpc>
              <a:buFont typeface="Monotype Sorts" pitchFamily="2" charset="2"/>
              <a:buNone/>
            </a:pPr>
            <a:r>
              <a:rPr lang="en-US" altLang="en-US" sz="2400" dirty="0">
                <a:latin typeface="+mj-lt"/>
              </a:rPr>
              <a:t>    </a:t>
            </a:r>
            <a:r>
              <a:rPr lang="en-US" altLang="en-US" sz="2400" b="1" dirty="0" err="1">
                <a:effectLst>
                  <a:glow rad="101600">
                    <a:srgbClr val="FFC000">
                      <a:alpha val="60000"/>
                    </a:srgbClr>
                  </a:glow>
                </a:effectLst>
                <a:latin typeface="+mj-lt"/>
              </a:rPr>
              <a:t>pivot_pos</a:t>
            </a:r>
            <a:r>
              <a:rPr lang="en-US" altLang="en-US" sz="2400" b="1" dirty="0">
                <a:effectLst>
                  <a:glow rad="101600">
                    <a:srgbClr val="FFC000">
                      <a:alpha val="60000"/>
                    </a:srgbClr>
                  </a:glow>
                </a:effectLst>
                <a:latin typeface="+mj-lt"/>
              </a:rPr>
              <a:t> = partition(n, m);</a:t>
            </a:r>
          </a:p>
          <a:p>
            <a:pPr marL="0" indent="354013">
              <a:lnSpc>
                <a:spcPct val="120000"/>
              </a:lnSpc>
              <a:buFont typeface="Monotype Sorts" pitchFamily="2" charset="2"/>
              <a:buNone/>
            </a:pPr>
            <a:r>
              <a:rPr lang="en-US" altLang="en-US" sz="2400" dirty="0">
                <a:latin typeface="+mj-lt"/>
              </a:rPr>
              <a:t>    quicksort(n, </a:t>
            </a:r>
            <a:r>
              <a:rPr lang="en-US" altLang="en-US" sz="2400" dirty="0" err="1">
                <a:latin typeface="+mj-lt"/>
              </a:rPr>
              <a:t>pivot_pos</a:t>
            </a:r>
            <a:r>
              <a:rPr lang="en-US" altLang="en-US" sz="2400" dirty="0">
                <a:latin typeface="+mj-lt"/>
              </a:rPr>
              <a:t> - 1);</a:t>
            </a:r>
          </a:p>
          <a:p>
            <a:pPr marL="0" indent="354013">
              <a:lnSpc>
                <a:spcPct val="120000"/>
              </a:lnSpc>
              <a:buFont typeface="Monotype Sorts" pitchFamily="2" charset="2"/>
              <a:buNone/>
            </a:pPr>
            <a:r>
              <a:rPr lang="en-US" altLang="en-US" sz="2400" dirty="0">
                <a:latin typeface="+mj-lt"/>
              </a:rPr>
              <a:t>    quicksort(</a:t>
            </a:r>
            <a:r>
              <a:rPr lang="en-US" altLang="en-US" sz="2400" dirty="0" err="1">
                <a:latin typeface="+mj-lt"/>
              </a:rPr>
              <a:t>pivot_pos</a:t>
            </a:r>
            <a:r>
              <a:rPr lang="en-US" altLang="en-US" sz="2400" dirty="0">
                <a:latin typeface="+mj-lt"/>
              </a:rPr>
              <a:t> + 1, m);</a:t>
            </a:r>
          </a:p>
          <a:p>
            <a:pPr marL="0" indent="354013">
              <a:lnSpc>
                <a:spcPct val="120000"/>
              </a:lnSpc>
              <a:buFont typeface="Monotype Sorts" pitchFamily="2" charset="2"/>
              <a:buNone/>
            </a:pPr>
            <a:r>
              <a:rPr lang="en-US" altLang="en-US" sz="2400" dirty="0">
                <a:latin typeface="+mj-lt"/>
              </a:rPr>
              <a:t>}</a:t>
            </a:r>
          </a:p>
        </p:txBody>
      </p:sp>
      <p:sp>
        <p:nvSpPr>
          <p:cNvPr id="3" name="Text Box 5">
            <a:extLst>
              <a:ext uri="{FF2B5EF4-FFF2-40B4-BE49-F238E27FC236}">
                <a16:creationId xmlns:a16="http://schemas.microsoft.com/office/drawing/2014/main" id="{E1949F23-46BF-8F40-3DC9-834854BC9920}"/>
              </a:ext>
            </a:extLst>
          </p:cNvPr>
          <p:cNvSpPr txBox="1">
            <a:spLocks noChangeArrowheads="1"/>
          </p:cNvSpPr>
          <p:nvPr/>
        </p:nvSpPr>
        <p:spPr bwMode="gray">
          <a:xfrm>
            <a:off x="5522912" y="3381375"/>
            <a:ext cx="3429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n</a:t>
            </a:r>
            <a:endParaRPr lang="en-US" altLang="en-US" dirty="0"/>
          </a:p>
        </p:txBody>
      </p:sp>
      <p:sp>
        <p:nvSpPr>
          <p:cNvPr id="4" name="Line 6">
            <a:extLst>
              <a:ext uri="{FF2B5EF4-FFF2-40B4-BE49-F238E27FC236}">
                <a16:creationId xmlns:a16="http://schemas.microsoft.com/office/drawing/2014/main" id="{1FC580CF-88D4-ED66-4F48-A60920455BE9}"/>
              </a:ext>
            </a:extLst>
          </p:cNvPr>
          <p:cNvSpPr>
            <a:spLocks noChangeShapeType="1"/>
          </p:cNvSpPr>
          <p:nvPr/>
        </p:nvSpPr>
        <p:spPr bwMode="gray">
          <a:xfrm flipV="1">
            <a:off x="5712478" y="2917857"/>
            <a:ext cx="0" cy="533400"/>
          </a:xfrm>
          <a:prstGeom prst="line">
            <a:avLst/>
          </a:prstGeom>
          <a:ln>
            <a:headEnd type="none" w="sm" len="sm"/>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5" name="Text Box 5">
            <a:extLst>
              <a:ext uri="{FF2B5EF4-FFF2-40B4-BE49-F238E27FC236}">
                <a16:creationId xmlns:a16="http://schemas.microsoft.com/office/drawing/2014/main" id="{97260A78-5797-5B81-3DC6-3F8B9EE0F362}"/>
              </a:ext>
            </a:extLst>
          </p:cNvPr>
          <p:cNvSpPr txBox="1">
            <a:spLocks noChangeArrowheads="1"/>
          </p:cNvSpPr>
          <p:nvPr/>
        </p:nvSpPr>
        <p:spPr bwMode="gray">
          <a:xfrm>
            <a:off x="8739663" y="3381375"/>
            <a:ext cx="4143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m</a:t>
            </a:r>
            <a:endParaRPr lang="en-US" altLang="en-US" dirty="0"/>
          </a:p>
        </p:txBody>
      </p:sp>
      <p:sp>
        <p:nvSpPr>
          <p:cNvPr id="6" name="Line 6">
            <a:extLst>
              <a:ext uri="{FF2B5EF4-FFF2-40B4-BE49-F238E27FC236}">
                <a16:creationId xmlns:a16="http://schemas.microsoft.com/office/drawing/2014/main" id="{C5374531-A214-43C3-0EF7-BB492D4C0558}"/>
              </a:ext>
            </a:extLst>
          </p:cNvPr>
          <p:cNvSpPr>
            <a:spLocks noChangeShapeType="1"/>
          </p:cNvSpPr>
          <p:nvPr/>
        </p:nvSpPr>
        <p:spPr bwMode="gray">
          <a:xfrm flipV="1">
            <a:off x="8946832" y="2917857"/>
            <a:ext cx="0" cy="533400"/>
          </a:xfrm>
          <a:prstGeom prst="line">
            <a:avLst/>
          </a:prstGeom>
          <a:ln>
            <a:headEnd type="none" w="sm" len="sm"/>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graphicFrame>
        <p:nvGraphicFramePr>
          <p:cNvPr id="7" name="Table 6">
            <a:extLst>
              <a:ext uri="{FF2B5EF4-FFF2-40B4-BE49-F238E27FC236}">
                <a16:creationId xmlns:a16="http://schemas.microsoft.com/office/drawing/2014/main" id="{3B3A2E00-A204-7ABA-975D-9AFACE295309}"/>
              </a:ext>
            </a:extLst>
          </p:cNvPr>
          <p:cNvGraphicFramePr>
            <a:graphicFrameLocks noGrp="1"/>
          </p:cNvGraphicFramePr>
          <p:nvPr>
            <p:extLst>
              <p:ext uri="{D42A27DB-BD31-4B8C-83A1-F6EECF244321}">
                <p14:modId xmlns:p14="http://schemas.microsoft.com/office/powerpoint/2010/main" val="999572472"/>
              </p:ext>
            </p:extLst>
          </p:nvPr>
        </p:nvGraphicFramePr>
        <p:xfrm>
          <a:off x="5332411" y="2209799"/>
          <a:ext cx="4037065" cy="624807"/>
        </p:xfrm>
        <a:graphic>
          <a:graphicData uri="http://schemas.openxmlformats.org/drawingml/2006/table">
            <a:tbl>
              <a:tblPr firstRow="1" bandRow="1">
                <a:tableStyleId>{5C22544A-7EE6-4342-B048-85BDC9FD1C3A}</a:tableStyleId>
              </a:tblPr>
              <a:tblGrid>
                <a:gridCol w="807413">
                  <a:extLst>
                    <a:ext uri="{9D8B030D-6E8A-4147-A177-3AD203B41FA5}">
                      <a16:colId xmlns:a16="http://schemas.microsoft.com/office/drawing/2014/main" val="20000"/>
                    </a:ext>
                  </a:extLst>
                </a:gridCol>
                <a:gridCol w="807413">
                  <a:extLst>
                    <a:ext uri="{9D8B030D-6E8A-4147-A177-3AD203B41FA5}">
                      <a16:colId xmlns:a16="http://schemas.microsoft.com/office/drawing/2014/main" val="20001"/>
                    </a:ext>
                  </a:extLst>
                </a:gridCol>
                <a:gridCol w="807413">
                  <a:extLst>
                    <a:ext uri="{9D8B030D-6E8A-4147-A177-3AD203B41FA5}">
                      <a16:colId xmlns:a16="http://schemas.microsoft.com/office/drawing/2014/main" val="20002"/>
                    </a:ext>
                  </a:extLst>
                </a:gridCol>
                <a:gridCol w="807413">
                  <a:extLst>
                    <a:ext uri="{9D8B030D-6E8A-4147-A177-3AD203B41FA5}">
                      <a16:colId xmlns:a16="http://schemas.microsoft.com/office/drawing/2014/main" val="20003"/>
                    </a:ext>
                  </a:extLst>
                </a:gridCol>
                <a:gridCol w="807413">
                  <a:extLst>
                    <a:ext uri="{9D8B030D-6E8A-4147-A177-3AD203B41FA5}">
                      <a16:colId xmlns:a16="http://schemas.microsoft.com/office/drawing/2014/main" val="20004"/>
                    </a:ext>
                  </a:extLst>
                </a:gridCol>
              </a:tblGrid>
              <a:tr h="624807">
                <a:tc>
                  <a:txBody>
                    <a:bodyPr/>
                    <a:lstStyle/>
                    <a:p>
                      <a:pPr algn="ctr"/>
                      <a:endParaRPr lang="en-GB" dirty="0"/>
                    </a:p>
                  </a:txBody>
                  <a:tcPr anchor="ctr">
                    <a:solidFill>
                      <a:schemeClr val="accent1">
                        <a:lumMod val="50000"/>
                      </a:schemeClr>
                    </a:solidFill>
                  </a:tcPr>
                </a:tc>
                <a:tc>
                  <a:txBody>
                    <a:bodyPr/>
                    <a:lstStyle/>
                    <a:p>
                      <a:pPr algn="ctr"/>
                      <a:endParaRPr lang="en-GB" dirty="0">
                        <a:solidFill>
                          <a:schemeClr val="tx1"/>
                        </a:solidFill>
                      </a:endParaRPr>
                    </a:p>
                  </a:txBody>
                  <a:tcPr anchor="ctr">
                    <a:solidFill>
                      <a:schemeClr val="accent5">
                        <a:lumMod val="75000"/>
                      </a:schemeClr>
                    </a:solidFill>
                  </a:tcPr>
                </a:tc>
                <a:tc>
                  <a:txBody>
                    <a:bodyPr/>
                    <a:lstStyle/>
                    <a:p>
                      <a:pPr algn="ctr"/>
                      <a:endParaRPr lang="en-GB" dirty="0">
                        <a:solidFill>
                          <a:schemeClr val="tx1"/>
                        </a:solidFill>
                      </a:endParaRPr>
                    </a:p>
                  </a:txBody>
                  <a:tcPr anchor="ctr">
                    <a:solidFill>
                      <a:schemeClr val="accent1">
                        <a:lumMod val="90000"/>
                      </a:schemeClr>
                    </a:solidFill>
                  </a:tcPr>
                </a:tc>
                <a:tc>
                  <a:txBody>
                    <a:bodyPr/>
                    <a:lstStyle/>
                    <a:p>
                      <a:pPr algn="ctr"/>
                      <a:endParaRPr lang="en-GB" dirty="0">
                        <a:solidFill>
                          <a:schemeClr val="tx1"/>
                        </a:solidFill>
                      </a:endParaRPr>
                    </a:p>
                  </a:txBody>
                  <a:tcPr anchor="ctr">
                    <a:solidFill>
                      <a:schemeClr val="accent5">
                        <a:lumMod val="75000"/>
                      </a:schemeClr>
                    </a:solidFill>
                  </a:tcPr>
                </a:tc>
                <a:tc>
                  <a:txBody>
                    <a:bodyPr/>
                    <a:lstStyle/>
                    <a:p>
                      <a:pPr algn="ctr"/>
                      <a:endParaRPr lang="en-GB" dirty="0"/>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grpSp>
        <p:nvGrpSpPr>
          <p:cNvPr id="17" name="Group 16">
            <a:extLst>
              <a:ext uri="{FF2B5EF4-FFF2-40B4-BE49-F238E27FC236}">
                <a16:creationId xmlns:a16="http://schemas.microsoft.com/office/drawing/2014/main" id="{51D7D50D-5DE0-7BF6-9B1D-F3C9454C1AE3}"/>
              </a:ext>
            </a:extLst>
          </p:cNvPr>
          <p:cNvGrpSpPr/>
          <p:nvPr/>
        </p:nvGrpSpPr>
        <p:grpSpPr>
          <a:xfrm>
            <a:off x="6654341" y="2932825"/>
            <a:ext cx="1397819" cy="924498"/>
            <a:chOff x="6654341" y="2932825"/>
            <a:chExt cx="1397819" cy="924498"/>
          </a:xfrm>
        </p:grpSpPr>
        <p:sp>
          <p:nvSpPr>
            <p:cNvPr id="15" name="Text Box 5">
              <a:extLst>
                <a:ext uri="{FF2B5EF4-FFF2-40B4-BE49-F238E27FC236}">
                  <a16:creationId xmlns:a16="http://schemas.microsoft.com/office/drawing/2014/main" id="{E70FC607-DE71-2D07-17E5-DD6E4B84E73F}"/>
                </a:ext>
              </a:extLst>
            </p:cNvPr>
            <p:cNvSpPr txBox="1">
              <a:spLocks noChangeArrowheads="1"/>
            </p:cNvSpPr>
            <p:nvPr/>
          </p:nvSpPr>
          <p:spPr bwMode="gray">
            <a:xfrm>
              <a:off x="6654341" y="3429000"/>
              <a:ext cx="1397819" cy="428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err="1">
                  <a:solidFill>
                    <a:srgbClr val="A50021"/>
                  </a:solidFill>
                </a:rPr>
                <a:t>pivot_pos</a:t>
              </a:r>
              <a:endParaRPr lang="en-US" altLang="en-US" dirty="0"/>
            </a:p>
          </p:txBody>
        </p:sp>
        <p:sp>
          <p:nvSpPr>
            <p:cNvPr id="16" name="Line 6">
              <a:extLst>
                <a:ext uri="{FF2B5EF4-FFF2-40B4-BE49-F238E27FC236}">
                  <a16:creationId xmlns:a16="http://schemas.microsoft.com/office/drawing/2014/main" id="{5D908B43-9541-D661-EB93-518263387756}"/>
                </a:ext>
              </a:extLst>
            </p:cNvPr>
            <p:cNvSpPr>
              <a:spLocks noChangeShapeType="1"/>
            </p:cNvSpPr>
            <p:nvPr/>
          </p:nvSpPr>
          <p:spPr bwMode="gray">
            <a:xfrm flipV="1">
              <a:off x="7329656" y="2932825"/>
              <a:ext cx="0" cy="533400"/>
            </a:xfrm>
            <a:prstGeom prst="line">
              <a:avLst/>
            </a:prstGeom>
            <a:ln>
              <a:headEnd type="none" w="sm" len="sm"/>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grpSp>
    </p:spTree>
    <p:extLst>
      <p:ext uri="{BB962C8B-B14F-4D97-AF65-F5344CB8AC3E}">
        <p14:creationId xmlns:p14="http://schemas.microsoft.com/office/powerpoint/2010/main" val="2845507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latin typeface="Arial" panose="020B0604020202020204" pitchFamily="34" charset="0"/>
              </a:rPr>
              <a:t>Quicksort (Pseudo Code)</a:t>
            </a:r>
          </a:p>
        </p:txBody>
      </p:sp>
      <p:sp>
        <p:nvSpPr>
          <p:cNvPr id="51203" name="Rectangle 3"/>
          <p:cNvSpPr>
            <a:spLocks noGrp="1" noChangeArrowheads="1"/>
          </p:cNvSpPr>
          <p:nvPr>
            <p:ph sz="quarter" idx="17"/>
          </p:nvPr>
        </p:nvSpPr>
        <p:spPr>
          <a:xfrm>
            <a:off x="495141" y="1471612"/>
            <a:ext cx="8912543" cy="4852987"/>
          </a:xfrm>
        </p:spPr>
        <p:txBody>
          <a:bodyPr/>
          <a:lstStyle/>
          <a:p>
            <a:pPr marL="0" indent="354013">
              <a:lnSpc>
                <a:spcPct val="120000"/>
              </a:lnSpc>
              <a:buFont typeface="Monotype Sorts" pitchFamily="2" charset="2"/>
              <a:buNone/>
            </a:pPr>
            <a:r>
              <a:rPr lang="en-US" altLang="en-US" sz="2400" b="1">
                <a:latin typeface="+mj-lt"/>
              </a:rPr>
              <a:t>void </a:t>
            </a:r>
            <a:r>
              <a:rPr lang="en-US" altLang="en-US" sz="2400" b="1" dirty="0">
                <a:latin typeface="+mj-lt"/>
              </a:rPr>
              <a:t>quicksort(</a:t>
            </a:r>
            <a:r>
              <a:rPr lang="en-US" altLang="en-US" sz="2400" b="1" dirty="0" err="1">
                <a:latin typeface="+mj-lt"/>
              </a:rPr>
              <a:t>int</a:t>
            </a:r>
            <a:r>
              <a:rPr lang="en-US" altLang="en-US" sz="2400" b="1" dirty="0">
                <a:latin typeface="+mj-lt"/>
              </a:rPr>
              <a:t> n, </a:t>
            </a:r>
            <a:r>
              <a:rPr lang="en-US" altLang="en-US" sz="2400" b="1" dirty="0" err="1">
                <a:latin typeface="+mj-lt"/>
              </a:rPr>
              <a:t>int</a:t>
            </a:r>
            <a:r>
              <a:rPr lang="en-US" altLang="en-US" sz="2400" b="1" dirty="0">
                <a:latin typeface="+mj-lt"/>
              </a:rPr>
              <a:t> m)</a:t>
            </a:r>
          </a:p>
          <a:p>
            <a:pPr marL="0" indent="354013">
              <a:lnSpc>
                <a:spcPct val="120000"/>
              </a:lnSpc>
              <a:buFont typeface="Monotype Sorts" pitchFamily="2" charset="2"/>
              <a:buNone/>
            </a:pPr>
            <a:r>
              <a:rPr lang="en-US" altLang="en-US" sz="2400" dirty="0">
                <a:latin typeface="+mj-lt"/>
              </a:rPr>
              <a:t>{</a:t>
            </a:r>
          </a:p>
          <a:p>
            <a:pPr marL="0" indent="354013">
              <a:lnSpc>
                <a:spcPct val="120000"/>
              </a:lnSpc>
              <a:buFont typeface="Monotype Sorts" pitchFamily="2" charset="2"/>
              <a:buNone/>
            </a:pPr>
            <a:r>
              <a:rPr lang="en-US" altLang="en-US" sz="2400" dirty="0">
                <a:latin typeface="+mj-lt"/>
              </a:rPr>
              <a:t>    </a:t>
            </a:r>
            <a:r>
              <a:rPr lang="en-US" altLang="en-US" sz="2400" dirty="0" err="1">
                <a:latin typeface="+mj-lt"/>
              </a:rPr>
              <a:t>int</a:t>
            </a:r>
            <a:r>
              <a:rPr lang="en-US" altLang="en-US" sz="2400" dirty="0">
                <a:latin typeface="+mj-lt"/>
              </a:rPr>
              <a:t> </a:t>
            </a:r>
            <a:r>
              <a:rPr lang="en-US" altLang="en-US" sz="2400" dirty="0" err="1">
                <a:latin typeface="+mj-lt"/>
              </a:rPr>
              <a:t>pivot_pos</a:t>
            </a:r>
            <a:r>
              <a:rPr lang="en-US" altLang="en-US" sz="2400" dirty="0">
                <a:latin typeface="+mj-lt"/>
              </a:rPr>
              <a:t>;</a:t>
            </a:r>
          </a:p>
          <a:p>
            <a:pPr marL="0" indent="354013">
              <a:lnSpc>
                <a:spcPct val="120000"/>
              </a:lnSpc>
              <a:buFont typeface="Monotype Sorts" pitchFamily="2" charset="2"/>
              <a:buNone/>
            </a:pPr>
            <a:r>
              <a:rPr lang="en-US" altLang="en-US" sz="2400" dirty="0">
                <a:latin typeface="+mj-lt"/>
              </a:rPr>
              <a:t>    if (n &gt;= m) </a:t>
            </a:r>
          </a:p>
          <a:p>
            <a:pPr marL="0" indent="354013">
              <a:lnSpc>
                <a:spcPct val="120000"/>
              </a:lnSpc>
              <a:buFont typeface="Monotype Sorts" pitchFamily="2" charset="2"/>
              <a:buNone/>
            </a:pPr>
            <a:r>
              <a:rPr lang="en-US" altLang="en-US" sz="2400" dirty="0">
                <a:latin typeface="+mj-lt"/>
              </a:rPr>
              <a:t>        return;</a:t>
            </a:r>
          </a:p>
          <a:p>
            <a:pPr marL="0" indent="354013">
              <a:lnSpc>
                <a:spcPct val="120000"/>
              </a:lnSpc>
              <a:buFont typeface="Monotype Sorts" pitchFamily="2" charset="2"/>
              <a:buNone/>
            </a:pPr>
            <a:r>
              <a:rPr lang="en-US" altLang="en-US" sz="2400" dirty="0">
                <a:latin typeface="+mj-lt"/>
              </a:rPr>
              <a:t>    </a:t>
            </a:r>
            <a:r>
              <a:rPr lang="en-US" altLang="en-US" sz="2400" dirty="0" err="1">
                <a:latin typeface="+mj-lt"/>
              </a:rPr>
              <a:t>pivot_pos</a:t>
            </a:r>
            <a:r>
              <a:rPr lang="en-US" altLang="en-US" sz="2400" dirty="0">
                <a:latin typeface="+mj-lt"/>
              </a:rPr>
              <a:t> = partition(n, m);</a:t>
            </a:r>
          </a:p>
          <a:p>
            <a:pPr marL="0" indent="354013">
              <a:lnSpc>
                <a:spcPct val="120000"/>
              </a:lnSpc>
              <a:buFont typeface="Monotype Sorts" pitchFamily="2" charset="2"/>
              <a:buNone/>
            </a:pPr>
            <a:r>
              <a:rPr lang="en-US" altLang="en-US" sz="2400" b="1" dirty="0">
                <a:effectLst>
                  <a:glow rad="101600">
                    <a:srgbClr val="FFC000">
                      <a:alpha val="60000"/>
                    </a:srgbClr>
                  </a:glow>
                </a:effectLst>
                <a:latin typeface="+mj-lt"/>
              </a:rPr>
              <a:t>    quicksort(n, </a:t>
            </a:r>
            <a:r>
              <a:rPr lang="en-US" altLang="en-US" sz="2400" b="1" dirty="0" err="1">
                <a:effectLst>
                  <a:glow rad="101600">
                    <a:srgbClr val="FFC000">
                      <a:alpha val="60000"/>
                    </a:srgbClr>
                  </a:glow>
                </a:effectLst>
                <a:latin typeface="+mj-lt"/>
              </a:rPr>
              <a:t>pivot_pos</a:t>
            </a:r>
            <a:r>
              <a:rPr lang="en-US" altLang="en-US" sz="2400" b="1" dirty="0">
                <a:effectLst>
                  <a:glow rad="101600">
                    <a:srgbClr val="FFC000">
                      <a:alpha val="60000"/>
                    </a:srgbClr>
                  </a:glow>
                </a:effectLst>
                <a:latin typeface="+mj-lt"/>
              </a:rPr>
              <a:t> - 1);</a:t>
            </a:r>
          </a:p>
          <a:p>
            <a:pPr marL="0" indent="354013">
              <a:lnSpc>
                <a:spcPct val="120000"/>
              </a:lnSpc>
              <a:buFont typeface="Monotype Sorts" pitchFamily="2" charset="2"/>
              <a:buNone/>
            </a:pPr>
            <a:r>
              <a:rPr lang="en-US" altLang="en-US" sz="2400" dirty="0">
                <a:latin typeface="+mj-lt"/>
              </a:rPr>
              <a:t>    quicksort(</a:t>
            </a:r>
            <a:r>
              <a:rPr lang="en-US" altLang="en-US" sz="2400" dirty="0" err="1">
                <a:latin typeface="+mj-lt"/>
              </a:rPr>
              <a:t>pivot_pos</a:t>
            </a:r>
            <a:r>
              <a:rPr lang="en-US" altLang="en-US" sz="2400" dirty="0">
                <a:latin typeface="+mj-lt"/>
              </a:rPr>
              <a:t> + 1, m);</a:t>
            </a:r>
          </a:p>
          <a:p>
            <a:pPr marL="0" indent="354013">
              <a:lnSpc>
                <a:spcPct val="120000"/>
              </a:lnSpc>
              <a:buFont typeface="Monotype Sorts" pitchFamily="2" charset="2"/>
              <a:buNone/>
            </a:pPr>
            <a:r>
              <a:rPr lang="en-US" altLang="en-US" sz="2400" dirty="0">
                <a:latin typeface="+mj-lt"/>
              </a:rPr>
              <a:t>}</a:t>
            </a:r>
          </a:p>
        </p:txBody>
      </p:sp>
      <p:cxnSp>
        <p:nvCxnSpPr>
          <p:cNvPr id="8" name="Curved Connector 7"/>
          <p:cNvCxnSpPr/>
          <p:nvPr/>
        </p:nvCxnSpPr>
        <p:spPr>
          <a:xfrm rot="16200000" flipV="1">
            <a:off x="-611188" y="3124201"/>
            <a:ext cx="3048002" cy="457199"/>
          </a:xfrm>
          <a:prstGeom prst="bentConnector3">
            <a:avLst>
              <a:gd name="adj1" fmla="val 408"/>
            </a:avLst>
          </a:prstGeom>
          <a:ln w="38100">
            <a:solidFill>
              <a:srgbClr val="CC6600"/>
            </a:solidFill>
            <a:tailEnd type="triangle"/>
          </a:ln>
        </p:spPr>
        <p:style>
          <a:lnRef idx="2">
            <a:schemeClr val="dk1"/>
          </a:lnRef>
          <a:fillRef idx="0">
            <a:schemeClr val="dk1"/>
          </a:fillRef>
          <a:effectRef idx="1">
            <a:schemeClr val="dk1"/>
          </a:effectRef>
          <a:fontRef idx="minor">
            <a:schemeClr val="tx1"/>
          </a:fontRef>
        </p:style>
      </p:cxnSp>
      <p:sp>
        <p:nvSpPr>
          <p:cNvPr id="3" name="Text Box 5">
            <a:extLst>
              <a:ext uri="{FF2B5EF4-FFF2-40B4-BE49-F238E27FC236}">
                <a16:creationId xmlns:a16="http://schemas.microsoft.com/office/drawing/2014/main" id="{A58573BA-3028-7DA0-6FED-9FCC38056F25}"/>
              </a:ext>
            </a:extLst>
          </p:cNvPr>
          <p:cNvSpPr txBox="1">
            <a:spLocks noChangeArrowheads="1"/>
          </p:cNvSpPr>
          <p:nvPr/>
        </p:nvSpPr>
        <p:spPr bwMode="gray">
          <a:xfrm>
            <a:off x="5522912" y="3381375"/>
            <a:ext cx="3429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n</a:t>
            </a:r>
            <a:endParaRPr lang="en-US" altLang="en-US" dirty="0"/>
          </a:p>
        </p:txBody>
      </p:sp>
      <p:sp>
        <p:nvSpPr>
          <p:cNvPr id="4" name="Line 6">
            <a:extLst>
              <a:ext uri="{FF2B5EF4-FFF2-40B4-BE49-F238E27FC236}">
                <a16:creationId xmlns:a16="http://schemas.microsoft.com/office/drawing/2014/main" id="{83707264-2C92-654C-13AB-3DAA272692A4}"/>
              </a:ext>
            </a:extLst>
          </p:cNvPr>
          <p:cNvSpPr>
            <a:spLocks noChangeShapeType="1"/>
          </p:cNvSpPr>
          <p:nvPr/>
        </p:nvSpPr>
        <p:spPr bwMode="gray">
          <a:xfrm flipV="1">
            <a:off x="5712478" y="2917857"/>
            <a:ext cx="0" cy="533400"/>
          </a:xfrm>
          <a:prstGeom prst="line">
            <a:avLst/>
          </a:prstGeom>
          <a:ln>
            <a:headEnd type="none" w="sm" len="sm"/>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5" name="Text Box 5">
            <a:extLst>
              <a:ext uri="{FF2B5EF4-FFF2-40B4-BE49-F238E27FC236}">
                <a16:creationId xmlns:a16="http://schemas.microsoft.com/office/drawing/2014/main" id="{8FB08C48-CE1F-96ED-EF3E-1B7C399CE95C}"/>
              </a:ext>
            </a:extLst>
          </p:cNvPr>
          <p:cNvSpPr txBox="1">
            <a:spLocks noChangeArrowheads="1"/>
          </p:cNvSpPr>
          <p:nvPr/>
        </p:nvSpPr>
        <p:spPr bwMode="gray">
          <a:xfrm>
            <a:off x="8739663" y="3381375"/>
            <a:ext cx="4143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m</a:t>
            </a:r>
            <a:endParaRPr lang="en-US" altLang="en-US" dirty="0"/>
          </a:p>
        </p:txBody>
      </p:sp>
      <p:sp>
        <p:nvSpPr>
          <p:cNvPr id="6" name="Line 6">
            <a:extLst>
              <a:ext uri="{FF2B5EF4-FFF2-40B4-BE49-F238E27FC236}">
                <a16:creationId xmlns:a16="http://schemas.microsoft.com/office/drawing/2014/main" id="{E8119718-2B6C-9941-766B-CD5373910E4F}"/>
              </a:ext>
            </a:extLst>
          </p:cNvPr>
          <p:cNvSpPr>
            <a:spLocks noChangeShapeType="1"/>
          </p:cNvSpPr>
          <p:nvPr/>
        </p:nvSpPr>
        <p:spPr bwMode="gray">
          <a:xfrm flipV="1">
            <a:off x="8946832" y="2917857"/>
            <a:ext cx="0" cy="533400"/>
          </a:xfrm>
          <a:prstGeom prst="line">
            <a:avLst/>
          </a:prstGeom>
          <a:ln>
            <a:headEnd type="none" w="sm" len="sm"/>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graphicFrame>
        <p:nvGraphicFramePr>
          <p:cNvPr id="7" name="Table 6">
            <a:extLst>
              <a:ext uri="{FF2B5EF4-FFF2-40B4-BE49-F238E27FC236}">
                <a16:creationId xmlns:a16="http://schemas.microsoft.com/office/drawing/2014/main" id="{5BAAEC57-0EB5-3B8C-39BD-7CC4A58855B9}"/>
              </a:ext>
            </a:extLst>
          </p:cNvPr>
          <p:cNvGraphicFramePr>
            <a:graphicFrameLocks noGrp="1"/>
          </p:cNvGraphicFramePr>
          <p:nvPr>
            <p:extLst>
              <p:ext uri="{D42A27DB-BD31-4B8C-83A1-F6EECF244321}">
                <p14:modId xmlns:p14="http://schemas.microsoft.com/office/powerpoint/2010/main" val="3732183582"/>
              </p:ext>
            </p:extLst>
          </p:nvPr>
        </p:nvGraphicFramePr>
        <p:xfrm>
          <a:off x="5332411" y="2209799"/>
          <a:ext cx="4037065" cy="624807"/>
        </p:xfrm>
        <a:graphic>
          <a:graphicData uri="http://schemas.openxmlformats.org/drawingml/2006/table">
            <a:tbl>
              <a:tblPr firstRow="1" bandRow="1">
                <a:tableStyleId>{5C22544A-7EE6-4342-B048-85BDC9FD1C3A}</a:tableStyleId>
              </a:tblPr>
              <a:tblGrid>
                <a:gridCol w="807413">
                  <a:extLst>
                    <a:ext uri="{9D8B030D-6E8A-4147-A177-3AD203B41FA5}">
                      <a16:colId xmlns:a16="http://schemas.microsoft.com/office/drawing/2014/main" val="20000"/>
                    </a:ext>
                  </a:extLst>
                </a:gridCol>
                <a:gridCol w="807413">
                  <a:extLst>
                    <a:ext uri="{9D8B030D-6E8A-4147-A177-3AD203B41FA5}">
                      <a16:colId xmlns:a16="http://schemas.microsoft.com/office/drawing/2014/main" val="20001"/>
                    </a:ext>
                  </a:extLst>
                </a:gridCol>
                <a:gridCol w="807413">
                  <a:extLst>
                    <a:ext uri="{9D8B030D-6E8A-4147-A177-3AD203B41FA5}">
                      <a16:colId xmlns:a16="http://schemas.microsoft.com/office/drawing/2014/main" val="20002"/>
                    </a:ext>
                  </a:extLst>
                </a:gridCol>
                <a:gridCol w="807413">
                  <a:extLst>
                    <a:ext uri="{9D8B030D-6E8A-4147-A177-3AD203B41FA5}">
                      <a16:colId xmlns:a16="http://schemas.microsoft.com/office/drawing/2014/main" val="20003"/>
                    </a:ext>
                  </a:extLst>
                </a:gridCol>
                <a:gridCol w="807413">
                  <a:extLst>
                    <a:ext uri="{9D8B030D-6E8A-4147-A177-3AD203B41FA5}">
                      <a16:colId xmlns:a16="http://schemas.microsoft.com/office/drawing/2014/main" val="20004"/>
                    </a:ext>
                  </a:extLst>
                </a:gridCol>
              </a:tblGrid>
              <a:tr h="624807">
                <a:tc>
                  <a:txBody>
                    <a:bodyPr/>
                    <a:lstStyle/>
                    <a:p>
                      <a:pPr algn="ctr"/>
                      <a:endParaRPr lang="en-GB" dirty="0"/>
                    </a:p>
                  </a:txBody>
                  <a:tcPr anchor="ctr">
                    <a:solidFill>
                      <a:schemeClr val="accent1">
                        <a:lumMod val="50000"/>
                      </a:schemeClr>
                    </a:solidFill>
                  </a:tcPr>
                </a:tc>
                <a:tc>
                  <a:txBody>
                    <a:bodyPr/>
                    <a:lstStyle/>
                    <a:p>
                      <a:pPr algn="ctr"/>
                      <a:endParaRPr lang="en-GB" dirty="0">
                        <a:solidFill>
                          <a:schemeClr val="tx1"/>
                        </a:solidFill>
                      </a:endParaRPr>
                    </a:p>
                  </a:txBody>
                  <a:tcPr anchor="ctr">
                    <a:solidFill>
                      <a:schemeClr val="accent5">
                        <a:lumMod val="75000"/>
                      </a:schemeClr>
                    </a:solidFill>
                  </a:tcPr>
                </a:tc>
                <a:tc>
                  <a:txBody>
                    <a:bodyPr/>
                    <a:lstStyle/>
                    <a:p>
                      <a:pPr algn="ctr"/>
                      <a:endParaRPr lang="en-GB" dirty="0">
                        <a:solidFill>
                          <a:schemeClr val="tx1"/>
                        </a:solidFill>
                      </a:endParaRPr>
                    </a:p>
                  </a:txBody>
                  <a:tcPr anchor="ctr">
                    <a:solidFill>
                      <a:schemeClr val="accent1">
                        <a:lumMod val="90000"/>
                      </a:schemeClr>
                    </a:solidFill>
                  </a:tcPr>
                </a:tc>
                <a:tc>
                  <a:txBody>
                    <a:bodyPr/>
                    <a:lstStyle/>
                    <a:p>
                      <a:pPr algn="ctr"/>
                      <a:endParaRPr lang="en-GB" dirty="0">
                        <a:solidFill>
                          <a:schemeClr val="tx1"/>
                        </a:solidFill>
                      </a:endParaRPr>
                    </a:p>
                  </a:txBody>
                  <a:tcPr anchor="ctr">
                    <a:solidFill>
                      <a:schemeClr val="accent5">
                        <a:lumMod val="75000"/>
                      </a:schemeClr>
                    </a:solidFill>
                  </a:tcPr>
                </a:tc>
                <a:tc>
                  <a:txBody>
                    <a:bodyPr/>
                    <a:lstStyle/>
                    <a:p>
                      <a:pPr algn="ctr"/>
                      <a:endParaRPr lang="en-GB" dirty="0"/>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grpSp>
        <p:nvGrpSpPr>
          <p:cNvPr id="9" name="Group 8">
            <a:extLst>
              <a:ext uri="{FF2B5EF4-FFF2-40B4-BE49-F238E27FC236}">
                <a16:creationId xmlns:a16="http://schemas.microsoft.com/office/drawing/2014/main" id="{9F330BAA-6B0F-CE61-A47D-BE9D9F07C13C}"/>
              </a:ext>
            </a:extLst>
          </p:cNvPr>
          <p:cNvGrpSpPr/>
          <p:nvPr/>
        </p:nvGrpSpPr>
        <p:grpSpPr>
          <a:xfrm>
            <a:off x="6654341" y="2932825"/>
            <a:ext cx="1397819" cy="924498"/>
            <a:chOff x="6654341" y="2932825"/>
            <a:chExt cx="1397819" cy="924498"/>
          </a:xfrm>
        </p:grpSpPr>
        <p:sp>
          <p:nvSpPr>
            <p:cNvPr id="10" name="Text Box 5">
              <a:extLst>
                <a:ext uri="{FF2B5EF4-FFF2-40B4-BE49-F238E27FC236}">
                  <a16:creationId xmlns:a16="http://schemas.microsoft.com/office/drawing/2014/main" id="{ACC6FE68-EFAA-EB8B-70CD-F1FDBD1106F2}"/>
                </a:ext>
              </a:extLst>
            </p:cNvPr>
            <p:cNvSpPr txBox="1">
              <a:spLocks noChangeArrowheads="1"/>
            </p:cNvSpPr>
            <p:nvPr/>
          </p:nvSpPr>
          <p:spPr bwMode="gray">
            <a:xfrm>
              <a:off x="6654341" y="3429000"/>
              <a:ext cx="1397819" cy="428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err="1">
                  <a:solidFill>
                    <a:srgbClr val="A50021"/>
                  </a:solidFill>
                </a:rPr>
                <a:t>pivot_pos</a:t>
              </a:r>
              <a:endParaRPr lang="en-US" altLang="en-US" dirty="0"/>
            </a:p>
          </p:txBody>
        </p:sp>
        <p:sp>
          <p:nvSpPr>
            <p:cNvPr id="11" name="Line 6">
              <a:extLst>
                <a:ext uri="{FF2B5EF4-FFF2-40B4-BE49-F238E27FC236}">
                  <a16:creationId xmlns:a16="http://schemas.microsoft.com/office/drawing/2014/main" id="{DE57F93A-5895-E86B-043E-206E14D13C47}"/>
                </a:ext>
              </a:extLst>
            </p:cNvPr>
            <p:cNvSpPr>
              <a:spLocks noChangeShapeType="1"/>
            </p:cNvSpPr>
            <p:nvPr/>
          </p:nvSpPr>
          <p:spPr bwMode="gray">
            <a:xfrm flipV="1">
              <a:off x="7329656" y="2932825"/>
              <a:ext cx="0" cy="533400"/>
            </a:xfrm>
            <a:prstGeom prst="line">
              <a:avLst/>
            </a:prstGeom>
            <a:ln>
              <a:headEnd type="none" w="sm" len="sm"/>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grpSp>
    </p:spTree>
    <p:extLst>
      <p:ext uri="{BB962C8B-B14F-4D97-AF65-F5344CB8AC3E}">
        <p14:creationId xmlns:p14="http://schemas.microsoft.com/office/powerpoint/2010/main" val="510764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latin typeface="Arial" panose="020B0604020202020204" pitchFamily="34" charset="0"/>
              </a:rPr>
              <a:t>Quicksort (Pseudo Code)</a:t>
            </a:r>
          </a:p>
        </p:txBody>
      </p:sp>
      <p:sp>
        <p:nvSpPr>
          <p:cNvPr id="51203" name="Rectangle 3"/>
          <p:cNvSpPr>
            <a:spLocks noGrp="1" noChangeArrowheads="1"/>
          </p:cNvSpPr>
          <p:nvPr>
            <p:ph sz="quarter" idx="17"/>
          </p:nvPr>
        </p:nvSpPr>
        <p:spPr>
          <a:xfrm>
            <a:off x="495141" y="1471612"/>
            <a:ext cx="8912543" cy="4852987"/>
          </a:xfrm>
        </p:spPr>
        <p:txBody>
          <a:bodyPr/>
          <a:lstStyle/>
          <a:p>
            <a:pPr marL="0" indent="354013">
              <a:lnSpc>
                <a:spcPct val="120000"/>
              </a:lnSpc>
              <a:buFont typeface="Monotype Sorts" pitchFamily="2" charset="2"/>
              <a:buNone/>
            </a:pPr>
            <a:r>
              <a:rPr lang="en-US" altLang="en-US" sz="2400" b="1">
                <a:latin typeface="+mj-lt"/>
              </a:rPr>
              <a:t>void </a:t>
            </a:r>
            <a:r>
              <a:rPr lang="en-US" altLang="en-US" sz="2400" b="1" dirty="0">
                <a:latin typeface="+mj-lt"/>
              </a:rPr>
              <a:t>quicksort(</a:t>
            </a:r>
            <a:r>
              <a:rPr lang="en-US" altLang="en-US" sz="2400" b="1" dirty="0" err="1">
                <a:latin typeface="+mj-lt"/>
              </a:rPr>
              <a:t>int</a:t>
            </a:r>
            <a:r>
              <a:rPr lang="en-US" altLang="en-US" sz="2400" b="1" dirty="0">
                <a:latin typeface="+mj-lt"/>
              </a:rPr>
              <a:t> n, </a:t>
            </a:r>
            <a:r>
              <a:rPr lang="en-US" altLang="en-US" sz="2400" b="1" dirty="0" err="1">
                <a:latin typeface="+mj-lt"/>
              </a:rPr>
              <a:t>int</a:t>
            </a:r>
            <a:r>
              <a:rPr lang="en-US" altLang="en-US" sz="2400" b="1" dirty="0">
                <a:latin typeface="+mj-lt"/>
              </a:rPr>
              <a:t> m)</a:t>
            </a:r>
          </a:p>
          <a:p>
            <a:pPr marL="0" indent="354013">
              <a:lnSpc>
                <a:spcPct val="120000"/>
              </a:lnSpc>
              <a:buFont typeface="Monotype Sorts" pitchFamily="2" charset="2"/>
              <a:buNone/>
            </a:pPr>
            <a:r>
              <a:rPr lang="en-US" altLang="en-US" sz="2400" dirty="0">
                <a:latin typeface="+mj-lt"/>
              </a:rPr>
              <a:t>{</a:t>
            </a:r>
          </a:p>
          <a:p>
            <a:pPr marL="0" indent="354013">
              <a:lnSpc>
                <a:spcPct val="120000"/>
              </a:lnSpc>
              <a:buFont typeface="Monotype Sorts" pitchFamily="2" charset="2"/>
              <a:buNone/>
            </a:pPr>
            <a:r>
              <a:rPr lang="en-US" altLang="en-US" sz="2400" dirty="0">
                <a:latin typeface="+mj-lt"/>
              </a:rPr>
              <a:t>    </a:t>
            </a:r>
            <a:r>
              <a:rPr lang="en-US" altLang="en-US" sz="2400" dirty="0" err="1">
                <a:latin typeface="+mj-lt"/>
              </a:rPr>
              <a:t>int</a:t>
            </a:r>
            <a:r>
              <a:rPr lang="en-US" altLang="en-US" sz="2400" dirty="0">
                <a:latin typeface="+mj-lt"/>
              </a:rPr>
              <a:t> </a:t>
            </a:r>
            <a:r>
              <a:rPr lang="en-US" altLang="en-US" sz="2400" dirty="0" err="1">
                <a:latin typeface="+mj-lt"/>
              </a:rPr>
              <a:t>pivot_pos</a:t>
            </a:r>
            <a:r>
              <a:rPr lang="en-US" altLang="en-US" sz="2400" dirty="0">
                <a:latin typeface="+mj-lt"/>
              </a:rPr>
              <a:t>;</a:t>
            </a:r>
          </a:p>
          <a:p>
            <a:pPr marL="0" indent="354013">
              <a:lnSpc>
                <a:spcPct val="120000"/>
              </a:lnSpc>
              <a:buFont typeface="Monotype Sorts" pitchFamily="2" charset="2"/>
              <a:buNone/>
            </a:pPr>
            <a:r>
              <a:rPr lang="en-US" altLang="en-US" sz="2400" dirty="0">
                <a:latin typeface="+mj-lt"/>
              </a:rPr>
              <a:t>    if (n &gt;= m) </a:t>
            </a:r>
          </a:p>
          <a:p>
            <a:pPr marL="0" indent="354013">
              <a:lnSpc>
                <a:spcPct val="120000"/>
              </a:lnSpc>
              <a:buFont typeface="Monotype Sorts" pitchFamily="2" charset="2"/>
              <a:buNone/>
            </a:pPr>
            <a:r>
              <a:rPr lang="en-US" altLang="en-US" sz="2400" dirty="0">
                <a:latin typeface="+mj-lt"/>
              </a:rPr>
              <a:t>        return;</a:t>
            </a:r>
          </a:p>
          <a:p>
            <a:pPr marL="0" indent="354013">
              <a:lnSpc>
                <a:spcPct val="120000"/>
              </a:lnSpc>
              <a:buFont typeface="Monotype Sorts" pitchFamily="2" charset="2"/>
              <a:buNone/>
            </a:pPr>
            <a:r>
              <a:rPr lang="en-US" altLang="en-US" sz="2400" dirty="0">
                <a:latin typeface="+mj-lt"/>
              </a:rPr>
              <a:t>    </a:t>
            </a:r>
            <a:r>
              <a:rPr lang="en-US" altLang="en-US" sz="2400" dirty="0" err="1">
                <a:latin typeface="+mj-lt"/>
              </a:rPr>
              <a:t>pivot_pos</a:t>
            </a:r>
            <a:r>
              <a:rPr lang="en-US" altLang="en-US" sz="2400" dirty="0">
                <a:latin typeface="+mj-lt"/>
              </a:rPr>
              <a:t> = partition(n, m);</a:t>
            </a:r>
          </a:p>
          <a:p>
            <a:pPr marL="0" indent="354013">
              <a:lnSpc>
                <a:spcPct val="120000"/>
              </a:lnSpc>
              <a:buFont typeface="Monotype Sorts" pitchFamily="2" charset="2"/>
              <a:buNone/>
            </a:pPr>
            <a:r>
              <a:rPr lang="en-US" altLang="en-US" sz="2400" dirty="0">
                <a:latin typeface="+mj-lt"/>
              </a:rPr>
              <a:t>    quicksort(n, </a:t>
            </a:r>
            <a:r>
              <a:rPr lang="en-US" altLang="en-US" sz="2400" dirty="0" err="1">
                <a:latin typeface="+mj-lt"/>
              </a:rPr>
              <a:t>pivot_pos</a:t>
            </a:r>
            <a:r>
              <a:rPr lang="en-US" altLang="en-US" sz="2400" dirty="0">
                <a:latin typeface="+mj-lt"/>
              </a:rPr>
              <a:t> - 1);</a:t>
            </a:r>
          </a:p>
          <a:p>
            <a:pPr marL="0" indent="354013">
              <a:lnSpc>
                <a:spcPct val="120000"/>
              </a:lnSpc>
              <a:buFont typeface="Monotype Sorts" pitchFamily="2" charset="2"/>
              <a:buNone/>
            </a:pPr>
            <a:r>
              <a:rPr lang="en-US" altLang="en-US" sz="2400" b="1" dirty="0">
                <a:effectLst>
                  <a:glow rad="101600">
                    <a:srgbClr val="FFC000">
                      <a:alpha val="60000"/>
                    </a:srgbClr>
                  </a:glow>
                </a:effectLst>
                <a:latin typeface="+mj-lt"/>
              </a:rPr>
              <a:t>    quicksort(</a:t>
            </a:r>
            <a:r>
              <a:rPr lang="en-US" altLang="en-US" sz="2400" b="1" dirty="0" err="1">
                <a:effectLst>
                  <a:glow rad="101600">
                    <a:srgbClr val="FFC000">
                      <a:alpha val="60000"/>
                    </a:srgbClr>
                  </a:glow>
                </a:effectLst>
                <a:latin typeface="+mj-lt"/>
              </a:rPr>
              <a:t>pivot_pos</a:t>
            </a:r>
            <a:r>
              <a:rPr lang="en-US" altLang="en-US" sz="2400" b="1" dirty="0">
                <a:effectLst>
                  <a:glow rad="101600">
                    <a:srgbClr val="FFC000">
                      <a:alpha val="60000"/>
                    </a:srgbClr>
                  </a:glow>
                </a:effectLst>
                <a:latin typeface="+mj-lt"/>
              </a:rPr>
              <a:t> + 1, m);</a:t>
            </a:r>
          </a:p>
          <a:p>
            <a:pPr marL="0" indent="354013">
              <a:lnSpc>
                <a:spcPct val="120000"/>
              </a:lnSpc>
              <a:buFont typeface="Monotype Sorts" pitchFamily="2" charset="2"/>
              <a:buNone/>
            </a:pPr>
            <a:r>
              <a:rPr lang="en-US" altLang="en-US" sz="2400" dirty="0">
                <a:latin typeface="+mj-lt"/>
              </a:rPr>
              <a:t>}</a:t>
            </a:r>
          </a:p>
        </p:txBody>
      </p:sp>
      <p:cxnSp>
        <p:nvCxnSpPr>
          <p:cNvPr id="4" name="Curved Connector 7"/>
          <p:cNvCxnSpPr/>
          <p:nvPr/>
        </p:nvCxnSpPr>
        <p:spPr>
          <a:xfrm rot="16200000" flipV="1">
            <a:off x="-839788" y="3352799"/>
            <a:ext cx="3581400" cy="381003"/>
          </a:xfrm>
          <a:prstGeom prst="bentConnector3">
            <a:avLst>
              <a:gd name="adj1" fmla="val -543"/>
            </a:avLst>
          </a:prstGeom>
          <a:ln w="38100">
            <a:solidFill>
              <a:srgbClr val="CC6600"/>
            </a:solidFill>
            <a:tailEnd type="triangle"/>
          </a:ln>
        </p:spPr>
        <p:style>
          <a:lnRef idx="2">
            <a:schemeClr val="dk1"/>
          </a:lnRef>
          <a:fillRef idx="0">
            <a:schemeClr val="dk1"/>
          </a:fillRef>
          <a:effectRef idx="1">
            <a:schemeClr val="dk1"/>
          </a:effectRef>
          <a:fontRef idx="minor">
            <a:schemeClr val="tx1"/>
          </a:fontRef>
        </p:style>
      </p:cxnSp>
      <p:sp>
        <p:nvSpPr>
          <p:cNvPr id="3" name="Text Box 5">
            <a:extLst>
              <a:ext uri="{FF2B5EF4-FFF2-40B4-BE49-F238E27FC236}">
                <a16:creationId xmlns:a16="http://schemas.microsoft.com/office/drawing/2014/main" id="{50A9657D-5408-2FE4-02E2-87CCE9FD2F10}"/>
              </a:ext>
            </a:extLst>
          </p:cNvPr>
          <p:cNvSpPr txBox="1">
            <a:spLocks noChangeArrowheads="1"/>
          </p:cNvSpPr>
          <p:nvPr/>
        </p:nvSpPr>
        <p:spPr bwMode="gray">
          <a:xfrm>
            <a:off x="5522912" y="3381375"/>
            <a:ext cx="3429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n</a:t>
            </a:r>
            <a:endParaRPr lang="en-US" altLang="en-US" dirty="0"/>
          </a:p>
        </p:txBody>
      </p:sp>
      <p:sp>
        <p:nvSpPr>
          <p:cNvPr id="5" name="Line 6">
            <a:extLst>
              <a:ext uri="{FF2B5EF4-FFF2-40B4-BE49-F238E27FC236}">
                <a16:creationId xmlns:a16="http://schemas.microsoft.com/office/drawing/2014/main" id="{0302794A-6540-A019-B4ED-E4A212312FAE}"/>
              </a:ext>
            </a:extLst>
          </p:cNvPr>
          <p:cNvSpPr>
            <a:spLocks noChangeShapeType="1"/>
          </p:cNvSpPr>
          <p:nvPr/>
        </p:nvSpPr>
        <p:spPr bwMode="gray">
          <a:xfrm flipV="1">
            <a:off x="5712478" y="2917857"/>
            <a:ext cx="0" cy="533400"/>
          </a:xfrm>
          <a:prstGeom prst="line">
            <a:avLst/>
          </a:prstGeom>
          <a:ln>
            <a:headEnd type="none" w="sm" len="sm"/>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6" name="Text Box 5">
            <a:extLst>
              <a:ext uri="{FF2B5EF4-FFF2-40B4-BE49-F238E27FC236}">
                <a16:creationId xmlns:a16="http://schemas.microsoft.com/office/drawing/2014/main" id="{287B74AE-DE66-8C72-4111-89050F5B388D}"/>
              </a:ext>
            </a:extLst>
          </p:cNvPr>
          <p:cNvSpPr txBox="1">
            <a:spLocks noChangeArrowheads="1"/>
          </p:cNvSpPr>
          <p:nvPr/>
        </p:nvSpPr>
        <p:spPr bwMode="gray">
          <a:xfrm>
            <a:off x="8739663" y="3381375"/>
            <a:ext cx="4143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m</a:t>
            </a:r>
            <a:endParaRPr lang="en-US" altLang="en-US" dirty="0"/>
          </a:p>
        </p:txBody>
      </p:sp>
      <p:sp>
        <p:nvSpPr>
          <p:cNvPr id="7" name="Line 6">
            <a:extLst>
              <a:ext uri="{FF2B5EF4-FFF2-40B4-BE49-F238E27FC236}">
                <a16:creationId xmlns:a16="http://schemas.microsoft.com/office/drawing/2014/main" id="{6C36AD18-5E55-B92A-C8C3-A9C0746771E8}"/>
              </a:ext>
            </a:extLst>
          </p:cNvPr>
          <p:cNvSpPr>
            <a:spLocks noChangeShapeType="1"/>
          </p:cNvSpPr>
          <p:nvPr/>
        </p:nvSpPr>
        <p:spPr bwMode="gray">
          <a:xfrm flipV="1">
            <a:off x="8946832" y="2917857"/>
            <a:ext cx="0" cy="533400"/>
          </a:xfrm>
          <a:prstGeom prst="line">
            <a:avLst/>
          </a:prstGeom>
          <a:ln>
            <a:headEnd type="none" w="sm" len="sm"/>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graphicFrame>
        <p:nvGraphicFramePr>
          <p:cNvPr id="8" name="Table 7">
            <a:extLst>
              <a:ext uri="{FF2B5EF4-FFF2-40B4-BE49-F238E27FC236}">
                <a16:creationId xmlns:a16="http://schemas.microsoft.com/office/drawing/2014/main" id="{449E0EEB-B37D-2A8B-78F9-3A7E0CE7A953}"/>
              </a:ext>
            </a:extLst>
          </p:cNvPr>
          <p:cNvGraphicFramePr>
            <a:graphicFrameLocks noGrp="1"/>
          </p:cNvGraphicFramePr>
          <p:nvPr>
            <p:extLst>
              <p:ext uri="{D42A27DB-BD31-4B8C-83A1-F6EECF244321}">
                <p14:modId xmlns:p14="http://schemas.microsoft.com/office/powerpoint/2010/main" val="3732183582"/>
              </p:ext>
            </p:extLst>
          </p:nvPr>
        </p:nvGraphicFramePr>
        <p:xfrm>
          <a:off x="5332411" y="2209799"/>
          <a:ext cx="4037065" cy="624807"/>
        </p:xfrm>
        <a:graphic>
          <a:graphicData uri="http://schemas.openxmlformats.org/drawingml/2006/table">
            <a:tbl>
              <a:tblPr firstRow="1" bandRow="1">
                <a:tableStyleId>{5C22544A-7EE6-4342-B048-85BDC9FD1C3A}</a:tableStyleId>
              </a:tblPr>
              <a:tblGrid>
                <a:gridCol w="807413">
                  <a:extLst>
                    <a:ext uri="{9D8B030D-6E8A-4147-A177-3AD203B41FA5}">
                      <a16:colId xmlns:a16="http://schemas.microsoft.com/office/drawing/2014/main" val="20000"/>
                    </a:ext>
                  </a:extLst>
                </a:gridCol>
                <a:gridCol w="807413">
                  <a:extLst>
                    <a:ext uri="{9D8B030D-6E8A-4147-A177-3AD203B41FA5}">
                      <a16:colId xmlns:a16="http://schemas.microsoft.com/office/drawing/2014/main" val="20001"/>
                    </a:ext>
                  </a:extLst>
                </a:gridCol>
                <a:gridCol w="807413">
                  <a:extLst>
                    <a:ext uri="{9D8B030D-6E8A-4147-A177-3AD203B41FA5}">
                      <a16:colId xmlns:a16="http://schemas.microsoft.com/office/drawing/2014/main" val="20002"/>
                    </a:ext>
                  </a:extLst>
                </a:gridCol>
                <a:gridCol w="807413">
                  <a:extLst>
                    <a:ext uri="{9D8B030D-6E8A-4147-A177-3AD203B41FA5}">
                      <a16:colId xmlns:a16="http://schemas.microsoft.com/office/drawing/2014/main" val="20003"/>
                    </a:ext>
                  </a:extLst>
                </a:gridCol>
                <a:gridCol w="807413">
                  <a:extLst>
                    <a:ext uri="{9D8B030D-6E8A-4147-A177-3AD203B41FA5}">
                      <a16:colId xmlns:a16="http://schemas.microsoft.com/office/drawing/2014/main" val="20004"/>
                    </a:ext>
                  </a:extLst>
                </a:gridCol>
              </a:tblGrid>
              <a:tr h="624807">
                <a:tc>
                  <a:txBody>
                    <a:bodyPr/>
                    <a:lstStyle/>
                    <a:p>
                      <a:pPr algn="ctr"/>
                      <a:endParaRPr lang="en-GB" dirty="0"/>
                    </a:p>
                  </a:txBody>
                  <a:tcPr anchor="ctr">
                    <a:solidFill>
                      <a:schemeClr val="accent1">
                        <a:lumMod val="50000"/>
                      </a:schemeClr>
                    </a:solidFill>
                  </a:tcPr>
                </a:tc>
                <a:tc>
                  <a:txBody>
                    <a:bodyPr/>
                    <a:lstStyle/>
                    <a:p>
                      <a:pPr algn="ctr"/>
                      <a:endParaRPr lang="en-GB" dirty="0">
                        <a:solidFill>
                          <a:schemeClr val="tx1"/>
                        </a:solidFill>
                      </a:endParaRPr>
                    </a:p>
                  </a:txBody>
                  <a:tcPr anchor="ctr">
                    <a:solidFill>
                      <a:schemeClr val="accent5">
                        <a:lumMod val="75000"/>
                      </a:schemeClr>
                    </a:solidFill>
                  </a:tcPr>
                </a:tc>
                <a:tc>
                  <a:txBody>
                    <a:bodyPr/>
                    <a:lstStyle/>
                    <a:p>
                      <a:pPr algn="ctr"/>
                      <a:endParaRPr lang="en-GB" dirty="0">
                        <a:solidFill>
                          <a:schemeClr val="tx1"/>
                        </a:solidFill>
                      </a:endParaRPr>
                    </a:p>
                  </a:txBody>
                  <a:tcPr anchor="ctr">
                    <a:solidFill>
                      <a:schemeClr val="accent1">
                        <a:lumMod val="90000"/>
                      </a:schemeClr>
                    </a:solidFill>
                  </a:tcPr>
                </a:tc>
                <a:tc>
                  <a:txBody>
                    <a:bodyPr/>
                    <a:lstStyle/>
                    <a:p>
                      <a:pPr algn="ctr"/>
                      <a:endParaRPr lang="en-GB" dirty="0">
                        <a:solidFill>
                          <a:schemeClr val="tx1"/>
                        </a:solidFill>
                      </a:endParaRPr>
                    </a:p>
                  </a:txBody>
                  <a:tcPr anchor="ctr">
                    <a:solidFill>
                      <a:schemeClr val="accent5">
                        <a:lumMod val="75000"/>
                      </a:schemeClr>
                    </a:solidFill>
                  </a:tcPr>
                </a:tc>
                <a:tc>
                  <a:txBody>
                    <a:bodyPr/>
                    <a:lstStyle/>
                    <a:p>
                      <a:pPr algn="ctr"/>
                      <a:endParaRPr lang="en-GB" dirty="0"/>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grpSp>
        <p:nvGrpSpPr>
          <p:cNvPr id="9" name="Group 8">
            <a:extLst>
              <a:ext uri="{FF2B5EF4-FFF2-40B4-BE49-F238E27FC236}">
                <a16:creationId xmlns:a16="http://schemas.microsoft.com/office/drawing/2014/main" id="{36D801E5-AC0F-E515-9C3B-790344CD0760}"/>
              </a:ext>
            </a:extLst>
          </p:cNvPr>
          <p:cNvGrpSpPr/>
          <p:nvPr/>
        </p:nvGrpSpPr>
        <p:grpSpPr>
          <a:xfrm>
            <a:off x="6654341" y="2932825"/>
            <a:ext cx="1397819" cy="924498"/>
            <a:chOff x="6654341" y="2932825"/>
            <a:chExt cx="1397819" cy="924498"/>
          </a:xfrm>
        </p:grpSpPr>
        <p:sp>
          <p:nvSpPr>
            <p:cNvPr id="10" name="Text Box 5">
              <a:extLst>
                <a:ext uri="{FF2B5EF4-FFF2-40B4-BE49-F238E27FC236}">
                  <a16:creationId xmlns:a16="http://schemas.microsoft.com/office/drawing/2014/main" id="{F10855A4-6D09-59DD-28AA-7AF2E64346BB}"/>
                </a:ext>
              </a:extLst>
            </p:cNvPr>
            <p:cNvSpPr txBox="1">
              <a:spLocks noChangeArrowheads="1"/>
            </p:cNvSpPr>
            <p:nvPr/>
          </p:nvSpPr>
          <p:spPr bwMode="gray">
            <a:xfrm>
              <a:off x="6654341" y="3429000"/>
              <a:ext cx="1397819" cy="428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err="1">
                  <a:solidFill>
                    <a:srgbClr val="A50021"/>
                  </a:solidFill>
                </a:rPr>
                <a:t>pivot_pos</a:t>
              </a:r>
              <a:endParaRPr lang="en-US" altLang="en-US" dirty="0"/>
            </a:p>
          </p:txBody>
        </p:sp>
        <p:sp>
          <p:nvSpPr>
            <p:cNvPr id="11" name="Line 6">
              <a:extLst>
                <a:ext uri="{FF2B5EF4-FFF2-40B4-BE49-F238E27FC236}">
                  <a16:creationId xmlns:a16="http://schemas.microsoft.com/office/drawing/2014/main" id="{65022362-99AA-5A88-C49F-F33283E507F1}"/>
                </a:ext>
              </a:extLst>
            </p:cNvPr>
            <p:cNvSpPr>
              <a:spLocks noChangeShapeType="1"/>
            </p:cNvSpPr>
            <p:nvPr/>
          </p:nvSpPr>
          <p:spPr bwMode="gray">
            <a:xfrm flipV="1">
              <a:off x="7329656" y="2932825"/>
              <a:ext cx="0" cy="533400"/>
            </a:xfrm>
            <a:prstGeom prst="line">
              <a:avLst/>
            </a:prstGeom>
            <a:ln>
              <a:headEnd type="none" w="sm" len="sm"/>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grpSp>
    </p:spTree>
    <p:extLst>
      <p:ext uri="{BB962C8B-B14F-4D97-AF65-F5344CB8AC3E}">
        <p14:creationId xmlns:p14="http://schemas.microsoft.com/office/powerpoint/2010/main" val="3200735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Khin-CE2001">
  <a:themeElements>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ubtle_blu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ubtle_blu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ubtle_blu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ubtle_blu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ubtle_blu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ubtle_blu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ubtle_blu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ubtle_blu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ubtle_blu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ubtle_blu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ubtle_blu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ubtle_blu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2001" id="{780D7E34-E7D6-4DC9-921F-623EDA0EB552}" vid="{70033C97-5FB9-45FF-BB6F-515E5F65C7B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CE2001</Template>
  <TotalTime>138245</TotalTime>
  <Words>5519</Words>
  <Application>Microsoft Office PowerPoint</Application>
  <PresentationFormat>Custom</PresentationFormat>
  <Paragraphs>1332</Paragraphs>
  <Slides>52</Slides>
  <Notes>45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2" baseType="lpstr">
      <vt:lpstr>Arial</vt:lpstr>
      <vt:lpstr>Courier New</vt:lpstr>
      <vt:lpstr>Monotype Sorts</vt:lpstr>
      <vt:lpstr>Open Sans Extrabold</vt:lpstr>
      <vt:lpstr>Symbol</vt:lpstr>
      <vt:lpstr>Times New Roman</vt:lpstr>
      <vt:lpstr>Verdana</vt:lpstr>
      <vt:lpstr>Wingdings</vt:lpstr>
      <vt:lpstr>Khin-CE2001</vt:lpstr>
      <vt:lpstr>Equation</vt:lpstr>
      <vt:lpstr>SC2001/CE2101/CZ2101:  Algorithm Design and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CE2001/ CZ2001: Algorithms</dc:title>
  <cp:lastModifiedBy>Aoi Mashiro</cp:lastModifiedBy>
  <cp:revision>7</cp:revision>
  <cp:lastPrinted>2002-08-10T08:01:40Z</cp:lastPrinted>
  <dcterms:created xsi:type="dcterms:W3CDTF">1995-06-02T22:16:36Z</dcterms:created>
  <dcterms:modified xsi:type="dcterms:W3CDTF">2024-09-14T02:51:53Z</dcterms:modified>
</cp:coreProperties>
</file>