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57" r:id="rId4"/>
    <p:sldId id="273" r:id="rId5"/>
    <p:sldId id="274" r:id="rId6"/>
    <p:sldId id="275" r:id="rId7"/>
    <p:sldId id="276" r:id="rId8"/>
    <p:sldId id="277" r:id="rId9"/>
    <p:sldId id="278" r:id="rId10"/>
    <p:sldId id="281" r:id="rId11"/>
    <p:sldId id="279" r:id="rId12"/>
    <p:sldId id="283" r:id="rId13"/>
    <p:sldId id="282" r:id="rId14"/>
    <p:sldId id="284" r:id="rId15"/>
    <p:sldId id="285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A1F8"/>
    <a:srgbClr val="08799C"/>
    <a:srgbClr val="5CCDF5"/>
    <a:srgbClr val="0099FF"/>
    <a:srgbClr val="3366CC"/>
    <a:srgbClr val="009999"/>
    <a:srgbClr val="5CF6F2"/>
    <a:srgbClr val="5AF8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9006" autoAdjust="0"/>
  </p:normalViewPr>
  <p:slideViewPr>
    <p:cSldViewPr snapToGrid="0" showGuides="1">
      <p:cViewPr varScale="1">
        <p:scale>
          <a:sx n="78" d="100"/>
          <a:sy n="78" d="100"/>
        </p:scale>
        <p:origin x="4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FABD9-F313-47A0-A231-B6E97DA4CF71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F2A62-43D5-497F-8F97-AB5217907E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1E0-2677-49AD-A554-0BD6E32D1DD3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880E-722C-4438-AFE3-10ACC9132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31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1E0-2677-49AD-A554-0BD6E32D1DD3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880E-722C-4438-AFE3-10ACC9132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694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1E0-2677-49AD-A554-0BD6E32D1DD3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880E-722C-4438-AFE3-10ACC9132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08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1E0-2677-49AD-A554-0BD6E32D1DD3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880E-722C-4438-AFE3-10ACC9132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4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1E0-2677-49AD-A554-0BD6E32D1DD3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880E-722C-4438-AFE3-10ACC9132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47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1E0-2677-49AD-A554-0BD6E32D1DD3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880E-722C-4438-AFE3-10ACC9132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08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1E0-2677-49AD-A554-0BD6E32D1DD3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880E-722C-4438-AFE3-10ACC9132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2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1E0-2677-49AD-A554-0BD6E32D1DD3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880E-722C-4438-AFE3-10ACC9132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08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1E0-2677-49AD-A554-0BD6E32D1DD3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880E-722C-4438-AFE3-10ACC9132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3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1E0-2677-49AD-A554-0BD6E32D1DD3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880E-722C-4438-AFE3-10ACC9132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0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1E0-2677-49AD-A554-0BD6E32D1DD3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C880E-722C-4438-AFE3-10ACC9132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7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A1E0-2677-49AD-A554-0BD6E32D1DD3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C880E-722C-4438-AFE3-10ACC9132E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03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六边形 32"/>
          <p:cNvSpPr/>
          <p:nvPr/>
        </p:nvSpPr>
        <p:spPr>
          <a:xfrm>
            <a:off x="1223081" y="2032864"/>
            <a:ext cx="9745838" cy="1319813"/>
          </a:xfrm>
          <a:prstGeom prst="hexagon">
            <a:avLst/>
          </a:prstGeom>
          <a:solidFill>
            <a:srgbClr val="5CC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Derivatives of Vector and Its Norm</a:t>
            </a:r>
            <a:endParaRPr lang="zh-CN" altLang="en-US" sz="4000" dirty="0"/>
          </a:p>
        </p:txBody>
      </p:sp>
      <p:sp>
        <p:nvSpPr>
          <p:cNvPr id="34" name="六边形 33"/>
          <p:cNvSpPr/>
          <p:nvPr/>
        </p:nvSpPr>
        <p:spPr>
          <a:xfrm>
            <a:off x="3652092" y="4569911"/>
            <a:ext cx="4818997" cy="652604"/>
          </a:xfrm>
          <a:prstGeom prst="hexagon">
            <a:avLst/>
          </a:prstGeom>
          <a:solidFill>
            <a:srgbClr val="5CC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东华大学自动化系</a:t>
            </a:r>
          </a:p>
        </p:txBody>
      </p:sp>
      <p:sp>
        <p:nvSpPr>
          <p:cNvPr id="35" name="六边形 34"/>
          <p:cNvSpPr/>
          <p:nvPr/>
        </p:nvSpPr>
        <p:spPr>
          <a:xfrm>
            <a:off x="3652090" y="5529430"/>
            <a:ext cx="4818997" cy="652604"/>
          </a:xfrm>
          <a:prstGeom prst="hexagon">
            <a:avLst/>
          </a:prstGeom>
          <a:solidFill>
            <a:srgbClr val="5CC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李大威</a:t>
            </a:r>
          </a:p>
        </p:txBody>
      </p:sp>
    </p:spTree>
    <p:extLst>
      <p:ext uri="{BB962C8B-B14F-4D97-AF65-F5344CB8AC3E}">
        <p14:creationId xmlns:p14="http://schemas.microsoft.com/office/powerpoint/2010/main" val="358711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5400000" flipV="1">
            <a:off x="7709877" y="-1016222"/>
            <a:ext cx="633046" cy="1548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0" dirty="0">
                <a:solidFill>
                  <a:srgbClr val="5AA1F8"/>
                </a:solidFill>
              </a:rPr>
              <a:t>2</a:t>
            </a:r>
            <a:endParaRPr lang="zh-CN" altLang="en-US" sz="100000" dirty="0">
              <a:solidFill>
                <a:srgbClr val="5AA1F8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328017" y="307936"/>
            <a:ext cx="9417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给大家推荐一本关于向量和矩阵计算的工具书</a:t>
            </a:r>
          </a:p>
        </p:txBody>
      </p:sp>
    </p:spTree>
    <p:extLst>
      <p:ext uri="{BB962C8B-B14F-4D97-AF65-F5344CB8AC3E}">
        <p14:creationId xmlns:p14="http://schemas.microsoft.com/office/powerpoint/2010/main" val="198431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边形 10"/>
          <p:cNvSpPr/>
          <p:nvPr/>
        </p:nvSpPr>
        <p:spPr>
          <a:xfrm>
            <a:off x="1412968" y="1730249"/>
            <a:ext cx="446824" cy="413640"/>
          </a:xfrm>
          <a:prstGeom prst="hexagon">
            <a:avLst/>
          </a:prstGeom>
          <a:solidFill>
            <a:srgbClr val="5CC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文本框 14"/>
          <p:cNvSpPr txBox="1"/>
          <p:nvPr/>
        </p:nvSpPr>
        <p:spPr>
          <a:xfrm>
            <a:off x="2163561" y="1698487"/>
            <a:ext cx="854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矩阵烹饪书</a:t>
            </a:r>
            <a:r>
              <a:rPr lang="en-US" altLang="zh-CN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”,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一本极好的矩阵速查手册。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344103"/>
            <a:ext cx="75057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73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97" y="0"/>
            <a:ext cx="38948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64" y="0"/>
            <a:ext cx="410101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1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5400000" flipV="1">
            <a:off x="7615315" y="-1016222"/>
            <a:ext cx="633046" cy="1548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0" dirty="0">
                <a:solidFill>
                  <a:srgbClr val="08799C"/>
                </a:solidFill>
              </a:rPr>
              <a:t>3</a:t>
            </a:r>
            <a:endParaRPr lang="zh-CN" altLang="en-US" sz="100000" dirty="0">
              <a:solidFill>
                <a:srgbClr val="08799C"/>
              </a:solidFill>
            </a:endParaRPr>
          </a:p>
        </p:txBody>
      </p:sp>
      <p:sp>
        <p:nvSpPr>
          <p:cNvPr id="4" name="文本框 2"/>
          <p:cNvSpPr txBox="1"/>
          <p:nvPr/>
        </p:nvSpPr>
        <p:spPr>
          <a:xfrm>
            <a:off x="328017" y="30793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勇于探索与验证</a:t>
            </a:r>
          </a:p>
        </p:txBody>
      </p:sp>
    </p:spTree>
    <p:extLst>
      <p:ext uri="{BB962C8B-B14F-4D97-AF65-F5344CB8AC3E}">
        <p14:creationId xmlns:p14="http://schemas.microsoft.com/office/powerpoint/2010/main" val="177306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45" y="0"/>
            <a:ext cx="512226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058" y="0"/>
            <a:ext cx="522514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14"/>
          <p:cNvSpPr txBox="1"/>
          <p:nvPr/>
        </p:nvSpPr>
        <p:spPr>
          <a:xfrm>
            <a:off x="5328841" y="342900"/>
            <a:ext cx="1292662" cy="61722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这篇文章试图在点云中自动生成骨架，看起来实验做得非常漂亮，可是在理论推导似乎还是有小问题</a:t>
            </a:r>
          </a:p>
        </p:txBody>
      </p:sp>
    </p:spTree>
    <p:extLst>
      <p:ext uri="{BB962C8B-B14F-4D97-AF65-F5344CB8AC3E}">
        <p14:creationId xmlns:p14="http://schemas.microsoft.com/office/powerpoint/2010/main" val="25784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avid\Desktop\DSC_0434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" r="10156"/>
          <a:stretch/>
        </p:blipFill>
        <p:spPr bwMode="auto">
          <a:xfrm>
            <a:off x="1981200" y="1181100"/>
            <a:ext cx="8280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六边形 2"/>
          <p:cNvSpPr/>
          <p:nvPr/>
        </p:nvSpPr>
        <p:spPr>
          <a:xfrm>
            <a:off x="890348" y="543118"/>
            <a:ext cx="446824" cy="413640"/>
          </a:xfrm>
          <a:prstGeom prst="hexagon">
            <a:avLst/>
          </a:prstGeom>
          <a:solidFill>
            <a:srgbClr val="5CC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14"/>
          <p:cNvSpPr txBox="1"/>
          <p:nvPr/>
        </p:nvSpPr>
        <p:spPr>
          <a:xfrm>
            <a:off x="1513442" y="350102"/>
            <a:ext cx="9215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我重新推导并验证了这篇论文的理论部分，发现有少许错误。希望大家也能在阅读文章的过程中动动手，自己验证一下。实践出真知。</a:t>
            </a:r>
          </a:p>
        </p:txBody>
      </p:sp>
    </p:spTree>
    <p:extLst>
      <p:ext uri="{BB962C8B-B14F-4D97-AF65-F5344CB8AC3E}">
        <p14:creationId xmlns:p14="http://schemas.microsoft.com/office/powerpoint/2010/main" val="349329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标注 6"/>
          <p:cNvSpPr/>
          <p:nvPr/>
        </p:nvSpPr>
        <p:spPr>
          <a:xfrm>
            <a:off x="3631249" y="1290661"/>
            <a:ext cx="5261317" cy="2475914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61939" y="901365"/>
            <a:ext cx="14350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0" dirty="0"/>
              <a:t>T</a:t>
            </a:r>
            <a:endParaRPr lang="zh-CN" altLang="en-US" sz="20000" dirty="0"/>
          </a:p>
        </p:txBody>
      </p:sp>
      <p:sp>
        <p:nvSpPr>
          <p:cNvPr id="4" name="文本框 3"/>
          <p:cNvSpPr txBox="1"/>
          <p:nvPr/>
        </p:nvSpPr>
        <p:spPr>
          <a:xfrm>
            <a:off x="4981749" y="2486414"/>
            <a:ext cx="1710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hank</a:t>
            </a:r>
            <a:endParaRPr lang="zh-CN" altLang="en-US" sz="6000" dirty="0"/>
          </a:p>
        </p:txBody>
      </p:sp>
      <p:sp>
        <p:nvSpPr>
          <p:cNvPr id="5" name="文本框 4"/>
          <p:cNvSpPr txBox="1"/>
          <p:nvPr/>
        </p:nvSpPr>
        <p:spPr>
          <a:xfrm>
            <a:off x="6979093" y="2501875"/>
            <a:ext cx="1311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/>
              <a:t>You</a:t>
            </a:r>
            <a:endParaRPr lang="zh-CN" altLang="en-US" sz="6000" dirty="0"/>
          </a:p>
        </p:txBody>
      </p:sp>
      <p:sp>
        <p:nvSpPr>
          <p:cNvPr id="8" name="文本框 7"/>
          <p:cNvSpPr txBox="1"/>
          <p:nvPr/>
        </p:nvSpPr>
        <p:spPr>
          <a:xfrm>
            <a:off x="3990042" y="4374809"/>
            <a:ext cx="44694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daweili@dhu.edu.cn</a:t>
            </a:r>
            <a:endParaRPr lang="zh-CN" altLang="en-US" sz="4000" dirty="0"/>
          </a:p>
        </p:txBody>
      </p:sp>
      <p:sp>
        <p:nvSpPr>
          <p:cNvPr id="9" name="文本框 8"/>
          <p:cNvSpPr txBox="1"/>
          <p:nvPr/>
        </p:nvSpPr>
        <p:spPr>
          <a:xfrm>
            <a:off x="4718181" y="513548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本课件仅限课内交流</a:t>
            </a:r>
          </a:p>
        </p:txBody>
      </p:sp>
    </p:spTree>
    <p:extLst>
      <p:ext uri="{BB962C8B-B14F-4D97-AF65-F5344CB8AC3E}">
        <p14:creationId xmlns:p14="http://schemas.microsoft.com/office/powerpoint/2010/main" val="258384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 rot="5400000" flipV="1">
            <a:off x="7699717" y="-1016222"/>
            <a:ext cx="633046" cy="1548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0" dirty="0">
                <a:solidFill>
                  <a:srgbClr val="00B0F0"/>
                </a:solidFill>
              </a:rPr>
              <a:t>1</a:t>
            </a:r>
            <a:endParaRPr lang="zh-CN" altLang="en-US" sz="100000" dirty="0">
              <a:solidFill>
                <a:srgbClr val="00B0F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364" y="280182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一些向量微分的知识和推导</a:t>
            </a:r>
          </a:p>
        </p:txBody>
      </p:sp>
    </p:spTree>
    <p:extLst>
      <p:ext uri="{BB962C8B-B14F-4D97-AF65-F5344CB8AC3E}">
        <p14:creationId xmlns:p14="http://schemas.microsoft.com/office/powerpoint/2010/main" val="351062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边形 10"/>
          <p:cNvSpPr/>
          <p:nvPr/>
        </p:nvSpPr>
        <p:spPr>
          <a:xfrm>
            <a:off x="1412968" y="1730249"/>
            <a:ext cx="446824" cy="413640"/>
          </a:xfrm>
          <a:prstGeom prst="hexagon">
            <a:avLst/>
          </a:prstGeom>
          <a:solidFill>
            <a:srgbClr val="5CC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六边形 12"/>
          <p:cNvSpPr/>
          <p:nvPr/>
        </p:nvSpPr>
        <p:spPr>
          <a:xfrm>
            <a:off x="1412966" y="2927787"/>
            <a:ext cx="446826" cy="396592"/>
          </a:xfrm>
          <a:prstGeom prst="hexagon">
            <a:avLst/>
          </a:prstGeom>
          <a:solidFill>
            <a:srgbClr val="5AA1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六边形 13"/>
          <p:cNvSpPr/>
          <p:nvPr/>
        </p:nvSpPr>
        <p:spPr>
          <a:xfrm>
            <a:off x="1412968" y="4605918"/>
            <a:ext cx="446824" cy="412604"/>
          </a:xfrm>
          <a:prstGeom prst="hexagon">
            <a:avLst/>
          </a:prstGeom>
          <a:solidFill>
            <a:srgbClr val="087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499360" y="564624"/>
            <a:ext cx="5748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一些基本概念 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Basics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4"/>
          <p:cNvSpPr txBox="1"/>
          <p:nvPr/>
        </p:nvSpPr>
        <p:spPr>
          <a:xfrm>
            <a:off x="2163561" y="1698487"/>
            <a:ext cx="854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向量用</a:t>
            </a:r>
            <a:r>
              <a:rPr lang="zh-CN" altLang="en-US" sz="240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粗体小写字符</a:t>
            </a:r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表示，向量一般表示为列向量。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647" y="2258962"/>
            <a:ext cx="2286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4"/>
          <p:cNvSpPr txBox="1"/>
          <p:nvPr/>
        </p:nvSpPr>
        <p:spPr>
          <a:xfrm>
            <a:off x="2168728" y="2887501"/>
            <a:ext cx="854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AA1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向量对数（单变量）的微分以及数对向量的微分。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03" y="2278012"/>
            <a:ext cx="23050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205" y="2335161"/>
            <a:ext cx="3905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43" y="3472585"/>
            <a:ext cx="32194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45" y="3480334"/>
            <a:ext cx="31051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4"/>
          <p:cNvSpPr txBox="1"/>
          <p:nvPr/>
        </p:nvSpPr>
        <p:spPr>
          <a:xfrm>
            <a:off x="2190504" y="4573638"/>
            <a:ext cx="854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向量的欧几里得范数（</a:t>
            </a:r>
            <a:r>
              <a:rPr lang="en-US" altLang="zh-CN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L2-norm</a:t>
            </a:r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129" y="5147937"/>
            <a:ext cx="31146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3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边形 10"/>
          <p:cNvSpPr/>
          <p:nvPr/>
        </p:nvSpPr>
        <p:spPr>
          <a:xfrm>
            <a:off x="878287" y="1652759"/>
            <a:ext cx="446824" cy="413640"/>
          </a:xfrm>
          <a:prstGeom prst="hexagon">
            <a:avLst/>
          </a:prstGeom>
          <a:solidFill>
            <a:srgbClr val="5CC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10056" y="564623"/>
            <a:ext cx="5748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第一个例子</a:t>
            </a:r>
          </a:p>
        </p:txBody>
      </p:sp>
      <p:sp>
        <p:nvSpPr>
          <p:cNvPr id="16" name="文本框 14"/>
          <p:cNvSpPr txBox="1"/>
          <p:nvPr/>
        </p:nvSpPr>
        <p:spPr>
          <a:xfrm>
            <a:off x="1566887" y="1628746"/>
            <a:ext cx="1137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已知：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465" y="1617495"/>
            <a:ext cx="224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32" y="1616690"/>
            <a:ext cx="22574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4"/>
          <p:cNvSpPr txBox="1"/>
          <p:nvPr/>
        </p:nvSpPr>
        <p:spPr>
          <a:xfrm>
            <a:off x="7606715" y="1630170"/>
            <a:ext cx="82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求：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352" y="1451427"/>
            <a:ext cx="16764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文本框 14"/>
          <p:cNvSpPr txBox="1"/>
          <p:nvPr/>
        </p:nvSpPr>
        <p:spPr>
          <a:xfrm>
            <a:off x="1746599" y="2513034"/>
            <a:ext cx="82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56" y="2270577"/>
            <a:ext cx="55721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55" y="3288707"/>
            <a:ext cx="86582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V="1">
            <a:off x="5292672" y="4731665"/>
            <a:ext cx="1" cy="364210"/>
          </a:xfrm>
          <a:prstGeom prst="straightConnector1">
            <a:avLst/>
          </a:prstGeom>
          <a:ln w="28575">
            <a:solidFill>
              <a:srgbClr val="5AA1F8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14"/>
          <p:cNvSpPr txBox="1"/>
          <p:nvPr/>
        </p:nvSpPr>
        <p:spPr>
          <a:xfrm>
            <a:off x="4804475" y="5057130"/>
            <a:ext cx="112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400" i="1" dirty="0" err="1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i="1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007" y="313276"/>
            <a:ext cx="11811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335" y="5664307"/>
            <a:ext cx="22669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7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边形 10"/>
          <p:cNvSpPr/>
          <p:nvPr/>
        </p:nvSpPr>
        <p:spPr>
          <a:xfrm>
            <a:off x="878287" y="1521026"/>
            <a:ext cx="446824" cy="413640"/>
          </a:xfrm>
          <a:prstGeom prst="hexagon">
            <a:avLst/>
          </a:prstGeom>
          <a:solidFill>
            <a:srgbClr val="5CC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10056" y="564623"/>
            <a:ext cx="5748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第二个例子</a:t>
            </a:r>
          </a:p>
        </p:txBody>
      </p:sp>
      <p:sp>
        <p:nvSpPr>
          <p:cNvPr id="19" name="文本框 14"/>
          <p:cNvSpPr txBox="1"/>
          <p:nvPr/>
        </p:nvSpPr>
        <p:spPr>
          <a:xfrm>
            <a:off x="1746599" y="1499096"/>
            <a:ext cx="82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求：</a:t>
            </a:r>
          </a:p>
        </p:txBody>
      </p:sp>
      <p:sp>
        <p:nvSpPr>
          <p:cNvPr id="22" name="文本框 14"/>
          <p:cNvSpPr txBox="1"/>
          <p:nvPr/>
        </p:nvSpPr>
        <p:spPr>
          <a:xfrm>
            <a:off x="1746599" y="2466540"/>
            <a:ext cx="82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37" y="1214919"/>
            <a:ext cx="17621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722" y="385522"/>
            <a:ext cx="1238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37" y="2178259"/>
            <a:ext cx="59817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22" y="3289515"/>
            <a:ext cx="105156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674" y="5691188"/>
            <a:ext cx="27908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54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边形 10"/>
          <p:cNvSpPr/>
          <p:nvPr/>
        </p:nvSpPr>
        <p:spPr>
          <a:xfrm>
            <a:off x="878287" y="1521026"/>
            <a:ext cx="446824" cy="413640"/>
          </a:xfrm>
          <a:prstGeom prst="hexagon">
            <a:avLst/>
          </a:prstGeom>
          <a:solidFill>
            <a:srgbClr val="5CC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10056" y="564623"/>
            <a:ext cx="5748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第三个例子</a:t>
            </a:r>
          </a:p>
        </p:txBody>
      </p:sp>
      <p:sp>
        <p:nvSpPr>
          <p:cNvPr id="19" name="文本框 14"/>
          <p:cNvSpPr txBox="1"/>
          <p:nvPr/>
        </p:nvSpPr>
        <p:spPr>
          <a:xfrm>
            <a:off x="1746599" y="1499096"/>
            <a:ext cx="82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求：</a:t>
            </a:r>
          </a:p>
        </p:txBody>
      </p:sp>
      <p:sp>
        <p:nvSpPr>
          <p:cNvPr id="22" name="文本框 14"/>
          <p:cNvSpPr txBox="1"/>
          <p:nvPr/>
        </p:nvSpPr>
        <p:spPr>
          <a:xfrm>
            <a:off x="1270860" y="2664213"/>
            <a:ext cx="144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78" y="323610"/>
            <a:ext cx="1895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556" y="1210815"/>
            <a:ext cx="22669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64" y="3566906"/>
            <a:ext cx="5857875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599" y="5152363"/>
            <a:ext cx="35433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4"/>
          <p:cNvSpPr txBox="1"/>
          <p:nvPr/>
        </p:nvSpPr>
        <p:spPr>
          <a:xfrm>
            <a:off x="2910056" y="2664212"/>
            <a:ext cx="343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与上个例子类似，由于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449" y="2414031"/>
            <a:ext cx="12287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文本框 14"/>
          <p:cNvSpPr txBox="1"/>
          <p:nvPr/>
        </p:nvSpPr>
        <p:spPr>
          <a:xfrm>
            <a:off x="7252174" y="2664598"/>
            <a:ext cx="343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是个数</a:t>
            </a:r>
          </a:p>
        </p:txBody>
      </p:sp>
    </p:spTree>
    <p:extLst>
      <p:ext uri="{BB962C8B-B14F-4D97-AF65-F5344CB8AC3E}">
        <p14:creationId xmlns:p14="http://schemas.microsoft.com/office/powerpoint/2010/main" val="51290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14"/>
          <p:cNvSpPr txBox="1"/>
          <p:nvPr/>
        </p:nvSpPr>
        <p:spPr>
          <a:xfrm>
            <a:off x="1356101" y="1633574"/>
            <a:ext cx="1445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16" name="文本框 14"/>
          <p:cNvSpPr txBox="1"/>
          <p:nvPr/>
        </p:nvSpPr>
        <p:spPr>
          <a:xfrm>
            <a:off x="2909664" y="1647577"/>
            <a:ext cx="343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利用商的微分公式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505" y="1411684"/>
            <a:ext cx="2409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64" y="2440096"/>
            <a:ext cx="50768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710766" y="2440096"/>
            <a:ext cx="1154623" cy="799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>
            <a:off x="7865389" y="2839621"/>
            <a:ext cx="70517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4"/>
          <p:cNvSpPr txBox="1"/>
          <p:nvPr/>
        </p:nvSpPr>
        <p:spPr>
          <a:xfrm>
            <a:off x="8584449" y="2202087"/>
            <a:ext cx="302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第二个例子的结果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95" y="2629387"/>
            <a:ext cx="24765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8584450" y="2221150"/>
            <a:ext cx="2640846" cy="13797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6331" y="4152722"/>
            <a:ext cx="354330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22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 animBg="1"/>
      <p:bldP spid="20" grpId="0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六边形 10"/>
          <p:cNvSpPr/>
          <p:nvPr/>
        </p:nvSpPr>
        <p:spPr>
          <a:xfrm>
            <a:off x="878287" y="1521026"/>
            <a:ext cx="446824" cy="413640"/>
          </a:xfrm>
          <a:prstGeom prst="hexagon">
            <a:avLst/>
          </a:prstGeom>
          <a:solidFill>
            <a:srgbClr val="5CC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10056" y="564623"/>
            <a:ext cx="5748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第四个例子</a:t>
            </a:r>
          </a:p>
        </p:txBody>
      </p:sp>
      <p:sp>
        <p:nvSpPr>
          <p:cNvPr id="19" name="文本框 14"/>
          <p:cNvSpPr txBox="1"/>
          <p:nvPr/>
        </p:nvSpPr>
        <p:spPr>
          <a:xfrm>
            <a:off x="1746599" y="1499096"/>
            <a:ext cx="824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求：</a:t>
            </a:r>
          </a:p>
        </p:txBody>
      </p:sp>
      <p:sp>
        <p:nvSpPr>
          <p:cNvPr id="22" name="文本框 14"/>
          <p:cNvSpPr txBox="1"/>
          <p:nvPr/>
        </p:nvSpPr>
        <p:spPr>
          <a:xfrm>
            <a:off x="1746599" y="2285724"/>
            <a:ext cx="897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解：</a:t>
            </a:r>
          </a:p>
        </p:txBody>
      </p:sp>
      <p:sp>
        <p:nvSpPr>
          <p:cNvPr id="16" name="文本框 14"/>
          <p:cNvSpPr txBox="1"/>
          <p:nvPr/>
        </p:nvSpPr>
        <p:spPr>
          <a:xfrm>
            <a:off x="2586951" y="2276479"/>
            <a:ext cx="274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根据商的微分法则</a:t>
            </a:r>
          </a:p>
        </p:txBody>
      </p:sp>
      <p:sp>
        <p:nvSpPr>
          <p:cNvPr id="17" name="文本框 14"/>
          <p:cNvSpPr txBox="1"/>
          <p:nvPr/>
        </p:nvSpPr>
        <p:spPr>
          <a:xfrm>
            <a:off x="7965097" y="2276478"/>
            <a:ext cx="3436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我们有：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214" y="366472"/>
            <a:ext cx="18383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536" y="1234628"/>
            <a:ext cx="22764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417" y="2010891"/>
            <a:ext cx="24098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44" y="3948201"/>
            <a:ext cx="66198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矩形 19"/>
          <p:cNvSpPr/>
          <p:nvPr/>
        </p:nvSpPr>
        <p:spPr>
          <a:xfrm>
            <a:off x="4686238" y="3932703"/>
            <a:ext cx="1154623" cy="799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263549" y="3634354"/>
            <a:ext cx="0" cy="29834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14"/>
          <p:cNvSpPr txBox="1"/>
          <p:nvPr/>
        </p:nvSpPr>
        <p:spPr>
          <a:xfrm>
            <a:off x="3959184" y="3129530"/>
            <a:ext cx="2636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第一个例子的结果</a:t>
            </a:r>
          </a:p>
        </p:txBody>
      </p:sp>
      <p:sp>
        <p:nvSpPr>
          <p:cNvPr id="25" name="矩形 24"/>
          <p:cNvSpPr/>
          <p:nvPr/>
        </p:nvSpPr>
        <p:spPr>
          <a:xfrm>
            <a:off x="4011744" y="3097114"/>
            <a:ext cx="2503609" cy="526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66" y="5302527"/>
            <a:ext cx="43338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30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6" grpId="0"/>
      <p:bldP spid="17" grpId="0"/>
      <p:bldP spid="20" grpId="0" animBg="1"/>
      <p:bldP spid="24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4"/>
          <p:cNvSpPr txBox="1"/>
          <p:nvPr/>
        </p:nvSpPr>
        <p:spPr>
          <a:xfrm>
            <a:off x="1624927" y="3484126"/>
            <a:ext cx="9077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结果具有两项相减的形式，前面一项是单位矩阵除以一个常数，所以还是一个矩阵；为了满足减法的规则，后面一项也必须是一个矩阵，所以必须改为：</a:t>
            </a:r>
          </a:p>
        </p:txBody>
      </p:sp>
      <p:sp>
        <p:nvSpPr>
          <p:cNvPr id="20" name="文本框 14"/>
          <p:cNvSpPr txBox="1"/>
          <p:nvPr/>
        </p:nvSpPr>
        <p:spPr>
          <a:xfrm>
            <a:off x="8555081" y="501829"/>
            <a:ext cx="2789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879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第二个例子的结果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003" y="913052"/>
            <a:ext cx="24765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8562830" y="504815"/>
            <a:ext cx="2640846" cy="13797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00" y="810682"/>
            <a:ext cx="60007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6703033" y="795184"/>
            <a:ext cx="1154623" cy="799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7857656" y="1211540"/>
            <a:ext cx="70517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980" y="2309004"/>
            <a:ext cx="35052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00" y="4795352"/>
            <a:ext cx="52578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3" grpId="0" animBg="1"/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5AA1F8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298</Words>
  <Application>Microsoft Office PowerPoint</Application>
  <PresentationFormat>宽屏</PresentationFormat>
  <Paragraphs>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吴嘉龙</dc:creator>
  <cp:lastModifiedBy>Excelsior David</cp:lastModifiedBy>
  <cp:revision>64</cp:revision>
  <dcterms:created xsi:type="dcterms:W3CDTF">2014-06-09T10:43:26Z</dcterms:created>
  <dcterms:modified xsi:type="dcterms:W3CDTF">2018-10-14T10:59:42Z</dcterms:modified>
</cp:coreProperties>
</file>