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9" r:id="rId4"/>
    <p:sldId id="269" r:id="rId5"/>
    <p:sldId id="266" r:id="rId6"/>
    <p:sldId id="267" r:id="rId7"/>
    <p:sldId id="268" r:id="rId8"/>
    <p:sldId id="271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16F0-0E99-4372-A107-7B741114A9E8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ABB62-ED76-4783-9899-5B613C49C9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52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90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38E4C-73B5-447A-97FF-70C6ED799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CFB57-EB2B-474F-8545-1E9AFD5D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9AA8-E3D5-48E1-9C8E-379E4266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87A-D314-4A51-9CAF-FBFB28D5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D9C79-6D24-402E-BB21-D3016BD3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79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F4F9C-C907-4514-B766-ED42E00B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9F8A3-5075-49E6-80EA-FC95E17A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B9C18-C1C6-451B-96A4-E019DF25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D412A-5B3B-44D2-BDA4-397EB41E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56855-0A9E-40EE-A693-E3A3A9D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8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44729-07F9-426A-9A9E-942EEB28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D2BDD-90A6-4F99-8B62-C3848016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0EF4A-0E5F-43F5-8576-1054FDB1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28BBF-7247-4A14-8D44-A6A0EDC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6209D-C078-4355-B6B6-C7B5207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4F6D-FA32-4C43-AE1B-7A912DF1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18E7A-7847-4DD9-ADC7-A58720E5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38FA4-1ABF-4963-81A9-55AA84B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DEB23-6045-4A20-9E49-4BA42A2F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DFB9B-6E40-4043-894E-0C296F3B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B100C-EA00-4412-8AE1-9BD5C1B6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918C8A-8CF0-4344-A31D-BC39A5B4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81BB7-9D33-43BA-840A-73FD3AF3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4287D-D081-420F-AE32-FD5C42B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13285-90A5-4DBD-8C47-B8DF6AC6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8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C362F-89F2-4522-BEF1-B5259ADF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235B-A33F-432C-9229-6BE542BD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682C0-4A4C-4A98-A5BD-A586040E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427DD-6FEA-4304-B732-A88C9EE5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CFA4C-F895-4720-8978-C3A6DC5E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FFF3C-EEB9-4099-9F84-76FBA16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5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A524-C606-4767-B365-1699FFB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F3634-F326-45E0-B40A-8C02CE53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AD94A-4530-4A69-82A4-CB2C950A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380740-D044-44F9-8BBE-54ACBDDE2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75A90-E1FE-44DE-A4DE-B4A6476E4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702AB2-180A-4734-99A7-2274D1D7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20DD7C-7FE8-4B44-BAED-8E82C9B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AEACFA-7257-46E6-8850-6E487570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12A3-3B52-4ACB-BD89-82C12807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704D-5EE4-4D54-8CB6-145D456B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E217F5-C3ED-4624-8543-84374EBC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254388-E41B-4B0A-8D08-835BA006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5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8BA4CD-BA9C-41C0-A166-6A9B38C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457961-12C9-4D16-AB98-67FBA3F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D38711-77BF-490E-9BC8-46ADB656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97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D77C-4CC7-4A38-93CA-87D96C42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D3A32-59D8-4FE8-A2F9-857F2088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C860C-C438-43B1-8E9B-BFB8DC7B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C2D82-D280-4670-9122-969703B0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0F872-AF81-42A3-90AA-4803B0E7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2994F-100C-4EA4-9AD0-99BA4438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5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68ED-8843-4F49-87DA-CA3E0B78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2DEC2C-38DE-488C-8D10-179500BAC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19E1E-E357-4450-9754-66E5AB83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FC08C-272E-444C-8F3D-4D7C7C8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A4607-8A6F-42B4-8C7E-0BD013AB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A8788-FC47-421B-9A14-5AC944C0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87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8E773-BD07-4F68-AD6A-54E160B9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B4168-DD56-417B-9FA1-B5D3C1C1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5822E-B387-4BE2-8C12-AD9FDF2A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2C08-0B44-490D-8397-786BACB3FABF}" type="datetimeFigureOut">
              <a:rPr lang="es-CO" smtClean="0"/>
              <a:t>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BE7C6-A2C2-4E2B-A83D-58A31004B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19E41-A651-4DC9-BC0C-C2F84A15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1388-7033-4631-98F6-267F67CEA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62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1"/>
          <p:cNvGrpSpPr/>
          <p:nvPr/>
        </p:nvGrpSpPr>
        <p:grpSpPr>
          <a:xfrm>
            <a:off x="2246338" y="2872851"/>
            <a:ext cx="8820748" cy="1059897"/>
            <a:chOff x="9366811" y="5670923"/>
            <a:chExt cx="10365804" cy="2433837"/>
          </a:xfrm>
        </p:grpSpPr>
        <p:sp>
          <p:nvSpPr>
            <p:cNvPr id="47" name="Google Shape;47;p11"/>
            <p:cNvSpPr txBox="1"/>
            <p:nvPr/>
          </p:nvSpPr>
          <p:spPr>
            <a:xfrm>
              <a:off x="9366811" y="5670923"/>
              <a:ext cx="10365804" cy="2290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104" tIns="31104" rIns="31104" bIns="31104" anchor="b" anchorCtr="0">
              <a:noAutofit/>
            </a:bodyPr>
            <a:lstStyle/>
            <a:p>
              <a:pPr marL="12610" marR="12610" indent="4203">
                <a:buClr>
                  <a:srgbClr val="434343"/>
                </a:buClr>
                <a:buSzPts val="13016"/>
              </a:pPr>
              <a:r>
                <a:rPr lang="es-CO" sz="5668" b="1" dirty="0">
                  <a:solidFill>
                    <a:srgbClr val="434343"/>
                  </a:solidFill>
                  <a:latin typeface="Calibri"/>
                  <a:cs typeface="Calibri"/>
                  <a:sym typeface="Calibri"/>
                </a:rPr>
                <a:t>Proyecto </a:t>
              </a:r>
              <a:r>
                <a:rPr lang="es-CO" sz="5668" b="1" dirty="0" err="1">
                  <a:solidFill>
                    <a:srgbClr val="434343"/>
                  </a:solidFill>
                  <a:latin typeface="Calibri"/>
                  <a:cs typeface="Calibri"/>
                  <a:sym typeface="Calibri"/>
                </a:rPr>
                <a:t>Wuky</a:t>
              </a:r>
              <a:endParaRPr sz="784" dirty="0"/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9366811" y="7960991"/>
              <a:ext cx="1503098" cy="143769"/>
            </a:xfrm>
            <a:prstGeom prst="rect">
              <a:avLst/>
            </a:prstGeom>
            <a:solidFill>
              <a:srgbClr val="FC672D"/>
            </a:solidFill>
            <a:ln>
              <a:noFill/>
            </a:ln>
          </p:spPr>
          <p:txBody>
            <a:bodyPr spcFirstLastPara="1" wrap="square" lIns="31104" tIns="31104" rIns="31104" bIns="31104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3400"/>
              </a:pPr>
              <a:endParaRPr sz="1481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6BF961-3792-4B5A-B376-E6BBA294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644" y="486273"/>
            <a:ext cx="1715833" cy="13878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891EFD-99A0-4ADE-87B4-BA0F17E70A61}"/>
              </a:ext>
            </a:extLst>
          </p:cNvPr>
          <p:cNvSpPr txBox="1"/>
          <p:nvPr/>
        </p:nvSpPr>
        <p:spPr>
          <a:xfrm>
            <a:off x="2246338" y="4075612"/>
            <a:ext cx="4990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TECNÓLOGO EN ANÁLISIS Y DESARROLLO DE SISTEMAS DE LA INFORMACIÓN </a:t>
            </a:r>
          </a:p>
          <a:p>
            <a:r>
              <a:rPr lang="es-CO" sz="2000" dirty="0"/>
              <a:t>FICHA: 2338821</a:t>
            </a:r>
          </a:p>
        </p:txBody>
      </p:sp>
    </p:spTree>
    <p:extLst>
      <p:ext uri="{BB962C8B-B14F-4D97-AF65-F5344CB8AC3E}">
        <p14:creationId xmlns:p14="http://schemas.microsoft.com/office/powerpoint/2010/main" val="4489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1"/>
          <p:cNvGrpSpPr/>
          <p:nvPr/>
        </p:nvGrpSpPr>
        <p:grpSpPr>
          <a:xfrm>
            <a:off x="2246338" y="2872851"/>
            <a:ext cx="8820748" cy="1059897"/>
            <a:chOff x="9366811" y="5670923"/>
            <a:chExt cx="10365804" cy="2433837"/>
          </a:xfrm>
        </p:grpSpPr>
        <p:sp>
          <p:nvSpPr>
            <p:cNvPr id="47" name="Google Shape;47;p11"/>
            <p:cNvSpPr txBox="1"/>
            <p:nvPr/>
          </p:nvSpPr>
          <p:spPr>
            <a:xfrm>
              <a:off x="9366811" y="5670923"/>
              <a:ext cx="10365804" cy="2290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104" tIns="31104" rIns="31104" bIns="31104" anchor="b" anchorCtr="0">
              <a:noAutofit/>
            </a:bodyPr>
            <a:lstStyle/>
            <a:p>
              <a:pPr marL="12610" marR="12610" indent="4203">
                <a:buClr>
                  <a:srgbClr val="434343"/>
                </a:buClr>
                <a:buSzPts val="13016"/>
              </a:pPr>
              <a:r>
                <a:rPr lang="es-CO" sz="5668" b="1" dirty="0">
                  <a:solidFill>
                    <a:srgbClr val="434343"/>
                  </a:solidFill>
                  <a:latin typeface="Calibri"/>
                  <a:cs typeface="Calibri"/>
                  <a:sym typeface="Calibri"/>
                </a:rPr>
                <a:t>Proyecto </a:t>
              </a:r>
              <a:r>
                <a:rPr lang="es-CO" sz="5668" b="1" dirty="0" err="1">
                  <a:solidFill>
                    <a:srgbClr val="434343"/>
                  </a:solidFill>
                  <a:latin typeface="Calibri"/>
                  <a:cs typeface="Calibri"/>
                  <a:sym typeface="Calibri"/>
                </a:rPr>
                <a:t>Wuky</a:t>
              </a:r>
              <a:endParaRPr sz="784" dirty="0"/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9366811" y="7960991"/>
              <a:ext cx="1503098" cy="143769"/>
            </a:xfrm>
            <a:prstGeom prst="rect">
              <a:avLst/>
            </a:prstGeom>
            <a:solidFill>
              <a:srgbClr val="FC672D"/>
            </a:solidFill>
            <a:ln>
              <a:noFill/>
            </a:ln>
          </p:spPr>
          <p:txBody>
            <a:bodyPr spcFirstLastPara="1" wrap="square" lIns="31104" tIns="31104" rIns="31104" bIns="31104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3400"/>
              </a:pPr>
              <a:endParaRPr sz="1481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6BF961-3792-4B5A-B376-E6BBA294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644" y="486273"/>
            <a:ext cx="1715833" cy="13878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891EFD-99A0-4ADE-87B4-BA0F17E70A61}"/>
              </a:ext>
            </a:extLst>
          </p:cNvPr>
          <p:cNvSpPr txBox="1"/>
          <p:nvPr/>
        </p:nvSpPr>
        <p:spPr>
          <a:xfrm>
            <a:off x="2246338" y="4075612"/>
            <a:ext cx="4990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PAULA STEFANIA HERNÁNDEZ GALVIS</a:t>
            </a:r>
          </a:p>
          <a:p>
            <a:r>
              <a:rPr lang="es-CO" sz="2000" dirty="0"/>
              <a:t>SANTIAGO HUERTAS MORENO</a:t>
            </a:r>
          </a:p>
          <a:p>
            <a:r>
              <a:rPr lang="es-CO" sz="2000" dirty="0"/>
              <a:t>EIDER STEVEN PEÑA FANDIÑO </a:t>
            </a:r>
          </a:p>
          <a:p>
            <a:r>
              <a:rPr lang="es-CO" sz="2000" dirty="0"/>
              <a:t>JUAN DANIEL AGUDELO ROJAS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 de flujo circular con relleno sólido">
            <a:extLst>
              <a:ext uri="{FF2B5EF4-FFF2-40B4-BE49-F238E27FC236}">
                <a16:creationId xmlns:a16="http://schemas.microsoft.com/office/drawing/2014/main" id="{5EBD5BF4-B9B2-4541-8B4F-6CE45EB85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0491" y="2395498"/>
            <a:ext cx="1375954" cy="13759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0386B73-D090-4A49-B708-5FEF3793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Resumen</a:t>
            </a:r>
          </a:p>
        </p:txBody>
      </p:sp>
      <p:sp>
        <p:nvSpPr>
          <p:cNvPr id="7" name="Google Shape;48;p11">
            <a:extLst>
              <a:ext uri="{FF2B5EF4-FFF2-40B4-BE49-F238E27FC236}">
                <a16:creationId xmlns:a16="http://schemas.microsoft.com/office/drawing/2014/main" id="{20491D55-6EDC-404B-8246-B6D07A8BE4F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1E22D-F1F6-495E-B728-DC8ACBE75550}"/>
              </a:ext>
            </a:extLst>
          </p:cNvPr>
          <p:cNvSpPr txBox="1"/>
          <p:nvPr/>
        </p:nvSpPr>
        <p:spPr>
          <a:xfrm>
            <a:off x="838200" y="3771452"/>
            <a:ext cx="1922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Diseñar e implementar un Sistema de Información orientado a la Web</a:t>
            </a:r>
          </a:p>
        </p:txBody>
      </p:sp>
      <p:pic>
        <p:nvPicPr>
          <p:cNvPr id="9" name="Marcador de contenido 4" descr="Fábrica con relleno sólido">
            <a:extLst>
              <a:ext uri="{FF2B5EF4-FFF2-40B4-BE49-F238E27FC236}">
                <a16:creationId xmlns:a16="http://schemas.microsoft.com/office/drawing/2014/main" id="{51BE8280-B6C3-4281-A769-295B89365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00548" y="2395498"/>
            <a:ext cx="1375954" cy="13759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02754F-190A-458A-8554-CCF6AF4DDF7E}"/>
              </a:ext>
            </a:extLst>
          </p:cNvPr>
          <p:cNvSpPr txBox="1"/>
          <p:nvPr/>
        </p:nvSpPr>
        <p:spPr>
          <a:xfrm>
            <a:off x="2952203" y="3771452"/>
            <a:ext cx="2072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Se dedica a la producción, distribución y comercialización de productos para mascotas</a:t>
            </a:r>
          </a:p>
        </p:txBody>
      </p:sp>
      <p:pic>
        <p:nvPicPr>
          <p:cNvPr id="11" name="Marcador de contenido 4" descr="Ojo con relleno sólido">
            <a:extLst>
              <a:ext uri="{FF2B5EF4-FFF2-40B4-BE49-F238E27FC236}">
                <a16:creationId xmlns:a16="http://schemas.microsoft.com/office/drawing/2014/main" id="{57519D43-64EA-471F-B519-AE162BB7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29006" y="2378665"/>
            <a:ext cx="1375954" cy="13759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7C2875-E247-416E-BD99-039334F5B3CC}"/>
              </a:ext>
            </a:extLst>
          </p:cNvPr>
          <p:cNvSpPr txBox="1"/>
          <p:nvPr/>
        </p:nvSpPr>
        <p:spPr>
          <a:xfrm>
            <a:off x="7654834" y="3754619"/>
            <a:ext cx="1724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Facilitar a los clientes de la empresa el acceso a los productos que ofrece la empresa</a:t>
            </a:r>
          </a:p>
        </p:txBody>
      </p:sp>
      <p:pic>
        <p:nvPicPr>
          <p:cNvPr id="13" name="Marcador de contenido 4" descr="Bolsa para la compra con relleno sólido">
            <a:extLst>
              <a:ext uri="{FF2B5EF4-FFF2-40B4-BE49-F238E27FC236}">
                <a16:creationId xmlns:a16="http://schemas.microsoft.com/office/drawing/2014/main" id="{71CC8F55-FB87-4D25-A9C6-7B7CEA99A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19062" y="2395498"/>
            <a:ext cx="1375954" cy="137595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B1B67E-94BC-4409-A3B4-3C6421A0EE34}"/>
              </a:ext>
            </a:extLst>
          </p:cNvPr>
          <p:cNvSpPr txBox="1"/>
          <p:nvPr/>
        </p:nvSpPr>
        <p:spPr>
          <a:xfrm>
            <a:off x="9744891" y="3771452"/>
            <a:ext cx="1724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Los clientes podrán realizar la compra de los productos a través de la pagina</a:t>
            </a:r>
          </a:p>
        </p:txBody>
      </p:sp>
      <p:pic>
        <p:nvPicPr>
          <p:cNvPr id="15" name="Marcador de contenido 4" descr="Seguir con relleno sólido">
            <a:extLst>
              <a:ext uri="{FF2B5EF4-FFF2-40B4-BE49-F238E27FC236}">
                <a16:creationId xmlns:a16="http://schemas.microsoft.com/office/drawing/2014/main" id="{58F09038-4555-4680-8F92-5B887E9CF7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64777" y="2395498"/>
            <a:ext cx="1375954" cy="137595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49F392-964E-4F6C-98C6-7209EF8266D9}"/>
              </a:ext>
            </a:extLst>
          </p:cNvPr>
          <p:cNvSpPr txBox="1"/>
          <p:nvPr/>
        </p:nvSpPr>
        <p:spPr>
          <a:xfrm>
            <a:off x="5390605" y="3771452"/>
            <a:ext cx="1724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En la imagen de la empresa y ayuda a captar nuevos clientes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4194AA-E84D-4EE3-8D12-ABBBBB07E189}"/>
              </a:ext>
            </a:extLst>
          </p:cNvPr>
          <p:cNvSpPr txBox="1"/>
          <p:nvPr/>
        </p:nvSpPr>
        <p:spPr>
          <a:xfrm>
            <a:off x="3027316" y="1674349"/>
            <a:ext cx="1922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CONTEXTO DE LA EMPRESA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58FD3C-B817-4630-B4B0-03B32A42CD25}"/>
              </a:ext>
            </a:extLst>
          </p:cNvPr>
          <p:cNvSpPr txBox="1"/>
          <p:nvPr/>
        </p:nvSpPr>
        <p:spPr>
          <a:xfrm>
            <a:off x="5291545" y="1674349"/>
            <a:ext cx="192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MEJORA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A8405D-F560-45B2-B65C-A230482CE54E}"/>
              </a:ext>
            </a:extLst>
          </p:cNvPr>
          <p:cNvSpPr txBox="1"/>
          <p:nvPr/>
        </p:nvSpPr>
        <p:spPr>
          <a:xfrm>
            <a:off x="7555774" y="1674349"/>
            <a:ext cx="1922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ACCESO A LA INFORMACION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6610EE-6E6F-45E2-9CAD-E568A5B00AF0}"/>
              </a:ext>
            </a:extLst>
          </p:cNvPr>
          <p:cNvSpPr txBox="1"/>
          <p:nvPr/>
        </p:nvSpPr>
        <p:spPr>
          <a:xfrm>
            <a:off x="9579426" y="1674349"/>
            <a:ext cx="204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FUNCIONALIDAD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C9D9BA-3A7F-4270-8976-DC49DA1919C8}"/>
              </a:ext>
            </a:extLst>
          </p:cNvPr>
          <p:cNvSpPr txBox="1"/>
          <p:nvPr/>
        </p:nvSpPr>
        <p:spPr>
          <a:xfrm>
            <a:off x="838199" y="1674349"/>
            <a:ext cx="192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246376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sa de reforma con destellos con relleno sólido">
            <a:extLst>
              <a:ext uri="{FF2B5EF4-FFF2-40B4-BE49-F238E27FC236}">
                <a16:creationId xmlns:a16="http://schemas.microsoft.com/office/drawing/2014/main" id="{5EBD5BF4-B9B2-4541-8B4F-6CE45EB85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0491" y="2395498"/>
            <a:ext cx="1375954" cy="13759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0386B73-D090-4A49-B708-5FEF3793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PLANTEAMIENTO DEL PROBLEMA</a:t>
            </a:r>
          </a:p>
        </p:txBody>
      </p:sp>
      <p:sp>
        <p:nvSpPr>
          <p:cNvPr id="7" name="Google Shape;48;p11">
            <a:extLst>
              <a:ext uri="{FF2B5EF4-FFF2-40B4-BE49-F238E27FC236}">
                <a16:creationId xmlns:a16="http://schemas.microsoft.com/office/drawing/2014/main" id="{20491D55-6EDC-404B-8246-B6D07A8BE4F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1E22D-F1F6-495E-B728-DC8ACBE75550}"/>
              </a:ext>
            </a:extLst>
          </p:cNvPr>
          <p:cNvSpPr txBox="1"/>
          <p:nvPr/>
        </p:nvSpPr>
        <p:spPr>
          <a:xfrm>
            <a:off x="838200" y="3771452"/>
            <a:ext cx="1922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La empresa es joven y actualmente solo tiene un punto de venta y poca presencia en internet</a:t>
            </a:r>
          </a:p>
        </p:txBody>
      </p:sp>
      <p:pic>
        <p:nvPicPr>
          <p:cNvPr id="9" name="Marcador de contenido 4" descr="Cronómetro 75% con relleno sólido">
            <a:extLst>
              <a:ext uri="{FF2B5EF4-FFF2-40B4-BE49-F238E27FC236}">
                <a16:creationId xmlns:a16="http://schemas.microsoft.com/office/drawing/2014/main" id="{51BE8280-B6C3-4281-A769-295B89365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00548" y="2395498"/>
            <a:ext cx="1375954" cy="13759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02754F-190A-458A-8554-CCF6AF4DDF7E}"/>
              </a:ext>
            </a:extLst>
          </p:cNvPr>
          <p:cNvSpPr txBox="1"/>
          <p:nvPr/>
        </p:nvSpPr>
        <p:spPr>
          <a:xfrm>
            <a:off x="2952203" y="3771452"/>
            <a:ext cx="2072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Invierten mucho tiempo en el proceso de comercialización de los productos</a:t>
            </a:r>
          </a:p>
        </p:txBody>
      </p:sp>
      <p:pic>
        <p:nvPicPr>
          <p:cNvPr id="11" name="Marcador de contenido 4" descr="Audiencia objetivo con relleno sólido">
            <a:extLst>
              <a:ext uri="{FF2B5EF4-FFF2-40B4-BE49-F238E27FC236}">
                <a16:creationId xmlns:a16="http://schemas.microsoft.com/office/drawing/2014/main" id="{57519D43-64EA-471F-B519-AE162BB7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29006" y="2378665"/>
            <a:ext cx="1375954" cy="13759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7C2875-E247-416E-BD99-039334F5B3CC}"/>
              </a:ext>
            </a:extLst>
          </p:cNvPr>
          <p:cNvSpPr txBox="1"/>
          <p:nvPr/>
        </p:nvSpPr>
        <p:spPr>
          <a:xfrm>
            <a:off x="7654834" y="3754619"/>
            <a:ext cx="1724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La estrategia publicitaria en ocasiones no es válida para el cliente </a:t>
            </a:r>
          </a:p>
        </p:txBody>
      </p:sp>
      <p:pic>
        <p:nvPicPr>
          <p:cNvPr id="13" name="Marcador de contenido 4" descr="Bolsa para la compra con relleno sólido">
            <a:extLst>
              <a:ext uri="{FF2B5EF4-FFF2-40B4-BE49-F238E27FC236}">
                <a16:creationId xmlns:a16="http://schemas.microsoft.com/office/drawing/2014/main" id="{71CC8F55-FB87-4D25-A9C6-7B7CEA99A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19062" y="2395498"/>
            <a:ext cx="1375954" cy="137595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B1B67E-94BC-4409-A3B4-3C6421A0EE34}"/>
              </a:ext>
            </a:extLst>
          </p:cNvPr>
          <p:cNvSpPr txBox="1"/>
          <p:nvPr/>
        </p:nvSpPr>
        <p:spPr>
          <a:xfrm>
            <a:off x="9744891" y="3771452"/>
            <a:ext cx="17242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Tienen la necesidad de contar con una tienda en línea </a:t>
            </a:r>
          </a:p>
        </p:txBody>
      </p:sp>
      <p:pic>
        <p:nvPicPr>
          <p:cNvPr id="15" name="Marcador de contenido 4" descr="Información con relleno sólido">
            <a:extLst>
              <a:ext uri="{FF2B5EF4-FFF2-40B4-BE49-F238E27FC236}">
                <a16:creationId xmlns:a16="http://schemas.microsoft.com/office/drawing/2014/main" id="{58F09038-4555-4680-8F92-5B887E9CF7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64777" y="2395498"/>
            <a:ext cx="1375954" cy="137595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49F392-964E-4F6C-98C6-7209EF8266D9}"/>
              </a:ext>
            </a:extLst>
          </p:cNvPr>
          <p:cNvSpPr txBox="1"/>
          <p:nvPr/>
        </p:nvSpPr>
        <p:spPr>
          <a:xfrm>
            <a:off x="5390605" y="3771452"/>
            <a:ext cx="1724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No existe información al alcance del cliente en cuanto a su ubicación, productos, información corporativa</a:t>
            </a:r>
          </a:p>
        </p:txBody>
      </p:sp>
    </p:spTree>
    <p:extLst>
      <p:ext uri="{BB962C8B-B14F-4D97-AF65-F5344CB8AC3E}">
        <p14:creationId xmlns:p14="http://schemas.microsoft.com/office/powerpoint/2010/main" val="209990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40FC4-6B50-48AB-AD88-D857B3E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OBJETIVOS</a:t>
            </a:r>
          </a:p>
        </p:txBody>
      </p:sp>
      <p:sp>
        <p:nvSpPr>
          <p:cNvPr id="4" name="Google Shape;48;p11">
            <a:extLst>
              <a:ext uri="{FF2B5EF4-FFF2-40B4-BE49-F238E27FC236}">
                <a16:creationId xmlns:a16="http://schemas.microsoft.com/office/drawing/2014/main" id="{EF02A70A-DB8D-43F7-B2DC-633C16516FB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59;p12">
            <a:extLst>
              <a:ext uri="{FF2B5EF4-FFF2-40B4-BE49-F238E27FC236}">
                <a16:creationId xmlns:a16="http://schemas.microsoft.com/office/drawing/2014/main" id="{260D1B3C-1E99-4E6F-8792-09352DA3A05F}"/>
              </a:ext>
            </a:extLst>
          </p:cNvPr>
          <p:cNvSpPr txBox="1">
            <a:spLocks/>
          </p:cNvSpPr>
          <p:nvPr/>
        </p:nvSpPr>
        <p:spPr>
          <a:xfrm>
            <a:off x="838200" y="3639411"/>
            <a:ext cx="2688771" cy="5978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E56524"/>
              </a:buClr>
              <a:buSzPts val="6400"/>
              <a:buFont typeface="Calibri"/>
              <a:buNone/>
            </a:pPr>
            <a:r>
              <a:rPr lang="es-CO" sz="3600" b="1" dirty="0">
                <a:solidFill>
                  <a:srgbClr val="E56524"/>
                </a:solidFill>
                <a:latin typeface="Calibri"/>
                <a:ea typeface="Calibri"/>
                <a:cs typeface="Calibri"/>
                <a:sym typeface="Calibri"/>
              </a:rPr>
              <a:t>GENERAL: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FB7F44-85D7-45C1-BE06-D2D809DB350D}"/>
              </a:ext>
            </a:extLst>
          </p:cNvPr>
          <p:cNvSpPr txBox="1"/>
          <p:nvPr/>
        </p:nvSpPr>
        <p:spPr>
          <a:xfrm>
            <a:off x="3971109" y="2599509"/>
            <a:ext cx="738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Diseñar y desarrollar un Sistema de Información Web para la empresa WUKY que le permita la compra de sus productos vía online a fin de  controlarlos y administrarlos adecuadamente, brindándole a la empresa la herramienta y procedimientos para aprovechar al máximo sus recursos, permitiendo a sus procesos ser más óptimos. Dando paso al consumidor mayor facilidad en su compra. Determinando el desarrollo de dicha página web en un lapso de dos años, a partir del 19 de julio del 2021. </a:t>
            </a:r>
          </a:p>
        </p:txBody>
      </p:sp>
    </p:spTree>
    <p:extLst>
      <p:ext uri="{BB962C8B-B14F-4D97-AF65-F5344CB8AC3E}">
        <p14:creationId xmlns:p14="http://schemas.microsoft.com/office/powerpoint/2010/main" val="21210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40FC4-6B50-48AB-AD88-D857B3E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OBJETIVOS</a:t>
            </a:r>
          </a:p>
        </p:txBody>
      </p:sp>
      <p:sp>
        <p:nvSpPr>
          <p:cNvPr id="4" name="Google Shape;48;p11">
            <a:extLst>
              <a:ext uri="{FF2B5EF4-FFF2-40B4-BE49-F238E27FC236}">
                <a16:creationId xmlns:a16="http://schemas.microsoft.com/office/drawing/2014/main" id="{EF02A70A-DB8D-43F7-B2DC-633C16516FB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59;p12">
            <a:extLst>
              <a:ext uri="{FF2B5EF4-FFF2-40B4-BE49-F238E27FC236}">
                <a16:creationId xmlns:a16="http://schemas.microsoft.com/office/drawing/2014/main" id="{260D1B3C-1E99-4E6F-8792-09352DA3A05F}"/>
              </a:ext>
            </a:extLst>
          </p:cNvPr>
          <p:cNvSpPr txBox="1">
            <a:spLocks/>
          </p:cNvSpPr>
          <p:nvPr/>
        </p:nvSpPr>
        <p:spPr>
          <a:xfrm>
            <a:off x="838200" y="3716574"/>
            <a:ext cx="2688771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E56524"/>
              </a:buClr>
              <a:buSzPts val="6400"/>
              <a:buFont typeface="Calibri"/>
              <a:buNone/>
            </a:pPr>
            <a:r>
              <a:rPr lang="es-CO" sz="3600" b="1" dirty="0">
                <a:solidFill>
                  <a:srgbClr val="E56524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FB7F44-85D7-45C1-BE06-D2D809DB350D}"/>
              </a:ext>
            </a:extLst>
          </p:cNvPr>
          <p:cNvSpPr txBox="1"/>
          <p:nvPr/>
        </p:nvSpPr>
        <p:spPr>
          <a:xfrm>
            <a:off x="3971109" y="2337891"/>
            <a:ext cx="73826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Analizar la problemática actual y necesidad que enfrenta la empresa WUKY en su proceso de ventas. </a:t>
            </a:r>
          </a:p>
          <a:p>
            <a:r>
              <a:rPr lang="es-CO" sz="2400" dirty="0"/>
              <a:t>Establecer los requerimientos para el funcionamiento de la página web.</a:t>
            </a:r>
          </a:p>
          <a:p>
            <a:r>
              <a:rPr lang="es-CO" sz="2400" dirty="0"/>
              <a:t>Establecer y diseñar los procesos para la elaboración del Sistema de información Web </a:t>
            </a:r>
          </a:p>
          <a:p>
            <a:r>
              <a:rPr lang="es-CO" sz="2400" dirty="0"/>
              <a:t>Diseño y desarrollo de un Sistema de Información Web </a:t>
            </a:r>
          </a:p>
          <a:p>
            <a:r>
              <a:rPr lang="es-CO" sz="2400" dirty="0"/>
              <a:t>Diseñar la estructura lógica y relacional de la base de datos del sistema de información para la gestión comercial de la empresa WUKY</a:t>
            </a:r>
          </a:p>
          <a:p>
            <a:r>
              <a:rPr lang="es-CO" sz="2400" dirty="0"/>
              <a:t>Aplicar las pruebas correspondientes </a:t>
            </a:r>
          </a:p>
        </p:txBody>
      </p:sp>
    </p:spTree>
    <p:extLst>
      <p:ext uri="{BB962C8B-B14F-4D97-AF65-F5344CB8AC3E}">
        <p14:creationId xmlns:p14="http://schemas.microsoft.com/office/powerpoint/2010/main" val="280536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40FC4-6B50-48AB-AD88-D857B3E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ALCANCE</a:t>
            </a:r>
          </a:p>
        </p:txBody>
      </p:sp>
      <p:sp>
        <p:nvSpPr>
          <p:cNvPr id="4" name="Google Shape;48;p11">
            <a:extLst>
              <a:ext uri="{FF2B5EF4-FFF2-40B4-BE49-F238E27FC236}">
                <a16:creationId xmlns:a16="http://schemas.microsoft.com/office/drawing/2014/main" id="{EF02A70A-DB8D-43F7-B2DC-633C16516FB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FB7F44-85D7-45C1-BE06-D2D809DB350D}"/>
              </a:ext>
            </a:extLst>
          </p:cNvPr>
          <p:cNvSpPr txBox="1"/>
          <p:nvPr/>
        </p:nvSpPr>
        <p:spPr>
          <a:xfrm>
            <a:off x="2247884" y="3330668"/>
            <a:ext cx="7382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400" dirty="0"/>
          </a:p>
          <a:p>
            <a:pPr algn="ctr"/>
            <a:r>
              <a:rPr lang="es-CO" sz="2400" dirty="0"/>
              <a:t>El alcance de este proyecto es cubrir las necesidades del área de compras y servicio al cliente en cuanto a los productos ofrecidos.</a:t>
            </a:r>
          </a:p>
        </p:txBody>
      </p:sp>
      <p:pic>
        <p:nvPicPr>
          <p:cNvPr id="7" name="Marcador de contenido 4" descr="Bolsa para la compra con relleno sólido">
            <a:extLst>
              <a:ext uri="{FF2B5EF4-FFF2-40B4-BE49-F238E27FC236}">
                <a16:creationId xmlns:a16="http://schemas.microsoft.com/office/drawing/2014/main" id="{6F2247FA-3CA4-4AA1-A8F2-573965F3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27714" y="2053046"/>
            <a:ext cx="1375954" cy="1375954"/>
          </a:xfrm>
          <a:prstGeom prst="rect">
            <a:avLst/>
          </a:prstGeom>
        </p:spPr>
      </p:pic>
      <p:pic>
        <p:nvPicPr>
          <p:cNvPr id="8" name="Marcador de contenido 4" descr="Reseña de cliente con relleno sólido">
            <a:extLst>
              <a:ext uri="{FF2B5EF4-FFF2-40B4-BE49-F238E27FC236}">
                <a16:creationId xmlns:a16="http://schemas.microsoft.com/office/drawing/2014/main" id="{AF69BEFF-36F1-4B27-95AE-914AC6A0E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61463" y="2053046"/>
            <a:ext cx="1375954" cy="13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sa de reforma con destellos con relleno sólido">
            <a:extLst>
              <a:ext uri="{FF2B5EF4-FFF2-40B4-BE49-F238E27FC236}">
                <a16:creationId xmlns:a16="http://schemas.microsoft.com/office/drawing/2014/main" id="{5EBD5BF4-B9B2-4541-8B4F-6CE45EB85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0491" y="2395498"/>
            <a:ext cx="1375954" cy="13759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0386B73-D090-4A49-B708-5FEF3793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JUSTIFICACIÓN</a:t>
            </a:r>
          </a:p>
        </p:txBody>
      </p:sp>
      <p:sp>
        <p:nvSpPr>
          <p:cNvPr id="7" name="Google Shape;48;p11">
            <a:extLst>
              <a:ext uri="{FF2B5EF4-FFF2-40B4-BE49-F238E27FC236}">
                <a16:creationId xmlns:a16="http://schemas.microsoft.com/office/drawing/2014/main" id="{20491D55-6EDC-404B-8246-B6D07A8BE4F1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1E22D-F1F6-495E-B728-DC8ACBE75550}"/>
              </a:ext>
            </a:extLst>
          </p:cNvPr>
          <p:cNvSpPr txBox="1"/>
          <p:nvPr/>
        </p:nvSpPr>
        <p:spPr>
          <a:xfrm>
            <a:off x="838200" y="3771452"/>
            <a:ext cx="192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Ofrecer los productos de forma inmediata</a:t>
            </a:r>
          </a:p>
        </p:txBody>
      </p:sp>
      <p:pic>
        <p:nvPicPr>
          <p:cNvPr id="9" name="Marcador de contenido 4" descr="Cronómetro 75% con relleno sólido">
            <a:extLst>
              <a:ext uri="{FF2B5EF4-FFF2-40B4-BE49-F238E27FC236}">
                <a16:creationId xmlns:a16="http://schemas.microsoft.com/office/drawing/2014/main" id="{51BE8280-B6C3-4281-A769-295B89365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00548" y="2395498"/>
            <a:ext cx="1375954" cy="13759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02754F-190A-458A-8554-CCF6AF4DDF7E}"/>
              </a:ext>
            </a:extLst>
          </p:cNvPr>
          <p:cNvSpPr txBox="1"/>
          <p:nvPr/>
        </p:nvSpPr>
        <p:spPr>
          <a:xfrm>
            <a:off x="2952203" y="3771452"/>
            <a:ext cx="20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Reducción de costos operativos</a:t>
            </a:r>
          </a:p>
        </p:txBody>
      </p:sp>
      <p:pic>
        <p:nvPicPr>
          <p:cNvPr id="11" name="Marcador de contenido 4" descr="Audiencia objetivo con relleno sólido">
            <a:extLst>
              <a:ext uri="{FF2B5EF4-FFF2-40B4-BE49-F238E27FC236}">
                <a16:creationId xmlns:a16="http://schemas.microsoft.com/office/drawing/2014/main" id="{57519D43-64EA-471F-B519-AE162BB71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60282" y="2378665"/>
            <a:ext cx="1375954" cy="13759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D7C2875-E247-416E-BD99-039334F5B3CC}"/>
              </a:ext>
            </a:extLst>
          </p:cNvPr>
          <p:cNvSpPr txBox="1"/>
          <p:nvPr/>
        </p:nvSpPr>
        <p:spPr>
          <a:xfrm>
            <a:off x="9686110" y="3754619"/>
            <a:ext cx="1724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Mejorará el sistema de búsqueda de productos, tendrá un control de inventario y agilización de las ventas</a:t>
            </a:r>
          </a:p>
        </p:txBody>
      </p:sp>
      <p:pic>
        <p:nvPicPr>
          <p:cNvPr id="15" name="Marcador de contenido 4" descr="Información con relleno sólido">
            <a:extLst>
              <a:ext uri="{FF2B5EF4-FFF2-40B4-BE49-F238E27FC236}">
                <a16:creationId xmlns:a16="http://schemas.microsoft.com/office/drawing/2014/main" id="{58F09038-4555-4680-8F92-5B887E9CF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598923" y="2378665"/>
            <a:ext cx="1375954" cy="137595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49F392-964E-4F6C-98C6-7209EF8266D9}"/>
              </a:ext>
            </a:extLst>
          </p:cNvPr>
          <p:cNvSpPr txBox="1"/>
          <p:nvPr/>
        </p:nvSpPr>
        <p:spPr>
          <a:xfrm>
            <a:off x="5313319" y="3754619"/>
            <a:ext cx="3947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La página Web que permitirá la gestión de ventas beneficia el manejo eficiente de la operación y administración de la información generada en la organización, presentándola de manera confiable y oportuna contribuyendo en la toma de decisiones</a:t>
            </a:r>
          </a:p>
        </p:txBody>
      </p:sp>
    </p:spTree>
    <p:extLst>
      <p:ext uri="{BB962C8B-B14F-4D97-AF65-F5344CB8AC3E}">
        <p14:creationId xmlns:p14="http://schemas.microsoft.com/office/powerpoint/2010/main" val="30616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BDD1C5F-565A-49DA-A72E-345AEF2C37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668" b="1" dirty="0">
                <a:solidFill>
                  <a:srgbClr val="434343"/>
                </a:solidFill>
                <a:latin typeface="Calibri"/>
                <a:cs typeface="Calibri"/>
              </a:rPr>
              <a:t>Proceso de venta</a:t>
            </a:r>
          </a:p>
        </p:txBody>
      </p:sp>
      <p:sp>
        <p:nvSpPr>
          <p:cNvPr id="7" name="Google Shape;48;p11">
            <a:extLst>
              <a:ext uri="{FF2B5EF4-FFF2-40B4-BE49-F238E27FC236}">
                <a16:creationId xmlns:a16="http://schemas.microsoft.com/office/drawing/2014/main" id="{EC9709D1-E996-49CC-88A1-649D6F2F17D7}"/>
              </a:ext>
            </a:extLst>
          </p:cNvPr>
          <p:cNvSpPr/>
          <p:nvPr/>
        </p:nvSpPr>
        <p:spPr>
          <a:xfrm>
            <a:off x="968828" y="1349007"/>
            <a:ext cx="1279056" cy="6260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31104" tIns="31104" rIns="31104" bIns="31104" anchor="ctr" anchorCtr="0">
            <a:noAutofit/>
          </a:bodyPr>
          <a:lstStyle/>
          <a:p>
            <a:pPr algn="ctr">
              <a:buClr>
                <a:srgbClr val="FFFFFF"/>
              </a:buClr>
              <a:buSzPts val="3400"/>
            </a:pPr>
            <a:endParaRPr sz="1481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FFD4D1E3-BC1C-4B0B-88E7-DF68EED2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74"/>
          <a:stretch/>
        </p:blipFill>
        <p:spPr>
          <a:xfrm>
            <a:off x="838200" y="1690688"/>
            <a:ext cx="10334417" cy="4347057"/>
          </a:xfrm>
        </p:spPr>
      </p:pic>
    </p:spTree>
    <p:extLst>
      <p:ext uri="{BB962C8B-B14F-4D97-AF65-F5344CB8AC3E}">
        <p14:creationId xmlns:p14="http://schemas.microsoft.com/office/powerpoint/2010/main" val="69591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444</Words>
  <Application>Microsoft Office PowerPoint</Application>
  <PresentationFormat>Panorámica</PresentationFormat>
  <Paragraphs>45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Tema de Office</vt:lpstr>
      <vt:lpstr>Presentación de PowerPoint</vt:lpstr>
      <vt:lpstr>Presentación de PowerPoint</vt:lpstr>
      <vt:lpstr>Resumen</vt:lpstr>
      <vt:lpstr>PLANTEAMIENTO DEL PROBLEMA</vt:lpstr>
      <vt:lpstr>OBJETIVOS</vt:lpstr>
      <vt:lpstr>OBJETIVOS</vt:lpstr>
      <vt:lpstr>ALCANCE</vt:lpstr>
      <vt:lpstr>JUSTIFICACIÓN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huertas moreno</dc:creator>
  <cp:lastModifiedBy>santiago huertas moreno</cp:lastModifiedBy>
  <cp:revision>4</cp:revision>
  <dcterms:created xsi:type="dcterms:W3CDTF">2021-08-05T20:05:29Z</dcterms:created>
  <dcterms:modified xsi:type="dcterms:W3CDTF">2021-09-06T23:54:23Z</dcterms:modified>
</cp:coreProperties>
</file>