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5"/>
  </p:notesMasterIdLst>
  <p:sldIdLst>
    <p:sldId id="257" r:id="rId2"/>
    <p:sldId id="256" r:id="rId3"/>
    <p:sldId id="259" r:id="rId4"/>
    <p:sldId id="260" r:id="rId5"/>
    <p:sldId id="262" r:id="rId6"/>
    <p:sldId id="268" r:id="rId7"/>
    <p:sldId id="271" r:id="rId8"/>
    <p:sldId id="269" r:id="rId9"/>
    <p:sldId id="273" r:id="rId10"/>
    <p:sldId id="270" r:id="rId11"/>
    <p:sldId id="274" r:id="rId12"/>
    <p:sldId id="277" r:id="rId13"/>
    <p:sldId id="27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CE030-3650-4DF8-A94C-49E86708ABDD}" type="datetimeFigureOut">
              <a:rPr lang="es-CO" smtClean="0"/>
              <a:t>28/06/2023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286D3-A603-4B35-A6F5-BDD29EAADCA5}" type="slidenum">
              <a:rPr lang="es-CO" smtClean="0"/>
              <a:t>‹Nº›</a:t>
            </a:fld>
            <a:endParaRPr lang="es-CO"/>
          </a:p>
        </p:txBody>
      </p:sp>
    </p:spTree>
    <p:extLst>
      <p:ext uri="{BB962C8B-B14F-4D97-AF65-F5344CB8AC3E}">
        <p14:creationId xmlns:p14="http://schemas.microsoft.com/office/powerpoint/2010/main" val="50745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6/28/2023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9430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6/28/2023</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3888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6/28/2023</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66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6/28/2023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341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6/28/2023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888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6/28/2023</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404719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6/28/2023</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10252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6/28/2023</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325715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6/28/2023</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‹Nº›</a:t>
            </a:fld>
            <a:endParaRPr lang="en-US" dirty="0"/>
          </a:p>
        </p:txBody>
      </p:sp>
    </p:spTree>
    <p:extLst>
      <p:ext uri="{BB962C8B-B14F-4D97-AF65-F5344CB8AC3E}">
        <p14:creationId xmlns:p14="http://schemas.microsoft.com/office/powerpoint/2010/main" val="9333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6/28/2023</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0813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6/28/2023</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‹Nº›</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93753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6/28/2023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‹Nº›</a:t>
            </a:fld>
            <a:endParaRPr lang="en-US" dirty="0"/>
          </a:p>
        </p:txBody>
      </p:sp>
    </p:spTree>
    <p:extLst>
      <p:ext uri="{BB962C8B-B14F-4D97-AF65-F5344CB8AC3E}">
        <p14:creationId xmlns:p14="http://schemas.microsoft.com/office/powerpoint/2010/main" val="144529065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33" name="Picture 1" descr="Un dibujo de una persona&#10;&#10;Descripción generada automáticamente con confianza baja">
            <a:extLst>
              <a:ext uri="{FF2B5EF4-FFF2-40B4-BE49-F238E27FC236}">
                <a16:creationId xmlns:a16="http://schemas.microsoft.com/office/drawing/2014/main" id="{E371EBC7-67B9-40EC-B894-D5205B2D63E8}"/>
              </a:ext>
            </a:extLst>
          </p:cNvPr>
          <p:cNvPicPr>
            <a:picLocks noChangeAspect="1"/>
          </p:cNvPicPr>
          <p:nvPr/>
        </p:nvPicPr>
        <p:blipFill rotWithShape="1">
          <a:blip r:embed="rId2"/>
          <a:srcRect t="10282" r="-1" b="10192"/>
          <a:stretch/>
        </p:blipFill>
        <p:spPr>
          <a:xfrm>
            <a:off x="377630" y="908674"/>
            <a:ext cx="6881218" cy="4800489"/>
          </a:xfrm>
          <a:prstGeom prst="rect">
            <a:avLst/>
          </a:prstGeom>
        </p:spPr>
      </p:pic>
      <p:sp>
        <p:nvSpPr>
          <p:cNvPr id="187" name="Rectangle 186">
            <a:extLst>
              <a:ext uri="{FF2B5EF4-FFF2-40B4-BE49-F238E27FC236}">
                <a16:creationId xmlns:a16="http://schemas.microsoft.com/office/drawing/2014/main" id="{948AEA76-67F2-4344-A189-9BFFE0076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89" name="Frame 188">
            <a:extLst>
              <a:ext uri="{FF2B5EF4-FFF2-40B4-BE49-F238E27FC236}">
                <a16:creationId xmlns:a16="http://schemas.microsoft.com/office/drawing/2014/main" id="{838456E0-BAD6-49AA-B7F3-846752A7E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frame">
            <a:avLst>
              <a:gd name="adj1" fmla="val 751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Subtítulo 2">
            <a:extLst>
              <a:ext uri="{FF2B5EF4-FFF2-40B4-BE49-F238E27FC236}">
                <a16:creationId xmlns:a16="http://schemas.microsoft.com/office/drawing/2014/main" id="{3ADC8D63-F5C7-4ED5-9A62-0B647739DFE5}"/>
              </a:ext>
            </a:extLst>
          </p:cNvPr>
          <p:cNvSpPr>
            <a:spLocks noGrp="1"/>
          </p:cNvSpPr>
          <p:nvPr>
            <p:ph type="subTitle" idx="1"/>
          </p:nvPr>
        </p:nvSpPr>
        <p:spPr>
          <a:xfrm>
            <a:off x="861428" y="3624760"/>
            <a:ext cx="5565648" cy="1633040"/>
          </a:xfrm>
        </p:spPr>
        <p:txBody>
          <a:bodyPr vert="horz" lIns="91440" tIns="45720" rIns="91440" bIns="45720" rtlCol="0">
            <a:normAutofit fontScale="92500" lnSpcReduction="10000"/>
          </a:bodyPr>
          <a:lstStyle/>
          <a:p>
            <a:pPr algn="ctr"/>
            <a:r>
              <a:rPr lang="en-US" sz="2400" dirty="0">
                <a:solidFill>
                  <a:srgbClr val="FFFFFF"/>
                </a:solidFill>
              </a:rPr>
              <a:t>TECNÓLOGO EN ANÁLISIS Y DESARROLLO DE SISTEMAS DE LA INFORMACIÓN </a:t>
            </a:r>
          </a:p>
          <a:p>
            <a:pPr algn="ctr"/>
            <a:r>
              <a:rPr lang="en-US" sz="2400" dirty="0">
                <a:solidFill>
                  <a:srgbClr val="FFFFFF"/>
                </a:solidFill>
              </a:rPr>
              <a:t>FICHA: 2338821</a:t>
            </a:r>
          </a:p>
          <a:p>
            <a:endParaRPr lang="en-US" dirty="0">
              <a:solidFill>
                <a:srgbClr val="FFFFFF"/>
              </a:solidFill>
            </a:endParaRPr>
          </a:p>
          <a:p>
            <a:endParaRPr lang="en-US" dirty="0">
              <a:solidFill>
                <a:srgbClr val="FFFFFF"/>
              </a:solidFill>
            </a:endParaRPr>
          </a:p>
        </p:txBody>
      </p:sp>
      <p:sp>
        <p:nvSpPr>
          <p:cNvPr id="4" name="Título 1">
            <a:extLst>
              <a:ext uri="{FF2B5EF4-FFF2-40B4-BE49-F238E27FC236}">
                <a16:creationId xmlns:a16="http://schemas.microsoft.com/office/drawing/2014/main" id="{D580EEEC-E54D-49F7-B8CA-6905CD0D3F71}"/>
              </a:ext>
            </a:extLst>
          </p:cNvPr>
          <p:cNvSpPr>
            <a:spLocks noGrp="1"/>
          </p:cNvSpPr>
          <p:nvPr>
            <p:ph type="ctrTitle"/>
          </p:nvPr>
        </p:nvSpPr>
        <p:spPr>
          <a:xfrm>
            <a:off x="861428" y="1807312"/>
            <a:ext cx="5862930" cy="1171810"/>
          </a:xfrm>
        </p:spPr>
        <p:txBody>
          <a:bodyPr vert="horz" lIns="91440" tIns="45720" rIns="91440" bIns="45720" rtlCol="0">
            <a:normAutofit fontScale="90000"/>
          </a:bodyPr>
          <a:lstStyle/>
          <a:p>
            <a:r>
              <a:rPr lang="en-US" sz="5400">
                <a:solidFill>
                  <a:srgbClr val="FFFFFF"/>
                </a:solidFill>
              </a:rPr>
              <a:t>PROYECTO WUKY </a:t>
            </a:r>
            <a:endParaRPr lang="en-US" sz="5400" dirty="0">
              <a:solidFill>
                <a:srgbClr val="FFFFFF"/>
              </a:solidFill>
            </a:endParaRPr>
          </a:p>
        </p:txBody>
      </p:sp>
      <p:grpSp>
        <p:nvGrpSpPr>
          <p:cNvPr id="299"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301" y="3267662"/>
            <a:ext cx="972241" cy="45718"/>
            <a:chOff x="4886325" y="3371754"/>
            <a:chExt cx="2418492" cy="113728"/>
          </a:xfrm>
          <a:solidFill>
            <a:schemeClr val="accent1"/>
          </a:solidFill>
        </p:grpSpPr>
        <p:sp>
          <p:nvSpPr>
            <p:cNvPr id="19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9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9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300"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301"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302"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99" name="Freeform: Shape 198">
            <a:extLst>
              <a:ext uri="{FF2B5EF4-FFF2-40B4-BE49-F238E27FC236}">
                <a16:creationId xmlns:a16="http://schemas.microsoft.com/office/drawing/2014/main" id="{ACFC1F4B-C7BE-44D2-8FA4-1CE2FCF06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1" name="Group 200">
            <a:extLst>
              <a:ext uri="{FF2B5EF4-FFF2-40B4-BE49-F238E27FC236}">
                <a16:creationId xmlns:a16="http://schemas.microsoft.com/office/drawing/2014/main" id="{BDA258B3-4238-403A-9CAC-51B872D452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02" name="Freeform: Shape 201">
              <a:extLst>
                <a:ext uri="{FF2B5EF4-FFF2-40B4-BE49-F238E27FC236}">
                  <a16:creationId xmlns:a16="http://schemas.microsoft.com/office/drawing/2014/main" id="{03387491-1998-42A5-9172-2AEFC5500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3" name="Freeform: Shape 202">
              <a:extLst>
                <a:ext uri="{FF2B5EF4-FFF2-40B4-BE49-F238E27FC236}">
                  <a16:creationId xmlns:a16="http://schemas.microsoft.com/office/drawing/2014/main" id="{D9E1E611-F0D3-480F-8EAB-5501C1DBE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04" name="Freeform: Shape 203">
              <a:extLst>
                <a:ext uri="{FF2B5EF4-FFF2-40B4-BE49-F238E27FC236}">
                  <a16:creationId xmlns:a16="http://schemas.microsoft.com/office/drawing/2014/main" id="{BB89B8F2-B71A-46C9-8992-CC8E36D1F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3" name="Graphic 12">
              <a:extLst>
                <a:ext uri="{FF2B5EF4-FFF2-40B4-BE49-F238E27FC236}">
                  <a16:creationId xmlns:a16="http://schemas.microsoft.com/office/drawing/2014/main" id="{F1B1692F-EBA9-47DC-9CFD-CEDDA87F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06" name="Graphic 15">
              <a:extLst>
                <a:ext uri="{FF2B5EF4-FFF2-40B4-BE49-F238E27FC236}">
                  <a16:creationId xmlns:a16="http://schemas.microsoft.com/office/drawing/2014/main" id="{8B7DD913-FF3C-455C-80A4-FF89CB58C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7" name="Graphic 15">
              <a:extLst>
                <a:ext uri="{FF2B5EF4-FFF2-40B4-BE49-F238E27FC236}">
                  <a16:creationId xmlns:a16="http://schemas.microsoft.com/office/drawing/2014/main" id="{F742A451-31F5-45C9-850A-0AE74A35F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D2C596C3-466C-4D79-BAA3-F21C02607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Imagen 5">
            <a:extLst>
              <a:ext uri="{FF2B5EF4-FFF2-40B4-BE49-F238E27FC236}">
                <a16:creationId xmlns:a16="http://schemas.microsoft.com/office/drawing/2014/main" id="{3945F4E2-DFDC-BE76-18BA-424929196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4108" y="1451197"/>
            <a:ext cx="3579805" cy="3566005"/>
          </a:xfrm>
          <a:prstGeom prst="rect">
            <a:avLst/>
          </a:prstGeom>
        </p:spPr>
      </p:pic>
    </p:spTree>
    <p:extLst>
      <p:ext uri="{BB962C8B-B14F-4D97-AF65-F5344CB8AC3E}">
        <p14:creationId xmlns:p14="http://schemas.microsoft.com/office/powerpoint/2010/main" val="2055051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338919" y="640645"/>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LEVANTAMIENTO DE INFORMACIÓN</a:t>
            </a:r>
            <a:endParaRPr lang="es-CO" sz="4000" i="1" dirty="0"/>
          </a:p>
        </p:txBody>
      </p:sp>
      <p:sp>
        <p:nvSpPr>
          <p:cNvPr id="6" name="CuadroTexto 5">
            <a:extLst>
              <a:ext uri="{FF2B5EF4-FFF2-40B4-BE49-F238E27FC236}">
                <a16:creationId xmlns:a16="http://schemas.microsoft.com/office/drawing/2014/main" id="{27F53ED4-9047-4155-9577-5D9F6F60424E}"/>
              </a:ext>
            </a:extLst>
          </p:cNvPr>
          <p:cNvSpPr txBox="1"/>
          <p:nvPr/>
        </p:nvSpPr>
        <p:spPr>
          <a:xfrm>
            <a:off x="1869093" y="2635061"/>
            <a:ext cx="8744465" cy="3416320"/>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ENTREVISTA: </a:t>
            </a:r>
          </a:p>
          <a:p>
            <a:endParaRPr lang="es-CO" dirty="0">
              <a:latin typeface="Segoe UI" panose="020B0502040204020203" pitchFamily="34" charset="0"/>
              <a:cs typeface="Segoe UI" panose="020B0502040204020203" pitchFamily="34" charset="0"/>
            </a:endParaRPr>
          </a:p>
          <a:p>
            <a:pPr algn="just"/>
            <a:r>
              <a:rPr lang="es-CO" dirty="0">
                <a:latin typeface="Segoe UI" panose="020B0502040204020203" pitchFamily="34" charset="0"/>
                <a:cs typeface="Segoe UI" panose="020B0502040204020203" pitchFamily="34" charset="0"/>
              </a:rPr>
              <a:t>Mediante una conversación dirigida con un propósito específico y basándonos en un formato de preguntas recopilamos la información en cuanto a las necesidades del cliente, conociendo inicialmente el proceso de la empresa. </a:t>
            </a: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a:p>
            <a:pPr algn="just"/>
            <a:endParaRPr lang="es-CO" dirty="0">
              <a:latin typeface="Segoe UI" panose="020B0502040204020203" pitchFamily="34" charset="0"/>
              <a:cs typeface="Segoe UI" panose="020B0502040204020203" pitchFamily="34" charset="0"/>
            </a:endParaRPr>
          </a:p>
        </p:txBody>
      </p:sp>
      <p:pic>
        <p:nvPicPr>
          <p:cNvPr id="2" name="Imagen 1">
            <a:extLst>
              <a:ext uri="{FF2B5EF4-FFF2-40B4-BE49-F238E27FC236}">
                <a16:creationId xmlns:a16="http://schemas.microsoft.com/office/drawing/2014/main" id="{A6A6B0D5-ABD3-015B-88BE-2542D63BE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49965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1959080" y="130481"/>
            <a:ext cx="9149738"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CASOS DE USO EXTENDIDO</a:t>
            </a:r>
            <a:endParaRPr lang="es-CO" sz="4000" i="1" dirty="0"/>
          </a:p>
        </p:txBody>
      </p:sp>
      <p:pic>
        <p:nvPicPr>
          <p:cNvPr id="3" name="Imagen 2">
            <a:extLst>
              <a:ext uri="{FF2B5EF4-FFF2-40B4-BE49-F238E27FC236}">
                <a16:creationId xmlns:a16="http://schemas.microsoft.com/office/drawing/2014/main" id="{B65E58B5-1C18-C8B1-D2FF-003EA7FB9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pic>
        <p:nvPicPr>
          <p:cNvPr id="6" name="Imagen 5">
            <a:extLst>
              <a:ext uri="{FF2B5EF4-FFF2-40B4-BE49-F238E27FC236}">
                <a16:creationId xmlns:a16="http://schemas.microsoft.com/office/drawing/2014/main" id="{F5EC0EF8-57E0-F82D-E571-0EADBAD49B92}"/>
              </a:ext>
            </a:extLst>
          </p:cNvPr>
          <p:cNvPicPr>
            <a:picLocks noChangeAspect="1"/>
          </p:cNvPicPr>
          <p:nvPr/>
        </p:nvPicPr>
        <p:blipFill>
          <a:blip r:embed="rId3"/>
          <a:stretch>
            <a:fillRect/>
          </a:stretch>
        </p:blipFill>
        <p:spPr>
          <a:xfrm>
            <a:off x="3652911" y="754559"/>
            <a:ext cx="5209735" cy="5877232"/>
          </a:xfrm>
          <a:prstGeom prst="rect">
            <a:avLst/>
          </a:prstGeom>
        </p:spPr>
      </p:pic>
    </p:spTree>
    <p:extLst>
      <p:ext uri="{BB962C8B-B14F-4D97-AF65-F5344CB8AC3E}">
        <p14:creationId xmlns:p14="http://schemas.microsoft.com/office/powerpoint/2010/main" val="237725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57909" y="-104318"/>
            <a:ext cx="7640417"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CLASES</a:t>
            </a:r>
            <a:endParaRPr lang="es-CO" sz="4000" i="1" dirty="0"/>
          </a:p>
        </p:txBody>
      </p:sp>
      <p:pic>
        <p:nvPicPr>
          <p:cNvPr id="7" name="Imagen 6"/>
          <p:cNvPicPr>
            <a:picLocks noChangeAspect="1"/>
          </p:cNvPicPr>
          <p:nvPr/>
        </p:nvPicPr>
        <p:blipFill>
          <a:blip r:embed="rId2"/>
          <a:stretch>
            <a:fillRect/>
          </a:stretch>
        </p:blipFill>
        <p:spPr>
          <a:xfrm>
            <a:off x="2310596" y="472938"/>
            <a:ext cx="7935041" cy="6385062"/>
          </a:xfrm>
          <a:prstGeom prst="rect">
            <a:avLst/>
          </a:prstGeom>
        </p:spPr>
      </p:pic>
      <p:pic>
        <p:nvPicPr>
          <p:cNvPr id="2" name="Imagen 1">
            <a:extLst>
              <a:ext uri="{FF2B5EF4-FFF2-40B4-BE49-F238E27FC236}">
                <a16:creationId xmlns:a16="http://schemas.microsoft.com/office/drawing/2014/main" id="{140378A0-8EEC-907C-FCF1-5E2469662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217833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5D82764-B081-4ACB-8392-1DCA2A620622}"/>
              </a:ext>
            </a:extLst>
          </p:cNvPr>
          <p:cNvSpPr txBox="1"/>
          <p:nvPr/>
        </p:nvSpPr>
        <p:spPr>
          <a:xfrm>
            <a:off x="2484243" y="130481"/>
            <a:ext cx="7640417" cy="707886"/>
          </a:xfrm>
          <a:prstGeom prst="rect">
            <a:avLst/>
          </a:prstGeom>
          <a:noFill/>
        </p:spPr>
        <p:txBody>
          <a:bodyPr wrap="square" rtlCol="0">
            <a:spAutoFit/>
          </a:bodyPr>
          <a:lstStyle/>
          <a:p>
            <a:pPr algn="ctr"/>
            <a:r>
              <a:rPr lang="es-ES" sz="4000" i="1" dirty="0">
                <a:latin typeface="Modern Love Caps" panose="04070805081001020A01" pitchFamily="82" charset="0"/>
              </a:rPr>
              <a:t>DIAGRAMA DE DISTRIBUCIÓN</a:t>
            </a:r>
            <a:endParaRPr lang="es-CO" sz="4000" i="1" dirty="0"/>
          </a:p>
        </p:txBody>
      </p:sp>
      <p:pic>
        <p:nvPicPr>
          <p:cNvPr id="6" name="Imagen 5" descr="Diagrama&#10;&#10;Descripción generada automáticamente">
            <a:extLst>
              <a:ext uri="{FF2B5EF4-FFF2-40B4-BE49-F238E27FC236}">
                <a16:creationId xmlns:a16="http://schemas.microsoft.com/office/drawing/2014/main" id="{E00AFFB0-01B5-08D2-3F16-F0A980CE2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856" y="926794"/>
            <a:ext cx="5456287" cy="5800725"/>
          </a:xfrm>
          <a:prstGeom prst="rect">
            <a:avLst/>
          </a:prstGeom>
        </p:spPr>
      </p:pic>
      <p:pic>
        <p:nvPicPr>
          <p:cNvPr id="7" name="Imagen 6">
            <a:extLst>
              <a:ext uri="{FF2B5EF4-FFF2-40B4-BE49-F238E27FC236}">
                <a16:creationId xmlns:a16="http://schemas.microsoft.com/office/drawing/2014/main" id="{70351C8E-C011-45D7-2315-5841666F6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30613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1" name="Subtítulo 2">
            <a:extLst>
              <a:ext uri="{FF2B5EF4-FFF2-40B4-BE49-F238E27FC236}">
                <a16:creationId xmlns:a16="http://schemas.microsoft.com/office/drawing/2014/main" id="{C3F0F57E-636D-4D1A-8C67-37038921847E}"/>
              </a:ext>
            </a:extLst>
          </p:cNvPr>
          <p:cNvSpPr txBox="1">
            <a:spLocks/>
          </p:cNvSpPr>
          <p:nvPr/>
        </p:nvSpPr>
        <p:spPr>
          <a:xfrm>
            <a:off x="1666249" y="1352517"/>
            <a:ext cx="8498134" cy="5238279"/>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i="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Aft>
                <a:spcPts val="800"/>
              </a:spcAft>
            </a:pPr>
            <a:r>
              <a:rPr lang="es-ES" sz="2300" b="1" dirty="0">
                <a:latin typeface="Segoe UI" panose="020B0502040204020203" pitchFamily="34" charset="0"/>
                <a:cs typeface="Segoe UI" panose="020B0502040204020203" pitchFamily="34" charset="0"/>
              </a:rPr>
              <a:t>Nombre del Proyecto: </a:t>
            </a:r>
          </a:p>
          <a:p>
            <a:pPr fontAlgn="base">
              <a:spcAft>
                <a:spcPts val="800"/>
              </a:spcAft>
            </a:pPr>
            <a:r>
              <a:rPr lang="es-ES" sz="2300" b="1" dirty="0">
                <a:latin typeface="Segoe UI" panose="020B0502040204020203" pitchFamily="34" charset="0"/>
                <a:cs typeface="Segoe UI" panose="020B0502040204020203" pitchFamily="34" charset="0"/>
              </a:rPr>
              <a:t> </a:t>
            </a:r>
            <a:r>
              <a:rPr lang="es-ES" sz="2300" dirty="0">
                <a:latin typeface="Segoe UI" panose="020B0502040204020203" pitchFamily="34" charset="0"/>
                <a:cs typeface="Segoe UI" panose="020B0502040204020203" pitchFamily="34" charset="0"/>
              </a:rPr>
              <a:t>WUKY </a:t>
            </a:r>
          </a:p>
          <a:p>
            <a:pPr fontAlgn="base">
              <a:spcAft>
                <a:spcPts val="800"/>
              </a:spcAft>
            </a:pPr>
            <a:r>
              <a:rPr lang="es-ES" sz="2300" b="1" dirty="0">
                <a:latin typeface="Segoe UI" panose="020B0502040204020203" pitchFamily="34" charset="0"/>
                <a:cs typeface="Segoe UI" panose="020B0502040204020203" pitchFamily="34" charset="0"/>
              </a:rPr>
              <a:t>Dirección de Ejecución:</a:t>
            </a:r>
          </a:p>
          <a:p>
            <a:pPr>
              <a:spcAft>
                <a:spcPts val="800"/>
              </a:spcAft>
            </a:pPr>
            <a:r>
              <a:rPr lang="es-ES" sz="2300" dirty="0">
                <a:latin typeface="Segoe UI" panose="020B0502040204020203" pitchFamily="34" charset="0"/>
                <a:cs typeface="Segoe UI" panose="020B0502040204020203" pitchFamily="34" charset="0"/>
              </a:rPr>
              <a:t>El desarrollo del sitio web se realizará en la empresa WUKY, ubicada en Bogotá DC. </a:t>
            </a:r>
          </a:p>
          <a:p>
            <a:pPr>
              <a:spcAft>
                <a:spcPts val="800"/>
              </a:spcAft>
            </a:pPr>
            <a:r>
              <a:rPr lang="es-ES" sz="2300" b="1" dirty="0">
                <a:latin typeface="Segoe UI" panose="020B0502040204020203" pitchFamily="34" charset="0"/>
                <a:cs typeface="Segoe UI" panose="020B0502040204020203" pitchFamily="34" charset="0"/>
              </a:rPr>
              <a:t>Tiempo de Ejecución:</a:t>
            </a:r>
          </a:p>
          <a:p>
            <a:pPr>
              <a:spcAft>
                <a:spcPts val="800"/>
              </a:spcAft>
            </a:pPr>
            <a:r>
              <a:rPr lang="es-ES" sz="2300" dirty="0">
                <a:latin typeface="Segoe UI" panose="020B0502040204020203" pitchFamily="34" charset="0"/>
                <a:cs typeface="Segoe UI" panose="020B0502040204020203" pitchFamily="34" charset="0"/>
              </a:rPr>
              <a:t>Este proyecto se llevará a cabo en un lapso de tiempo de 2 años. </a:t>
            </a:r>
          </a:p>
          <a:p>
            <a:pPr fontAlgn="base">
              <a:spcAft>
                <a:spcPts val="800"/>
              </a:spcAft>
            </a:pPr>
            <a:r>
              <a:rPr lang="es-ES" sz="2300" b="1" dirty="0">
                <a:latin typeface="Segoe UI" panose="020B0502040204020203" pitchFamily="34" charset="0"/>
                <a:cs typeface="Segoe UI" panose="020B0502040204020203" pitchFamily="34" charset="0"/>
              </a:rPr>
              <a:t>Responsables del proyecto: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SANTIAGO HUERTAS MORENO</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PAULA STEFANIA HERNÁNDEZ GALVIS </a:t>
            </a:r>
          </a:p>
          <a:p>
            <a:pPr indent="-228600">
              <a:buFont typeface="Arial" panose="020B0604020202020204" pitchFamily="34" charset="0"/>
              <a:buChar char="•"/>
            </a:pPr>
            <a:r>
              <a:rPr lang="en-US" sz="2300" dirty="0">
                <a:latin typeface="Segoe UI" panose="020B0502040204020203" pitchFamily="34" charset="0"/>
                <a:cs typeface="Segoe UI" panose="020B0502040204020203" pitchFamily="34" charset="0"/>
              </a:rPr>
              <a:t>JESSICA BENAVIDES</a:t>
            </a: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Aft>
                <a:spcPts val="800"/>
              </a:spcAft>
            </a:pPr>
            <a:endParaRPr lang="es-ES" sz="1800" b="1" dirty="0">
              <a:latin typeface="Segoe UI" panose="020B0502040204020203" pitchFamily="34" charset="0"/>
              <a:cs typeface="Segoe UI" panose="020B0502040204020203" pitchFamily="34" charset="0"/>
            </a:endParaRPr>
          </a:p>
          <a:p>
            <a:pPr fontAlgn="base">
              <a:spcBef>
                <a:spcPts val="0"/>
              </a:spcBef>
              <a:spcAft>
                <a:spcPts val="800"/>
              </a:spcAft>
            </a:pPr>
            <a:endParaRPr lang="es-ES" sz="1800" b="1" dirty="0">
              <a:solidFill>
                <a:srgbClr val="000000"/>
              </a:solidFill>
              <a:latin typeface="Calibri" panose="020F0502020204030204" pitchFamily="34" charset="0"/>
            </a:endParaRPr>
          </a:p>
          <a:p>
            <a:endParaRPr lang="en-US" dirty="0"/>
          </a:p>
        </p:txBody>
      </p:sp>
      <p:sp>
        <p:nvSpPr>
          <p:cNvPr id="182" name="Título 1">
            <a:extLst>
              <a:ext uri="{FF2B5EF4-FFF2-40B4-BE49-F238E27FC236}">
                <a16:creationId xmlns:a16="http://schemas.microsoft.com/office/drawing/2014/main" id="{311C7A96-DA09-4D24-98BE-96E92465DD19}"/>
              </a:ext>
            </a:extLst>
          </p:cNvPr>
          <p:cNvSpPr>
            <a:spLocks noGrp="1"/>
          </p:cNvSpPr>
          <p:nvPr>
            <p:ph type="ctrTitle"/>
          </p:nvPr>
        </p:nvSpPr>
        <p:spPr>
          <a:xfrm>
            <a:off x="2556662" y="82388"/>
            <a:ext cx="7821921" cy="1002925"/>
          </a:xfrm>
        </p:spPr>
        <p:txBody>
          <a:bodyPr vert="horz" lIns="91440" tIns="45720" rIns="91440" bIns="45720" rtlCol="0" anchor="ctr">
            <a:noAutofit/>
          </a:bodyPr>
          <a:lstStyle/>
          <a:p>
            <a:pPr algn="l"/>
            <a:r>
              <a:rPr lang="en-US" sz="4800" dirty="0">
                <a:latin typeface="Modern Love Caps" panose="04070805081001020A01" pitchFamily="82" charset="0"/>
              </a:rPr>
              <a:t>DESCRIPCIÓN DEL PROYECTO</a:t>
            </a:r>
          </a:p>
        </p:txBody>
      </p:sp>
      <p:pic>
        <p:nvPicPr>
          <p:cNvPr id="2" name="Imagen 1">
            <a:extLst>
              <a:ext uri="{FF2B5EF4-FFF2-40B4-BE49-F238E27FC236}">
                <a16:creationId xmlns:a16="http://schemas.microsoft.com/office/drawing/2014/main" id="{F2E4111F-01E0-EE73-AAFB-275CA0E47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367600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1" name="Freeform: Shape 73">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6" name="Group 75">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52" name="Freeform: Shape 76">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3" name="Freeform: Shape 77">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4" name="Freeform: Shape 78">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5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58" name="Freeform: Shape 82">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9" name="Freeform: Shape 84">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16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61"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2"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63"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64"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65"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useBgFill="1">
        <p:nvSpPr>
          <p:cNvPr id="166" name="Rectangle 94">
            <a:extLst>
              <a:ext uri="{FF2B5EF4-FFF2-40B4-BE49-F238E27FC236}">
                <a16:creationId xmlns:a16="http://schemas.microsoft.com/office/drawing/2014/main" id="{142D98E1-37D2-4470-BF74-845E897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7" name="Freeform: Shape 96">
            <a:extLst>
              <a:ext uri="{FF2B5EF4-FFF2-40B4-BE49-F238E27FC236}">
                <a16:creationId xmlns:a16="http://schemas.microsoft.com/office/drawing/2014/main" id="{E9BFB270-A887-4B62-B243-50F92509A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9" name="Graphic 78">
            <a:extLst>
              <a:ext uri="{FF2B5EF4-FFF2-40B4-BE49-F238E27FC236}">
                <a16:creationId xmlns:a16="http://schemas.microsoft.com/office/drawing/2014/main" id="{2EDC2578-BDB0-4118-975D-CFCE02823D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63724" y="776109"/>
            <a:ext cx="972241" cy="45718"/>
            <a:chOff x="4886325" y="3371754"/>
            <a:chExt cx="2418492" cy="113728"/>
          </a:xfrm>
          <a:solidFill>
            <a:schemeClr val="accent1"/>
          </a:solidFill>
        </p:grpSpPr>
        <p:sp>
          <p:nvSpPr>
            <p:cNvPr id="168" name="Graphic 78">
              <a:extLst>
                <a:ext uri="{FF2B5EF4-FFF2-40B4-BE49-F238E27FC236}">
                  <a16:creationId xmlns:a16="http://schemas.microsoft.com/office/drawing/2014/main" id="{FB6536F0-4A9C-46C9-96E9-22CBB33E6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1" name="Graphic 78">
              <a:extLst>
                <a:ext uri="{FF2B5EF4-FFF2-40B4-BE49-F238E27FC236}">
                  <a16:creationId xmlns:a16="http://schemas.microsoft.com/office/drawing/2014/main" id="{DFD6A33A-F889-42D7-ADC2-DD9B88DF060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69" name="Graphic 78">
                <a:extLst>
                  <a:ext uri="{FF2B5EF4-FFF2-40B4-BE49-F238E27FC236}">
                    <a16:creationId xmlns:a16="http://schemas.microsoft.com/office/drawing/2014/main" id="{C375AFD7-9E86-4D19-B86E-C936D33B0D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70" name="Graphic 78">
                <a:extLst>
                  <a:ext uri="{FF2B5EF4-FFF2-40B4-BE49-F238E27FC236}">
                    <a16:creationId xmlns:a16="http://schemas.microsoft.com/office/drawing/2014/main" id="{4102C78E-31A2-4DB3-8790-415EB0B48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71" name="Graphic 78">
                <a:extLst>
                  <a:ext uri="{FF2B5EF4-FFF2-40B4-BE49-F238E27FC236}">
                    <a16:creationId xmlns:a16="http://schemas.microsoft.com/office/drawing/2014/main" id="{4F3E144D-8167-438A-B67F-50F5D9C0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72" name="Graphic 78">
                <a:extLst>
                  <a:ext uri="{FF2B5EF4-FFF2-40B4-BE49-F238E27FC236}">
                    <a16:creationId xmlns:a16="http://schemas.microsoft.com/office/drawing/2014/main" id="{4BE2135F-02C1-449F-B195-232E9AFD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173" name="Freeform: Shape 106">
            <a:extLst>
              <a:ext uri="{FF2B5EF4-FFF2-40B4-BE49-F238E27FC236}">
                <a16:creationId xmlns:a16="http://schemas.microsoft.com/office/drawing/2014/main" id="{E1BEDD21-8CC9-4E04-B8CF-CE59786DF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915833"/>
            <a:ext cx="2438970" cy="942167"/>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9" name="Group 108">
            <a:extLst>
              <a:ext uri="{FF2B5EF4-FFF2-40B4-BE49-F238E27FC236}">
                <a16:creationId xmlns:a16="http://schemas.microsoft.com/office/drawing/2014/main" id="{3B108AF4-088E-4064-B983-46D04AE2E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771377" y="5278254"/>
            <a:ext cx="623078" cy="1834221"/>
            <a:chOff x="10948005" y="3272152"/>
            <a:chExt cx="623078" cy="1834221"/>
          </a:xfrm>
          <a:solidFill>
            <a:schemeClr val="accent1">
              <a:lumMod val="60000"/>
              <a:lumOff val="40000"/>
            </a:schemeClr>
          </a:solidFill>
        </p:grpSpPr>
        <p:sp>
          <p:nvSpPr>
            <p:cNvPr id="174" name="Freeform: Shape 109">
              <a:extLst>
                <a:ext uri="{FF2B5EF4-FFF2-40B4-BE49-F238E27FC236}">
                  <a16:creationId xmlns:a16="http://schemas.microsoft.com/office/drawing/2014/main" id="{B0072F45-87A5-41AF-8A5F-AA1169606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5" name="Freeform: Shape 110">
              <a:extLst>
                <a:ext uri="{FF2B5EF4-FFF2-40B4-BE49-F238E27FC236}">
                  <a16:creationId xmlns:a16="http://schemas.microsoft.com/office/drawing/2014/main" id="{39543D5C-6314-4A56-96D8-66138F7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6" name="Freeform: Shape 111">
              <a:extLst>
                <a:ext uri="{FF2B5EF4-FFF2-40B4-BE49-F238E27FC236}">
                  <a16:creationId xmlns:a16="http://schemas.microsoft.com/office/drawing/2014/main" id="{43B17B08-2B11-4A2F-9E2C-DE23C7250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8962" y="5013367"/>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77" name="Graphic 12">
              <a:extLst>
                <a:ext uri="{FF2B5EF4-FFF2-40B4-BE49-F238E27FC236}">
                  <a16:creationId xmlns:a16="http://schemas.microsoft.com/office/drawing/2014/main" id="{1C07DBD2-276A-4A72-BF25-6FB2FCD05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78" name="Graphic 15">
              <a:extLst>
                <a:ext uri="{FF2B5EF4-FFF2-40B4-BE49-F238E27FC236}">
                  <a16:creationId xmlns:a16="http://schemas.microsoft.com/office/drawing/2014/main" id="{C354B108-DB71-4484-8743-68C8D5030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6574" y="4484929"/>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79" name="Graphic 15">
              <a:extLst>
                <a:ext uri="{FF2B5EF4-FFF2-40B4-BE49-F238E27FC236}">
                  <a16:creationId xmlns:a16="http://schemas.microsoft.com/office/drawing/2014/main" id="{C50B8508-ED23-4F52-B6D0-18C4EFC54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80" name="Freeform: Shape 115">
              <a:extLst>
                <a:ext uri="{FF2B5EF4-FFF2-40B4-BE49-F238E27FC236}">
                  <a16:creationId xmlns:a16="http://schemas.microsoft.com/office/drawing/2014/main" id="{37C296D5-FE18-49F2-BECF-3BBFD7834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8165" y="4772395"/>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ítulo 1">
            <a:extLst>
              <a:ext uri="{FF2B5EF4-FFF2-40B4-BE49-F238E27FC236}">
                <a16:creationId xmlns:a16="http://schemas.microsoft.com/office/drawing/2014/main" id="{4C37E159-D612-4B47-888B-1150DC1BAE39}"/>
              </a:ext>
            </a:extLst>
          </p:cNvPr>
          <p:cNvSpPr txBox="1">
            <a:spLocks/>
          </p:cNvSpPr>
          <p:nvPr/>
        </p:nvSpPr>
        <p:spPr>
          <a:xfrm>
            <a:off x="4231767" y="42586"/>
            <a:ext cx="2547006" cy="1074969"/>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OBJETIVOS</a:t>
            </a:r>
          </a:p>
        </p:txBody>
      </p:sp>
      <p:sp>
        <p:nvSpPr>
          <p:cNvPr id="43" name="CuadroTexto 42">
            <a:extLst>
              <a:ext uri="{FF2B5EF4-FFF2-40B4-BE49-F238E27FC236}">
                <a16:creationId xmlns:a16="http://schemas.microsoft.com/office/drawing/2014/main" id="{247F594A-87AE-4FFB-9384-02B1FC8E721E}"/>
              </a:ext>
            </a:extLst>
          </p:cNvPr>
          <p:cNvSpPr txBox="1"/>
          <p:nvPr/>
        </p:nvSpPr>
        <p:spPr>
          <a:xfrm>
            <a:off x="787684" y="1606545"/>
            <a:ext cx="10945000" cy="1785104"/>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 GENERAL</a:t>
            </a:r>
            <a:r>
              <a:rPr lang="es-CO" b="1" dirty="0"/>
              <a:t>:</a:t>
            </a:r>
          </a:p>
          <a:p>
            <a:pPr algn="just"/>
            <a:r>
              <a:rPr lang="es-ES" dirty="0">
                <a:latin typeface="Segoe UI" panose="020B0502040204020203" pitchFamily="34" charset="0"/>
                <a:cs typeface="Segoe UI" panose="020B0502040204020203" pitchFamily="34" charset="0"/>
              </a:rPr>
              <a:t>Desarrollar un-Sistema de Inventarios para la empresa WUKY que le permita la administración y movimiento adecuado de los productos vía online, brindándole a la empresa la herramienta y procedimientos para aprovechar al máximo sus recursos, permitiendo a sus procesos ser más óptimos. Dando paso al consumidor mayor facilidad en su compra. </a:t>
            </a:r>
          </a:p>
          <a:p>
            <a:endParaRPr lang="es-CO" sz="2000" dirty="0"/>
          </a:p>
        </p:txBody>
      </p:sp>
      <p:sp>
        <p:nvSpPr>
          <p:cNvPr id="44" name="CuadroTexto 43">
            <a:extLst>
              <a:ext uri="{FF2B5EF4-FFF2-40B4-BE49-F238E27FC236}">
                <a16:creationId xmlns:a16="http://schemas.microsoft.com/office/drawing/2014/main" id="{904F5438-98B0-44CB-B450-3512071E651B}"/>
              </a:ext>
            </a:extLst>
          </p:cNvPr>
          <p:cNvSpPr txBox="1"/>
          <p:nvPr/>
        </p:nvSpPr>
        <p:spPr>
          <a:xfrm>
            <a:off x="695262" y="3592644"/>
            <a:ext cx="11129843" cy="1785104"/>
          </a:xfrm>
          <a:prstGeom prst="rect">
            <a:avLst/>
          </a:prstGeom>
          <a:noFill/>
        </p:spPr>
        <p:txBody>
          <a:bodyPr wrap="square" rtlCol="0">
            <a:spAutoFit/>
          </a:bodyPr>
          <a:lstStyle/>
          <a:p>
            <a:r>
              <a:rPr lang="es-CO" b="1" dirty="0">
                <a:latin typeface="Segoe UI" panose="020B0502040204020203" pitchFamily="34" charset="0"/>
                <a:cs typeface="Segoe UI" panose="020B0502040204020203" pitchFamily="34" charset="0"/>
              </a:rPr>
              <a:t>OBJETIVOS ESPECÍFICOS: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Gestión productos en venta habilitados y deshabilitados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Gestión de clientes y empleados</a:t>
            </a:r>
          </a:p>
          <a:p>
            <a:pPr marL="285750" indent="-285750">
              <a:buFont typeface="Arial" panose="020B0604020202020204" pitchFamily="34" charset="0"/>
              <a:buChar char="•"/>
            </a:pPr>
            <a:r>
              <a:rPr lang="es-ES" dirty="0">
                <a:latin typeface="Segoe UI" panose="020B0502040204020203" pitchFamily="34" charset="0"/>
                <a:cs typeface="Segoe UI" panose="020B0502040204020203" pitchFamily="34" charset="0"/>
              </a:rPr>
              <a:t>Gestión de Órdenes de Compra</a:t>
            </a:r>
          </a:p>
          <a:p>
            <a:endParaRPr lang="es-ES" dirty="0">
              <a:latin typeface="Segoe UI" panose="020B0502040204020203" pitchFamily="34" charset="0"/>
              <a:cs typeface="Segoe UI" panose="020B0502040204020203" pitchFamily="34" charset="0"/>
            </a:endParaRPr>
          </a:p>
          <a:p>
            <a:r>
              <a:rPr lang="es-CO" sz="2000" dirty="0">
                <a:latin typeface="Segoe UI" panose="020B0502040204020203" pitchFamily="34" charset="0"/>
                <a:cs typeface="Segoe UI" panose="020B0502040204020203" pitchFamily="34" charset="0"/>
              </a:rPr>
              <a:t> </a:t>
            </a:r>
          </a:p>
        </p:txBody>
      </p:sp>
      <p:pic>
        <p:nvPicPr>
          <p:cNvPr id="2" name="Imagen 1">
            <a:extLst>
              <a:ext uri="{FF2B5EF4-FFF2-40B4-BE49-F238E27FC236}">
                <a16:creationId xmlns:a16="http://schemas.microsoft.com/office/drawing/2014/main" id="{11660C7D-E721-DCCC-EE6C-14726A5D9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312297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619E490-A8C8-465A-93B8-C8F41EC9307E}"/>
              </a:ext>
            </a:extLst>
          </p:cNvPr>
          <p:cNvSpPr txBox="1">
            <a:spLocks/>
          </p:cNvSpPr>
          <p:nvPr/>
        </p:nvSpPr>
        <p:spPr>
          <a:xfrm>
            <a:off x="2489319" y="569843"/>
            <a:ext cx="7964556" cy="82163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000" i="1" kern="1200">
                <a:solidFill>
                  <a:schemeClr val="tx1"/>
                </a:solidFill>
                <a:latin typeface="+mj-lt"/>
                <a:ea typeface="+mj-ea"/>
                <a:cs typeface="+mj-cs"/>
              </a:defRPr>
            </a:lvl1pPr>
          </a:lstStyle>
          <a:p>
            <a:r>
              <a:rPr lang="en-US" dirty="0">
                <a:latin typeface="Modern Love Caps" panose="04070805081001020A01" pitchFamily="82" charset="0"/>
              </a:rPr>
              <a:t>PLANTEAMIENTO DEL PROBLEMA</a:t>
            </a:r>
          </a:p>
        </p:txBody>
      </p:sp>
      <p:sp>
        <p:nvSpPr>
          <p:cNvPr id="6" name="CuadroTexto 5">
            <a:extLst>
              <a:ext uri="{FF2B5EF4-FFF2-40B4-BE49-F238E27FC236}">
                <a16:creationId xmlns:a16="http://schemas.microsoft.com/office/drawing/2014/main" id="{BAC6FCE3-BADE-4DA0-B9CC-D374568AB86E}"/>
              </a:ext>
            </a:extLst>
          </p:cNvPr>
          <p:cNvSpPr txBox="1"/>
          <p:nvPr/>
        </p:nvSpPr>
        <p:spPr>
          <a:xfrm>
            <a:off x="1361739" y="1749825"/>
            <a:ext cx="9872318" cy="5273238"/>
          </a:xfrm>
          <a:prstGeom prst="rect">
            <a:avLst/>
          </a:prstGeom>
          <a:noFill/>
        </p:spPr>
        <p:txBody>
          <a:bodyPr wrap="square" rtlCol="0">
            <a:spAutoFit/>
          </a:bodyPr>
          <a:lstStyle/>
          <a:p>
            <a:pPr algn="just">
              <a:spcAft>
                <a:spcPts val="800"/>
              </a:spcAft>
            </a:pPr>
            <a:r>
              <a:rPr lang="es-ES" dirty="0">
                <a:latin typeface="Segoe UI" panose="020B0502040204020203" pitchFamily="34" charset="0"/>
                <a:cs typeface="Segoe UI" panose="020B0502040204020203" pitchFamily="34" charset="0"/>
              </a:rPr>
              <a:t>Basándonos en el estudio de investigación Wuky </a:t>
            </a:r>
            <a:r>
              <a:rPr lang="es-CO" dirty="0">
                <a:latin typeface="Segoe UI" panose="020B0502040204020203" pitchFamily="34" charset="0"/>
                <a:cs typeface="Segoe UI" panose="020B0502040204020203" pitchFamily="34" charset="0"/>
              </a:rPr>
              <a:t>es una empresa joven y actualmente solo tiene un punto de venta y poca presencia en internet, esto no ha permitido que la empresa logre ser conocida por los clientes.</a:t>
            </a:r>
            <a:r>
              <a:rPr lang="es-ES" dirty="0">
                <a:latin typeface="Segoe UI" panose="020B0502040204020203" pitchFamily="34" charset="0"/>
                <a:cs typeface="Segoe UI" panose="020B0502040204020203" pitchFamily="34" charset="0"/>
              </a:rPr>
              <a:t> Adicional a esto el ingreso y salida de productos tiene un control en documentación física o en documentos electrónicos, así mismo información de clientes y proveedores. </a:t>
            </a:r>
          </a:p>
          <a:p>
            <a:pPr algn="just">
              <a:spcAft>
                <a:spcPts val="800"/>
              </a:spcAft>
            </a:pPr>
            <a:r>
              <a:rPr lang="es-CO" dirty="0">
                <a:latin typeface="Segoe UI" panose="020B0502040204020203" pitchFamily="34" charset="0"/>
                <a:cs typeface="Segoe UI" panose="020B0502040204020203" pitchFamily="34" charset="0"/>
              </a:rPr>
              <a:t>La página Web permitirá la gestión de ventas beneficia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a:t>
            </a:r>
          </a:p>
          <a:p>
            <a:pPr algn="just">
              <a:spcAft>
                <a:spcPts val="800"/>
              </a:spcAft>
            </a:pPr>
            <a:r>
              <a:rPr lang="es-CO" dirty="0">
                <a:latin typeface="Segoe UI" panose="020B0502040204020203" pitchFamily="34" charset="0"/>
                <a:cs typeface="Segoe UI" panose="020B0502040204020203" pitchFamily="34" charset="0"/>
              </a:rPr>
              <a:t>Con la implementación de este Sistema de Información, ayudaremos a que la empresa WUKY esté al frente de las nuevas tecnologías, favoreciendo en la fidelización, posicionamiento de la empresa como líder en venta de artículos para mascotas y así mismo una mejora en la organización de los procesos. </a:t>
            </a:r>
          </a:p>
          <a:p>
            <a:pPr algn="just" rtl="0">
              <a:spcBef>
                <a:spcPts val="0"/>
              </a:spcBef>
              <a:spcAft>
                <a:spcPts val="800"/>
              </a:spcAft>
            </a:pPr>
            <a:endParaRPr lang="es-ES" dirty="0">
              <a:latin typeface="Segoe UI" panose="020B0502040204020203" pitchFamily="34" charset="0"/>
              <a:cs typeface="Segoe UI" panose="020B0502040204020203" pitchFamily="34" charset="0"/>
            </a:endParaRPr>
          </a:p>
          <a:p>
            <a:br>
              <a:rPr lang="es-ES" sz="2000" dirty="0">
                <a:latin typeface="Segoe UI" panose="020B0502040204020203" pitchFamily="34" charset="0"/>
                <a:cs typeface="Segoe UI" panose="020B0502040204020203" pitchFamily="34" charset="0"/>
              </a:rPr>
            </a:br>
            <a:endParaRPr lang="es-CO" sz="2000" dirty="0">
              <a:latin typeface="Segoe UI" panose="020B0502040204020203" pitchFamily="34" charset="0"/>
              <a:cs typeface="Segoe UI" panose="020B0502040204020203" pitchFamily="34" charset="0"/>
            </a:endParaRPr>
          </a:p>
        </p:txBody>
      </p:sp>
      <p:pic>
        <p:nvPicPr>
          <p:cNvPr id="2" name="Imagen 1">
            <a:extLst>
              <a:ext uri="{FF2B5EF4-FFF2-40B4-BE49-F238E27FC236}">
                <a16:creationId xmlns:a16="http://schemas.microsoft.com/office/drawing/2014/main" id="{2B2DB19F-F1DD-3CA9-23BC-2F236520B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121126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081D2A76-16BC-41A0-9301-D0F7FD8B3A1F}"/>
              </a:ext>
            </a:extLst>
          </p:cNvPr>
          <p:cNvSpPr>
            <a:spLocks noGrp="1"/>
          </p:cNvSpPr>
          <p:nvPr>
            <p:ph type="title"/>
          </p:nvPr>
        </p:nvSpPr>
        <p:spPr>
          <a:xfrm>
            <a:off x="1535563" y="1670558"/>
            <a:ext cx="8781485" cy="3818804"/>
          </a:xfrm>
        </p:spPr>
        <p:txBody>
          <a:bodyPr vert="horz" lIns="91440" tIns="45720" rIns="91440" bIns="45720" rtlCol="0" anchor="b">
            <a:normAutofit fontScale="90000"/>
          </a:bodyPr>
          <a:lstStyle/>
          <a:p>
            <a:pPr algn="just"/>
            <a:r>
              <a:rPr lang="es-ES" sz="4000" dirty="0">
                <a:latin typeface="Modern Love Caps" panose="04070805081001020A01" pitchFamily="82" charset="0"/>
              </a:rPr>
              <a:t>ALCANCE</a:t>
            </a: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br>
              <a:rPr lang="es-ES" sz="2000" dirty="0">
                <a:latin typeface="Segoe UI" panose="020B0502040204020203" pitchFamily="34" charset="0"/>
                <a:ea typeface="+mn-ea"/>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El alcance de este proyecto es cubrir las necesidades del área de compras y servicio al cliente en cuanto a los productos ofrecidos.</a:t>
            </a:r>
            <a:r>
              <a:rPr lang="es-ES" sz="2000" i="0" dirty="0">
                <a:latin typeface="Segoe UI" panose="020B0502040204020203" pitchFamily="34" charset="0"/>
                <a:cs typeface="Segoe UI" panose="020B0502040204020203" pitchFamily="34" charset="0"/>
              </a:rPr>
              <a:t> Para la elaboración de ese Sistema de Información para la Web nos basaremos en el lenguaje de programación </a:t>
            </a:r>
            <a:r>
              <a:rPr lang="es-ES" sz="2000" i="0" dirty="0" err="1">
                <a:latin typeface="Segoe UI" panose="020B0502040204020203" pitchFamily="34" charset="0"/>
                <a:cs typeface="Segoe UI" panose="020B0502040204020203" pitchFamily="34" charset="0"/>
              </a:rPr>
              <a:t>React</a:t>
            </a:r>
            <a:r>
              <a:rPr lang="es-ES" sz="2000" i="0" dirty="0">
                <a:latin typeface="Segoe UI" panose="020B0502040204020203" pitchFamily="34" charset="0"/>
                <a:cs typeface="Segoe UI" panose="020B0502040204020203" pitchFamily="34" charset="0"/>
              </a:rPr>
              <a:t> JS y material UI codificado en un entorno de desarrollo integrado como VISUAL STUDIO CODE, con apoyo de un control de versiones como GIT HUB, donde nos ayudaremos como equipo en el diseño. Así mismo apoyándonos con una base de datos como </a:t>
            </a:r>
            <a:r>
              <a:rPr lang="es-ES" sz="2000" i="0" dirty="0" err="1">
                <a:latin typeface="Segoe UI" panose="020B0502040204020203" pitchFamily="34" charset="0"/>
                <a:cs typeface="Segoe UI" panose="020B0502040204020203" pitchFamily="34" charset="0"/>
              </a:rPr>
              <a:t>PostgresSQL</a:t>
            </a:r>
            <a:r>
              <a:rPr lang="es-ES" sz="2000" i="0" dirty="0">
                <a:latin typeface="Segoe UI" panose="020B0502040204020203" pitchFamily="34" charset="0"/>
                <a:cs typeface="Segoe UI" panose="020B0502040204020203" pitchFamily="34" charset="0"/>
              </a:rPr>
              <a:t> para almacenar toda la información que se requiera</a:t>
            </a:r>
            <a:br>
              <a:rPr lang="es-ES" sz="2000" i="0" dirty="0">
                <a:latin typeface="Segoe UI" panose="020B0502040204020203" pitchFamily="34" charset="0"/>
                <a:cs typeface="Segoe UI" panose="020B0502040204020203" pitchFamily="34" charset="0"/>
              </a:rPr>
            </a:br>
            <a:br>
              <a:rPr lang="es-ES" sz="2000" dirty="0">
                <a:latin typeface="Segoe UI" panose="020B0502040204020203" pitchFamily="34" charset="0"/>
                <a:cs typeface="Segoe UI" panose="020B0502040204020203" pitchFamily="34" charset="0"/>
              </a:rPr>
            </a:br>
            <a:r>
              <a:rPr lang="es-ES" sz="2000" i="0" dirty="0">
                <a:latin typeface="Segoe UI" panose="020B0502040204020203" pitchFamily="34" charset="0"/>
                <a:ea typeface="+mn-ea"/>
                <a:cs typeface="Segoe UI" panose="020B0502040204020203" pitchFamily="34" charset="0"/>
              </a:rPr>
              <a:t>Para culminar este proyecto de manera optima iniciamos a partir del 19 de julio del 2021 hasta julio del 2023, desarrollándose en el entorno de la organización. </a:t>
            </a:r>
            <a:br>
              <a:rPr lang="es-CO" sz="2000" i="0" dirty="0">
                <a:latin typeface="Segoe UI" panose="020B0502040204020203" pitchFamily="34" charset="0"/>
                <a:ea typeface="+mn-ea"/>
                <a:cs typeface="Segoe UI" panose="020B0502040204020203" pitchFamily="34" charset="0"/>
              </a:rPr>
            </a:br>
            <a:br>
              <a:rPr lang="es-ES" sz="2000" i="0" dirty="0">
                <a:latin typeface="Segoe UI" panose="020B0502040204020203" pitchFamily="34" charset="0"/>
                <a:ea typeface="+mn-ea"/>
                <a:cs typeface="Segoe UI" panose="020B0502040204020203" pitchFamily="34" charset="0"/>
              </a:rPr>
            </a:br>
            <a:br>
              <a:rPr lang="es-ES" sz="2000" i="0" dirty="0">
                <a:latin typeface="Segoe UI" panose="020B0502040204020203" pitchFamily="34" charset="0"/>
                <a:ea typeface="+mn-ea"/>
                <a:cs typeface="Segoe UI" panose="020B0502040204020203" pitchFamily="34" charset="0"/>
              </a:rPr>
            </a:br>
            <a:endParaRPr lang="en-US" sz="2000" i="0" dirty="0">
              <a:latin typeface="Segoe UI" panose="020B0502040204020203" pitchFamily="34" charset="0"/>
              <a:ea typeface="+mn-ea"/>
              <a:cs typeface="Segoe UI" panose="020B0502040204020203" pitchFamily="34" charset="0"/>
            </a:endParaRPr>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Imagen 2">
            <a:extLst>
              <a:ext uri="{FF2B5EF4-FFF2-40B4-BE49-F238E27FC236}">
                <a16:creationId xmlns:a16="http://schemas.microsoft.com/office/drawing/2014/main" id="{C0D6578D-A0C4-3577-D598-02F815EBA8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371911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uadroTexto 2">
            <a:extLst>
              <a:ext uri="{FF2B5EF4-FFF2-40B4-BE49-F238E27FC236}">
                <a16:creationId xmlns:a16="http://schemas.microsoft.com/office/drawing/2014/main" id="{11904A6C-5A0C-432F-A6B5-8FD330842AA0}"/>
              </a:ext>
            </a:extLst>
          </p:cNvPr>
          <p:cNvSpPr txBox="1"/>
          <p:nvPr/>
        </p:nvSpPr>
        <p:spPr>
          <a:xfrm>
            <a:off x="3236962" y="688707"/>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JUSTIFICACIÓN</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1862402" y="1843981"/>
            <a:ext cx="8628649" cy="3693319"/>
          </a:xfrm>
          <a:prstGeom prst="rect">
            <a:avLst/>
          </a:prstGeom>
          <a:noFill/>
        </p:spPr>
        <p:txBody>
          <a:bodyPr wrap="square" rtlCol="0">
            <a:spAutoFit/>
          </a:bodyPr>
          <a:lstStyle/>
          <a:p>
            <a:pPr algn="just"/>
            <a:r>
              <a:rPr lang="es-ES" sz="1800" i="0" dirty="0">
                <a:latin typeface="Segoe UI" panose="020B0502040204020203" pitchFamily="34" charset="0"/>
                <a:ea typeface="+mn-ea"/>
                <a:cs typeface="Segoe UI" panose="020B0502040204020203" pitchFamily="34" charset="0"/>
              </a:rPr>
              <a:t>Con la elaboración de la página Web se permitirá la gestión de ventas beneficiando el manejo eficiente de la operación y administración de la información generada en la organización, presentándola de manera confiable y oportuna contribuyendo en la toma de decisiones. A su vez, mejorará el sistema de búsqueda de productos, tendrá un control de inventario y agilización de las ventas, brindando a los empleados un mejor desempeño laboral. L</a:t>
            </a:r>
            <a:r>
              <a:rPr lang="es-ES" dirty="0">
                <a:latin typeface="Segoe UI" panose="020B0502040204020203" pitchFamily="34" charset="0"/>
                <a:cs typeface="Segoe UI" panose="020B0502040204020203" pitchFamily="34" charset="0"/>
              </a:rPr>
              <a:t>os principales beneficiarios serán los propietarios y empleados de la empresa, quienes lograrán realizar sus operaciones de una forma más eficiente. Así mismo, los clientes verán reflejados los beneficios de este nuevo sistema en una mejor atención por parte del departamento de ventas de WUKY y por otro lado los estudiantes que desarrollan el presente proyecto, a quienes les permitirá aplicar de forma directa los conocimientos adquiridos durante el desarrollo de su Tecnólogo aplicándolos a una problemática empresarial. </a:t>
            </a:r>
            <a:br>
              <a:rPr lang="es-ES" sz="1800" i="0" dirty="0">
                <a:latin typeface="Segoe UI" panose="020B0502040204020203" pitchFamily="34" charset="0"/>
                <a:ea typeface="+mn-ea"/>
                <a:cs typeface="Segoe UI" panose="020B0502040204020203" pitchFamily="34" charset="0"/>
              </a:rPr>
            </a:br>
            <a:endParaRPr lang="es-CO" dirty="0"/>
          </a:p>
        </p:txBody>
      </p:sp>
      <p:pic>
        <p:nvPicPr>
          <p:cNvPr id="2" name="Imagen 1">
            <a:extLst>
              <a:ext uri="{FF2B5EF4-FFF2-40B4-BE49-F238E27FC236}">
                <a16:creationId xmlns:a16="http://schemas.microsoft.com/office/drawing/2014/main" id="{BE770B70-28DD-78C9-6BAB-350CC79D4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9642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DA5E94BC-16DA-4388-822F-85B652864F75}"/>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MAPA DE PROCESOS </a:t>
            </a:r>
            <a:endParaRPr lang="es-CO" sz="4000" i="1" dirty="0"/>
          </a:p>
        </p:txBody>
      </p:sp>
      <p:pic>
        <p:nvPicPr>
          <p:cNvPr id="3" name="Imagen 2" descr="Diagrama, Gráfico radial&#10;&#10;Descripción generada automáticamente">
            <a:extLst>
              <a:ext uri="{FF2B5EF4-FFF2-40B4-BE49-F238E27FC236}">
                <a16:creationId xmlns:a16="http://schemas.microsoft.com/office/drawing/2014/main" id="{D47060F8-ECD4-4D70-AD71-991D84F4F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2459083"/>
            <a:ext cx="10680700" cy="2514600"/>
          </a:xfrm>
          <a:prstGeom prst="rect">
            <a:avLst/>
          </a:prstGeom>
        </p:spPr>
      </p:pic>
      <p:pic>
        <p:nvPicPr>
          <p:cNvPr id="2" name="Imagen 1">
            <a:extLst>
              <a:ext uri="{FF2B5EF4-FFF2-40B4-BE49-F238E27FC236}">
                <a16:creationId xmlns:a16="http://schemas.microsoft.com/office/drawing/2014/main" id="{4C7A8866-49B9-49CC-75C3-7B90658B6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323159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5AA68EBD-14F5-4B84-B51B-B7F90691F4B0}"/>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8253"/>
          <a:stretch/>
        </p:blipFill>
        <p:spPr bwMode="auto">
          <a:xfrm>
            <a:off x="529809" y="1271963"/>
            <a:ext cx="11365002" cy="4926418"/>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F46FD23-0D72-4B7D-AE5F-E663BB23169B}"/>
              </a:ext>
            </a:extLst>
          </p:cNvPr>
          <p:cNvSpPr txBox="1"/>
          <p:nvPr/>
        </p:nvSpPr>
        <p:spPr>
          <a:xfrm>
            <a:off x="2338919" y="603574"/>
            <a:ext cx="7514161" cy="707886"/>
          </a:xfrm>
          <a:prstGeom prst="rect">
            <a:avLst/>
          </a:prstGeom>
          <a:noFill/>
        </p:spPr>
        <p:txBody>
          <a:bodyPr wrap="square" rtlCol="0">
            <a:spAutoFit/>
          </a:bodyPr>
          <a:lstStyle/>
          <a:p>
            <a:pPr algn="ctr"/>
            <a:r>
              <a:rPr lang="es-ES" sz="4000" i="1" dirty="0">
                <a:latin typeface="Modern Love Caps" panose="04070805081001020A01" pitchFamily="82" charset="0"/>
              </a:rPr>
              <a:t>PROCESO DE VENTAS </a:t>
            </a:r>
            <a:endParaRPr lang="es-CO" sz="4000" i="1" dirty="0"/>
          </a:p>
        </p:txBody>
      </p:sp>
    </p:spTree>
    <p:extLst>
      <p:ext uri="{BB962C8B-B14F-4D97-AF65-F5344CB8AC3E}">
        <p14:creationId xmlns:p14="http://schemas.microsoft.com/office/powerpoint/2010/main" val="256034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2" name="Freeform: Shape 11">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Freeform: Shape 12">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Freeform: Shape 13">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7"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Freeform: Shape 19">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3"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4"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5"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7"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0" name="Rectangle 29">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32"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3"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0" name="Freeform: Shape 39">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1">
            <a:extLst>
              <a:ext uri="{FF2B5EF4-FFF2-40B4-BE49-F238E27FC236}">
                <a16:creationId xmlns:a16="http://schemas.microsoft.com/office/drawing/2014/main" id="{7F816981-6395-4A13-865F-4CC6C28DD425}"/>
              </a:ext>
            </a:extLst>
          </p:cNvPr>
          <p:cNvPicPr>
            <a:picLocks noGrp="1" noChangeAspect="1"/>
          </p:cNvPicPr>
          <p:nvPr>
            <p:ph idx="1"/>
          </p:nvPr>
        </p:nvPicPr>
        <p:blipFill rotWithShape="1">
          <a:blip r:embed="rId2"/>
          <a:srcRect t="11827" r="2" b="11739"/>
          <a:stretch/>
        </p:blipFill>
        <p:spPr>
          <a:xfrm rot="16200000">
            <a:off x="8163238" y="2864087"/>
            <a:ext cx="6885306" cy="1157132"/>
          </a:xfrm>
          <a:prstGeom prst="rect">
            <a:avLst/>
          </a:prstGeom>
        </p:spPr>
      </p:pic>
      <p:sp>
        <p:nvSpPr>
          <p:cNvPr id="42" name="Freeform: Shape 41">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4" name="Group 43">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45" name="Freeform: Shape 44">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uadroTexto 2">
            <a:extLst>
              <a:ext uri="{FF2B5EF4-FFF2-40B4-BE49-F238E27FC236}">
                <a16:creationId xmlns:a16="http://schemas.microsoft.com/office/drawing/2014/main" id="{11904A6C-5A0C-432F-A6B5-8FD330842AA0}"/>
              </a:ext>
            </a:extLst>
          </p:cNvPr>
          <p:cNvSpPr txBox="1"/>
          <p:nvPr/>
        </p:nvSpPr>
        <p:spPr>
          <a:xfrm>
            <a:off x="3273287" y="542656"/>
            <a:ext cx="5433391" cy="707886"/>
          </a:xfrm>
          <a:prstGeom prst="rect">
            <a:avLst/>
          </a:prstGeom>
          <a:noFill/>
        </p:spPr>
        <p:txBody>
          <a:bodyPr wrap="square" rtlCol="0">
            <a:spAutoFit/>
          </a:bodyPr>
          <a:lstStyle/>
          <a:p>
            <a:pPr algn="ctr"/>
            <a:r>
              <a:rPr lang="es-ES" sz="4000" i="1" dirty="0">
                <a:latin typeface="Modern Love Caps" panose="04070805081001020A01" pitchFamily="82" charset="0"/>
              </a:rPr>
              <a:t>CONTROL DE VERSIONES </a:t>
            </a:r>
            <a:endParaRPr lang="es-CO" sz="4000" i="1" dirty="0"/>
          </a:p>
        </p:txBody>
      </p:sp>
      <p:sp>
        <p:nvSpPr>
          <p:cNvPr id="7" name="CuadroTexto 6">
            <a:extLst>
              <a:ext uri="{FF2B5EF4-FFF2-40B4-BE49-F238E27FC236}">
                <a16:creationId xmlns:a16="http://schemas.microsoft.com/office/drawing/2014/main" id="{D4EBF627-9521-4285-97EF-6AA72CFB1F9E}"/>
              </a:ext>
            </a:extLst>
          </p:cNvPr>
          <p:cNvSpPr txBox="1"/>
          <p:nvPr/>
        </p:nvSpPr>
        <p:spPr>
          <a:xfrm>
            <a:off x="2049100" y="1559622"/>
            <a:ext cx="8341077" cy="369332"/>
          </a:xfrm>
          <a:prstGeom prst="rect">
            <a:avLst/>
          </a:prstGeom>
          <a:noFill/>
        </p:spPr>
        <p:txBody>
          <a:bodyPr wrap="square" rtlCol="0">
            <a:spAutoFit/>
          </a:bodyPr>
          <a:lstStyle/>
          <a:p>
            <a:pPr algn="just"/>
            <a:r>
              <a:rPr lang="es-CO" dirty="0"/>
              <a:t>Para el control de versiones nos apoyamos en la herramienta GIT Y GIT HUB. </a:t>
            </a:r>
          </a:p>
        </p:txBody>
      </p:sp>
      <p:pic>
        <p:nvPicPr>
          <p:cNvPr id="6" name="Imagen 5">
            <a:extLst>
              <a:ext uri="{FF2B5EF4-FFF2-40B4-BE49-F238E27FC236}">
                <a16:creationId xmlns:a16="http://schemas.microsoft.com/office/drawing/2014/main" id="{F1430AF5-9CFB-4E78-828D-F90572E4AB38}"/>
              </a:ext>
            </a:extLst>
          </p:cNvPr>
          <p:cNvPicPr>
            <a:picLocks noChangeAspect="1"/>
          </p:cNvPicPr>
          <p:nvPr/>
        </p:nvPicPr>
        <p:blipFill>
          <a:blip r:embed="rId3"/>
          <a:stretch>
            <a:fillRect/>
          </a:stretch>
        </p:blipFill>
        <p:spPr>
          <a:xfrm>
            <a:off x="600070" y="2352409"/>
            <a:ext cx="4981294" cy="3498869"/>
          </a:xfrm>
          <a:prstGeom prst="rect">
            <a:avLst/>
          </a:prstGeom>
        </p:spPr>
      </p:pic>
      <p:pic>
        <p:nvPicPr>
          <p:cNvPr id="5" name="Imagen 4" descr="Texto&#10;&#10;Descripción generada automáticamente">
            <a:extLst>
              <a:ext uri="{FF2B5EF4-FFF2-40B4-BE49-F238E27FC236}">
                <a16:creationId xmlns:a16="http://schemas.microsoft.com/office/drawing/2014/main" id="{06CF27A7-F58B-4090-87A7-826A83DFA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6363" y="2352409"/>
            <a:ext cx="5062661" cy="3498869"/>
          </a:xfrm>
          <a:prstGeom prst="rect">
            <a:avLst/>
          </a:prstGeom>
        </p:spPr>
      </p:pic>
      <p:sp>
        <p:nvSpPr>
          <p:cNvPr id="41" name="CuadroTexto 40">
            <a:extLst>
              <a:ext uri="{FF2B5EF4-FFF2-40B4-BE49-F238E27FC236}">
                <a16:creationId xmlns:a16="http://schemas.microsoft.com/office/drawing/2014/main" id="{301523C9-2306-42CE-A5CE-73E53039C7C0}"/>
              </a:ext>
            </a:extLst>
          </p:cNvPr>
          <p:cNvSpPr txBox="1"/>
          <p:nvPr/>
        </p:nvSpPr>
        <p:spPr>
          <a:xfrm>
            <a:off x="2049100" y="6183873"/>
            <a:ext cx="8341077" cy="369332"/>
          </a:xfrm>
          <a:prstGeom prst="rect">
            <a:avLst/>
          </a:prstGeom>
          <a:noFill/>
        </p:spPr>
        <p:txBody>
          <a:bodyPr wrap="square" rtlCol="0">
            <a:spAutoFit/>
          </a:bodyPr>
          <a:lstStyle/>
          <a:p>
            <a:pPr algn="ctr"/>
            <a:r>
              <a:rPr lang="es-CO" dirty="0"/>
              <a:t>https://github.com/huertas-santiago/WebWuky</a:t>
            </a:r>
          </a:p>
        </p:txBody>
      </p:sp>
      <p:pic>
        <p:nvPicPr>
          <p:cNvPr id="2" name="Imagen 1">
            <a:extLst>
              <a:ext uri="{FF2B5EF4-FFF2-40B4-BE49-F238E27FC236}">
                <a16:creationId xmlns:a16="http://schemas.microsoft.com/office/drawing/2014/main" id="{3AAF8CEC-19C7-82FB-EBBA-64B0DE2A30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720" y="156602"/>
            <a:ext cx="1200543" cy="1195915"/>
          </a:xfrm>
          <a:prstGeom prst="rect">
            <a:avLst/>
          </a:prstGeom>
        </p:spPr>
      </p:pic>
    </p:spTree>
    <p:extLst>
      <p:ext uri="{BB962C8B-B14F-4D97-AF65-F5344CB8AC3E}">
        <p14:creationId xmlns:p14="http://schemas.microsoft.com/office/powerpoint/2010/main" val="1898373242"/>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730</Words>
  <Application>Microsoft Office PowerPoint</Application>
  <PresentationFormat>Panorámica</PresentationFormat>
  <Paragraphs>51</Paragraphs>
  <Slides>13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Avenir Next LT Pro</vt:lpstr>
      <vt:lpstr>Avenir Next LT Pro Light</vt:lpstr>
      <vt:lpstr>Calibri</vt:lpstr>
      <vt:lpstr>Georgia Pro Semibold</vt:lpstr>
      <vt:lpstr>Modern Love Caps</vt:lpstr>
      <vt:lpstr>Segoe UI</vt:lpstr>
      <vt:lpstr>RocaVTI</vt:lpstr>
      <vt:lpstr>PROYECTO WUKY </vt:lpstr>
      <vt:lpstr>DESCRIPCIÓN DEL PROYECTO</vt:lpstr>
      <vt:lpstr>Presentación de PowerPoint</vt:lpstr>
      <vt:lpstr>Presentación de PowerPoint</vt:lpstr>
      <vt:lpstr>ALCANCE    El alcance de este proyecto es cubrir las necesidades del área de compras y servicio al cliente en cuanto a los productos ofrecidos. Para la elaboración de ese Sistema de Información para la Web nos basaremos en el lenguaje de programación React JS y material UI codificado en un entorno de desarrollo integrado como VISUAL STUDIO CODE, con apoyo de un control de versiones como GIT HUB, donde nos ayudaremos como equipo en el diseño. Así mismo apoyándonos con una base de datos como PostgresSQL para almacenar toda la información que se requiera  Para culminar este proyecto de manera optima iniciamos a partir del 19 de julio del 2021 hasta julio del 2023, desarrollándose en el entorno de la organización.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WUKY </dc:title>
  <dc:creator>Softesting Analista1</dc:creator>
  <cp:lastModifiedBy>Paula Hernandez</cp:lastModifiedBy>
  <cp:revision>20</cp:revision>
  <dcterms:created xsi:type="dcterms:W3CDTF">2021-09-21T02:56:33Z</dcterms:created>
  <dcterms:modified xsi:type="dcterms:W3CDTF">2023-06-28T19:10:33Z</dcterms:modified>
</cp:coreProperties>
</file>