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3"/>
  </p:notesMasterIdLst>
  <p:sldIdLst>
    <p:sldId id="257" r:id="rId2"/>
    <p:sldId id="256" r:id="rId3"/>
    <p:sldId id="259" r:id="rId4"/>
    <p:sldId id="260" r:id="rId5"/>
    <p:sldId id="261" r:id="rId6"/>
    <p:sldId id="262" r:id="rId7"/>
    <p:sldId id="268" r:id="rId8"/>
    <p:sldId id="270" r:id="rId9"/>
    <p:sldId id="271" r:id="rId10"/>
    <p:sldId id="269" r:id="rId11"/>
    <p:sldId id="273"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CE030-3650-4DF8-A94C-49E86708ABDD}" type="datetimeFigureOut">
              <a:rPr lang="es-CO" smtClean="0"/>
              <a:t>21/09/2021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286D3-A603-4B35-A6F5-BDD29EAADCA5}" type="slidenum">
              <a:rPr lang="es-CO" smtClean="0"/>
              <a:t>‹Nº›</a:t>
            </a:fld>
            <a:endParaRPr lang="es-CO"/>
          </a:p>
        </p:txBody>
      </p:sp>
    </p:spTree>
    <p:extLst>
      <p:ext uri="{BB962C8B-B14F-4D97-AF65-F5344CB8AC3E}">
        <p14:creationId xmlns:p14="http://schemas.microsoft.com/office/powerpoint/2010/main" val="507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9/21/2021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9430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9/21/2021</a:t>
            </a:fld>
            <a:endParaRPr lang="en-US" dirty="0"/>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33888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9/21/2021</a:t>
            </a:fld>
            <a:endParaRPr lang="en-US" dirty="0"/>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66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9/21/2021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8341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9/21/2021</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5888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9/21/2021</a:t>
            </a:fld>
            <a:endParaRPr lang="en-US" dirty="0"/>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404719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9/21/2021</a:t>
            </a:fld>
            <a:endParaRPr lang="en-US" dirty="0"/>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1025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9/21/2021</a:t>
            </a:fld>
            <a:endParaRPr lang="en-US" dirty="0"/>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71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9/21/2021</a:t>
            </a:fld>
            <a:endParaRPr lang="en-US" dirty="0"/>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9333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9/21/2021</a:t>
            </a:fld>
            <a:endParaRPr lang="en-US" dirty="0"/>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08130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9/21/2021</a:t>
            </a:fld>
            <a:endParaRPr lang="en-US" dirty="0"/>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93753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9/21/2021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44529065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3" name="Picture 1" descr="Un dibujo de una persona&#10;&#10;Descripción generada automáticamente con confianza baja">
            <a:extLst>
              <a:ext uri="{FF2B5EF4-FFF2-40B4-BE49-F238E27FC236}">
                <a16:creationId xmlns:a16="http://schemas.microsoft.com/office/drawing/2014/main" id="{E371EBC7-67B9-40EC-B894-D5205B2D63E8}"/>
              </a:ext>
            </a:extLst>
          </p:cNvPr>
          <p:cNvPicPr>
            <a:picLocks noChangeAspect="1"/>
          </p:cNvPicPr>
          <p:nvPr/>
        </p:nvPicPr>
        <p:blipFill rotWithShape="1">
          <a:blip r:embed="rId2"/>
          <a:srcRect t="10282" r="-1" b="10192"/>
          <a:stretch/>
        </p:blipFill>
        <p:spPr>
          <a:xfrm>
            <a:off x="377630" y="908674"/>
            <a:ext cx="6881218" cy="4800489"/>
          </a:xfrm>
          <a:prstGeom prst="rect">
            <a:avLst/>
          </a:prstGeom>
        </p:spPr>
      </p:pic>
      <p:sp>
        <p:nvSpPr>
          <p:cNvPr id="187" name="Rectangle 186">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9" name="Frame 188">
            <a:extLst>
              <a:ext uri="{FF2B5EF4-FFF2-40B4-BE49-F238E27FC236}">
                <a16:creationId xmlns:a16="http://schemas.microsoft.com/office/drawing/2014/main" id="{838456E0-BAD6-49AA-B7F3-846752A7E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frame">
            <a:avLst>
              <a:gd name="adj1" fmla="val 75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Subtítulo 2">
            <a:extLst>
              <a:ext uri="{FF2B5EF4-FFF2-40B4-BE49-F238E27FC236}">
                <a16:creationId xmlns:a16="http://schemas.microsoft.com/office/drawing/2014/main" id="{3ADC8D63-F5C7-4ED5-9A62-0B647739DFE5}"/>
              </a:ext>
            </a:extLst>
          </p:cNvPr>
          <p:cNvSpPr>
            <a:spLocks noGrp="1"/>
          </p:cNvSpPr>
          <p:nvPr>
            <p:ph type="subTitle" idx="1"/>
          </p:nvPr>
        </p:nvSpPr>
        <p:spPr>
          <a:xfrm>
            <a:off x="861428" y="3624760"/>
            <a:ext cx="5565648" cy="1633040"/>
          </a:xfrm>
        </p:spPr>
        <p:txBody>
          <a:bodyPr vert="horz" lIns="91440" tIns="45720" rIns="91440" bIns="45720" rtlCol="0">
            <a:normAutofit fontScale="92500" lnSpcReduction="10000"/>
          </a:bodyPr>
          <a:lstStyle/>
          <a:p>
            <a:pPr algn="ctr"/>
            <a:r>
              <a:rPr lang="en-US" sz="2400">
                <a:solidFill>
                  <a:srgbClr val="FFFFFF"/>
                </a:solidFill>
              </a:rPr>
              <a:t>TECNÓLOGO EN ANÁLISIS Y DESARROLLO DE SISTEMAS DE LA INFORMACIÓN </a:t>
            </a:r>
          </a:p>
          <a:p>
            <a:pPr algn="ctr"/>
            <a:r>
              <a:rPr lang="en-US" sz="2400">
                <a:solidFill>
                  <a:srgbClr val="FFFFFF"/>
                </a:solidFill>
              </a:rPr>
              <a:t>FICHA: 2338821</a:t>
            </a:r>
          </a:p>
          <a:p>
            <a:endParaRPr lang="en-US">
              <a:solidFill>
                <a:srgbClr val="FFFFFF"/>
              </a:solidFill>
            </a:endParaRPr>
          </a:p>
          <a:p>
            <a:endParaRPr lang="en-US" dirty="0">
              <a:solidFill>
                <a:srgbClr val="FFFFFF"/>
              </a:solidFill>
            </a:endParaRPr>
          </a:p>
        </p:txBody>
      </p:sp>
      <p:sp>
        <p:nvSpPr>
          <p:cNvPr id="4" name="Título 1">
            <a:extLst>
              <a:ext uri="{FF2B5EF4-FFF2-40B4-BE49-F238E27FC236}">
                <a16:creationId xmlns:a16="http://schemas.microsoft.com/office/drawing/2014/main" id="{D580EEEC-E54D-49F7-B8CA-6905CD0D3F71}"/>
              </a:ext>
            </a:extLst>
          </p:cNvPr>
          <p:cNvSpPr>
            <a:spLocks noGrp="1"/>
          </p:cNvSpPr>
          <p:nvPr>
            <p:ph type="ctrTitle"/>
          </p:nvPr>
        </p:nvSpPr>
        <p:spPr>
          <a:xfrm>
            <a:off x="861428" y="1807312"/>
            <a:ext cx="5862930" cy="1171810"/>
          </a:xfrm>
        </p:spPr>
        <p:txBody>
          <a:bodyPr vert="horz" lIns="91440" tIns="45720" rIns="91440" bIns="45720" rtlCol="0">
            <a:normAutofit fontScale="90000"/>
          </a:bodyPr>
          <a:lstStyle/>
          <a:p>
            <a:r>
              <a:rPr lang="en-US" sz="5400">
                <a:solidFill>
                  <a:srgbClr val="FFFFFF"/>
                </a:solidFill>
              </a:rPr>
              <a:t>PROYECTO WUKY </a:t>
            </a:r>
            <a:endParaRPr lang="en-US" sz="5400" dirty="0">
              <a:solidFill>
                <a:srgbClr val="FFFFFF"/>
              </a:solidFill>
            </a:endParaRPr>
          </a:p>
        </p:txBody>
      </p:sp>
      <p:grpSp>
        <p:nvGrpSpPr>
          <p:cNvPr id="29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301" y="3267662"/>
            <a:ext cx="972241" cy="45718"/>
            <a:chOff x="4886325" y="3371754"/>
            <a:chExt cx="2418492" cy="113728"/>
          </a:xfrm>
          <a:solidFill>
            <a:schemeClr val="accent1"/>
          </a:solidFill>
        </p:grpSpPr>
        <p:sp>
          <p:nvSpPr>
            <p:cNvPr id="19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9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30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30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30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99" name="Freeform: Shape 198">
            <a:extLst>
              <a:ext uri="{FF2B5EF4-FFF2-40B4-BE49-F238E27FC236}">
                <a16:creationId xmlns:a16="http://schemas.microsoft.com/office/drawing/2014/main" id="{ACFC1F4B-C7BE-44D2-8FA4-1CE2FCF06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1" name="Group 200">
            <a:extLst>
              <a:ext uri="{FF2B5EF4-FFF2-40B4-BE49-F238E27FC236}">
                <a16:creationId xmlns:a16="http://schemas.microsoft.com/office/drawing/2014/main" id="{BDA258B3-4238-403A-9CAC-51B872D452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2" name="Freeform: Shape 201">
              <a:extLst>
                <a:ext uri="{FF2B5EF4-FFF2-40B4-BE49-F238E27FC236}">
                  <a16:creationId xmlns:a16="http://schemas.microsoft.com/office/drawing/2014/main" id="{03387491-1998-42A5-9172-2AEFC550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3" name="Freeform: Shape 202">
              <a:extLst>
                <a:ext uri="{FF2B5EF4-FFF2-40B4-BE49-F238E27FC236}">
                  <a16:creationId xmlns:a16="http://schemas.microsoft.com/office/drawing/2014/main" id="{D9E1E611-F0D3-480F-8EAB-5501C1DBE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4" name="Freeform: Shape 203">
              <a:extLst>
                <a:ext uri="{FF2B5EF4-FFF2-40B4-BE49-F238E27FC236}">
                  <a16:creationId xmlns:a16="http://schemas.microsoft.com/office/drawing/2014/main" id="{BB89B8F2-B71A-46C9-8992-CC8E36D1F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3" name="Graphic 12">
              <a:extLst>
                <a:ext uri="{FF2B5EF4-FFF2-40B4-BE49-F238E27FC236}">
                  <a16:creationId xmlns:a16="http://schemas.microsoft.com/office/drawing/2014/main" id="{F1B1692F-EBA9-47DC-9CFD-CEDDA87F6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06" name="Graphic 15">
              <a:extLst>
                <a:ext uri="{FF2B5EF4-FFF2-40B4-BE49-F238E27FC236}">
                  <a16:creationId xmlns:a16="http://schemas.microsoft.com/office/drawing/2014/main" id="{8B7DD913-FF3C-455C-80A4-FF89CB58C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7" name="Graphic 15">
              <a:extLst>
                <a:ext uri="{FF2B5EF4-FFF2-40B4-BE49-F238E27FC236}">
                  <a16:creationId xmlns:a16="http://schemas.microsoft.com/office/drawing/2014/main" id="{F742A451-31F5-45C9-850A-0AE74A35F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D2C596C3-466C-4D79-BAA3-F21C02607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agen 2">
            <a:extLst>
              <a:ext uri="{FF2B5EF4-FFF2-40B4-BE49-F238E27FC236}">
                <a16:creationId xmlns:a16="http://schemas.microsoft.com/office/drawing/2014/main" id="{24AC69F6-C054-4BEA-B151-CC4510529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980" y="1124816"/>
            <a:ext cx="4216926" cy="3928590"/>
          </a:xfrm>
          <a:prstGeom prst="rect">
            <a:avLst/>
          </a:prstGeom>
        </p:spPr>
      </p:pic>
    </p:spTree>
    <p:extLst>
      <p:ext uri="{BB962C8B-B14F-4D97-AF65-F5344CB8AC3E}">
        <p14:creationId xmlns:p14="http://schemas.microsoft.com/office/powerpoint/2010/main" val="205505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a:extLst>
              <a:ext uri="{FF2B5EF4-FFF2-40B4-BE49-F238E27FC236}">
                <a16:creationId xmlns:a16="http://schemas.microsoft.com/office/drawing/2014/main" id="{5AA68EBD-14F5-4B84-B51B-B7F90691F4B0}"/>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8253"/>
          <a:stretch/>
        </p:blipFill>
        <p:spPr bwMode="auto">
          <a:xfrm>
            <a:off x="529809" y="1271963"/>
            <a:ext cx="11365002" cy="4926418"/>
          </a:xfrm>
          <a:prstGeom prst="rect">
            <a:avLst/>
          </a:prstGeom>
          <a:noFill/>
          <a:extLst>
            <a:ext uri="{909E8E84-426E-40DD-AFC4-6F175D3DCCD1}">
              <a14:hiddenFill xmlns:a14="http://schemas.microsoft.com/office/drawing/2010/main">
                <a:solidFill>
                  <a:srgbClr val="FFFFFF"/>
                </a:solidFill>
              </a14:hiddenFill>
            </a:ext>
          </a:extLst>
        </p:spPr>
      </p:pic>
      <p:sp>
        <p:nvSpPr>
          <p:cNvPr id="39" name="CuadroTexto 38">
            <a:extLst>
              <a:ext uri="{FF2B5EF4-FFF2-40B4-BE49-F238E27FC236}">
                <a16:creationId xmlns:a16="http://schemas.microsoft.com/office/drawing/2014/main" id="{DF46FD23-0D72-4B7D-AE5F-E663BB23169B}"/>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PROCESO DE VENTAS </a:t>
            </a:r>
            <a:endParaRPr lang="es-CO" sz="4000" i="1" dirty="0"/>
          </a:p>
        </p:txBody>
      </p:sp>
    </p:spTree>
    <p:extLst>
      <p:ext uri="{BB962C8B-B14F-4D97-AF65-F5344CB8AC3E}">
        <p14:creationId xmlns:p14="http://schemas.microsoft.com/office/powerpoint/2010/main" val="256034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CONTROL DE VERSIONES </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369332"/>
          </a:xfrm>
          <a:prstGeom prst="rect">
            <a:avLst/>
          </a:prstGeom>
          <a:noFill/>
        </p:spPr>
        <p:txBody>
          <a:bodyPr wrap="square" rtlCol="0">
            <a:spAutoFit/>
          </a:bodyPr>
          <a:lstStyle/>
          <a:p>
            <a:pPr algn="just"/>
            <a:r>
              <a:rPr lang="es-CO" dirty="0"/>
              <a:t>Para el control de versiones nos apoyamos en la herramienta GIT Y GIT HUB. </a:t>
            </a:r>
          </a:p>
        </p:txBody>
      </p:sp>
      <p:pic>
        <p:nvPicPr>
          <p:cNvPr id="6" name="Imagen 5">
            <a:extLst>
              <a:ext uri="{FF2B5EF4-FFF2-40B4-BE49-F238E27FC236}">
                <a16:creationId xmlns:a16="http://schemas.microsoft.com/office/drawing/2014/main" id="{F1430AF5-9CFB-4E78-828D-F90572E4AB38}"/>
              </a:ext>
            </a:extLst>
          </p:cNvPr>
          <p:cNvPicPr>
            <a:picLocks noChangeAspect="1"/>
          </p:cNvPicPr>
          <p:nvPr/>
        </p:nvPicPr>
        <p:blipFill>
          <a:blip r:embed="rId4"/>
          <a:stretch>
            <a:fillRect/>
          </a:stretch>
        </p:blipFill>
        <p:spPr>
          <a:xfrm>
            <a:off x="512706" y="2352409"/>
            <a:ext cx="5104294" cy="3498869"/>
          </a:xfrm>
          <a:prstGeom prst="rect">
            <a:avLst/>
          </a:prstGeom>
        </p:spPr>
      </p:pic>
      <p:pic>
        <p:nvPicPr>
          <p:cNvPr id="1026" name="Picture 2" descr="Trabajando con Git: fichero en el histórico de cambios. Vabadus">
            <a:extLst>
              <a:ext uri="{FF2B5EF4-FFF2-40B4-BE49-F238E27FC236}">
                <a16:creationId xmlns:a16="http://schemas.microsoft.com/office/drawing/2014/main" id="{A566023B-1FE9-48DB-8FC0-0219EF6DC645}"/>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0085" t="27310" r="20171" b="29115"/>
          <a:stretch/>
        </p:blipFill>
        <p:spPr bwMode="auto">
          <a:xfrm>
            <a:off x="6143840" y="2983978"/>
            <a:ext cx="4729691" cy="223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37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1" name="Subtítulo 2">
            <a:extLst>
              <a:ext uri="{FF2B5EF4-FFF2-40B4-BE49-F238E27FC236}">
                <a16:creationId xmlns:a16="http://schemas.microsoft.com/office/drawing/2014/main" id="{C3F0F57E-636D-4D1A-8C67-37038921847E}"/>
              </a:ext>
            </a:extLst>
          </p:cNvPr>
          <p:cNvSpPr txBox="1">
            <a:spLocks/>
          </p:cNvSpPr>
          <p:nvPr/>
        </p:nvSpPr>
        <p:spPr>
          <a:xfrm>
            <a:off x="1664769" y="1590972"/>
            <a:ext cx="7821921" cy="4901341"/>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Aft>
                <a:spcPts val="800"/>
              </a:spcAft>
            </a:pPr>
            <a:r>
              <a:rPr lang="es-ES" sz="2300" b="1" dirty="0">
                <a:latin typeface="Segoe UI" panose="020B0502040204020203" pitchFamily="34" charset="0"/>
                <a:cs typeface="Segoe UI" panose="020B0502040204020203" pitchFamily="34" charset="0"/>
              </a:rPr>
              <a:t>Nombre del Proyecto: </a:t>
            </a:r>
          </a:p>
          <a:p>
            <a:pPr fontAlgn="base">
              <a:spcAft>
                <a:spcPts val="800"/>
              </a:spcAft>
            </a:pPr>
            <a:r>
              <a:rPr lang="es-ES" sz="2300" b="1" dirty="0">
                <a:latin typeface="Segoe UI" panose="020B0502040204020203" pitchFamily="34" charset="0"/>
                <a:cs typeface="Segoe UI" panose="020B0502040204020203" pitchFamily="34" charset="0"/>
              </a:rPr>
              <a:t> </a:t>
            </a:r>
            <a:r>
              <a:rPr lang="es-ES" sz="2300" dirty="0">
                <a:latin typeface="Segoe UI" panose="020B0502040204020203" pitchFamily="34" charset="0"/>
                <a:cs typeface="Segoe UI" panose="020B0502040204020203" pitchFamily="34" charset="0"/>
              </a:rPr>
              <a:t>WUKY </a:t>
            </a:r>
          </a:p>
          <a:p>
            <a:pPr fontAlgn="base">
              <a:spcAft>
                <a:spcPts val="800"/>
              </a:spcAft>
            </a:pPr>
            <a:r>
              <a:rPr lang="es-ES" sz="2300" b="1" dirty="0">
                <a:latin typeface="Segoe UI" panose="020B0502040204020203" pitchFamily="34" charset="0"/>
                <a:cs typeface="Segoe UI" panose="020B0502040204020203" pitchFamily="34" charset="0"/>
              </a:rPr>
              <a:t>Dirección de Ejecución:</a:t>
            </a:r>
          </a:p>
          <a:p>
            <a:pPr>
              <a:spcAft>
                <a:spcPts val="800"/>
              </a:spcAft>
            </a:pPr>
            <a:r>
              <a:rPr lang="es-ES" sz="2300" dirty="0">
                <a:latin typeface="Segoe UI" panose="020B0502040204020203" pitchFamily="34" charset="0"/>
                <a:cs typeface="Segoe UI" panose="020B0502040204020203" pitchFamily="34" charset="0"/>
              </a:rPr>
              <a:t>El desarrollo del sitio web se realizará en la empresa WUKY, ubicada en Bogotá DC. </a:t>
            </a:r>
          </a:p>
          <a:p>
            <a:pPr>
              <a:spcAft>
                <a:spcPts val="800"/>
              </a:spcAft>
            </a:pPr>
            <a:r>
              <a:rPr lang="es-ES" sz="2300" b="1" dirty="0">
                <a:latin typeface="Segoe UI" panose="020B0502040204020203" pitchFamily="34" charset="0"/>
                <a:cs typeface="Segoe UI" panose="020B0502040204020203" pitchFamily="34" charset="0"/>
              </a:rPr>
              <a:t>Tiempo de Ejecución:</a:t>
            </a:r>
          </a:p>
          <a:p>
            <a:pPr>
              <a:spcAft>
                <a:spcPts val="800"/>
              </a:spcAft>
            </a:pPr>
            <a:r>
              <a:rPr lang="es-ES" sz="2300" dirty="0">
                <a:latin typeface="Segoe UI" panose="020B0502040204020203" pitchFamily="34" charset="0"/>
                <a:cs typeface="Segoe UI" panose="020B0502040204020203" pitchFamily="34" charset="0"/>
              </a:rPr>
              <a:t>Este proyecto se llevará a cabo en un lapso de tiempo de 2 años. </a:t>
            </a:r>
          </a:p>
          <a:p>
            <a:pPr fontAlgn="base">
              <a:spcAft>
                <a:spcPts val="800"/>
              </a:spcAft>
            </a:pPr>
            <a:r>
              <a:rPr lang="es-ES" sz="2300" b="1" dirty="0">
                <a:latin typeface="Segoe UI" panose="020B0502040204020203" pitchFamily="34" charset="0"/>
                <a:cs typeface="Segoe UI" panose="020B0502040204020203" pitchFamily="34" charset="0"/>
              </a:rPr>
              <a:t>Responsables del proyecto: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SANTIAGO HUERTAS MORENO</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EIDER STEVEN PEÑA FANDIÑO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PAULA STEFANIA HERNÁNDEZ GALVIS </a:t>
            </a: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Bef>
                <a:spcPts val="0"/>
              </a:spcBef>
              <a:spcAft>
                <a:spcPts val="800"/>
              </a:spcAft>
            </a:pPr>
            <a:endParaRPr lang="es-ES" sz="1800" b="1" dirty="0">
              <a:solidFill>
                <a:srgbClr val="000000"/>
              </a:solidFill>
              <a:latin typeface="Calibri" panose="020F0502020204030204" pitchFamily="34" charset="0"/>
            </a:endParaRPr>
          </a:p>
          <a:p>
            <a:endParaRPr lang="en-US" dirty="0"/>
          </a:p>
        </p:txBody>
      </p:sp>
      <p:sp>
        <p:nvSpPr>
          <p:cNvPr id="182" name="Título 1">
            <a:extLst>
              <a:ext uri="{FF2B5EF4-FFF2-40B4-BE49-F238E27FC236}">
                <a16:creationId xmlns:a16="http://schemas.microsoft.com/office/drawing/2014/main" id="{311C7A96-DA09-4D24-98BE-96E92465DD19}"/>
              </a:ext>
            </a:extLst>
          </p:cNvPr>
          <p:cNvSpPr>
            <a:spLocks noGrp="1"/>
          </p:cNvSpPr>
          <p:nvPr>
            <p:ph type="ctrTitle"/>
          </p:nvPr>
        </p:nvSpPr>
        <p:spPr>
          <a:xfrm>
            <a:off x="2556662" y="82388"/>
            <a:ext cx="7821921" cy="1002925"/>
          </a:xfrm>
        </p:spPr>
        <p:txBody>
          <a:bodyPr vert="horz" lIns="91440" tIns="45720" rIns="91440" bIns="45720" rtlCol="0" anchor="ctr">
            <a:noAutofit/>
          </a:bodyPr>
          <a:lstStyle/>
          <a:p>
            <a:pPr algn="l"/>
            <a:r>
              <a:rPr lang="en-US" sz="4800" dirty="0">
                <a:latin typeface="Modern Love Caps" panose="04070805081001020A01" pitchFamily="82" charset="0"/>
              </a:rPr>
              <a:t>DESCRIPCIÓN DEL PROYECTO</a:t>
            </a:r>
          </a:p>
        </p:txBody>
      </p:sp>
      <p:pic>
        <p:nvPicPr>
          <p:cNvPr id="184" name="Imagen 183">
            <a:extLst>
              <a:ext uri="{FF2B5EF4-FFF2-40B4-BE49-F238E27FC236}">
                <a16:creationId xmlns:a16="http://schemas.microsoft.com/office/drawing/2014/main" id="{876D3E4D-DD1B-4F9A-95A0-36C8342DB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Tree>
    <p:extLst>
      <p:ext uri="{BB962C8B-B14F-4D97-AF65-F5344CB8AC3E}">
        <p14:creationId xmlns:p14="http://schemas.microsoft.com/office/powerpoint/2010/main" val="367600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ítulo 1">
            <a:extLst>
              <a:ext uri="{FF2B5EF4-FFF2-40B4-BE49-F238E27FC236}">
                <a16:creationId xmlns:a16="http://schemas.microsoft.com/office/drawing/2014/main" id="{4C37E159-D612-4B47-888B-1150DC1BAE39}"/>
              </a:ext>
            </a:extLst>
          </p:cNvPr>
          <p:cNvSpPr txBox="1">
            <a:spLocks/>
          </p:cNvSpPr>
          <p:nvPr/>
        </p:nvSpPr>
        <p:spPr>
          <a:xfrm>
            <a:off x="4231767" y="42586"/>
            <a:ext cx="2547006" cy="10749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OBJETIVOS</a:t>
            </a:r>
          </a:p>
        </p:txBody>
      </p:sp>
      <p:sp>
        <p:nvSpPr>
          <p:cNvPr id="43" name="CuadroTexto 42">
            <a:extLst>
              <a:ext uri="{FF2B5EF4-FFF2-40B4-BE49-F238E27FC236}">
                <a16:creationId xmlns:a16="http://schemas.microsoft.com/office/drawing/2014/main" id="{247F594A-87AE-4FFB-9384-02B1FC8E721E}"/>
              </a:ext>
            </a:extLst>
          </p:cNvPr>
          <p:cNvSpPr txBox="1"/>
          <p:nvPr/>
        </p:nvSpPr>
        <p:spPr>
          <a:xfrm>
            <a:off x="713253" y="1526704"/>
            <a:ext cx="10945000" cy="2062103"/>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 GENERAL</a:t>
            </a:r>
            <a:r>
              <a:rPr lang="es-CO" b="1" dirty="0"/>
              <a:t>:</a:t>
            </a:r>
          </a:p>
          <a:p>
            <a:pPr algn="just"/>
            <a:r>
              <a:rPr lang="es-ES" dirty="0">
                <a:latin typeface="Segoe UI" panose="020B0502040204020203" pitchFamily="34" charset="0"/>
                <a:cs typeface="Segoe UI" panose="020B0502040204020203" pitchFamily="34" charset="0"/>
              </a:rPr>
              <a:t>Diseñar y desarrollar un-Sistema de Información Web para la empresa WUKY que le permita la compra de sus productos vía online a fin de  controlarlos y administrarlos adecuadamente, brindándole a la empresa la herramienta y procedimientos para aprovechar al máximo sus recursos, permitiendo a sus procesos ser más óptimos. Dando paso al consumidor mayor facilidad en su compra. Determinando el desarrollo de dicha página web en un lapso de dos años, a partir del 19 de julio del 2021. </a:t>
            </a:r>
          </a:p>
          <a:p>
            <a:endParaRPr lang="es-CO" sz="2000" dirty="0"/>
          </a:p>
        </p:txBody>
      </p:sp>
      <p:sp>
        <p:nvSpPr>
          <p:cNvPr id="44" name="CuadroTexto 43">
            <a:extLst>
              <a:ext uri="{FF2B5EF4-FFF2-40B4-BE49-F238E27FC236}">
                <a16:creationId xmlns:a16="http://schemas.microsoft.com/office/drawing/2014/main" id="{904F5438-98B0-44CB-B450-3512071E651B}"/>
              </a:ext>
            </a:extLst>
          </p:cNvPr>
          <p:cNvSpPr txBox="1"/>
          <p:nvPr/>
        </p:nvSpPr>
        <p:spPr>
          <a:xfrm>
            <a:off x="700119" y="3591231"/>
            <a:ext cx="11129843" cy="2616101"/>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OBJETIVOS ESPECÍFICOS:</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Analizar la problemática actual y necesidad que enfrenta la empresa WUKY en su proceso de ventas.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los requerimientos para el funcionamiento de la página web.</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Establecer y diseñar los procesos para la elaboración del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Diseño y desarrollo de un Sistema de Información Web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Diseñar la estructura lógica y relacional de la base de datos del sistema de información para la gestión comercial de la empresa WUKY</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Aplicar las pruebas correspondientes </a:t>
            </a:r>
          </a:p>
          <a:p>
            <a:r>
              <a:rPr lang="es-CO" sz="2000" dirty="0">
                <a:latin typeface="Segoe UI" panose="020B0502040204020203" pitchFamily="34" charset="0"/>
                <a:cs typeface="Segoe UI" panose="020B0502040204020203" pitchFamily="34" charset="0"/>
              </a:rPr>
              <a:t> </a:t>
            </a:r>
          </a:p>
        </p:txBody>
      </p:sp>
      <p:pic>
        <p:nvPicPr>
          <p:cNvPr id="46" name="Imagen 45">
            <a:extLst>
              <a:ext uri="{FF2B5EF4-FFF2-40B4-BE49-F238E27FC236}">
                <a16:creationId xmlns:a16="http://schemas.microsoft.com/office/drawing/2014/main" id="{43C6BDE3-0569-4A68-BE57-7CF07E966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3" y="82389"/>
            <a:ext cx="1304062" cy="1214896"/>
          </a:xfrm>
          <a:prstGeom prst="rect">
            <a:avLst/>
          </a:prstGeom>
        </p:spPr>
      </p:pic>
    </p:spTree>
    <p:extLst>
      <p:ext uri="{BB962C8B-B14F-4D97-AF65-F5344CB8AC3E}">
        <p14:creationId xmlns:p14="http://schemas.microsoft.com/office/powerpoint/2010/main" val="312297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619E490-A8C8-465A-93B8-C8F41EC9307E}"/>
              </a:ext>
            </a:extLst>
          </p:cNvPr>
          <p:cNvSpPr txBox="1">
            <a:spLocks/>
          </p:cNvSpPr>
          <p:nvPr/>
        </p:nvSpPr>
        <p:spPr>
          <a:xfrm>
            <a:off x="2489319" y="569843"/>
            <a:ext cx="7964556"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PLANTEAMIENTO DEL PROBLEMA</a:t>
            </a:r>
          </a:p>
        </p:txBody>
      </p:sp>
      <p:sp>
        <p:nvSpPr>
          <p:cNvPr id="6" name="CuadroTexto 5">
            <a:extLst>
              <a:ext uri="{FF2B5EF4-FFF2-40B4-BE49-F238E27FC236}">
                <a16:creationId xmlns:a16="http://schemas.microsoft.com/office/drawing/2014/main" id="{BAC6FCE3-BADE-4DA0-B9CC-D374568AB86E}"/>
              </a:ext>
            </a:extLst>
          </p:cNvPr>
          <p:cNvSpPr txBox="1"/>
          <p:nvPr/>
        </p:nvSpPr>
        <p:spPr>
          <a:xfrm>
            <a:off x="1727498" y="1749824"/>
            <a:ext cx="8911729" cy="4442242"/>
          </a:xfrm>
          <a:prstGeom prst="rect">
            <a:avLst/>
          </a:prstGeom>
          <a:noFill/>
        </p:spPr>
        <p:txBody>
          <a:bodyPr wrap="square" rtlCol="0">
            <a:spAutoFit/>
          </a:bodyPr>
          <a:lstStyle/>
          <a:p>
            <a:pPr algn="just" rtl="0">
              <a:spcBef>
                <a:spcPts val="0"/>
              </a:spcBef>
              <a:spcAft>
                <a:spcPts val="800"/>
              </a:spcAft>
            </a:pPr>
            <a:r>
              <a:rPr lang="es-ES" dirty="0">
                <a:latin typeface="Segoe UI" panose="020B0502040204020203" pitchFamily="34" charset="0"/>
                <a:cs typeface="Segoe UI" panose="020B0502040204020203" pitchFamily="34" charset="0"/>
              </a:rPr>
              <a:t>Basándonos en el estudio de investigación Wuky es una empresa joven y actualmente solo tiene un punto de venta y poca presencia en internet, esto no ha permitido que la empresa logre ser conocida por los clientes. </a:t>
            </a:r>
          </a:p>
          <a:p>
            <a:pPr algn="just" rtl="0">
              <a:spcBef>
                <a:spcPts val="0"/>
              </a:spcBef>
              <a:spcAft>
                <a:spcPts val="800"/>
              </a:spcAft>
            </a:pPr>
            <a:r>
              <a:rPr lang="es-ES" dirty="0">
                <a:latin typeface="Segoe UI" panose="020B0502040204020203" pitchFamily="34" charset="0"/>
                <a:cs typeface="Segoe UI" panose="020B0502040204020203" pitchFamily="34" charset="0"/>
              </a:rPr>
              <a:t>Esto  genera que las ventas no aumenten de manera adecuada generando pérdida de tiempo en la comercialización de los productos. Tampoco existe información al alcance del cliente en cuanto a su ubicación, productos, información corporativa, impidiendo así la influencia de demanda en venta de artículos. </a:t>
            </a:r>
          </a:p>
          <a:p>
            <a:pPr algn="just" rtl="0">
              <a:spcBef>
                <a:spcPts val="0"/>
              </a:spcBef>
              <a:spcAft>
                <a:spcPts val="800"/>
              </a:spcAft>
            </a:pPr>
            <a:r>
              <a:rPr lang="es-ES" dirty="0">
                <a:latin typeface="Segoe UI" panose="020B0502040204020203" pitchFamily="34" charset="0"/>
                <a:cs typeface="Segoe UI" panose="020B0502040204020203" pitchFamily="34" charset="0"/>
              </a:rPr>
              <a:t>La estrategia publicitaria en ocasiones no es válida para el cliente debido a que ahora todo se gestiona en la virtualidad, esto dificulta darle una óptima publicidad a la empresa. </a:t>
            </a:r>
          </a:p>
          <a:p>
            <a:pPr algn="just" rtl="0">
              <a:spcBef>
                <a:spcPts val="0"/>
              </a:spcBef>
              <a:spcAft>
                <a:spcPts val="800"/>
              </a:spcAft>
            </a:pPr>
            <a:r>
              <a:rPr lang="es-ES" dirty="0">
                <a:latin typeface="Segoe UI" panose="020B0502040204020203" pitchFamily="34" charset="0"/>
                <a:cs typeface="Segoe UI" panose="020B0502040204020203" pitchFamily="34" charset="0"/>
              </a:rPr>
              <a:t>Razón por la cual se ven en la necesidad de contar con una tienda en línea que les ayude en la comercialización de los productos y reconocimiento a nivel empresarial. </a:t>
            </a:r>
          </a:p>
          <a:p>
            <a:br>
              <a:rPr lang="es-ES" sz="2000" dirty="0">
                <a:latin typeface="Segoe UI" panose="020B0502040204020203" pitchFamily="34" charset="0"/>
                <a:cs typeface="Segoe UI" panose="020B0502040204020203" pitchFamily="34" charset="0"/>
              </a:rPr>
            </a:br>
            <a:endParaRPr lang="es-CO" sz="2000" dirty="0">
              <a:latin typeface="Segoe UI" panose="020B0502040204020203" pitchFamily="34" charset="0"/>
              <a:cs typeface="Segoe UI" panose="020B0502040204020203" pitchFamily="34" charset="0"/>
            </a:endParaRPr>
          </a:p>
        </p:txBody>
      </p:sp>
      <p:pic>
        <p:nvPicPr>
          <p:cNvPr id="7" name="Imagen 6">
            <a:extLst>
              <a:ext uri="{FF2B5EF4-FFF2-40B4-BE49-F238E27FC236}">
                <a16:creationId xmlns:a16="http://schemas.microsoft.com/office/drawing/2014/main" id="{3067DAEC-0CE6-45C7-992E-1812A2BF1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 y="37503"/>
            <a:ext cx="1453349" cy="1353975"/>
          </a:xfrm>
          <a:prstGeom prst="rect">
            <a:avLst/>
          </a:prstGeom>
        </p:spPr>
      </p:pic>
    </p:spTree>
    <p:extLst>
      <p:ext uri="{BB962C8B-B14F-4D97-AF65-F5344CB8AC3E}">
        <p14:creationId xmlns:p14="http://schemas.microsoft.com/office/powerpoint/2010/main" val="121126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36F3863-9558-4455-8CF5-0FA765C72B60}"/>
              </a:ext>
            </a:extLst>
          </p:cNvPr>
          <p:cNvSpPr txBox="1">
            <a:spLocks/>
          </p:cNvSpPr>
          <p:nvPr/>
        </p:nvSpPr>
        <p:spPr>
          <a:xfrm>
            <a:off x="2642226" y="701430"/>
            <a:ext cx="7105255"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FORMULACIÓN DEL PROBLEMA</a:t>
            </a:r>
          </a:p>
        </p:txBody>
      </p:sp>
      <p:sp>
        <p:nvSpPr>
          <p:cNvPr id="6" name="CuadroTexto 5">
            <a:extLst>
              <a:ext uri="{FF2B5EF4-FFF2-40B4-BE49-F238E27FC236}">
                <a16:creationId xmlns:a16="http://schemas.microsoft.com/office/drawing/2014/main" id="{A77C9D76-0869-4026-B57E-582C01F1D325}"/>
              </a:ext>
            </a:extLst>
          </p:cNvPr>
          <p:cNvSpPr txBox="1"/>
          <p:nvPr/>
        </p:nvSpPr>
        <p:spPr>
          <a:xfrm>
            <a:off x="1840350" y="2140584"/>
            <a:ext cx="8511299" cy="3621504"/>
          </a:xfrm>
          <a:prstGeom prst="rect">
            <a:avLst/>
          </a:prstGeom>
          <a:noFill/>
        </p:spPr>
        <p:txBody>
          <a:bodyPr wrap="square" rtlCol="0">
            <a:spAutoFit/>
          </a:bodyPr>
          <a:lstStyle/>
          <a:p>
            <a:pPr algn="just">
              <a:spcAft>
                <a:spcPts val="800"/>
              </a:spcAft>
            </a:pPr>
            <a:r>
              <a:rPr lang="es-ES" dirty="0">
                <a:latin typeface="Segoe UI" panose="020B0502040204020203" pitchFamily="34" charset="0"/>
                <a:cs typeface="Segoe UI" panose="020B0502040204020203" pitchFamily="34" charset="0"/>
              </a:rPr>
              <a:t>¿De qué forma la implementación de un Sistema de Información para la Web, optimizaría los procesos relacionados con las ventas y posicionamiento de la empresa? </a:t>
            </a:r>
          </a:p>
          <a:p>
            <a:pPr algn="just">
              <a:spcAft>
                <a:spcPts val="800"/>
              </a:spcAft>
            </a:pPr>
            <a:r>
              <a:rPr lang="es-ES" dirty="0">
                <a:latin typeface="Segoe UI" panose="020B0502040204020203" pitchFamily="34" charset="0"/>
                <a:cs typeface="Segoe UI" panose="020B0502040204020203" pitchFamily="34" charset="0"/>
              </a:rPr>
              <a:t>Claramente los principales beneficiarios serán los propietarios y empleados de la empresa, quienes lograrán realizar sus operaciones de una forma más eficiente. Así mismo, los clientes verán reflejados los beneficios de este nuevo sistema en una mejor atención por parte del departamento de ventas de WUKY y por otro lado los estudiantes que desarrollan el presente proyecto, a quienes les permitirá aplicar de forma directa los conocimientos adquiridos durante el desarrollo de su Tecnólogo aplicándolos a una problemática empresarial. </a:t>
            </a:r>
          </a:p>
          <a:p>
            <a:br>
              <a:rPr lang="es-ES" dirty="0"/>
            </a:br>
            <a:endParaRPr lang="es-CO" dirty="0"/>
          </a:p>
        </p:txBody>
      </p:sp>
      <p:pic>
        <p:nvPicPr>
          <p:cNvPr id="7" name="Imagen 6">
            <a:extLst>
              <a:ext uri="{FF2B5EF4-FFF2-40B4-BE49-F238E27FC236}">
                <a16:creationId xmlns:a16="http://schemas.microsoft.com/office/drawing/2014/main" id="{74A5E185-E026-444A-A776-051A7E482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643"/>
            <a:ext cx="1453349" cy="1353975"/>
          </a:xfrm>
          <a:prstGeom prst="rect">
            <a:avLst/>
          </a:prstGeom>
        </p:spPr>
      </p:pic>
    </p:spTree>
    <p:extLst>
      <p:ext uri="{BB962C8B-B14F-4D97-AF65-F5344CB8AC3E}">
        <p14:creationId xmlns:p14="http://schemas.microsoft.com/office/powerpoint/2010/main" val="186018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081D2A76-16BC-41A0-9301-D0F7FD8B3A1F}"/>
              </a:ext>
            </a:extLst>
          </p:cNvPr>
          <p:cNvSpPr>
            <a:spLocks noGrp="1"/>
          </p:cNvSpPr>
          <p:nvPr>
            <p:ph type="title"/>
          </p:nvPr>
        </p:nvSpPr>
        <p:spPr>
          <a:xfrm>
            <a:off x="1511067" y="1494322"/>
            <a:ext cx="8781485" cy="3818804"/>
          </a:xfrm>
        </p:spPr>
        <p:txBody>
          <a:bodyPr vert="horz" lIns="91440" tIns="45720" rIns="91440" bIns="45720" rtlCol="0" anchor="b">
            <a:normAutofit/>
          </a:bodyPr>
          <a:lstStyle/>
          <a:p>
            <a:pPr rtl="0">
              <a:spcBef>
                <a:spcPts val="0"/>
              </a:spcBef>
              <a:spcAft>
                <a:spcPts val="800"/>
              </a:spcAft>
            </a:pPr>
            <a:r>
              <a:rPr lang="es-ES" sz="4000" dirty="0">
                <a:latin typeface="Modern Love Caps" panose="04070805081001020A01" pitchFamily="82" charset="0"/>
              </a:rPr>
              <a:t>ALCANCE</a:t>
            </a: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El alcance de este proyecto es cubrir las necesidades del área de compras y servicio al cliente en cuanto a los productos ofrecidos.</a:t>
            </a:r>
            <a:br>
              <a:rPr lang="es-ES" sz="2000" b="0" dirty="0">
                <a:effectLst/>
              </a:rPr>
            </a:br>
            <a:br>
              <a:rPr lang="es-ES" sz="2000" dirty="0"/>
            </a:br>
            <a:endParaRPr lang="en-US" sz="4000"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F0EA90F4-2E97-4A2D-874E-2D7E3155D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2" y="88187"/>
            <a:ext cx="1453349" cy="1353975"/>
          </a:xfrm>
          <a:prstGeom prst="rect">
            <a:avLst/>
          </a:prstGeom>
        </p:spPr>
      </p:pic>
    </p:spTree>
    <p:extLst>
      <p:ext uri="{BB962C8B-B14F-4D97-AF65-F5344CB8AC3E}">
        <p14:creationId xmlns:p14="http://schemas.microsoft.com/office/powerpoint/2010/main" val="371911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JUSTIFICACIÓN</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4524315"/>
          </a:xfrm>
          <a:prstGeom prst="rect">
            <a:avLst/>
          </a:prstGeom>
          <a:noFill/>
        </p:spPr>
        <p:txBody>
          <a:bodyPr wrap="square" rtlCol="0">
            <a:spAutoFit/>
          </a:bodyPr>
          <a:lstStyle/>
          <a:p>
            <a:pPr algn="just"/>
            <a:r>
              <a:rPr lang="es-ES" sz="1800" i="0" dirty="0">
                <a:latin typeface="Segoe UI" panose="020B0502040204020203" pitchFamily="34" charset="0"/>
                <a:ea typeface="+mn-ea"/>
                <a:cs typeface="Segoe UI" panose="020B0502040204020203" pitchFamily="34" charset="0"/>
              </a:rPr>
              <a:t>Con la elaboración de la página Web se permitirá la gestión de ventas beneficiando el manejo eficiente de la operación y administración de la información generada en la organización, presentándola de manera confiable y oportuna contribuyendo en la toma de decisiones. A su vez, mejorará el sistema de búsqueda de productos, tendrá un control de inventario y agilización de las ventas, brindando a los empleados un mejor desempeño laboral.</a:t>
            </a:r>
          </a:p>
          <a:p>
            <a:pPr algn="just"/>
            <a:br>
              <a:rPr lang="es-ES" sz="1800" i="0" dirty="0">
                <a:latin typeface="Segoe UI" panose="020B0502040204020203" pitchFamily="34" charset="0"/>
                <a:ea typeface="+mn-ea"/>
                <a:cs typeface="Segoe UI" panose="020B0502040204020203" pitchFamily="34" charset="0"/>
              </a:rPr>
            </a:br>
            <a:r>
              <a:rPr lang="es-ES" sz="1800" i="0" dirty="0">
                <a:latin typeface="Segoe UI" panose="020B0502040204020203" pitchFamily="34" charset="0"/>
                <a:ea typeface="+mn-ea"/>
                <a:cs typeface="Segoe UI" panose="020B0502040204020203" pitchFamily="34" charset="0"/>
              </a:rPr>
              <a:t>Para la elaboración de ese Sistema de Información para la Web nos basaremos en el lenguaje de programación HTML5 codificado en un entrono de desarrollo integrado como VISUAL STUDIO CODE, con apoyo de un control de versiones como GIT HUB, donde nos ayudaremos como equipo en el diseño. Así mismo apoyándonos con una base de datos como MySQL para almacenar toda la información que se requiera</a:t>
            </a:r>
          </a:p>
          <a:p>
            <a:pPr algn="just"/>
            <a:endParaRPr lang="es-ES" dirty="0">
              <a:latin typeface="Segoe UI" panose="020B0502040204020203" pitchFamily="34" charset="0"/>
              <a:cs typeface="Segoe UI" panose="020B0502040204020203" pitchFamily="34" charset="0"/>
            </a:endParaRPr>
          </a:p>
          <a:p>
            <a:pPr algn="just"/>
            <a:r>
              <a:rPr lang="es-ES" dirty="0">
                <a:latin typeface="Segoe UI" panose="020B0502040204020203" pitchFamily="34" charset="0"/>
                <a:cs typeface="Segoe UI" panose="020B0502040204020203" pitchFamily="34" charset="0"/>
              </a:rPr>
              <a:t>Para culminar este proyecto de manera optima iniciamos a partir del 19 de julio del 2021 hasta julio del 2023, desarrollándose en el entorno de la organización. </a:t>
            </a:r>
            <a:endParaRPr lang="es-CO" dirty="0"/>
          </a:p>
        </p:txBody>
      </p:sp>
    </p:spTree>
    <p:extLst>
      <p:ext uri="{BB962C8B-B14F-4D97-AF65-F5344CB8AC3E}">
        <p14:creationId xmlns:p14="http://schemas.microsoft.com/office/powerpoint/2010/main" val="9642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338919" y="640645"/>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LEVANTAMIENTO DE INFORMACIÓN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sp>
        <p:nvSpPr>
          <p:cNvPr id="6" name="CuadroTexto 5">
            <a:extLst>
              <a:ext uri="{FF2B5EF4-FFF2-40B4-BE49-F238E27FC236}">
                <a16:creationId xmlns:a16="http://schemas.microsoft.com/office/drawing/2014/main" id="{27F53ED4-9047-4155-9577-5D9F6F60424E}"/>
              </a:ext>
            </a:extLst>
          </p:cNvPr>
          <p:cNvSpPr txBox="1"/>
          <p:nvPr/>
        </p:nvSpPr>
        <p:spPr>
          <a:xfrm>
            <a:off x="1882345" y="1906192"/>
            <a:ext cx="8744465" cy="3416320"/>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ENTREVISTA: </a:t>
            </a:r>
          </a:p>
          <a:p>
            <a:endParaRPr lang="es-CO" dirty="0">
              <a:latin typeface="Segoe UI" panose="020B0502040204020203" pitchFamily="34" charset="0"/>
              <a:cs typeface="Segoe UI" panose="020B0502040204020203" pitchFamily="34" charset="0"/>
            </a:endParaRPr>
          </a:p>
          <a:p>
            <a:pPr algn="just"/>
            <a:r>
              <a:rPr lang="es-CO" dirty="0">
                <a:latin typeface="Segoe UI" panose="020B0502040204020203" pitchFamily="34" charset="0"/>
                <a:cs typeface="Segoe UI" panose="020B0502040204020203" pitchFamily="34" charset="0"/>
              </a:rPr>
              <a:t>Mediante una conversación dirigida con un propósito específico y basándonos en un formato de preguntas recopilamos la información en cuanto a las necesidades del cliente, conociendo inicialmente el proceso de la empresa. </a:t>
            </a: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965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5E94BC-16DA-4388-822F-85B652864F75}"/>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MAPA DE PROCESOS </a:t>
            </a:r>
            <a:endParaRPr lang="es-CO" sz="4000" i="1" dirty="0"/>
          </a:p>
        </p:txBody>
      </p:sp>
      <p:pic>
        <p:nvPicPr>
          <p:cNvPr id="5" name="Imagen 4">
            <a:extLst>
              <a:ext uri="{FF2B5EF4-FFF2-40B4-BE49-F238E27FC236}">
                <a16:creationId xmlns:a16="http://schemas.microsoft.com/office/drawing/2014/main" id="{8EC0A90B-F76B-4248-BD99-FF2849572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4" y="67831"/>
            <a:ext cx="1453349" cy="1353975"/>
          </a:xfrm>
          <a:prstGeom prst="rect">
            <a:avLst/>
          </a:prstGeom>
        </p:spPr>
      </p:pic>
      <p:pic>
        <p:nvPicPr>
          <p:cNvPr id="3" name="Imagen 2" descr="Diagrama, Gráfico radial&#10;&#10;Descripción generada automáticamente">
            <a:extLst>
              <a:ext uri="{FF2B5EF4-FFF2-40B4-BE49-F238E27FC236}">
                <a16:creationId xmlns:a16="http://schemas.microsoft.com/office/drawing/2014/main" id="{D47060F8-ECD4-4D70-AD71-991D84F4F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50" y="2171700"/>
            <a:ext cx="10680700" cy="2514600"/>
          </a:xfrm>
          <a:prstGeom prst="rect">
            <a:avLst/>
          </a:prstGeom>
        </p:spPr>
      </p:pic>
    </p:spTree>
    <p:extLst>
      <p:ext uri="{BB962C8B-B14F-4D97-AF65-F5344CB8AC3E}">
        <p14:creationId xmlns:p14="http://schemas.microsoft.com/office/powerpoint/2010/main" val="3231590116"/>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790</Words>
  <Application>Microsoft Office PowerPoint</Application>
  <PresentationFormat>Panorámica</PresentationFormat>
  <Paragraphs>56</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Arial</vt:lpstr>
      <vt:lpstr>Avenir Next LT Pro</vt:lpstr>
      <vt:lpstr>Avenir Next LT Pro Light</vt:lpstr>
      <vt:lpstr>Calibri</vt:lpstr>
      <vt:lpstr>Georgia Pro Semibold</vt:lpstr>
      <vt:lpstr>Modern Love Caps</vt:lpstr>
      <vt:lpstr>Segoe UI</vt:lpstr>
      <vt:lpstr>RocaVTI</vt:lpstr>
      <vt:lpstr>PROYECTO WUKY </vt:lpstr>
      <vt:lpstr>DESCRIPCIÓN DEL PROYECTO</vt:lpstr>
      <vt:lpstr>Presentación de PowerPoint</vt:lpstr>
      <vt:lpstr>Presentación de PowerPoint</vt:lpstr>
      <vt:lpstr>Presentación de PowerPoint</vt:lpstr>
      <vt:lpstr>ALCANCE    El alcance de este proyecto es cubrir las necesidades del área de compras y servicio al cliente en cuanto a los productos ofrecidos.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WUKY </dc:title>
  <dc:creator>Softesting Analista1</dc:creator>
  <cp:lastModifiedBy>santiago huertas moreno</cp:lastModifiedBy>
  <cp:revision>2</cp:revision>
  <dcterms:created xsi:type="dcterms:W3CDTF">2021-09-21T02:56:33Z</dcterms:created>
  <dcterms:modified xsi:type="dcterms:W3CDTF">2021-09-22T00:05:18Z</dcterms:modified>
</cp:coreProperties>
</file>