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6"/>
  </p:notesMasterIdLst>
  <p:sldIdLst>
    <p:sldId id="257" r:id="rId2"/>
    <p:sldId id="256" r:id="rId3"/>
    <p:sldId id="259" r:id="rId4"/>
    <p:sldId id="260" r:id="rId5"/>
    <p:sldId id="262" r:id="rId6"/>
    <p:sldId id="268" r:id="rId7"/>
    <p:sldId id="271" r:id="rId8"/>
    <p:sldId id="269" r:id="rId9"/>
    <p:sldId id="273" r:id="rId10"/>
    <p:sldId id="270" r:id="rId11"/>
    <p:sldId id="274" r:id="rId12"/>
    <p:sldId id="276" r:id="rId13"/>
    <p:sldId id="277" r:id="rId14"/>
    <p:sldId id="278"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5/04/2022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4/5/2022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4/5/2022</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xmlns=""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4/5/2022</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xmlns=""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4/5/2022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xmlns=""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4/5/2022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4/5/2022</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xmlns=""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4/5/2022</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4/5/2022</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xmlns=""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4/5/2022</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4/5/2022</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4/5/2022</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4/5/2022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a:solidFill>
                  <a:srgbClr val="FFFFFF"/>
                </a:solidFill>
              </a:rPr>
              <a:t>TECNÓLOGO EN ANÁLISIS Y DESARROLLO DE SISTEMAS DE LA INFORMACIÓN </a:t>
            </a:r>
          </a:p>
          <a:p>
            <a:pPr algn="ctr"/>
            <a:r>
              <a:rPr lang="en-US" sz="2400">
                <a:solidFill>
                  <a:srgbClr val="FFFFFF"/>
                </a:solidFill>
              </a:rPr>
              <a:t>FICHA: 2338821</a:t>
            </a:r>
          </a:p>
          <a:p>
            <a:endParaRPr lang="en-US">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24AC69F6-C054-4BEA-B151-CC4510529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980" y="1124816"/>
            <a:ext cx="4216926" cy="3928590"/>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sp>
        <p:nvSpPr>
          <p:cNvPr id="6" name="CuadroTexto 5">
            <a:extLst>
              <a:ext uri="{FF2B5EF4-FFF2-40B4-BE49-F238E27FC236}">
                <a16:creationId xmlns:a16="http://schemas.microsoft.com/office/drawing/2014/main" id="{27F53ED4-9047-4155-9577-5D9F6F60424E}"/>
              </a:ext>
            </a:extLst>
          </p:cNvPr>
          <p:cNvSpPr txBox="1"/>
          <p:nvPr/>
        </p:nvSpPr>
        <p:spPr>
          <a:xfrm>
            <a:off x="1869093" y="2635061"/>
            <a:ext cx="8744465" cy="3416320"/>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endParaRPr lang="es-CO" dirty="0">
              <a:latin typeface="Segoe UI" panose="020B0502040204020203" pitchFamily="34" charset="0"/>
              <a:cs typeface="Segoe UI" panose="020B0502040204020203" pitchFamily="34" charset="0"/>
            </a:endParaRPr>
          </a:p>
          <a:p>
            <a:pPr algn="just"/>
            <a:r>
              <a:rPr lang="es-CO" dirty="0">
                <a:latin typeface="Segoe UI" panose="020B0502040204020203" pitchFamily="34" charset="0"/>
                <a:cs typeface="Segoe UI" panose="020B0502040204020203" pitchFamily="34" charset="0"/>
              </a:rPr>
              <a:t>Mediante una conversación dirigida con un propósito específico y basándonos en un formato de preguntas recopilamos la información en cuanto a las necesidades del cliente, conociendo inicialmente el proceso de la empresa. </a:t>
            </a: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5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1959080" y="130481"/>
            <a:ext cx="9149738"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CASOS DE USO EXTENDIDO</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67" y="807468"/>
            <a:ext cx="6141993" cy="5921896"/>
          </a:xfrm>
          <a:prstGeom prst="rect">
            <a:avLst/>
          </a:prstGeom>
        </p:spPr>
      </p:pic>
    </p:spTree>
    <p:extLst>
      <p:ext uri="{BB962C8B-B14F-4D97-AF65-F5344CB8AC3E}">
        <p14:creationId xmlns:p14="http://schemas.microsoft.com/office/powerpoint/2010/main" val="237725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1965749" y="214460"/>
            <a:ext cx="9248211"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CASOS DE USO EXTENDIDO</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07" y="922346"/>
            <a:ext cx="6248808" cy="5935654"/>
          </a:xfrm>
          <a:prstGeom prst="rect">
            <a:avLst/>
          </a:prstGeom>
        </p:spPr>
      </p:pic>
    </p:spTree>
    <p:extLst>
      <p:ext uri="{BB962C8B-B14F-4D97-AF65-F5344CB8AC3E}">
        <p14:creationId xmlns:p14="http://schemas.microsoft.com/office/powerpoint/2010/main" val="312675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457909" y="-104318"/>
            <a:ext cx="7640417" cy="707886"/>
          </a:xfrm>
          <a:prstGeom prst="rect">
            <a:avLst/>
          </a:prstGeom>
          <a:noFill/>
        </p:spPr>
        <p:txBody>
          <a:bodyPr wrap="square" rtlCol="0">
            <a:spAutoFit/>
          </a:bodyPr>
          <a:lstStyle/>
          <a:p>
            <a:pPr algn="ctr"/>
            <a:r>
              <a:rPr lang="es-ES" sz="4000" i="1" dirty="0" smtClean="0">
                <a:latin typeface="Modern Love Caps" panose="04070805081001020A01" pitchFamily="82" charset="0"/>
              </a:rPr>
              <a:t>DIAGRAMA DE CLASES</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7" name="Imagen 6"/>
          <p:cNvPicPr>
            <a:picLocks noChangeAspect="1"/>
          </p:cNvPicPr>
          <p:nvPr/>
        </p:nvPicPr>
        <p:blipFill>
          <a:blip r:embed="rId3"/>
          <a:stretch>
            <a:fillRect/>
          </a:stretch>
        </p:blipFill>
        <p:spPr>
          <a:xfrm>
            <a:off x="2310596" y="472938"/>
            <a:ext cx="7935041" cy="6385062"/>
          </a:xfrm>
          <a:prstGeom prst="rect">
            <a:avLst/>
          </a:prstGeom>
        </p:spPr>
      </p:pic>
    </p:spTree>
    <p:extLst>
      <p:ext uri="{BB962C8B-B14F-4D97-AF65-F5344CB8AC3E}">
        <p14:creationId xmlns:p14="http://schemas.microsoft.com/office/powerpoint/2010/main" val="217833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484243" y="130481"/>
            <a:ext cx="7640417" cy="707886"/>
          </a:xfrm>
          <a:prstGeom prst="rect">
            <a:avLst/>
          </a:prstGeom>
          <a:noFill/>
        </p:spPr>
        <p:txBody>
          <a:bodyPr wrap="square" rtlCol="0">
            <a:spAutoFit/>
          </a:bodyPr>
          <a:lstStyle/>
          <a:p>
            <a:pPr algn="ctr"/>
            <a:r>
              <a:rPr lang="es-ES" sz="4000" i="1" dirty="0" smtClean="0">
                <a:latin typeface="Modern Love Caps" panose="04070805081001020A01" pitchFamily="82" charset="0"/>
              </a:rPr>
              <a:t>DIAGRAMA DE DISTRIBUCIÓN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2" name="Imagen 1"/>
          <p:cNvPicPr>
            <a:picLocks noChangeAspect="1"/>
          </p:cNvPicPr>
          <p:nvPr/>
        </p:nvPicPr>
        <p:blipFill>
          <a:blip r:embed="rId3"/>
          <a:stretch>
            <a:fillRect/>
          </a:stretch>
        </p:blipFill>
        <p:spPr>
          <a:xfrm>
            <a:off x="1684826" y="838367"/>
            <a:ext cx="9414974" cy="5911051"/>
          </a:xfrm>
          <a:prstGeom prst="rect">
            <a:avLst/>
          </a:prstGeom>
        </p:spPr>
      </p:pic>
    </p:spTree>
    <p:extLst>
      <p:ext uri="{BB962C8B-B14F-4D97-AF65-F5344CB8AC3E}">
        <p14:creationId xmlns:p14="http://schemas.microsoft.com/office/powerpoint/2010/main" val="30613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6249" y="1352517"/>
            <a:ext cx="8498134" cy="523827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EIDER STEVEN PEÑA FANDIÑO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endParaRPr lang="en-US" sz="2300" dirty="0" smtClean="0">
              <a:latin typeface="Segoe UI" panose="020B0502040204020203" pitchFamily="34" charset="0"/>
              <a:cs typeface="Segoe UI" panose="020B0502040204020203" pitchFamily="34" charset="0"/>
            </a:endParaRPr>
          </a:p>
          <a:p>
            <a:pPr indent="-228600">
              <a:buFont typeface="Arial" panose="020B0604020202020204" pitchFamily="34" charset="0"/>
              <a:buChar char="•"/>
            </a:pPr>
            <a:r>
              <a:rPr lang="en-US" sz="2300" dirty="0" smtClean="0">
                <a:latin typeface="Segoe UI" panose="020B0502040204020203" pitchFamily="34" charset="0"/>
                <a:cs typeface="Segoe UI" panose="020B0502040204020203" pitchFamily="34" charset="0"/>
              </a:rPr>
              <a:t>JESSICA BENAVIDES</a:t>
            </a:r>
            <a:endParaRPr lang="en-US" sz="2300"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184" name="Imagen 183">
            <a:extLst>
              <a:ext uri="{FF2B5EF4-FFF2-40B4-BE49-F238E27FC236}">
                <a16:creationId xmlns:a16="http://schemas.microsoft.com/office/drawing/2014/main" id="{876D3E4D-DD1B-4F9A-95A0-36C8342D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87684" y="1606545"/>
            <a:ext cx="10945000" cy="1785104"/>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a:t>
            </a:r>
            <a:r>
              <a:rPr lang="es-ES" dirty="0" smtClean="0">
                <a:latin typeface="Segoe UI" panose="020B0502040204020203" pitchFamily="34" charset="0"/>
                <a:cs typeface="Segoe UI" panose="020B0502040204020203" pitchFamily="34" charset="0"/>
              </a:rPr>
              <a:t>esarrollar </a:t>
            </a:r>
            <a:r>
              <a:rPr lang="es-ES" dirty="0">
                <a:latin typeface="Segoe UI" panose="020B0502040204020203" pitchFamily="34" charset="0"/>
                <a:cs typeface="Segoe UI" panose="020B0502040204020203" pitchFamily="34" charset="0"/>
              </a:rPr>
              <a:t>un-Sistema de Información Web para la empresa WUKY que le permita la compra de sus productos vía online a fin de  controlarlos y administrarlos adecuadamente, brindándole a la empresa la herramienta y procedimientos para aprovechar al máximo sus recursos, permitiendo a sus procesos ser más óptimos. Dando paso al consumidor mayor facilidad en su compra.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695262" y="3592644"/>
            <a:ext cx="11129843" cy="2062103"/>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smtClean="0">
                <a:latin typeface="Segoe UI" panose="020B0502040204020203" pitchFamily="34" charset="0"/>
                <a:cs typeface="Segoe UI" panose="020B0502040204020203" pitchFamily="34" charset="0"/>
              </a:rPr>
              <a:t>Generar reportes de ventas de los empleados </a:t>
            </a:r>
          </a:p>
          <a:p>
            <a:pPr marL="285750" indent="-285750">
              <a:buFont typeface="Arial" panose="020B0604020202020204" pitchFamily="34" charset="0"/>
              <a:buChar char="•"/>
            </a:pPr>
            <a:r>
              <a:rPr lang="es-ES" dirty="0" smtClean="0">
                <a:latin typeface="Segoe UI" panose="020B0502040204020203" pitchFamily="34" charset="0"/>
                <a:cs typeface="Segoe UI" panose="020B0502040204020203" pitchFamily="34" charset="0"/>
              </a:rPr>
              <a:t>Gestión productos en venta habilitados y deshabilitados</a:t>
            </a:r>
          </a:p>
          <a:p>
            <a:pPr marL="285750" indent="-285750">
              <a:buFont typeface="Arial" panose="020B0604020202020204" pitchFamily="34" charset="0"/>
              <a:buChar char="•"/>
            </a:pPr>
            <a:r>
              <a:rPr lang="es-ES" dirty="0" smtClean="0">
                <a:latin typeface="Segoe UI" panose="020B0502040204020203" pitchFamily="34" charset="0"/>
                <a:cs typeface="Segoe UI" panose="020B0502040204020203" pitchFamily="34" charset="0"/>
              </a:rPr>
              <a:t>Gestión de clientes y empleados</a:t>
            </a:r>
          </a:p>
          <a:p>
            <a:pPr marL="285750" indent="-285750">
              <a:buFont typeface="Arial" panose="020B0604020202020204" pitchFamily="34" charset="0"/>
              <a:buChar char="•"/>
            </a:pPr>
            <a:r>
              <a:rPr lang="es-ES" dirty="0" smtClean="0">
                <a:latin typeface="Segoe UI" panose="020B0502040204020203" pitchFamily="34" charset="0"/>
                <a:cs typeface="Segoe UI" panose="020B0502040204020203" pitchFamily="34" charset="0"/>
              </a:rPr>
              <a:t>Gestionar log’s de los usuarios</a:t>
            </a:r>
            <a:endParaRPr lang="es-ES" dirty="0" smtClean="0">
              <a:latin typeface="Segoe UI" panose="020B0502040204020203" pitchFamily="34" charset="0"/>
              <a:cs typeface="Segoe UI" panose="020B0502040204020203" pitchFamily="34" charset="0"/>
            </a:endParaRPr>
          </a:p>
          <a:p>
            <a:endParaRPr lang="es-ES" dirty="0" smtClean="0">
              <a:latin typeface="Segoe UI" panose="020B0502040204020203" pitchFamily="34" charset="0"/>
              <a:cs typeface="Segoe UI" panose="020B0502040204020203" pitchFamily="34" charset="0"/>
            </a:endParaRPr>
          </a:p>
          <a:p>
            <a:r>
              <a:rPr lang="es-CO" sz="2000" dirty="0" smtClean="0">
                <a:latin typeface="Segoe UI" panose="020B0502040204020203" pitchFamily="34" charset="0"/>
                <a:cs typeface="Segoe UI" panose="020B0502040204020203" pitchFamily="34" charset="0"/>
              </a:rPr>
              <a:t> </a:t>
            </a:r>
            <a:endParaRPr lang="es-CO" sz="2000" dirty="0">
              <a:latin typeface="Segoe UI" panose="020B0502040204020203" pitchFamily="34" charset="0"/>
              <a:cs typeface="Segoe UI" panose="020B0502040204020203" pitchFamily="34" charset="0"/>
            </a:endParaRPr>
          </a:p>
        </p:txBody>
      </p:sp>
      <p:pic>
        <p:nvPicPr>
          <p:cNvPr id="46" name="Imagen 45">
            <a:extLst>
              <a:ext uri="{FF2B5EF4-FFF2-40B4-BE49-F238E27FC236}">
                <a16:creationId xmlns:a16="http://schemas.microsoft.com/office/drawing/2014/main" id="{43C6BDE3-0569-4A68-BE57-7CF07E966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3" y="82389"/>
            <a:ext cx="1304062" cy="1214896"/>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361739" y="1749825"/>
            <a:ext cx="9872318" cy="5273238"/>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Basándonos en el estudio de investigación Wuky </a:t>
            </a:r>
            <a:r>
              <a:rPr lang="es-CO" dirty="0">
                <a:latin typeface="Segoe UI" panose="020B0502040204020203" pitchFamily="34" charset="0"/>
                <a:cs typeface="Segoe UI" panose="020B0502040204020203" pitchFamily="34" charset="0"/>
              </a:rPr>
              <a:t>es </a:t>
            </a:r>
            <a:r>
              <a:rPr lang="es-CO" dirty="0">
                <a:latin typeface="Segoe UI" panose="020B0502040204020203" pitchFamily="34" charset="0"/>
                <a:cs typeface="Segoe UI" panose="020B0502040204020203" pitchFamily="34" charset="0"/>
              </a:rPr>
              <a:t>una empresa joven y actualmente solo tiene un punto de venta y poca presencia en internet, esto no ha permitido que la empresa logre ser conocida por los </a:t>
            </a:r>
            <a:r>
              <a:rPr lang="es-CO" dirty="0" smtClean="0">
                <a:latin typeface="Segoe UI" panose="020B0502040204020203" pitchFamily="34" charset="0"/>
                <a:cs typeface="Segoe UI" panose="020B0502040204020203" pitchFamily="34" charset="0"/>
              </a:rPr>
              <a:t>clientes.</a:t>
            </a:r>
            <a:r>
              <a:rPr lang="es-ES" dirty="0">
                <a:latin typeface="Segoe UI" panose="020B0502040204020203" pitchFamily="34" charset="0"/>
                <a:cs typeface="Segoe UI" panose="020B0502040204020203" pitchFamily="34" charset="0"/>
              </a:rPr>
              <a:t> </a:t>
            </a:r>
            <a:r>
              <a:rPr lang="es-ES" dirty="0" smtClean="0">
                <a:latin typeface="Segoe UI" panose="020B0502040204020203" pitchFamily="34" charset="0"/>
                <a:cs typeface="Segoe UI" panose="020B0502040204020203" pitchFamily="34" charset="0"/>
              </a:rPr>
              <a:t>Adicional a esto el ingreso y salida de productos tiene un control en documentación física o en documentos electrónicos, así mismo información de clientes y proveedores</a:t>
            </a:r>
            <a:r>
              <a:rPr lang="es-ES" dirty="0" smtClean="0">
                <a:latin typeface="Segoe UI" panose="020B0502040204020203" pitchFamily="34" charset="0"/>
                <a:cs typeface="Segoe UI" panose="020B0502040204020203" pitchFamily="34" charset="0"/>
              </a:rPr>
              <a:t>. </a:t>
            </a:r>
          </a:p>
          <a:p>
            <a:pPr algn="just">
              <a:spcAft>
                <a:spcPts val="800"/>
              </a:spcAft>
            </a:pPr>
            <a:r>
              <a:rPr lang="es-CO" dirty="0">
                <a:latin typeface="Segoe UI" panose="020B0502040204020203" pitchFamily="34" charset="0"/>
                <a:cs typeface="Segoe UI" panose="020B0502040204020203" pitchFamily="34" charset="0"/>
              </a:rPr>
              <a:t>La página </a:t>
            </a:r>
            <a:r>
              <a:rPr lang="es-CO" dirty="0" smtClean="0">
                <a:latin typeface="Segoe UI" panose="020B0502040204020203" pitchFamily="34" charset="0"/>
                <a:cs typeface="Segoe UI" panose="020B0502040204020203" pitchFamily="34" charset="0"/>
              </a:rPr>
              <a:t>Web permitirá </a:t>
            </a:r>
            <a:r>
              <a:rPr lang="es-CO" dirty="0">
                <a:latin typeface="Segoe UI" panose="020B0502040204020203" pitchFamily="34" charset="0"/>
                <a:cs typeface="Segoe UI" panose="020B0502040204020203" pitchFamily="34" charset="0"/>
              </a:rPr>
              <a:t>la gestión de ventas beneficia el manejo eficiente de la operación y administración de la información generada en la organización, presentándola de manera confiable y oportuna contribuyendo en la toma de decisiones. </a:t>
            </a:r>
            <a:r>
              <a:rPr lang="es-CO" dirty="0">
                <a:latin typeface="Segoe UI" panose="020B0502040204020203" pitchFamily="34" charset="0"/>
                <a:cs typeface="Segoe UI" panose="020B0502040204020203" pitchFamily="34" charset="0"/>
              </a:rPr>
              <a:t>A su vez, mejorará el sistema de búsqueda de productos, tendrá un control de inventario y agilización de las ventas, brindando a los empleados un mejor desempeño laboral.</a:t>
            </a:r>
          </a:p>
          <a:p>
            <a:pPr algn="just">
              <a:spcAft>
                <a:spcPts val="800"/>
              </a:spcAft>
            </a:pPr>
            <a:r>
              <a:rPr lang="es-CO" dirty="0">
                <a:latin typeface="Segoe UI" panose="020B0502040204020203" pitchFamily="34" charset="0"/>
                <a:cs typeface="Segoe UI" panose="020B0502040204020203" pitchFamily="34" charset="0"/>
              </a:rPr>
              <a:t>Con la implementación de este Sistema de Información, ayudaremos a que la empresa WUKY esté al frente de las nuevas tecnologías, favoreciendo en la fidelización, posicionamiento de la empresa como líder en venta de artículos para mascotas y así mismo una mejora en la organización de los procesos. </a:t>
            </a:r>
          </a:p>
          <a:p>
            <a:pPr algn="just" rtl="0">
              <a:spcBef>
                <a:spcPts val="0"/>
              </a:spcBef>
              <a:spcAft>
                <a:spcPts val="800"/>
              </a:spcAft>
            </a:pPr>
            <a:endParaRPr lang="es-ES" dirty="0">
              <a:latin typeface="Segoe UI" panose="020B0502040204020203" pitchFamily="34" charset="0"/>
              <a:cs typeface="Segoe UI" panose="020B0502040204020203" pitchFamily="34" charset="0"/>
            </a:endParaRPr>
          </a:p>
          <a:p>
            <a:r>
              <a:rPr lang="es-ES" sz="2000" dirty="0">
                <a:latin typeface="Segoe UI" panose="020B0502040204020203" pitchFamily="34" charset="0"/>
                <a:cs typeface="Segoe UI" panose="020B0502040204020203" pitchFamily="34" charset="0"/>
              </a:rPr>
              <a:t/>
            </a:r>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3067DAEC-0CE6-45C7-992E-1812A2BF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 y="37503"/>
            <a:ext cx="1453349" cy="135397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35563" y="1670558"/>
            <a:ext cx="8781485" cy="3818804"/>
          </a:xfrm>
        </p:spPr>
        <p:txBody>
          <a:bodyPr vert="horz" lIns="91440" tIns="45720" rIns="91440" bIns="45720" rtlCol="0" anchor="b">
            <a:normAutofit fontScale="90000"/>
          </a:bodyPr>
          <a:lstStyle/>
          <a:p>
            <a:pPr algn="just"/>
            <a:r>
              <a:rPr lang="es-ES" sz="4000" dirty="0">
                <a:latin typeface="Modern Love Caps" panose="04070805081001020A01" pitchFamily="82" charset="0"/>
              </a:rPr>
              <a:t>ALCANCE</a:t>
            </a:r>
            <a:r>
              <a:rPr lang="es-ES" sz="2000" dirty="0">
                <a:latin typeface="Segoe UI" panose="020B0502040204020203" pitchFamily="34" charset="0"/>
                <a:ea typeface="+mn-ea"/>
                <a:cs typeface="Segoe UI" panose="020B0502040204020203" pitchFamily="34" charset="0"/>
              </a:rPr>
              <a:t/>
            </a:r>
            <a:br>
              <a:rPr lang="es-ES" sz="2000" dirty="0">
                <a:latin typeface="Segoe UI" panose="020B0502040204020203" pitchFamily="34" charset="0"/>
                <a:ea typeface="+mn-ea"/>
                <a:cs typeface="Segoe UI" panose="020B0502040204020203" pitchFamily="34" charset="0"/>
              </a:rPr>
            </a:br>
            <a:r>
              <a:rPr lang="es-ES" sz="2000" dirty="0">
                <a:latin typeface="Segoe UI" panose="020B0502040204020203" pitchFamily="34" charset="0"/>
                <a:ea typeface="+mn-ea"/>
                <a:cs typeface="Segoe UI" panose="020B0502040204020203" pitchFamily="34" charset="0"/>
              </a:rPr>
              <a:t/>
            </a:r>
            <a:br>
              <a:rPr lang="es-ES" sz="2000" dirty="0">
                <a:latin typeface="Segoe UI" panose="020B0502040204020203" pitchFamily="34" charset="0"/>
                <a:ea typeface="+mn-ea"/>
                <a:cs typeface="Segoe UI" panose="020B0502040204020203" pitchFamily="34" charset="0"/>
              </a:rPr>
            </a:br>
            <a:r>
              <a:rPr lang="es-ES" sz="2000" dirty="0">
                <a:latin typeface="Segoe UI" panose="020B0502040204020203" pitchFamily="34" charset="0"/>
                <a:ea typeface="+mn-ea"/>
                <a:cs typeface="Segoe UI" panose="020B0502040204020203" pitchFamily="34" charset="0"/>
              </a:rPr>
              <a:t/>
            </a:r>
            <a:br>
              <a:rPr lang="es-ES" sz="2000" dirty="0">
                <a:latin typeface="Segoe UI" panose="020B0502040204020203" pitchFamily="34" charset="0"/>
                <a:ea typeface="+mn-ea"/>
                <a:cs typeface="Segoe UI" panose="020B0502040204020203" pitchFamily="34" charset="0"/>
              </a:rPr>
            </a:br>
            <a:r>
              <a:rPr lang="es-ES" sz="2000" dirty="0">
                <a:latin typeface="Segoe UI" panose="020B0502040204020203" pitchFamily="34" charset="0"/>
                <a:ea typeface="+mn-ea"/>
                <a:cs typeface="Segoe UI" panose="020B0502040204020203" pitchFamily="34" charset="0"/>
              </a:rPr>
              <a:t/>
            </a: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r>
              <a:rPr lang="es-ES" sz="2000" i="0" dirty="0" smtClean="0">
                <a:latin typeface="Segoe UI" panose="020B0502040204020203" pitchFamily="34" charset="0"/>
                <a:ea typeface="+mn-ea"/>
                <a:cs typeface="Segoe UI" panose="020B0502040204020203" pitchFamily="34" charset="0"/>
              </a:rPr>
              <a:t>.</a:t>
            </a:r>
            <a:r>
              <a:rPr lang="es-ES" sz="2000" i="0" dirty="0">
                <a:latin typeface="Segoe UI" panose="020B0502040204020203" pitchFamily="34" charset="0"/>
                <a:cs typeface="Segoe UI" panose="020B0502040204020203" pitchFamily="34" charset="0"/>
              </a:rPr>
              <a:t> 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a:t>
            </a:r>
            <a:r>
              <a:rPr lang="es-ES" sz="2000" i="0" dirty="0" err="1">
                <a:latin typeface="Segoe UI" panose="020B0502040204020203" pitchFamily="34" charset="0"/>
                <a:cs typeface="Segoe UI" panose="020B0502040204020203" pitchFamily="34" charset="0"/>
              </a:rPr>
              <a:t>MySQL</a:t>
            </a:r>
            <a:r>
              <a:rPr lang="es-ES" sz="2000" i="0" dirty="0">
                <a:latin typeface="Segoe UI" panose="020B0502040204020203" pitchFamily="34" charset="0"/>
                <a:cs typeface="Segoe UI" panose="020B0502040204020203" pitchFamily="34" charset="0"/>
              </a:rPr>
              <a:t> para almacenar toda la información que se requiera</a:t>
            </a:r>
            <a:br>
              <a:rPr lang="es-ES" sz="2000" i="0" dirty="0">
                <a:latin typeface="Segoe UI" panose="020B0502040204020203" pitchFamily="34" charset="0"/>
                <a:cs typeface="Segoe UI" panose="020B0502040204020203" pitchFamily="34" charset="0"/>
              </a:rPr>
            </a:br>
            <a:r>
              <a:rPr lang="es-ES" sz="2000" dirty="0">
                <a:latin typeface="Segoe UI" panose="020B0502040204020203" pitchFamily="34" charset="0"/>
                <a:cs typeface="Segoe UI" panose="020B0502040204020203" pitchFamily="34" charset="0"/>
              </a:rPr>
              <a:t/>
            </a:r>
            <a:br>
              <a:rPr lang="es-ES" sz="2000" dirty="0">
                <a:latin typeface="Segoe UI" panose="020B0502040204020203" pitchFamily="34" charset="0"/>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Para culminar este proyecto de manera optima iniciamos a partir del 19 de julio del 2021 hasta julio del 2023, desarrollándose en el entorno de la organización. </a:t>
            </a:r>
            <a:r>
              <a:rPr lang="es-CO" sz="2000" i="0" dirty="0">
                <a:latin typeface="Segoe UI" panose="020B0502040204020203" pitchFamily="34" charset="0"/>
                <a:ea typeface="+mn-ea"/>
                <a:cs typeface="Segoe UI" panose="020B0502040204020203" pitchFamily="34" charset="0"/>
              </a:rPr>
              <a:t/>
            </a:r>
            <a:br>
              <a:rPr lang="es-CO" sz="2000" i="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
            </a:r>
            <a:br>
              <a:rPr lang="es-ES" sz="2000" i="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
            </a:r>
            <a:br>
              <a:rPr lang="es-ES" sz="2000" i="0" dirty="0">
                <a:latin typeface="Segoe UI" panose="020B0502040204020203" pitchFamily="34" charset="0"/>
                <a:ea typeface="+mn-ea"/>
                <a:cs typeface="Segoe UI" panose="020B0502040204020203" pitchFamily="34" charset="0"/>
              </a:rPr>
            </a:br>
            <a:endParaRPr lang="en-US" sz="2000" i="0" dirty="0">
              <a:latin typeface="Segoe UI" panose="020B0502040204020203" pitchFamily="34" charset="0"/>
              <a:ea typeface="+mn-ea"/>
              <a:cs typeface="Segoe UI" panose="020B0502040204020203" pitchFamily="34" charset="0"/>
            </a:endParaRPr>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F0EA90F4-2E97-4A2D-874E-2D7E3155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 y="88187"/>
            <a:ext cx="1453349" cy="135397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36962" y="688707"/>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1862402" y="1843981"/>
            <a:ext cx="8628649" cy="3693319"/>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a:t>
            </a:r>
            <a:r>
              <a:rPr lang="es-ES" sz="1800" i="0" dirty="0" smtClean="0">
                <a:latin typeface="Segoe UI" panose="020B0502040204020203" pitchFamily="34" charset="0"/>
                <a:ea typeface="+mn-ea"/>
                <a:cs typeface="Segoe UI" panose="020B0502040204020203" pitchFamily="34" charset="0"/>
              </a:rPr>
              <a:t>laboral. L</a:t>
            </a:r>
            <a:r>
              <a:rPr lang="es-ES" dirty="0" smtClean="0">
                <a:latin typeface="Segoe UI" panose="020B0502040204020203" pitchFamily="34" charset="0"/>
                <a:cs typeface="Segoe UI" panose="020B0502040204020203" pitchFamily="34" charset="0"/>
              </a:rPr>
              <a:t>os </a:t>
            </a:r>
            <a:r>
              <a:rPr lang="es-ES" dirty="0">
                <a:latin typeface="Segoe UI" panose="020B0502040204020203" pitchFamily="34" charset="0"/>
                <a:cs typeface="Segoe UI" panose="020B0502040204020203" pitchFamily="34" charset="0"/>
              </a:rPr>
              <a:t>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r>
              <a:rPr lang="es-ES" sz="1800" i="0" dirty="0">
                <a:latin typeface="Segoe UI" panose="020B0502040204020203" pitchFamily="34" charset="0"/>
                <a:ea typeface="+mn-ea"/>
                <a:cs typeface="Segoe UI" panose="020B0502040204020203" pitchFamily="34" charset="0"/>
              </a:rPr>
              <a:t/>
            </a:r>
            <a:br>
              <a:rPr lang="es-ES" sz="1800" i="0" dirty="0">
                <a:latin typeface="Segoe UI" panose="020B0502040204020203" pitchFamily="34" charset="0"/>
                <a:ea typeface="+mn-ea"/>
                <a:cs typeface="Segoe UI" panose="020B0502040204020203" pitchFamily="34" charset="0"/>
              </a:rPr>
            </a:br>
            <a:endParaRPr lang="es-CO" dirty="0"/>
          </a:p>
        </p:txBody>
      </p:sp>
    </p:spTree>
    <p:extLst>
      <p:ext uri="{BB962C8B-B14F-4D97-AF65-F5344CB8AC3E}">
        <p14:creationId xmlns:p14="http://schemas.microsoft.com/office/powerpoint/2010/main" val="9642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MAPA DE PROCESOS </a:t>
            </a:r>
            <a:endParaRPr lang="es-CO" sz="4000" i="1" dirty="0"/>
          </a:p>
        </p:txBody>
      </p:sp>
      <p:pic>
        <p:nvPicPr>
          <p:cNvPr id="5" name="Imagen 4">
            <a:extLst>
              <a:ext uri="{FF2B5EF4-FFF2-40B4-BE49-F238E27FC236}">
                <a16:creationId xmlns:a16="http://schemas.microsoft.com/office/drawing/2014/main" id="{8EC0A90B-F76B-4248-BD99-FF2849572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67831"/>
            <a:ext cx="1453349" cy="1353975"/>
          </a:xfrm>
          <a:prstGeom prst="rect">
            <a:avLst/>
          </a:prstGeom>
        </p:spPr>
      </p:pic>
      <p:pic>
        <p:nvPicPr>
          <p:cNvPr id="3" name="Imagen 2" descr="Diagrama, Gráfico radial&#10;&#10;Descripción generada automáticamente">
            <a:extLst>
              <a:ext uri="{FF2B5EF4-FFF2-40B4-BE49-F238E27FC236}">
                <a16:creationId xmlns:a16="http://schemas.microsoft.com/office/drawing/2014/main" id="{D47060F8-ECD4-4D70-AD71-991D84F4F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2459083"/>
            <a:ext cx="10680700" cy="2514600"/>
          </a:xfrm>
          <a:prstGeom prst="rect">
            <a:avLst/>
          </a:prstGeom>
        </p:spPr>
      </p:pic>
    </p:spTree>
    <p:extLst>
      <p:ext uri="{BB962C8B-B14F-4D97-AF65-F5344CB8AC3E}">
        <p14:creationId xmlns:p14="http://schemas.microsoft.com/office/powerpoint/2010/main" val="323159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8253"/>
          <a:stretch/>
        </p:blipFill>
        <p:spPr bwMode="auto">
          <a:xfrm>
            <a:off x="529809" y="1271963"/>
            <a:ext cx="11365002" cy="4926418"/>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F46FD23-0D72-4B7D-AE5F-E663BB23169B}"/>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PROCESO DE VENTAS </a:t>
            </a:r>
            <a:endParaRPr lang="es-CO" sz="4000" i="1" dirty="0"/>
          </a:p>
        </p:txBody>
      </p:sp>
    </p:spTree>
    <p:extLst>
      <p:ext uri="{BB962C8B-B14F-4D97-AF65-F5344CB8AC3E}">
        <p14:creationId xmlns:p14="http://schemas.microsoft.com/office/powerpoint/2010/main" val="256034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6" name="Imagen 5">
            <a:extLst>
              <a:ext uri="{FF2B5EF4-FFF2-40B4-BE49-F238E27FC236}">
                <a16:creationId xmlns:a16="http://schemas.microsoft.com/office/drawing/2014/main" id="{F1430AF5-9CFB-4E78-828D-F90572E4AB38}"/>
              </a:ext>
            </a:extLst>
          </p:cNvPr>
          <p:cNvPicPr>
            <a:picLocks noChangeAspect="1"/>
          </p:cNvPicPr>
          <p:nvPr/>
        </p:nvPicPr>
        <p:blipFill>
          <a:blip r:embed="rId4"/>
          <a:stretch>
            <a:fillRect/>
          </a:stretch>
        </p:blipFill>
        <p:spPr>
          <a:xfrm>
            <a:off x="600070" y="2352409"/>
            <a:ext cx="4981294" cy="3498869"/>
          </a:xfrm>
          <a:prstGeom prst="rect">
            <a:avLst/>
          </a:prstGeom>
        </p:spPr>
      </p:pic>
      <p:pic>
        <p:nvPicPr>
          <p:cNvPr id="5" name="Imagen 4" descr="Texto&#10;&#10;Descripción generada automáticamente">
            <a:extLst>
              <a:ext uri="{FF2B5EF4-FFF2-40B4-BE49-F238E27FC236}">
                <a16:creationId xmlns:a16="http://schemas.microsoft.com/office/drawing/2014/main" id="{06CF27A7-F58B-4090-87A7-826A83DFAF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6363" y="2352409"/>
            <a:ext cx="5062661" cy="3498869"/>
          </a:xfrm>
          <a:prstGeom prst="rect">
            <a:avLst/>
          </a:prstGeom>
        </p:spPr>
      </p:pic>
      <p:sp>
        <p:nvSpPr>
          <p:cNvPr id="41" name="CuadroTexto 40">
            <a:extLst>
              <a:ext uri="{FF2B5EF4-FFF2-40B4-BE49-F238E27FC236}">
                <a16:creationId xmlns:a16="http://schemas.microsoft.com/office/drawing/2014/main" id="{301523C9-2306-42CE-A5CE-73E53039C7C0}"/>
              </a:ext>
            </a:extLst>
          </p:cNvPr>
          <p:cNvSpPr txBox="1"/>
          <p:nvPr/>
        </p:nvSpPr>
        <p:spPr>
          <a:xfrm>
            <a:off x="2049100" y="6183873"/>
            <a:ext cx="8341077" cy="369332"/>
          </a:xfrm>
          <a:prstGeom prst="rect">
            <a:avLst/>
          </a:prstGeom>
          <a:noFill/>
        </p:spPr>
        <p:txBody>
          <a:bodyPr wrap="square" rtlCol="0">
            <a:spAutoFit/>
          </a:bodyPr>
          <a:lstStyle/>
          <a:p>
            <a:pPr algn="ctr"/>
            <a:r>
              <a:rPr lang="es-CO" dirty="0"/>
              <a:t>https://github.com/huertas-santiago/WebWuky</a:t>
            </a:r>
          </a:p>
        </p:txBody>
      </p:sp>
    </p:spTree>
    <p:extLst>
      <p:ext uri="{BB962C8B-B14F-4D97-AF65-F5344CB8AC3E}">
        <p14:creationId xmlns:p14="http://schemas.microsoft.com/office/powerpoint/2010/main" val="1898373242"/>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512</Words>
  <Application>Microsoft Office PowerPoint</Application>
  <PresentationFormat>Panorámica</PresentationFormat>
  <Paragraphs>54</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Avenir Next LT Pro</vt:lpstr>
      <vt:lpstr>Avenir Next LT Pro Light</vt:lpstr>
      <vt:lpstr>Calibri</vt:lpstr>
      <vt:lpstr>Georgia Pro Semibold</vt:lpstr>
      <vt:lpstr>Modern Love Caps</vt:lpstr>
      <vt:lpstr>Segoe UI</vt:lpstr>
      <vt:lpstr>RocaVTI</vt:lpstr>
      <vt:lpstr>PROYECTO WUKY </vt:lpstr>
      <vt:lpstr>DESCRIPCIÓN DEL PROYECTO</vt:lpstr>
      <vt:lpstr>Presentación de PowerPoint</vt:lpstr>
      <vt:lpstr>Presentación de PowerPoint</vt:lpstr>
      <vt:lpstr>ALCANCE    El alcance de este proyecto es cubrir las necesidades del área de compras y servicio al cliente en cuanto a los productos ofrecidos. 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MySQL para almacenar toda la información que se requiera  Para culminar este proyecto de manera optima iniciamos a partir del 19 de julio del 2021 hasta julio del 2023, desarrollándose en el entorno de la organización.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MELISSA HERNANDEZ</cp:lastModifiedBy>
  <cp:revision>18</cp:revision>
  <dcterms:created xsi:type="dcterms:W3CDTF">2021-09-21T02:56:33Z</dcterms:created>
  <dcterms:modified xsi:type="dcterms:W3CDTF">2022-04-06T02:38:08Z</dcterms:modified>
</cp:coreProperties>
</file>