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1" r:id="rId4"/>
    <p:sldId id="290" r:id="rId5"/>
    <p:sldId id="291" r:id="rId6"/>
    <p:sldId id="274" r:id="rId7"/>
    <p:sldId id="275" r:id="rId8"/>
    <p:sldId id="276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80" y="78"/>
      </p:cViewPr>
      <p:guideLst>
        <p:guide orient="horz" pos="2085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方正书宋_GBK" charset="-122"/>
                <a:cs typeface="+mn-ea"/>
              </a:rPr>
            </a:fld>
            <a:endParaRPr lang="zh-CN" altLang="en-US" strike="noStrike" noProof="1" smtClean="0">
              <a:latin typeface="Arial" panose="020B0604020202020204" pitchFamily="34" charset="0"/>
              <a:ea typeface="方正书宋_GBK" charset="-122"/>
              <a:cs typeface="+mn-ea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方正书宋_GBK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7409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051" name="矩形 17410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2" name="组合 17411"/>
            <p:cNvGrpSpPr/>
            <p:nvPr userDrawn="1"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053" name="矩形 1741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wrap="none" anchor="ctr"/>
              <a:p>
                <a:pPr lvl="0" algn="ctr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4" name="矩形 17413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algn="ctr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直接连接符 17414"/>
              <p:cNvSpPr/>
              <p:nvPr/>
            </p:nvSpPr>
            <p:spPr>
              <a:xfrm>
                <a:off x="0" y="3072"/>
                <a:ext cx="624" cy="0"/>
              </a:xfrm>
              <a:prstGeom prst="line">
                <a:avLst/>
              </a:prstGeom>
              <a:ln w="508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方正书宋_GBK" charset="-122"/>
                </a:endParaRPr>
              </a:p>
            </p:txBody>
          </p:sp>
        </p:grpSp>
        <p:grpSp>
          <p:nvGrpSpPr>
            <p:cNvPr id="2056" name="组合 17415"/>
            <p:cNvGrpSpPr/>
            <p:nvPr userDrawn="1"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057" name="矩形 17416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algn="ctr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17417"/>
              <p:cNvSpPr/>
              <p:nvPr/>
            </p:nvSpPr>
            <p:spPr>
              <a:xfrm>
                <a:off x="400" y="432"/>
                <a:ext cx="5088" cy="0"/>
              </a:xfrm>
              <a:prstGeom prst="line">
                <a:avLst/>
              </a:prstGeom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方正书宋_GBK" charset="-122"/>
                </a:endParaRPr>
              </a:p>
            </p:txBody>
          </p:sp>
        </p:grpSp>
      </p:grpSp>
      <p:sp>
        <p:nvSpPr>
          <p:cNvPr id="17419" name="标题 17418"/>
          <p:cNvSpPr>
            <a:spLocks noGrp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48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420" name="副标题 17419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2" name="日期占位符 17420"/>
          <p:cNvSpPr>
            <a:spLocks noGrp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23" name="页脚占位符 17421"/>
          <p:cNvSpPr>
            <a:spLocks noGrp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24" name="灯片编号占位符 17422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D3F022-3FA3-49C8-8513-632BDD7CCD15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9839F2-C239-49B4-B371-BF18382A6891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716657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7FCD9E-5B0F-4B8C-8635-9A32AE0F4B1A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F0834F-04B8-4448-8212-C3769448ACDB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D9F988-E962-48E1-8067-48C9EF5C0B36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47BBAB-D227-4E8C-A215-0ED43B127E6A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08476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8324" y="1600200"/>
            <a:ext cx="3808476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1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E33D0A-3A6F-4525-BA1A-3344B26E2A3E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1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1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1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6F8C86-03DD-4F97-83FE-471E210EB045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8D62D8-CB56-4EA6-886F-7CB13E4ED132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12C36-E251-4DB4-BB40-E597C14B9CFC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1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BC3134-192E-49C4-9C26-31F512032A0D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日期占位符 16392"/>
          <p:cNvSpPr>
            <a:spLocks noGrp="1"/>
          </p:cNvSpPr>
          <p:nvPr>
            <p:ph type="dt" sz="half" idx="1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F10A3F-58C2-4C54-8F62-E41FD9A478E9}" type="slidenum">
              <a:rPr kumimoji="0" lang="en-US" altLang="zh-CN" b="0" i="0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6385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27" name="矩形 16386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28" name="组合 16387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29" name="矩形 16388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pPr lvl="0" algn="ctr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" name="直接连接符 16389"/>
              <p:cNvSpPr/>
              <p:nvPr/>
            </p:nvSpPr>
            <p:spPr>
              <a:xfrm>
                <a:off x="240" y="941"/>
                <a:ext cx="523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eaLnBrk="0" hangingPunct="0"/>
                <a:endParaRPr lang="zh-CN" altLang="en-US">
                  <a:latin typeface="Arial" panose="020B0604020202020204" pitchFamily="34" charset="0"/>
                  <a:ea typeface="方正书宋_GBK" charset="-122"/>
                </a:endParaRPr>
              </a:p>
            </p:txBody>
          </p:sp>
        </p:grpSp>
      </p:grpSp>
      <p:sp>
        <p:nvSpPr>
          <p:cNvPr id="1031" name="标题 16390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2" name="文本占位符 16391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393" name="日期占位符 16392"/>
          <p:cNvSpPr>
            <a:spLocks noGrp="1"/>
          </p:cNvSpPr>
          <p:nvPr>
            <p:ph type="dt" sz="half" idx="2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6394" name="页脚占位符 16393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6395" name="灯片编号占位符 16394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A3BE94-6E48-40F8-A008-7947B6EC9FD6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方正书宋_GBK" charset="-122"/>
              <a:cs typeface="+mn-cs"/>
            </a:endParaRPr>
          </a:p>
        </p:txBody>
      </p:sp>
      <p:sp>
        <p:nvSpPr>
          <p:cNvPr id="1036" name="直接连接符 16395"/>
          <p:cNvSpPr/>
          <p:nvPr/>
        </p:nvSpPr>
        <p:spPr>
          <a:xfrm>
            <a:off x="0" y="4876800"/>
            <a:ext cx="609600" cy="0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panose="020B0604020202020204" pitchFamily="34" charset="0"/>
              <a:ea typeface="方正书宋_GBK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方正书宋_GBK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049"/>
          <p:cNvSpPr>
            <a:spLocks noGrp="1"/>
          </p:cNvSpPr>
          <p:nvPr>
            <p:ph type="ctr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zh-CN" kern="1200" dirty="0">
                <a:latin typeface="+mj-lt"/>
                <a:ea typeface="+mj-ea"/>
                <a:cs typeface="+mj-cs"/>
              </a:rPr>
              <a:t>图的定义和术语</a:t>
            </a:r>
            <a:endParaRPr lang="zh-CN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362" name="副标题 2050"/>
          <p:cNvSpPr>
            <a:spLocks noGrp="1"/>
          </p:cNvSpPr>
          <p:nvPr>
            <p:ph type="subTitle" idx="1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>
              <a:buSzPct val="90000"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图的基本概念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设图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G=(V,{VR})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中的一个顶点序列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{ u=v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i,0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,v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i,1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, …, v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i,m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=w}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中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(v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i,j-1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,v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i,j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VR 1≤j≤m,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则称从顶点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到顶点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之间存在一条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路径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路径上边的数目称作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路径长度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627245" y="4132580"/>
            <a:ext cx="3243580" cy="2404745"/>
            <a:chOff x="1231" y="1227"/>
            <a:chExt cx="5108" cy="3787"/>
          </a:xfrm>
        </p:grpSpPr>
        <p:sp>
          <p:nvSpPr>
            <p:cNvPr id="19" name="椭圆 18"/>
            <p:cNvSpPr/>
            <p:nvPr/>
          </p:nvSpPr>
          <p:spPr>
            <a:xfrm>
              <a:off x="3361" y="122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231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285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32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57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>
              <a:stCxn id="19" idx="2"/>
              <a:endCxn id="20" idx="7"/>
            </p:cNvCxnSpPr>
            <p:nvPr/>
          </p:nvCxnSpPr>
          <p:spPr>
            <a:xfrm flipH="1">
              <a:off x="2005" y="1681"/>
              <a:ext cx="1356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9" idx="6"/>
              <a:endCxn id="35" idx="1"/>
            </p:cNvCxnSpPr>
            <p:nvPr/>
          </p:nvCxnSpPr>
          <p:spPr>
            <a:xfrm>
              <a:off x="4268" y="1681"/>
              <a:ext cx="1297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5"/>
              <a:endCxn id="21" idx="1"/>
            </p:cNvCxnSpPr>
            <p:nvPr/>
          </p:nvCxnSpPr>
          <p:spPr>
            <a:xfrm>
              <a:off x="2005" y="3321"/>
              <a:ext cx="413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6" idx="0"/>
              <a:endCxn id="19" idx="5"/>
            </p:cNvCxnSpPr>
            <p:nvPr/>
          </p:nvCxnSpPr>
          <p:spPr>
            <a:xfrm flipH="1" flipV="1">
              <a:off x="4135" y="2001"/>
              <a:ext cx="1076" cy="2106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3"/>
              <a:endCxn id="21" idx="7"/>
            </p:cNvCxnSpPr>
            <p:nvPr/>
          </p:nvCxnSpPr>
          <p:spPr>
            <a:xfrm flipH="1">
              <a:off x="3059" y="3321"/>
              <a:ext cx="2506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6" idx="1"/>
              <a:endCxn id="20" idx="6"/>
            </p:cNvCxnSpPr>
            <p:nvPr/>
          </p:nvCxnSpPr>
          <p:spPr>
            <a:xfrm flipH="1" flipV="1">
              <a:off x="2138" y="3001"/>
              <a:ext cx="2752" cy="123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1" idx="6"/>
              <a:endCxn id="36" idx="2"/>
            </p:cNvCxnSpPr>
            <p:nvPr/>
          </p:nvCxnSpPr>
          <p:spPr>
            <a:xfrm>
              <a:off x="3192" y="4561"/>
              <a:ext cx="1565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14400" y="4773295"/>
            <a:ext cx="371221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如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长度为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3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的路径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{A,B,C,F}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简单路径</a:t>
            </a:r>
            <a:r>
              <a:rPr lang="en-US" altLang="zh-CN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序列中顶点不重复出现的路径。</a:t>
            </a:r>
            <a:endParaRPr lang="zh-CN" altLang="en-US" sz="3600" b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回路</a:t>
            </a:r>
            <a:r>
              <a:rPr lang="en-US" altLang="zh-CN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序列中第一个顶点和最后一个顶点相同的路径。</a:t>
            </a:r>
            <a:endParaRPr lang="zh-CN" altLang="en-US" sz="36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简单回路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除第一个和最后一个顶点外，其余顶点不出现重复的回路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连通图、连通分量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若图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G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中任意两个顶点之间都有路径相通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则称此图为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连通图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；</a:t>
            </a:r>
            <a:endParaRPr lang="zh-CN" altLang="en-US" sz="32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若无向图为非连通图，则图中各个极大连通子图称作此图的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连通分量</a:t>
            </a:r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。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1022350" y="3996690"/>
            <a:ext cx="3477260" cy="2348230"/>
            <a:chOff x="7898" y="6217"/>
            <a:chExt cx="5476" cy="3698"/>
          </a:xfrm>
        </p:grpSpPr>
        <p:sp>
          <p:nvSpPr>
            <p:cNvPr id="4" name="椭圆 3"/>
            <p:cNvSpPr/>
            <p:nvPr/>
          </p:nvSpPr>
          <p:spPr>
            <a:xfrm>
              <a:off x="7898" y="749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300" y="6217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108" y="6217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468" y="749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108" y="900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7"/>
              <a:endCxn id="5" idx="3"/>
            </p:cNvCxnSpPr>
            <p:nvPr/>
          </p:nvCxnSpPr>
          <p:spPr>
            <a:xfrm flipV="1">
              <a:off x="8672" y="6991"/>
              <a:ext cx="761" cy="641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9300" y="900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5"/>
              <a:endCxn id="8" idx="1"/>
            </p:cNvCxnSpPr>
            <p:nvPr/>
          </p:nvCxnSpPr>
          <p:spPr>
            <a:xfrm>
              <a:off x="8672" y="8273"/>
              <a:ext cx="2569" cy="869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10" idx="0"/>
              <a:endCxn id="5" idx="4"/>
            </p:cNvCxnSpPr>
            <p:nvPr/>
          </p:nvCxnSpPr>
          <p:spPr>
            <a:xfrm flipV="1">
              <a:off x="9754" y="7124"/>
              <a:ext cx="0" cy="1885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10" idx="7"/>
              <a:endCxn id="6" idx="3"/>
            </p:cNvCxnSpPr>
            <p:nvPr/>
          </p:nvCxnSpPr>
          <p:spPr>
            <a:xfrm flipV="1">
              <a:off x="10074" y="6991"/>
              <a:ext cx="1167" cy="2151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10" idx="6"/>
              <a:endCxn id="7" idx="3"/>
            </p:cNvCxnSpPr>
            <p:nvPr/>
          </p:nvCxnSpPr>
          <p:spPr>
            <a:xfrm flipV="1">
              <a:off x="10207" y="8273"/>
              <a:ext cx="2394" cy="1190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1"/>
              <a:endCxn id="6" idx="5"/>
            </p:cNvCxnSpPr>
            <p:nvPr/>
          </p:nvCxnSpPr>
          <p:spPr>
            <a:xfrm flipH="1" flipV="1">
              <a:off x="11882" y="6991"/>
              <a:ext cx="719" cy="641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8" idx="0"/>
              <a:endCxn id="5" idx="5"/>
            </p:cNvCxnSpPr>
            <p:nvPr/>
          </p:nvCxnSpPr>
          <p:spPr>
            <a:xfrm flipH="1" flipV="1">
              <a:off x="10074" y="6991"/>
              <a:ext cx="1488" cy="2018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966970" y="3996690"/>
            <a:ext cx="3477895" cy="2348865"/>
            <a:chOff x="7898" y="6217"/>
            <a:chExt cx="5477" cy="3699"/>
          </a:xfrm>
        </p:grpSpPr>
        <p:sp>
          <p:nvSpPr>
            <p:cNvPr id="19" name="椭圆 18"/>
            <p:cNvSpPr/>
            <p:nvPr/>
          </p:nvSpPr>
          <p:spPr>
            <a:xfrm>
              <a:off x="7898" y="7499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A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00" y="6217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B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08" y="6217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2468" y="749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108" y="9009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E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19" idx="7"/>
              <a:endCxn id="20" idx="3"/>
            </p:cNvCxnSpPr>
            <p:nvPr/>
          </p:nvCxnSpPr>
          <p:spPr>
            <a:xfrm flipV="1">
              <a:off x="8672" y="6991"/>
              <a:ext cx="761" cy="6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9300" y="900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19" idx="5"/>
              <a:endCxn id="23" idx="1"/>
            </p:cNvCxnSpPr>
            <p:nvPr/>
          </p:nvCxnSpPr>
          <p:spPr>
            <a:xfrm>
              <a:off x="8672" y="8273"/>
              <a:ext cx="2569" cy="86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7"/>
              <a:endCxn id="21" idx="3"/>
            </p:cNvCxnSpPr>
            <p:nvPr/>
          </p:nvCxnSpPr>
          <p:spPr>
            <a:xfrm flipV="1">
              <a:off x="10074" y="6991"/>
              <a:ext cx="1167" cy="2151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5" idx="6"/>
              <a:endCxn id="22" idx="3"/>
            </p:cNvCxnSpPr>
            <p:nvPr/>
          </p:nvCxnSpPr>
          <p:spPr>
            <a:xfrm flipV="1">
              <a:off x="10207" y="8273"/>
              <a:ext cx="2394" cy="1190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" name="直接箭头连接符 29"/>
            <p:cNvCxnSpPr>
              <a:stCxn id="22" idx="1"/>
              <a:endCxn id="21" idx="5"/>
            </p:cNvCxnSpPr>
            <p:nvPr/>
          </p:nvCxnSpPr>
          <p:spPr>
            <a:xfrm flipH="1" flipV="1">
              <a:off x="11882" y="6991"/>
              <a:ext cx="719" cy="641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" name="直接箭头连接符 30"/>
            <p:cNvCxnSpPr>
              <a:stCxn id="23" idx="0"/>
              <a:endCxn id="20" idx="5"/>
            </p:cNvCxnSpPr>
            <p:nvPr/>
          </p:nvCxnSpPr>
          <p:spPr>
            <a:xfrm flipH="1" flipV="1">
              <a:off x="10074" y="6991"/>
              <a:ext cx="1488" cy="20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强连通图、强连通分量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765" y="1600200"/>
            <a:ext cx="8214995" cy="4530725"/>
          </a:xfrm>
        </p:spPr>
        <p:txBody>
          <a:bodyPr/>
          <a:p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对有向图，若任意两个顶点之间都存在一条有向路径，则称此有向图为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强连通图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。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否则，其各个强连通子图称作它的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强连通分量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。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836295" y="3958590"/>
            <a:ext cx="3243580" cy="2404745"/>
            <a:chOff x="1231" y="1227"/>
            <a:chExt cx="5108" cy="3787"/>
          </a:xfrm>
        </p:grpSpPr>
        <p:sp>
          <p:nvSpPr>
            <p:cNvPr id="19" name="椭圆 18"/>
            <p:cNvSpPr/>
            <p:nvPr/>
          </p:nvSpPr>
          <p:spPr>
            <a:xfrm>
              <a:off x="3361" y="122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231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285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32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57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>
              <a:stCxn id="19" idx="2"/>
              <a:endCxn id="20" idx="7"/>
            </p:cNvCxnSpPr>
            <p:nvPr/>
          </p:nvCxnSpPr>
          <p:spPr>
            <a:xfrm flipH="1">
              <a:off x="2005" y="1681"/>
              <a:ext cx="1356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9" idx="6"/>
              <a:endCxn id="35" idx="1"/>
            </p:cNvCxnSpPr>
            <p:nvPr/>
          </p:nvCxnSpPr>
          <p:spPr>
            <a:xfrm>
              <a:off x="4268" y="1681"/>
              <a:ext cx="1297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5"/>
              <a:endCxn id="21" idx="1"/>
            </p:cNvCxnSpPr>
            <p:nvPr/>
          </p:nvCxnSpPr>
          <p:spPr>
            <a:xfrm>
              <a:off x="2005" y="3321"/>
              <a:ext cx="413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6" idx="0"/>
              <a:endCxn id="19" idx="5"/>
            </p:cNvCxnSpPr>
            <p:nvPr/>
          </p:nvCxnSpPr>
          <p:spPr>
            <a:xfrm flipH="1" flipV="1">
              <a:off x="4135" y="2001"/>
              <a:ext cx="1076" cy="2106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3"/>
              <a:endCxn id="21" idx="7"/>
            </p:cNvCxnSpPr>
            <p:nvPr/>
          </p:nvCxnSpPr>
          <p:spPr>
            <a:xfrm flipH="1">
              <a:off x="3059" y="3321"/>
              <a:ext cx="2506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6" idx="1"/>
              <a:endCxn id="20" idx="6"/>
            </p:cNvCxnSpPr>
            <p:nvPr/>
          </p:nvCxnSpPr>
          <p:spPr>
            <a:xfrm flipH="1" flipV="1">
              <a:off x="2138" y="3001"/>
              <a:ext cx="2752" cy="123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1" idx="6"/>
              <a:endCxn id="36" idx="2"/>
            </p:cNvCxnSpPr>
            <p:nvPr/>
          </p:nvCxnSpPr>
          <p:spPr>
            <a:xfrm>
              <a:off x="3192" y="4561"/>
              <a:ext cx="1565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914900" y="3958590"/>
            <a:ext cx="3242945" cy="2404110"/>
            <a:chOff x="7740" y="6234"/>
            <a:chExt cx="5107" cy="3786"/>
          </a:xfrm>
        </p:grpSpPr>
        <p:sp>
          <p:nvSpPr>
            <p:cNvPr id="5" name="椭圆 4"/>
            <p:cNvSpPr/>
            <p:nvPr/>
          </p:nvSpPr>
          <p:spPr>
            <a:xfrm>
              <a:off x="9870" y="6234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A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740" y="7554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B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94" y="9114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C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941" y="7554"/>
              <a:ext cx="907" cy="9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266" y="9114"/>
              <a:ext cx="907" cy="907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C00000"/>
                  </a:solidFill>
                </a:rPr>
                <a:t>F</a:t>
              </a:r>
              <a:endParaRPr lang="en-US" altLang="zh-CN" sz="2400">
                <a:solidFill>
                  <a:srgbClr val="C00000"/>
                </a:solidFill>
              </a:endParaRPr>
            </a:p>
          </p:txBody>
        </p:sp>
        <p:cxnSp>
          <p:nvCxnSpPr>
            <p:cNvPr id="10" name="直接连接符 9"/>
            <p:cNvCxnSpPr>
              <a:stCxn id="5" idx="2"/>
              <a:endCxn id="6" idx="7"/>
            </p:cNvCxnSpPr>
            <p:nvPr/>
          </p:nvCxnSpPr>
          <p:spPr>
            <a:xfrm flipH="1">
              <a:off x="8514" y="6688"/>
              <a:ext cx="1356" cy="999"/>
            </a:xfrm>
            <a:prstGeom prst="line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6"/>
              <a:endCxn id="8" idx="1"/>
            </p:cNvCxnSpPr>
            <p:nvPr/>
          </p:nvCxnSpPr>
          <p:spPr>
            <a:xfrm>
              <a:off x="10777" y="6688"/>
              <a:ext cx="1297" cy="999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5"/>
              <a:endCxn id="7" idx="1"/>
            </p:cNvCxnSpPr>
            <p:nvPr/>
          </p:nvCxnSpPr>
          <p:spPr>
            <a:xfrm>
              <a:off x="8514" y="8328"/>
              <a:ext cx="413" cy="919"/>
            </a:xfrm>
            <a:prstGeom prst="line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0"/>
              <a:endCxn id="5" idx="5"/>
            </p:cNvCxnSpPr>
            <p:nvPr/>
          </p:nvCxnSpPr>
          <p:spPr>
            <a:xfrm flipH="1" flipV="1">
              <a:off x="10644" y="7008"/>
              <a:ext cx="1076" cy="2106"/>
            </a:xfrm>
            <a:prstGeom prst="line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6"/>
              <a:endCxn id="9" idx="2"/>
            </p:cNvCxnSpPr>
            <p:nvPr/>
          </p:nvCxnSpPr>
          <p:spPr>
            <a:xfrm>
              <a:off x="9701" y="9568"/>
              <a:ext cx="1565" cy="0"/>
            </a:xfrm>
            <a:prstGeom prst="line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7" name="直接连接符 16"/>
          <p:cNvCxnSpPr>
            <a:stCxn id="9" idx="1"/>
            <a:endCxn id="6" idx="6"/>
          </p:cNvCxnSpPr>
          <p:nvPr/>
        </p:nvCxnSpPr>
        <p:spPr>
          <a:xfrm flipH="1" flipV="1">
            <a:off x="5490845" y="5085080"/>
            <a:ext cx="1747520" cy="786765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生成树、生成森林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假设一个连通图有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n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个顶点和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e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条边，其中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n-1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条边和 </a:t>
            </a: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n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个顶点构成一个极小连通子图，称该</a:t>
            </a:r>
            <a:r>
              <a:rPr lang="zh-CN" altLang="en-US" sz="32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极小连通子图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为此连通图的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生成树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5000625" y="3875405"/>
            <a:ext cx="3477260" cy="2348230"/>
            <a:chOff x="7898" y="6217"/>
            <a:chExt cx="5476" cy="3698"/>
          </a:xfrm>
        </p:grpSpPr>
        <p:sp>
          <p:nvSpPr>
            <p:cNvPr id="4" name="椭圆 3"/>
            <p:cNvSpPr/>
            <p:nvPr/>
          </p:nvSpPr>
          <p:spPr>
            <a:xfrm>
              <a:off x="7898" y="749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300" y="6217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108" y="6217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468" y="749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108" y="900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7"/>
              <a:endCxn id="5" idx="3"/>
            </p:cNvCxnSpPr>
            <p:nvPr/>
          </p:nvCxnSpPr>
          <p:spPr>
            <a:xfrm flipV="1">
              <a:off x="8672" y="6991"/>
              <a:ext cx="761" cy="64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9300" y="9009"/>
              <a:ext cx="907" cy="907"/>
            </a:xfrm>
            <a:prstGeom prst="ellipse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5"/>
              <a:endCxn id="8" idx="1"/>
            </p:cNvCxnSpPr>
            <p:nvPr/>
          </p:nvCxnSpPr>
          <p:spPr>
            <a:xfrm>
              <a:off x="8672" y="8273"/>
              <a:ext cx="2569" cy="869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10" idx="0"/>
              <a:endCxn id="5" idx="4"/>
            </p:cNvCxnSpPr>
            <p:nvPr/>
          </p:nvCxnSpPr>
          <p:spPr>
            <a:xfrm flipV="1">
              <a:off x="9754" y="7124"/>
              <a:ext cx="0" cy="1885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7"/>
              <a:endCxn id="6" idx="3"/>
            </p:cNvCxnSpPr>
            <p:nvPr/>
          </p:nvCxnSpPr>
          <p:spPr>
            <a:xfrm flipV="1">
              <a:off x="10074" y="6991"/>
              <a:ext cx="1167" cy="215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6"/>
              <a:endCxn id="7" idx="3"/>
            </p:cNvCxnSpPr>
            <p:nvPr/>
          </p:nvCxnSpPr>
          <p:spPr>
            <a:xfrm flipV="1">
              <a:off x="10207" y="8273"/>
              <a:ext cx="2394" cy="1190"/>
            </a:xfrm>
            <a:prstGeom prst="straightConnector1">
              <a:avLst/>
            </a:prstGeom>
            <a:ln w="19050"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1"/>
              <a:endCxn id="6" idx="5"/>
            </p:cNvCxnSpPr>
            <p:nvPr/>
          </p:nvCxnSpPr>
          <p:spPr>
            <a:xfrm flipH="1" flipV="1">
              <a:off x="11882" y="6991"/>
              <a:ext cx="719" cy="64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0"/>
              <a:endCxn id="5" idx="5"/>
            </p:cNvCxnSpPr>
            <p:nvPr/>
          </p:nvCxnSpPr>
          <p:spPr>
            <a:xfrm flipH="1" flipV="1">
              <a:off x="10074" y="6991"/>
              <a:ext cx="1488" cy="2018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内容占位符 2"/>
          <p:cNvSpPr>
            <a:spLocks noGrp="1"/>
          </p:cNvSpPr>
          <p:nvPr/>
        </p:nvSpPr>
        <p:spPr>
          <a:xfrm>
            <a:off x="914400" y="3750945"/>
            <a:ext cx="3648075" cy="27819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对非连通图，则称由各个连通分量的生成树的集合为此非连通图的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生成森林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1384935"/>
            <a:ext cx="8789035" cy="4530725"/>
          </a:xfrm>
        </p:spPr>
        <p:txBody>
          <a:bodyPr/>
          <a:p>
            <a:pPr>
              <a:lnSpc>
                <a:spcPct val="125000"/>
              </a:lnSpc>
            </a:pPr>
            <a:r>
              <a:rPr lang="zh-CN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图</a:t>
            </a:r>
            <a:r>
              <a:rPr lang="zh-CN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是由一个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顶点集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和一个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弧集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R</a:t>
            </a:r>
            <a:r>
              <a:rPr lang="zh-CN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构成的数据结构。</a:t>
            </a:r>
            <a:endParaRPr lang="en-US" altLang="zh-CN" sz="36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Graph = (V , R )    ,  R=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{VR}</a:t>
            </a:r>
            <a:endParaRPr lang="en-US" altLang="zh-CN" sz="3600" b="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其中，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VR</a:t>
            </a: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＝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{&lt;v,w&gt;| v,w∈V </a:t>
            </a: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且 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P(v,w)}</a:t>
            </a:r>
            <a:endParaRPr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</a:t>
            </a: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&lt;v,w&gt;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表示从 </a:t>
            </a: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到 </a:t>
            </a: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w 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的一条弧，并称 </a:t>
            </a: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为弧尾，</a:t>
            </a:r>
            <a:r>
              <a:rPr lang="en-US" altLang="zh-CN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w </a:t>
            </a:r>
            <a:r>
              <a:rPr lang="zh-CN" altLang="en-US" sz="3600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为弧头。</a:t>
            </a:r>
            <a:endParaRPr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谓词 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P(v,w) </a:t>
            </a: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定义了弧 </a:t>
            </a:r>
            <a:r>
              <a:rPr lang="en-US" altLang="zh-CN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&lt;v,w&gt;</a:t>
            </a:r>
            <a:r>
              <a:rPr lang="zh-CN" altLang="en-US" sz="3600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的意义或信息。</a:t>
            </a:r>
            <a:endParaRPr lang="zh-CN" altLang="en-US" sz="36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有向图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由于“弧”是有方向的，因此称由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顶点集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弧集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构成的图为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有向图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r>
              <a:rPr lang="zh-CN" altLang="en-US" sz="36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sz="36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sz="3600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= (</a:t>
            </a:r>
            <a:r>
              <a:rPr lang="en-US" altLang="zh-CN" sz="36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3600" baseline="-250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60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VR</a:t>
            </a:r>
            <a:r>
              <a:rPr lang="en-US" altLang="zh-CN" sz="3600" baseline="-2500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3600" b="0">
              <a:latin typeface="Times New Roman" panose="02020603050405020304" pitchFamily="18" charset="0"/>
            </a:endParaRPr>
          </a:p>
          <a:p>
            <a:endParaRPr lang="zh-CN" altLang="en-US" sz="3600"/>
          </a:p>
        </p:txBody>
      </p:sp>
      <p:sp>
        <p:nvSpPr>
          <p:cNvPr id="56339" name="文本框 56338"/>
          <p:cNvSpPr txBox="1"/>
          <p:nvPr/>
        </p:nvSpPr>
        <p:spPr>
          <a:xfrm>
            <a:off x="1153160" y="3395980"/>
            <a:ext cx="4267200" cy="31692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3200" b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其中</a:t>
            </a:r>
            <a:endParaRPr lang="zh-CN" altLang="en-US" sz="3200" b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3200" b="0" baseline="-250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={A, B, C, D, E}</a:t>
            </a:r>
            <a:endParaRPr lang="en-US" altLang="zh-CN" sz="3200" b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VR</a:t>
            </a:r>
            <a:r>
              <a:rPr lang="en-US" altLang="zh-CN" sz="3200" b="0" baseline="-2500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={&lt;A,B&gt;, &lt;A,E&gt;,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</a:rPr>
              <a:t>  &lt;B,C&gt;, &lt;C,D&gt;, &lt;D,B&gt;,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</a:rPr>
              <a:t>  &lt;D,A&gt;, &lt;E,C&gt; }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105400" y="3107690"/>
            <a:ext cx="3491865" cy="3052445"/>
            <a:chOff x="8103" y="4894"/>
            <a:chExt cx="5499" cy="4807"/>
          </a:xfrm>
        </p:grpSpPr>
        <p:sp>
          <p:nvSpPr>
            <p:cNvPr id="4" name="椭圆 3"/>
            <p:cNvSpPr/>
            <p:nvPr/>
          </p:nvSpPr>
          <p:spPr>
            <a:xfrm>
              <a:off x="10391" y="4894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A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8103" y="6293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B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58" y="8794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C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789" y="8795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D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696" y="6426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E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7"/>
            </p:cNvCxnSpPr>
            <p:nvPr/>
          </p:nvCxnSpPr>
          <p:spPr>
            <a:xfrm flipH="1">
              <a:off x="8877" y="5348"/>
              <a:ext cx="1514" cy="10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8" idx="3"/>
              <a:endCxn id="6" idx="7"/>
            </p:cNvCxnSpPr>
            <p:nvPr/>
          </p:nvCxnSpPr>
          <p:spPr>
            <a:xfrm flipH="1">
              <a:off x="10032" y="7200"/>
              <a:ext cx="2797" cy="17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6" idx="1"/>
            </p:cNvCxnSpPr>
            <p:nvPr/>
          </p:nvCxnSpPr>
          <p:spPr>
            <a:xfrm>
              <a:off x="8877" y="7067"/>
              <a:ext cx="514" cy="186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1"/>
              <a:endCxn id="5" idx="6"/>
            </p:cNvCxnSpPr>
            <p:nvPr/>
          </p:nvCxnSpPr>
          <p:spPr>
            <a:xfrm flipH="1" flipV="1">
              <a:off x="9010" y="6747"/>
              <a:ext cx="2912" cy="21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6"/>
              <a:endCxn id="8" idx="1"/>
            </p:cNvCxnSpPr>
            <p:nvPr/>
          </p:nvCxnSpPr>
          <p:spPr>
            <a:xfrm>
              <a:off x="11298" y="5348"/>
              <a:ext cx="1531" cy="12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7" idx="2"/>
            </p:cNvCxnSpPr>
            <p:nvPr/>
          </p:nvCxnSpPr>
          <p:spPr>
            <a:xfrm>
              <a:off x="10165" y="9248"/>
              <a:ext cx="1624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0"/>
              <a:endCxn id="4" idx="5"/>
            </p:cNvCxnSpPr>
            <p:nvPr/>
          </p:nvCxnSpPr>
          <p:spPr>
            <a:xfrm flipH="1" flipV="1">
              <a:off x="11165" y="5668"/>
              <a:ext cx="1078" cy="312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无向图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85" y="1600200"/>
            <a:ext cx="8565515" cy="4530725"/>
          </a:xfrm>
        </p:spPr>
        <p:txBody>
          <a:bodyPr/>
          <a:p>
            <a:r>
              <a:rPr lang="zh-CN" altLang="en-US" sz="36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&lt;v, w&gt;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VR</a:t>
            </a:r>
            <a:r>
              <a:rPr lang="en-US" altLang="zh-CN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必有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&lt;w, v&gt;VR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(v,w) 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为顶点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 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和顶点 </a:t>
            </a:r>
            <a:r>
              <a:rPr lang="en-US" altLang="zh-CN" sz="36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之间存在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一条边</a:t>
            </a: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36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 sz="36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顶点集</a:t>
            </a:r>
            <a:r>
              <a:rPr lang="zh-CN" altLang="en-US" sz="36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边集</a:t>
            </a:r>
            <a:r>
              <a:rPr lang="zh-CN" altLang="en-US" sz="36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构成的图称作</a:t>
            </a:r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无向图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3600"/>
          </a:p>
        </p:txBody>
      </p:sp>
      <p:sp>
        <p:nvSpPr>
          <p:cNvPr id="58389" name="文本框 58388"/>
          <p:cNvSpPr txBox="1"/>
          <p:nvPr/>
        </p:nvSpPr>
        <p:spPr>
          <a:xfrm>
            <a:off x="760730" y="3575050"/>
            <a:ext cx="4350385" cy="316928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sz="3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G</a:t>
            </a:r>
            <a:r>
              <a:rPr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=(</a:t>
            </a:r>
            <a:r>
              <a:rPr lang="en-US" altLang="zh-CN" sz="3200" b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3200" b="0" baseline="-250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VR</a:t>
            </a:r>
            <a:r>
              <a:rPr lang="en-US" altLang="zh-CN" sz="3200" b="0" baseline="-2500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3200" b="0">
              <a:solidFill>
                <a:srgbClr val="80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3200" b="0" baseline="-250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={A, B, C, D, E, F}</a:t>
            </a:r>
            <a:endParaRPr lang="en-US" altLang="zh-CN" sz="3200" b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VR</a:t>
            </a:r>
            <a:r>
              <a:rPr lang="en-US" altLang="zh-CN" sz="3200" b="0" baseline="-2500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={(A,B), (A,E),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</a:rPr>
              <a:t>  (B,E), (C,D), (D,F),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b="0">
                <a:solidFill>
                  <a:schemeClr val="accent6"/>
                </a:solidFill>
                <a:latin typeface="Times New Roman" panose="02020603050405020304" pitchFamily="18" charset="0"/>
              </a:rPr>
              <a:t>  (B,F), (C,F) }</a:t>
            </a:r>
            <a:endParaRPr lang="en-US" altLang="zh-CN" sz="3200" b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23155" y="3722370"/>
            <a:ext cx="3940810" cy="2758440"/>
            <a:chOff x="7627" y="3246"/>
            <a:chExt cx="6206" cy="4344"/>
          </a:xfrm>
        </p:grpSpPr>
        <p:sp>
          <p:nvSpPr>
            <p:cNvPr id="4" name="椭圆 3"/>
            <p:cNvSpPr/>
            <p:nvPr/>
          </p:nvSpPr>
          <p:spPr>
            <a:xfrm>
              <a:off x="7627" y="4760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A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089" y="3246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B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350" y="3246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C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927" y="4760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D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350" y="6684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E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7"/>
              <a:endCxn id="5" idx="3"/>
            </p:cNvCxnSpPr>
            <p:nvPr/>
          </p:nvCxnSpPr>
          <p:spPr>
            <a:xfrm flipV="1">
              <a:off x="8401" y="4020"/>
              <a:ext cx="821" cy="873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9089" y="6684"/>
              <a:ext cx="907" cy="9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rgbClr val="0070C0"/>
                  </a:solidFill>
                </a:rPr>
                <a:t>F</a:t>
              </a:r>
              <a:endParaRPr lang="en-US" altLang="zh-CN" sz="2400">
                <a:solidFill>
                  <a:srgbClr val="0070C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5"/>
              <a:endCxn id="8" idx="1"/>
            </p:cNvCxnSpPr>
            <p:nvPr/>
          </p:nvCxnSpPr>
          <p:spPr>
            <a:xfrm>
              <a:off x="8401" y="5534"/>
              <a:ext cx="3082" cy="1283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0" idx="0"/>
              <a:endCxn id="5" idx="4"/>
            </p:cNvCxnSpPr>
            <p:nvPr/>
          </p:nvCxnSpPr>
          <p:spPr>
            <a:xfrm flipV="1">
              <a:off x="9543" y="4153"/>
              <a:ext cx="0" cy="253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7"/>
              <a:endCxn id="6" idx="3"/>
            </p:cNvCxnSpPr>
            <p:nvPr/>
          </p:nvCxnSpPr>
          <p:spPr>
            <a:xfrm flipV="1">
              <a:off x="9863" y="4020"/>
              <a:ext cx="1620" cy="2797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6"/>
              <a:endCxn id="7" idx="3"/>
            </p:cNvCxnSpPr>
            <p:nvPr/>
          </p:nvCxnSpPr>
          <p:spPr>
            <a:xfrm flipV="1">
              <a:off x="9996" y="5534"/>
              <a:ext cx="3064" cy="1604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1"/>
              <a:endCxn id="6" idx="5"/>
            </p:cNvCxnSpPr>
            <p:nvPr/>
          </p:nvCxnSpPr>
          <p:spPr>
            <a:xfrm flipH="1" flipV="1">
              <a:off x="12124" y="4020"/>
              <a:ext cx="936" cy="873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0"/>
              <a:endCxn id="5" idx="5"/>
            </p:cNvCxnSpPr>
            <p:nvPr/>
          </p:nvCxnSpPr>
          <p:spPr>
            <a:xfrm flipH="1" flipV="1">
              <a:off x="9863" y="4020"/>
              <a:ext cx="1941" cy="2664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746125" y="587058"/>
            <a:ext cx="3001963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44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名词和术语</a:t>
            </a:r>
            <a:endParaRPr lang="zh-CN" altLang="en-US" sz="5400">
              <a:solidFill>
                <a:srgbClr val="99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746125" y="1527810"/>
            <a:ext cx="23939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网、子图</a:t>
            </a:r>
            <a:r>
              <a:rPr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</a:rPr>
              <a:t> 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202" name="文本框 8201"/>
          <p:cNvSpPr txBox="1"/>
          <p:nvPr/>
        </p:nvSpPr>
        <p:spPr>
          <a:xfrm>
            <a:off x="882650" y="230886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b="0">
                <a:latin typeface="Times New Roman" panose="02020603050405020304" pitchFamily="18" charset="0"/>
              </a:rPr>
              <a:t>  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204" name="文本框 8203"/>
          <p:cNvSpPr txBox="1"/>
          <p:nvPr/>
        </p:nvSpPr>
        <p:spPr>
          <a:xfrm>
            <a:off x="746125" y="2178050"/>
            <a:ext cx="5212080" cy="64516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完全图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</a:t>
            </a:r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稀疏图、稠密图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205" name="文本框 8204"/>
          <p:cNvSpPr txBox="1"/>
          <p:nvPr/>
        </p:nvSpPr>
        <p:spPr>
          <a:xfrm>
            <a:off x="746125" y="2912745"/>
            <a:ext cx="52133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邻接点、度、入度、出度</a:t>
            </a: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8206" name="文本框 8205"/>
          <p:cNvSpPr txBox="1"/>
          <p:nvPr/>
        </p:nvSpPr>
        <p:spPr>
          <a:xfrm>
            <a:off x="746125" y="3634740"/>
            <a:ext cx="79565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路径、路径长度、简单路径</a:t>
            </a:r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简单回路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207" name="文本框 8206"/>
          <p:cNvSpPr txBox="1"/>
          <p:nvPr/>
        </p:nvSpPr>
        <p:spPr>
          <a:xfrm>
            <a:off x="669925" y="4472940"/>
            <a:ext cx="4756150" cy="11906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连通图、连通分量、</a:t>
            </a:r>
            <a:endParaRPr lang="zh-CN" altLang="en-US" sz="36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强连通图、强连通分量</a:t>
            </a:r>
            <a:endParaRPr lang="zh-CN" altLang="en-US" sz="36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8" name="文本框 8207"/>
          <p:cNvSpPr txBox="1"/>
          <p:nvPr/>
        </p:nvSpPr>
        <p:spPr>
          <a:xfrm>
            <a:off x="669925" y="5844540"/>
            <a:ext cx="38417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6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生成树、生成森林</a:t>
            </a:r>
            <a:endParaRPr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网、子图</a:t>
            </a:r>
            <a:endParaRPr lang="zh-CN" altLang="en-US"/>
          </a:p>
        </p:txBody>
      </p:sp>
      <p:sp>
        <p:nvSpPr>
          <p:cNvPr id="86050" name="文本框 86049"/>
          <p:cNvSpPr txBox="1"/>
          <p:nvPr/>
        </p:nvSpPr>
        <p:spPr>
          <a:xfrm>
            <a:off x="4438650" y="4273550"/>
            <a:ext cx="4549775" cy="245364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设图</a:t>
            </a:r>
            <a:r>
              <a:rPr lang="en-US" altLang="zh-CN" sz="3200" b="0">
                <a:latin typeface="Times New Roman" panose="02020603050405020304" pitchFamily="18" charset="0"/>
              </a:rPr>
              <a:t>G=(V,{VR})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和图</a:t>
            </a:r>
            <a:r>
              <a:rPr lang="zh-CN" altLang="en-US" sz="3200" b="0" dirty="0">
                <a:latin typeface="Times New Roman" panose="02020603050405020304" pitchFamily="18" charset="0"/>
              </a:rPr>
              <a:t> </a:t>
            </a:r>
            <a:r>
              <a:rPr lang="en-US" altLang="zh-CN" sz="3200" b="0">
                <a:latin typeface="Times New Roman" panose="02020603050405020304" pitchFamily="18" charset="0"/>
              </a:rPr>
              <a:t>G</a:t>
            </a:r>
            <a:r>
              <a:rPr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=(V',{VR'}),</a:t>
            </a:r>
            <a:endParaRPr lang="en-US" altLang="zh-CN" sz="3200" b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且</a:t>
            </a:r>
            <a:r>
              <a:rPr lang="zh-CN" altLang="en-US" sz="32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V'V, VR'VR,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3200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0" dirty="0">
                <a:latin typeface="Times New Roman" panose="02020603050405020304" pitchFamily="18" charset="0"/>
                <a:sym typeface="Symbol" panose="05050102010706020507" pitchFamily="18" charset="2"/>
              </a:rPr>
              <a:t>G' </a:t>
            </a:r>
            <a:r>
              <a:rPr lang="zh-CN" altLang="en-US" sz="3200" b="0" dirty="0">
                <a:latin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子图</a:t>
            </a:r>
            <a:r>
              <a:rPr lang="zh-CN" altLang="en-US" sz="3200" b="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58" name="文本框 86057"/>
          <p:cNvSpPr txBox="1"/>
          <p:nvPr/>
        </p:nvSpPr>
        <p:spPr>
          <a:xfrm>
            <a:off x="4531995" y="2032000"/>
            <a:ext cx="4176395" cy="127254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弧或边带权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的图分别称作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有向网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无向网</a:t>
            </a:r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96925" y="4340225"/>
            <a:ext cx="3242945" cy="2404110"/>
            <a:chOff x="15375" y="1680"/>
            <a:chExt cx="5107" cy="3786"/>
          </a:xfrm>
        </p:grpSpPr>
        <p:sp>
          <p:nvSpPr>
            <p:cNvPr id="2" name="椭圆 1"/>
            <p:cNvSpPr/>
            <p:nvPr/>
          </p:nvSpPr>
          <p:spPr>
            <a:xfrm>
              <a:off x="17505" y="1680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375" y="3000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6429" y="4560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76" y="3000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901" y="4560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2" idx="6"/>
              <a:endCxn id="6" idx="1"/>
            </p:cNvCxnSpPr>
            <p:nvPr/>
          </p:nvCxnSpPr>
          <p:spPr>
            <a:xfrm>
              <a:off x="18412" y="2134"/>
              <a:ext cx="1297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3" idx="5"/>
              <a:endCxn id="4" idx="1"/>
            </p:cNvCxnSpPr>
            <p:nvPr/>
          </p:nvCxnSpPr>
          <p:spPr>
            <a:xfrm>
              <a:off x="16149" y="3774"/>
              <a:ext cx="413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0"/>
              <a:endCxn id="2" idx="5"/>
            </p:cNvCxnSpPr>
            <p:nvPr/>
          </p:nvCxnSpPr>
          <p:spPr>
            <a:xfrm flipH="1" flipV="1">
              <a:off x="18279" y="2454"/>
              <a:ext cx="1076" cy="2106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8" idx="2"/>
            </p:cNvCxnSpPr>
            <p:nvPr/>
          </p:nvCxnSpPr>
          <p:spPr>
            <a:xfrm>
              <a:off x="17336" y="5014"/>
              <a:ext cx="1565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12470" y="1595755"/>
            <a:ext cx="3242945" cy="2557145"/>
            <a:chOff x="1231" y="1227"/>
            <a:chExt cx="5107" cy="4027"/>
          </a:xfrm>
        </p:grpSpPr>
        <p:sp>
          <p:nvSpPr>
            <p:cNvPr id="15" name="文本框 14"/>
            <p:cNvSpPr txBox="1"/>
            <p:nvPr/>
          </p:nvSpPr>
          <p:spPr>
            <a:xfrm>
              <a:off x="2138" y="1463"/>
              <a:ext cx="850" cy="8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57" y="1463"/>
              <a:ext cx="570" cy="8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91" y="2689"/>
              <a:ext cx="570" cy="8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07" y="3001"/>
              <a:ext cx="850" cy="8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91" y="2427"/>
              <a:ext cx="850" cy="8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5" y="3507"/>
              <a:ext cx="570" cy="8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89" y="4438"/>
              <a:ext cx="570" cy="8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361" y="122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31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285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32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57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2"/>
              <a:endCxn id="23" idx="7"/>
            </p:cNvCxnSpPr>
            <p:nvPr/>
          </p:nvCxnSpPr>
          <p:spPr>
            <a:xfrm flipH="1">
              <a:off x="2005" y="1681"/>
              <a:ext cx="1356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6"/>
              <a:endCxn id="25" idx="1"/>
            </p:cNvCxnSpPr>
            <p:nvPr/>
          </p:nvCxnSpPr>
          <p:spPr>
            <a:xfrm>
              <a:off x="4268" y="1681"/>
              <a:ext cx="1297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5"/>
              <a:endCxn id="24" idx="1"/>
            </p:cNvCxnSpPr>
            <p:nvPr/>
          </p:nvCxnSpPr>
          <p:spPr>
            <a:xfrm>
              <a:off x="2005" y="3321"/>
              <a:ext cx="413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6" idx="0"/>
              <a:endCxn id="22" idx="5"/>
            </p:cNvCxnSpPr>
            <p:nvPr/>
          </p:nvCxnSpPr>
          <p:spPr>
            <a:xfrm flipH="1" flipV="1">
              <a:off x="4135" y="2001"/>
              <a:ext cx="1076" cy="2106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3"/>
              <a:endCxn id="24" idx="7"/>
            </p:cNvCxnSpPr>
            <p:nvPr/>
          </p:nvCxnSpPr>
          <p:spPr>
            <a:xfrm flipH="1">
              <a:off x="3059" y="3321"/>
              <a:ext cx="2506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6" idx="1"/>
              <a:endCxn id="23" idx="6"/>
            </p:cNvCxnSpPr>
            <p:nvPr/>
          </p:nvCxnSpPr>
          <p:spPr>
            <a:xfrm flipH="1" flipV="1">
              <a:off x="2138" y="3001"/>
              <a:ext cx="2752" cy="123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6" idx="2"/>
            </p:cNvCxnSpPr>
            <p:nvPr/>
          </p:nvCxnSpPr>
          <p:spPr>
            <a:xfrm>
              <a:off x="3192" y="4561"/>
              <a:ext cx="1565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  <p:bldLst>
      <p:bldP spid="860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完全图、稀疏图、稠密图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假设图中有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n</a:t>
            </a:r>
            <a:r>
              <a:rPr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个顶点，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e</a:t>
            </a:r>
            <a:r>
              <a:rPr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条边，则</a:t>
            </a:r>
            <a:endParaRPr lang="zh-CN" altLang="en-US" sz="36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含有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e=n(n-1)/2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条边的无向图称作</a:t>
            </a:r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完全图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+mn-ea"/>
              </a:rPr>
              <a:t>；</a:t>
            </a:r>
            <a:endParaRPr lang="zh-CN" altLang="en-US" sz="36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含有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e=n(n-1)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条弧的有向图称作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有向完全图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+mn-ea"/>
              </a:rPr>
              <a:t>；</a:t>
            </a:r>
            <a:endParaRPr lang="zh-CN" altLang="en-US" sz="36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若边或弧的个数 </a:t>
            </a:r>
            <a:r>
              <a:rPr lang="en-US" altLang="zh-CN" sz="360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e&lt;nlogn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，则称作</a:t>
            </a:r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稀疏图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否则称作</a:t>
            </a:r>
            <a:r>
              <a:rPr lang="zh-CN" altLang="en-US" sz="36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稠密图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36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邻接点、度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假若顶点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和顶点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w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之间存在一条边，则称顶点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和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w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互为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邻接点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zh-CN" altLang="en-US" sz="32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边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(v,w)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和顶点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和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w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相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关联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3200" b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和顶点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关联的边的数目定义为顶点的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度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5135245" y="4270375"/>
            <a:ext cx="3477260" cy="2348230"/>
            <a:chOff x="7898" y="6217"/>
            <a:chExt cx="5476" cy="3698"/>
          </a:xfrm>
        </p:grpSpPr>
        <p:sp>
          <p:nvSpPr>
            <p:cNvPr id="4" name="椭圆 3"/>
            <p:cNvSpPr/>
            <p:nvPr/>
          </p:nvSpPr>
          <p:spPr>
            <a:xfrm>
              <a:off x="7898" y="7499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300" y="621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108" y="621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468" y="7499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D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108" y="9009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4" idx="7"/>
              <a:endCxn id="5" idx="3"/>
            </p:cNvCxnSpPr>
            <p:nvPr/>
          </p:nvCxnSpPr>
          <p:spPr>
            <a:xfrm flipV="1">
              <a:off x="8672" y="6991"/>
              <a:ext cx="761" cy="64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9300" y="9009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5"/>
              <a:endCxn id="8" idx="1"/>
            </p:cNvCxnSpPr>
            <p:nvPr/>
          </p:nvCxnSpPr>
          <p:spPr>
            <a:xfrm>
              <a:off x="8672" y="8273"/>
              <a:ext cx="2569" cy="869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10" idx="0"/>
              <a:endCxn id="5" idx="4"/>
            </p:cNvCxnSpPr>
            <p:nvPr/>
          </p:nvCxnSpPr>
          <p:spPr>
            <a:xfrm flipV="1">
              <a:off x="9754" y="7124"/>
              <a:ext cx="0" cy="1885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10" idx="7"/>
              <a:endCxn id="6" idx="3"/>
            </p:cNvCxnSpPr>
            <p:nvPr/>
          </p:nvCxnSpPr>
          <p:spPr>
            <a:xfrm flipV="1">
              <a:off x="10074" y="6991"/>
              <a:ext cx="1167" cy="215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10" idx="6"/>
              <a:endCxn id="7" idx="3"/>
            </p:cNvCxnSpPr>
            <p:nvPr/>
          </p:nvCxnSpPr>
          <p:spPr>
            <a:xfrm flipV="1">
              <a:off x="10207" y="8273"/>
              <a:ext cx="2394" cy="1190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1"/>
              <a:endCxn id="6" idx="5"/>
            </p:cNvCxnSpPr>
            <p:nvPr/>
          </p:nvCxnSpPr>
          <p:spPr>
            <a:xfrm flipH="1" flipV="1">
              <a:off x="11882" y="6991"/>
              <a:ext cx="719" cy="641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8" idx="0"/>
              <a:endCxn id="5" idx="5"/>
            </p:cNvCxnSpPr>
            <p:nvPr/>
          </p:nvCxnSpPr>
          <p:spPr>
            <a:xfrm flipH="1" flipV="1">
              <a:off x="10074" y="6991"/>
              <a:ext cx="1488" cy="2018"/>
            </a:xfrm>
            <a:prstGeom prst="straightConnector1">
              <a:avLst/>
            </a:prstGeom>
            <a:ln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0448" name="文本框 60447"/>
          <p:cNvSpPr txBox="1"/>
          <p:nvPr/>
        </p:nvSpPr>
        <p:spPr>
          <a:xfrm>
            <a:off x="1508125" y="4266565"/>
            <a:ext cx="13335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200" b="0">
              <a:latin typeface="Times New Roman" panose="02020603050405020304" pitchFamily="18" charset="0"/>
            </a:endParaRPr>
          </a:p>
        </p:txBody>
      </p:sp>
      <p:sp>
        <p:nvSpPr>
          <p:cNvPr id="60449" name="文本框 60448"/>
          <p:cNvSpPr txBox="1"/>
          <p:nvPr/>
        </p:nvSpPr>
        <p:spPr>
          <a:xfrm>
            <a:off x="2133600" y="5104765"/>
            <a:ext cx="22860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ID(B) = 3</a:t>
            </a:r>
            <a:endParaRPr lang="en-US" altLang="zh-CN" sz="32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50" name="文本框 60449"/>
          <p:cNvSpPr txBox="1"/>
          <p:nvPr/>
        </p:nvSpPr>
        <p:spPr>
          <a:xfrm>
            <a:off x="2133600" y="5866765"/>
            <a:ext cx="22860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ID(A) = 2</a:t>
            </a:r>
            <a:endParaRPr lang="en-US" altLang="zh-CN" sz="32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入度、出度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841615" cy="4530725"/>
          </a:xfrm>
        </p:spPr>
        <p:txBody>
          <a:bodyPr/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对有向图来说，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顶点的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出度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以顶点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v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为弧尾的弧的数目；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顶点的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入度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以顶点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为弧头的弧的数目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lang="zh-CN" altLang="en-US" sz="32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顶点的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度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TD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)=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出度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OD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)+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入度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ID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3200"/>
          </a:p>
        </p:txBody>
      </p:sp>
      <p:grpSp>
        <p:nvGrpSpPr>
          <p:cNvPr id="18" name="组合 17"/>
          <p:cNvGrpSpPr/>
          <p:nvPr/>
        </p:nvGrpSpPr>
        <p:grpSpPr>
          <a:xfrm>
            <a:off x="4627245" y="4132580"/>
            <a:ext cx="3243580" cy="2404745"/>
            <a:chOff x="1231" y="1227"/>
            <a:chExt cx="5108" cy="3787"/>
          </a:xfrm>
        </p:grpSpPr>
        <p:sp>
          <p:nvSpPr>
            <p:cNvPr id="19" name="椭圆 18"/>
            <p:cNvSpPr/>
            <p:nvPr/>
          </p:nvSpPr>
          <p:spPr>
            <a:xfrm>
              <a:off x="3361" y="122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231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285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C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32" y="254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57" y="4107"/>
              <a:ext cx="907" cy="90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>
              <a:stCxn id="19" idx="2"/>
              <a:endCxn id="20" idx="7"/>
            </p:cNvCxnSpPr>
            <p:nvPr/>
          </p:nvCxnSpPr>
          <p:spPr>
            <a:xfrm flipH="1">
              <a:off x="2005" y="1681"/>
              <a:ext cx="1356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9" idx="6"/>
              <a:endCxn id="35" idx="1"/>
            </p:cNvCxnSpPr>
            <p:nvPr/>
          </p:nvCxnSpPr>
          <p:spPr>
            <a:xfrm>
              <a:off x="4268" y="1681"/>
              <a:ext cx="1297" cy="99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5"/>
              <a:endCxn id="21" idx="1"/>
            </p:cNvCxnSpPr>
            <p:nvPr/>
          </p:nvCxnSpPr>
          <p:spPr>
            <a:xfrm>
              <a:off x="2005" y="3321"/>
              <a:ext cx="413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6" idx="0"/>
              <a:endCxn id="19" idx="5"/>
            </p:cNvCxnSpPr>
            <p:nvPr/>
          </p:nvCxnSpPr>
          <p:spPr>
            <a:xfrm flipH="1" flipV="1">
              <a:off x="4135" y="2001"/>
              <a:ext cx="1076" cy="2106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3"/>
              <a:endCxn id="21" idx="7"/>
            </p:cNvCxnSpPr>
            <p:nvPr/>
          </p:nvCxnSpPr>
          <p:spPr>
            <a:xfrm flipH="1">
              <a:off x="3059" y="3321"/>
              <a:ext cx="2506" cy="91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6" idx="1"/>
              <a:endCxn id="20" idx="6"/>
            </p:cNvCxnSpPr>
            <p:nvPr/>
          </p:nvCxnSpPr>
          <p:spPr>
            <a:xfrm flipH="1" flipV="1">
              <a:off x="2138" y="3001"/>
              <a:ext cx="2752" cy="1239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1" idx="6"/>
              <a:endCxn id="36" idx="2"/>
            </p:cNvCxnSpPr>
            <p:nvPr/>
          </p:nvCxnSpPr>
          <p:spPr>
            <a:xfrm>
              <a:off x="3192" y="4561"/>
              <a:ext cx="1565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1488" name="文本框 61487"/>
          <p:cNvSpPr txBox="1"/>
          <p:nvPr/>
        </p:nvSpPr>
        <p:spPr>
          <a:xfrm>
            <a:off x="1516380" y="5231765"/>
            <a:ext cx="22860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ID(B) = 2</a:t>
            </a:r>
            <a:endParaRPr lang="en-US" altLang="zh-CN" sz="32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89" name="文本框 61488"/>
          <p:cNvSpPr txBox="1"/>
          <p:nvPr/>
        </p:nvSpPr>
        <p:spPr>
          <a:xfrm>
            <a:off x="1516380" y="4563745"/>
            <a:ext cx="22860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OD(B) = 1</a:t>
            </a:r>
            <a:endParaRPr lang="en-US" altLang="zh-CN" sz="32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0" name="文本框 61489"/>
          <p:cNvSpPr txBox="1"/>
          <p:nvPr/>
        </p:nvSpPr>
        <p:spPr>
          <a:xfrm>
            <a:off x="1516380" y="5842635"/>
            <a:ext cx="22860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TD(B) = 3</a:t>
            </a:r>
            <a:endParaRPr lang="en-US" altLang="zh-CN" sz="32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D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0</TotalTime>
  <Words>1457</Words>
  <Application>WPS 演示</Application>
  <PresentationFormat>全屏显示(4:3)</PresentationFormat>
  <Paragraphs>266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方正书宋_GBK</vt:lpstr>
      <vt:lpstr>Calibri</vt:lpstr>
      <vt:lpstr>Times New Roman</vt:lpstr>
      <vt:lpstr>思源黑体</vt:lpstr>
      <vt:lpstr>微软雅黑</vt:lpstr>
      <vt:lpstr>Comic Sans MS</vt:lpstr>
      <vt:lpstr>Courier New</vt:lpstr>
      <vt:lpstr>黑体</vt:lpstr>
      <vt:lpstr>Arial Unicode MS</vt:lpstr>
      <vt:lpstr>方正书宋_GBK</vt:lpstr>
      <vt:lpstr>楷体_GB2312</vt:lpstr>
      <vt:lpstr>Symbol</vt:lpstr>
      <vt:lpstr>楷体</vt:lpstr>
      <vt:lpstr>仿宋</vt:lpstr>
      <vt:lpstr>华文隶书</vt:lpstr>
      <vt:lpstr>幼圆</vt:lpstr>
      <vt:lpstr>aakar</vt:lpstr>
      <vt:lpstr>DejaVu Sans</vt:lpstr>
      <vt:lpstr>Arial Black</vt:lpstr>
      <vt:lpstr>Arial Rounded MT Bold</vt:lpstr>
      <vt:lpstr>Layers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滨州学院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最小生成树</dc:title>
  <dc:creator>Develop</dc:creator>
  <cp:lastModifiedBy>zhbo</cp:lastModifiedBy>
  <cp:revision>99</cp:revision>
  <dcterms:created xsi:type="dcterms:W3CDTF">2018-09-29T01:31:47Z</dcterms:created>
  <dcterms:modified xsi:type="dcterms:W3CDTF">2018-09-29T01:31:47Z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