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ED2BB95-1C20-4E65-AA21-FEE04331CD5E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6737"/>
    <p:restoredTop sz="76374"/>
  </p:normalViewPr>
  <p:slideViewPr>
    <p:cSldViewPr snapToGrid="0">
      <p:cViewPr varScale="1">
        <p:scale>
          <a:sx n="66" d="100"/>
          <a:sy n="66" d="100"/>
        </p:scale>
        <p:origin x="576" y="48"/>
      </p:cViewPr>
      <p:guideLst>
        <p:guide orient="horz" pos="2181"/>
        <p:guide pos="20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5FC4FCC-AC58-4B5A-B500-BC84BAE30638}" type="datetime1">
              <a:rPr lang="ko-KR" altLang="en-US"/>
              <a:pPr lvl="0">
                <a:defRPr lang="ko-KR" altLang="en-US"/>
              </a:pPr>
              <a:t>2018-07-21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B1B7BE2-63A5-4003-AE87-A95A34C045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안녕하세요 저희 </a:t>
            </a:r>
            <a:r>
              <a:rPr lang="en-US" altLang="ko-KR"/>
              <a:t>4</a:t>
            </a:r>
            <a:r>
              <a:rPr lang="ko-KR" altLang="en-US"/>
              <a:t>조는 베스트셀러 크롤링을 주제로 하였습니다</a:t>
            </a:r>
            <a:r>
              <a:rPr lang="en-US" altLang="ko-KR"/>
              <a:t>. </a:t>
            </a:r>
            <a:r>
              <a:rPr lang="ko-KR" altLang="en-US"/>
              <a:t>저희 조의 프로그램 이름은 </a:t>
            </a:r>
            <a:r>
              <a:rPr lang="en-US" altLang="ko-KR"/>
              <a:t>‘BooksCombine’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B1B7BE2-63A5-4003-AE87-A95A34C0458C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먼저 발표는 프로그램 발안 동기</a:t>
            </a:r>
            <a:r>
              <a:rPr lang="en-US" altLang="ko-KR"/>
              <a:t>, </a:t>
            </a:r>
            <a:r>
              <a:rPr lang="ko-KR" altLang="en-US"/>
              <a:t>아이디어 발전 과정</a:t>
            </a:r>
            <a:r>
              <a:rPr lang="en-US" altLang="ko-KR"/>
              <a:t>, </a:t>
            </a:r>
            <a:r>
              <a:rPr lang="ko-KR" altLang="en-US"/>
              <a:t>프로그램 소개</a:t>
            </a:r>
            <a:r>
              <a:rPr lang="en-US" altLang="ko-KR"/>
              <a:t>, </a:t>
            </a:r>
            <a:r>
              <a:rPr lang="ko-KR" altLang="en-US"/>
              <a:t>프로그램 시연</a:t>
            </a:r>
            <a:r>
              <a:rPr lang="en-US" altLang="ko-KR"/>
              <a:t>, </a:t>
            </a:r>
            <a:r>
              <a:rPr lang="ko-KR" altLang="en-US"/>
              <a:t>프로그램 발전 가능성 이 순서로 진행될 예정입니다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B1B7BE2-63A5-4003-AE87-A95A34C0458C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 발안 동기입니다</a:t>
            </a:r>
            <a:r>
              <a:rPr lang="en-US" altLang="ko-KR"/>
              <a:t>. </a:t>
            </a:r>
            <a:r>
              <a:rPr lang="ko-KR" altLang="en-US"/>
              <a:t>책을 추천 받고 싶을 때 일일이 베스트셀러를 확인하려고 여러 사이트를 직접 방문해야 한다는 점이 번거로웠고 여러 도서 사이트의 베스트셀러를 한번에 확인할 수 있으면 편리하겠다고 생각하여 기획하였습니다</a:t>
            </a:r>
            <a:r>
              <a:rPr lang="en-US" altLang="ko-KR"/>
              <a:t>. </a:t>
            </a:r>
            <a:r>
              <a:rPr lang="ko-KR" altLang="en-US"/>
              <a:t>도서 사이트는 교보문고</a:t>
            </a:r>
            <a:r>
              <a:rPr lang="en-US" altLang="ko-KR"/>
              <a:t>, </a:t>
            </a:r>
            <a:r>
              <a:rPr lang="ko-KR" altLang="en-US"/>
              <a:t>리디북스</a:t>
            </a:r>
            <a:r>
              <a:rPr lang="en-US" altLang="ko-KR"/>
              <a:t>, 11</a:t>
            </a:r>
            <a:r>
              <a:rPr lang="ko-KR" altLang="en-US"/>
              <a:t>번가 도서로 정하였습니다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B1B7BE2-63A5-4003-AE87-A95A34C0458C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 다음은 아이디어 발전 과정입니다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처음에는 베스트셀러의 제목만 제공하려고 했는데 너무 간단하고 실용도가 떨어진다는 단점이 있었습니다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다음으로 나온 아이디어는 제목과 </a:t>
            </a:r>
            <a:r>
              <a:rPr lang="en-US" altLang="ko-KR"/>
              <a:t>URL</a:t>
            </a:r>
            <a:r>
              <a:rPr lang="ko-KR" altLang="en-US"/>
              <a:t>을 제공하는 것인데 사용자의 입장에서 보았을 때에는 </a:t>
            </a:r>
            <a:r>
              <a:rPr lang="en-US" altLang="ko-KR"/>
              <a:t>URL</a:t>
            </a:r>
            <a:r>
              <a:rPr lang="ko-KR" altLang="en-US"/>
              <a:t>을 다시 복사한 후 브라우저에 붙여 넣어서 이동해야 하기 때문에 번거로울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세번째 아이디어는 버튼 클릭 시 </a:t>
            </a:r>
            <a:r>
              <a:rPr lang="en-US" altLang="ko-KR"/>
              <a:t>URL</a:t>
            </a:r>
            <a:r>
              <a:rPr lang="ko-KR" altLang="en-US"/>
              <a:t>과 연결된 페이지로 이동하도록 하는 것입니다</a:t>
            </a:r>
            <a:r>
              <a:rPr lang="en-US" altLang="ko-KR"/>
              <a:t>. </a:t>
            </a:r>
            <a:r>
              <a:rPr lang="ko-KR" altLang="en-US"/>
              <a:t>기존에는 </a:t>
            </a:r>
            <a:r>
              <a:rPr lang="en-US" altLang="ko-KR"/>
              <a:t>URL</a:t>
            </a:r>
            <a:r>
              <a:rPr lang="ko-KR" altLang="en-US"/>
              <a:t>을 보여주기만 했는데 누르는 것만으로 자동으로 이동할 수 있게 되었습니다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다음 아이디어는 한단계 더 발전해서 베스트셀러의 제목 뿐만 아니라 가격 정보도 제공하는 것입니다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여기서 더 발전된 아이디어는 책의 이미지도 추가하는 것입니다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아이디어 발전 과정을 잘 보여주기 위해서 세번째 아이디어는 교보문고 그 다음 아이디어는 리디북스</a:t>
            </a:r>
            <a:r>
              <a:rPr lang="en-US" altLang="ko-KR"/>
              <a:t>, </a:t>
            </a:r>
            <a:r>
              <a:rPr lang="ko-KR" altLang="en-US"/>
              <a:t>마지막 아이디어는 </a:t>
            </a:r>
            <a:r>
              <a:rPr lang="en-US" altLang="ko-KR"/>
              <a:t>11</a:t>
            </a:r>
            <a:r>
              <a:rPr lang="ko-KR" altLang="en-US"/>
              <a:t>번가 도서에 접목시켰습니다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B1B7BE2-63A5-4003-AE87-A95A34C0458C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다음은 프로그램 소개입니다. 저희가 만든 프로그램을 한 문장으로 정의하자면 ‘여러 도서 사이트의 베스트셀러 목록을 크롤링하여 버튼으로 보여주고 사용자가 마음에 드는 도서를 찾아 버튼을 누르면 해당 도서 사이트의 도서 구매 페이지로 이동시켜주는 프로그램' 입니다.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프로그램을 만드는 데 사용한 모듈로는 먼저  tkinter은 파이썬 GUI 제작에 사용하였고 request와 BeautifulSoup은 크롤링에 사용하였습니다. 또 webbrowser은 URL로 웹 브라우저를 열 때 사용하였습니다.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B1B7BE2-63A5-4003-AE87-A95A34C0458C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다음 순서는 프로그램 발전 가능성인데요</a:t>
            </a:r>
            <a:r>
              <a:rPr lang="en-US" altLang="ko-KR"/>
              <a:t>. </a:t>
            </a:r>
            <a:r>
              <a:rPr lang="ko-KR" altLang="en-US"/>
              <a:t>저희가 만든 이 </a:t>
            </a:r>
            <a:r>
              <a:rPr lang="en-US" altLang="ko-KR"/>
              <a:t>‘BooksCombine’</a:t>
            </a:r>
            <a:r>
              <a:rPr lang="ko-KR" altLang="en-US"/>
              <a:t> 프로그램을 웹으로 만들어서 더욱 접근이 쉽게 한다면 많은 사람들이 자주 사용하는 서비스로 확장할 수 있을 것 입니다</a:t>
            </a:r>
            <a:r>
              <a:rPr lang="en-US" altLang="ko-KR"/>
              <a:t>. </a:t>
            </a:r>
            <a:r>
              <a:rPr lang="ko-KR" altLang="en-US"/>
              <a:t>또한 교보문고</a:t>
            </a:r>
            <a:r>
              <a:rPr lang="en-US" altLang="ko-KR"/>
              <a:t>, 11</a:t>
            </a:r>
            <a:r>
              <a:rPr lang="ko-KR" altLang="en-US"/>
              <a:t>번가 도서</a:t>
            </a:r>
            <a:r>
              <a:rPr lang="en-US" altLang="ko-KR"/>
              <a:t>, </a:t>
            </a:r>
            <a:r>
              <a:rPr lang="ko-KR" altLang="en-US"/>
              <a:t>리디북스 이외에 알라딘</a:t>
            </a:r>
            <a:r>
              <a:rPr lang="en-US" altLang="ko-KR"/>
              <a:t>, yes24</a:t>
            </a:r>
            <a:r>
              <a:rPr lang="ko-KR" altLang="en-US"/>
              <a:t>와 같이 더 많은 도서 사이트를 추가하면 더욱 유용한 프로그램이 될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B1B7BE2-63A5-4003-AE87-A95A34C0458C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이상으로 발표를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B1B7BE2-63A5-4003-AE87-A95A34C0458C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6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1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7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3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7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32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C756-0F18-4077-8667-45D5E8927F2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E6B3-450A-4477-BEAB-AB21C9B7B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7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>
            <a:off x="0" y="0"/>
            <a:ext cx="12192000" cy="6857998"/>
          </a:xfrm>
          <a:custGeom>
            <a:avLst/>
            <a:gdLst>
              <a:gd name="connsiteX0" fmla="*/ 3401354 w 12192000"/>
              <a:gd name="connsiteY0" fmla="*/ 917551 h 6857998"/>
              <a:gd name="connsiteX1" fmla="*/ 890693 w 12192000"/>
              <a:gd name="connsiteY1" fmla="*/ 3428212 h 6857998"/>
              <a:gd name="connsiteX2" fmla="*/ 3401354 w 12192000"/>
              <a:gd name="connsiteY2" fmla="*/ 5938871 h 6857998"/>
              <a:gd name="connsiteX3" fmla="*/ 5912011 w 12192000"/>
              <a:gd name="connsiteY3" fmla="*/ 3428212 h 6857998"/>
              <a:gd name="connsiteX4" fmla="*/ 2483800 w 12192000"/>
              <a:gd name="connsiteY4" fmla="*/ 0 h 6857998"/>
              <a:gd name="connsiteX5" fmla="*/ 4318904 w 12192000"/>
              <a:gd name="connsiteY5" fmla="*/ 0 h 6857998"/>
              <a:gd name="connsiteX6" fmla="*/ 4307427 w 12192000"/>
              <a:gd name="connsiteY6" fmla="*/ 11478 h 6857998"/>
              <a:gd name="connsiteX7" fmla="*/ 6818086 w 12192000"/>
              <a:gd name="connsiteY7" fmla="*/ 2522138 h 6857998"/>
              <a:gd name="connsiteX8" fmla="*/ 9328744 w 12192000"/>
              <a:gd name="connsiteY8" fmla="*/ 11478 h 6857998"/>
              <a:gd name="connsiteX9" fmla="*/ 9317266 w 12192000"/>
              <a:gd name="connsiteY9" fmla="*/ 0 h 6857998"/>
              <a:gd name="connsiteX10" fmla="*/ 12192000 w 12192000"/>
              <a:gd name="connsiteY10" fmla="*/ 0 h 6857998"/>
              <a:gd name="connsiteX11" fmla="*/ 12192000 w 12192000"/>
              <a:gd name="connsiteY11" fmla="*/ 6857998 h 6857998"/>
              <a:gd name="connsiteX12" fmla="*/ 2482225 w 12192000"/>
              <a:gd name="connsiteY12" fmla="*/ 6857998 h 6857998"/>
              <a:gd name="connsiteX13" fmla="*/ 2495276 w 12192000"/>
              <a:gd name="connsiteY13" fmla="*/ 6844948 h 6857998"/>
              <a:gd name="connsiteX14" fmla="*/ 0 w 12192000"/>
              <a:gd name="connsiteY14" fmla="*/ 4349671 h 6857998"/>
              <a:gd name="connsiteX15" fmla="*/ 0 w 12192000"/>
              <a:gd name="connsiteY15" fmla="*/ 2506743 h 6857998"/>
              <a:gd name="connsiteX16" fmla="*/ 2495273 w 12192000"/>
              <a:gd name="connsiteY16" fmla="*/ 11472 h 68579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7998">
                <a:moveTo>
                  <a:pt x="3401354" y="917551"/>
                </a:moveTo>
                <a:lnTo>
                  <a:pt x="890693" y="3428212"/>
                </a:lnTo>
                <a:lnTo>
                  <a:pt x="3401354" y="5938871"/>
                </a:lnTo>
                <a:lnTo>
                  <a:pt x="5912011" y="3428212"/>
                </a:lnTo>
                <a:close/>
                <a:moveTo>
                  <a:pt x="2483800" y="0"/>
                </a:moveTo>
                <a:lnTo>
                  <a:pt x="4318904" y="0"/>
                </a:lnTo>
                <a:lnTo>
                  <a:pt x="4307427" y="11478"/>
                </a:lnTo>
                <a:lnTo>
                  <a:pt x="6818086" y="2522138"/>
                </a:lnTo>
                <a:lnTo>
                  <a:pt x="9328744" y="11478"/>
                </a:lnTo>
                <a:lnTo>
                  <a:pt x="9317266" y="0"/>
                </a:lnTo>
                <a:lnTo>
                  <a:pt x="12192000" y="0"/>
                </a:lnTo>
                <a:lnTo>
                  <a:pt x="12192000" y="6857998"/>
                </a:lnTo>
                <a:lnTo>
                  <a:pt x="2482225" y="6857998"/>
                </a:lnTo>
                <a:lnTo>
                  <a:pt x="2495276" y="6844948"/>
                </a:lnTo>
                <a:lnTo>
                  <a:pt x="0" y="4349671"/>
                </a:lnTo>
                <a:lnTo>
                  <a:pt x="0" y="2506743"/>
                </a:lnTo>
                <a:lnTo>
                  <a:pt x="2495273" y="11472"/>
                </a:lnTo>
                <a:close/>
              </a:path>
            </a:pathLst>
          </a:custGeom>
          <a:solidFill>
            <a:srgbClr val="eee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" y="-1"/>
            <a:ext cx="10286999" cy="68579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" y="-1"/>
            <a:ext cx="12192000" cy="685799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" y="-25600"/>
            <a:ext cx="12191998" cy="6883598"/>
          </a:xfrm>
          <a:custGeom>
            <a:avLst/>
            <a:gdLst>
              <a:gd name="connsiteX0" fmla="*/ 26641 w 12191998"/>
              <a:gd name="connsiteY0" fmla="*/ 4698679 h 6883598"/>
              <a:gd name="connsiteX1" fmla="*/ 26641 w 12191998"/>
              <a:gd name="connsiteY1" fmla="*/ 6870798 h 6883598"/>
              <a:gd name="connsiteX2" fmla="*/ 2198760 w 12191998"/>
              <a:gd name="connsiteY2" fmla="*/ 6870798 h 6883598"/>
              <a:gd name="connsiteX3" fmla="*/ 2198760 w 12191998"/>
              <a:gd name="connsiteY3" fmla="*/ 4698679 h 6883598"/>
              <a:gd name="connsiteX4" fmla="*/ 2360854 w 12191998"/>
              <a:gd name="connsiteY4" fmla="*/ 4698678 h 6883598"/>
              <a:gd name="connsiteX5" fmla="*/ 2360854 w 12191998"/>
              <a:gd name="connsiteY5" fmla="*/ 6870797 h 6883598"/>
              <a:gd name="connsiteX6" fmla="*/ 4532974 w 12191998"/>
              <a:gd name="connsiteY6" fmla="*/ 6870797 h 6883598"/>
              <a:gd name="connsiteX7" fmla="*/ 4532974 w 12191998"/>
              <a:gd name="connsiteY7" fmla="*/ 4698678 h 6883598"/>
              <a:gd name="connsiteX8" fmla="*/ 4705333 w 12191998"/>
              <a:gd name="connsiteY8" fmla="*/ 2357891 h 6883598"/>
              <a:gd name="connsiteX9" fmla="*/ 4705333 w 12191998"/>
              <a:gd name="connsiteY9" fmla="*/ 4530010 h 6883598"/>
              <a:gd name="connsiteX10" fmla="*/ 6877451 w 12191998"/>
              <a:gd name="connsiteY10" fmla="*/ 4530010 h 6883598"/>
              <a:gd name="connsiteX11" fmla="*/ 6877451 w 12191998"/>
              <a:gd name="connsiteY11" fmla="*/ 2357891 h 6883598"/>
              <a:gd name="connsiteX12" fmla="*/ 2364545 w 12191998"/>
              <a:gd name="connsiteY12" fmla="*/ 2357891 h 6883598"/>
              <a:gd name="connsiteX13" fmla="*/ 2364545 w 12191998"/>
              <a:gd name="connsiteY13" fmla="*/ 4530010 h 6883598"/>
              <a:gd name="connsiteX14" fmla="*/ 4536664 w 12191998"/>
              <a:gd name="connsiteY14" fmla="*/ 4530010 h 6883598"/>
              <a:gd name="connsiteX15" fmla="*/ 4536664 w 12191998"/>
              <a:gd name="connsiteY15" fmla="*/ 2357891 h 6883598"/>
              <a:gd name="connsiteX16" fmla="*/ 23757 w 12191998"/>
              <a:gd name="connsiteY16" fmla="*/ 2357891 h 6883598"/>
              <a:gd name="connsiteX17" fmla="*/ 23757 w 12191998"/>
              <a:gd name="connsiteY17" fmla="*/ 4530010 h 6883598"/>
              <a:gd name="connsiteX18" fmla="*/ 2195876 w 12191998"/>
              <a:gd name="connsiteY18" fmla="*/ 4530010 h 6883598"/>
              <a:gd name="connsiteX19" fmla="*/ 2195876 w 12191998"/>
              <a:gd name="connsiteY19" fmla="*/ 2357891 h 6883598"/>
              <a:gd name="connsiteX20" fmla="*/ 7052915 w 12191998"/>
              <a:gd name="connsiteY20" fmla="*/ 22772 h 6883598"/>
              <a:gd name="connsiteX21" fmla="*/ 7052915 w 12191998"/>
              <a:gd name="connsiteY21" fmla="*/ 2194891 h 6883598"/>
              <a:gd name="connsiteX22" fmla="*/ 9225034 w 12191998"/>
              <a:gd name="connsiteY22" fmla="*/ 2194891 h 6883598"/>
              <a:gd name="connsiteX23" fmla="*/ 9225034 w 12191998"/>
              <a:gd name="connsiteY23" fmla="*/ 22772 h 6883598"/>
              <a:gd name="connsiteX24" fmla="*/ 4705333 w 12191998"/>
              <a:gd name="connsiteY24" fmla="*/ 17105 h 6883598"/>
              <a:gd name="connsiteX25" fmla="*/ 4705333 w 12191998"/>
              <a:gd name="connsiteY25" fmla="*/ 2189224 h 6883598"/>
              <a:gd name="connsiteX26" fmla="*/ 6877451 w 12191998"/>
              <a:gd name="connsiteY26" fmla="*/ 2189224 h 6883598"/>
              <a:gd name="connsiteX27" fmla="*/ 6877451 w 12191998"/>
              <a:gd name="connsiteY27" fmla="*/ 17105 h 6883598"/>
              <a:gd name="connsiteX28" fmla="*/ 2364545 w 12191998"/>
              <a:gd name="connsiteY28" fmla="*/ 17104 h 6883598"/>
              <a:gd name="connsiteX29" fmla="*/ 2364545 w 12191998"/>
              <a:gd name="connsiteY29" fmla="*/ 2189223 h 6883598"/>
              <a:gd name="connsiteX30" fmla="*/ 4536664 w 12191998"/>
              <a:gd name="connsiteY30" fmla="*/ 2189223 h 6883598"/>
              <a:gd name="connsiteX31" fmla="*/ 4536664 w 12191998"/>
              <a:gd name="connsiteY31" fmla="*/ 17104 h 6883598"/>
              <a:gd name="connsiteX32" fmla="*/ 23757 w 12191998"/>
              <a:gd name="connsiteY32" fmla="*/ 17104 h 6883598"/>
              <a:gd name="connsiteX33" fmla="*/ 23757 w 12191998"/>
              <a:gd name="connsiteY33" fmla="*/ 2189223 h 6883598"/>
              <a:gd name="connsiteX34" fmla="*/ 2195876 w 12191998"/>
              <a:gd name="connsiteY34" fmla="*/ 2189223 h 6883598"/>
              <a:gd name="connsiteX35" fmla="*/ 2195876 w 12191998"/>
              <a:gd name="connsiteY35" fmla="*/ 17104 h 6883598"/>
              <a:gd name="connsiteX36" fmla="*/ 0 w 12191998"/>
              <a:gd name="connsiteY36" fmla="*/ 0 h 6883598"/>
              <a:gd name="connsiteX37" fmla="*/ 12191998 w 12191998"/>
              <a:gd name="connsiteY37" fmla="*/ 0 h 6883598"/>
              <a:gd name="connsiteX38" fmla="*/ 12191998 w 12191998"/>
              <a:gd name="connsiteY38" fmla="*/ 6883598 h 6883598"/>
              <a:gd name="connsiteX39" fmla="*/ 0 w 12191998"/>
              <a:gd name="connsiteY39" fmla="*/ 6883598 h 68835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8" h="6883598">
                <a:moveTo>
                  <a:pt x="26641" y="4698679"/>
                </a:moveTo>
                <a:lnTo>
                  <a:pt x="26641" y="6870798"/>
                </a:lnTo>
                <a:lnTo>
                  <a:pt x="2198760" y="6870798"/>
                </a:lnTo>
                <a:lnTo>
                  <a:pt x="2198760" y="4698679"/>
                </a:lnTo>
                <a:close/>
                <a:moveTo>
                  <a:pt x="2360854" y="4698678"/>
                </a:moveTo>
                <a:lnTo>
                  <a:pt x="2360854" y="6870797"/>
                </a:lnTo>
                <a:lnTo>
                  <a:pt x="4532974" y="6870797"/>
                </a:lnTo>
                <a:lnTo>
                  <a:pt x="4532974" y="4698678"/>
                </a:lnTo>
                <a:close/>
                <a:moveTo>
                  <a:pt x="4705333" y="2357891"/>
                </a:moveTo>
                <a:lnTo>
                  <a:pt x="4705333" y="4530010"/>
                </a:lnTo>
                <a:lnTo>
                  <a:pt x="6877451" y="4530010"/>
                </a:lnTo>
                <a:lnTo>
                  <a:pt x="6877451" y="2357891"/>
                </a:lnTo>
                <a:close/>
                <a:moveTo>
                  <a:pt x="2364545" y="2357891"/>
                </a:moveTo>
                <a:lnTo>
                  <a:pt x="2364545" y="4530010"/>
                </a:lnTo>
                <a:lnTo>
                  <a:pt x="4536664" y="4530010"/>
                </a:lnTo>
                <a:lnTo>
                  <a:pt x="4536664" y="2357891"/>
                </a:lnTo>
                <a:close/>
                <a:moveTo>
                  <a:pt x="23757" y="2357891"/>
                </a:moveTo>
                <a:lnTo>
                  <a:pt x="23757" y="4530010"/>
                </a:lnTo>
                <a:lnTo>
                  <a:pt x="2195876" y="4530010"/>
                </a:lnTo>
                <a:lnTo>
                  <a:pt x="2195876" y="2357891"/>
                </a:lnTo>
                <a:close/>
                <a:moveTo>
                  <a:pt x="7052915" y="22772"/>
                </a:moveTo>
                <a:lnTo>
                  <a:pt x="7052915" y="2194891"/>
                </a:lnTo>
                <a:lnTo>
                  <a:pt x="9225034" y="2194891"/>
                </a:lnTo>
                <a:lnTo>
                  <a:pt x="9225034" y="22772"/>
                </a:lnTo>
                <a:close/>
                <a:moveTo>
                  <a:pt x="4705333" y="17105"/>
                </a:moveTo>
                <a:lnTo>
                  <a:pt x="4705333" y="2189224"/>
                </a:lnTo>
                <a:lnTo>
                  <a:pt x="6877451" y="2189224"/>
                </a:lnTo>
                <a:lnTo>
                  <a:pt x="6877451" y="17105"/>
                </a:lnTo>
                <a:close/>
                <a:moveTo>
                  <a:pt x="2364545" y="17104"/>
                </a:moveTo>
                <a:lnTo>
                  <a:pt x="2364545" y="2189223"/>
                </a:lnTo>
                <a:lnTo>
                  <a:pt x="4536664" y="2189223"/>
                </a:lnTo>
                <a:lnTo>
                  <a:pt x="4536664" y="17104"/>
                </a:lnTo>
                <a:close/>
                <a:moveTo>
                  <a:pt x="23757" y="17104"/>
                </a:moveTo>
                <a:lnTo>
                  <a:pt x="23757" y="2189223"/>
                </a:lnTo>
                <a:lnTo>
                  <a:pt x="2195876" y="2189223"/>
                </a:lnTo>
                <a:lnTo>
                  <a:pt x="2195876" y="17104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83598"/>
                </a:lnTo>
                <a:lnTo>
                  <a:pt x="0" y="6883598"/>
                </a:lnTo>
                <a:close/>
              </a:path>
            </a:pathLst>
          </a:custGeom>
          <a:solidFill>
            <a:srgbClr val="ee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22090" y="3074330"/>
            <a:ext cx="7374694" cy="115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7000" b="1">
                <a:solidFill>
                  <a:srgbClr val="3a312a"/>
                </a:solidFill>
                <a:latin typeface="+mj-ea"/>
                <a:ea typeface="+mj-ea"/>
              </a:rPr>
              <a:t>BooksCombine</a:t>
            </a:r>
            <a:endParaRPr lang="en-US" altLang="ko-KR" sz="7000" b="1">
              <a:solidFill>
                <a:srgbClr val="3a312a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46230" y="5305711"/>
            <a:ext cx="3161839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89576" y="5726097"/>
            <a:ext cx="4580877" cy="56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latin typeface="+mj-lt"/>
              </a:rPr>
              <a:t>황신우</a:t>
            </a:r>
            <a:r>
              <a:rPr lang="en-US" altLang="ko-KR" sz="3200">
                <a:latin typeface="+mj-lt"/>
              </a:rPr>
              <a:t>, </a:t>
            </a:r>
            <a:r>
              <a:rPr lang="ko-KR" altLang="en-US" sz="3200">
                <a:latin typeface="+mj-lt"/>
              </a:rPr>
              <a:t>정원교</a:t>
            </a:r>
            <a:r>
              <a:rPr lang="en-US" altLang="ko-KR" sz="3200">
                <a:latin typeface="+mj-lt"/>
              </a:rPr>
              <a:t>, </a:t>
            </a:r>
            <a:r>
              <a:rPr lang="ko-KR" altLang="en-US" sz="3200">
                <a:latin typeface="+mj-lt"/>
              </a:rPr>
              <a:t>이연하</a:t>
            </a:r>
            <a:endParaRPr lang="ko-KR" altLang="en-US" sz="320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4315" y="4376691"/>
            <a:ext cx="1056442" cy="69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/>
              <a:t>4</a:t>
            </a:r>
            <a:r>
              <a:rPr lang="ko-KR" altLang="en-US" sz="4000"/>
              <a:t>조</a:t>
            </a:r>
            <a:endParaRPr lang="ko-KR" altLang="en-US" sz="4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70259" y="539210"/>
            <a:ext cx="15680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3A312A"/>
                </a:solidFill>
                <a:latin typeface="+mj-lt"/>
                <a:ea typeface="KoPub돋움체 Bold" panose="02020603020101020101" pitchFamily="18" charset="-127"/>
              </a:rPr>
              <a:t>Index</a:t>
            </a:r>
          </a:p>
        </p:txBody>
      </p:sp>
      <p:sp>
        <p:nvSpPr>
          <p:cNvPr id="29" name="직사각형 28"/>
          <p:cNvSpPr/>
          <p:nvPr/>
        </p:nvSpPr>
        <p:spPr>
          <a:xfrm rot="5400000">
            <a:off x="256567" y="829290"/>
            <a:ext cx="702268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334450" y="210540"/>
            <a:ext cx="5989762" cy="3984431"/>
            <a:chOff x="3296545" y="1402794"/>
            <a:chExt cx="5989762" cy="3984431"/>
          </a:xfrm>
        </p:grpSpPr>
        <p:grpSp>
          <p:nvGrpSpPr>
            <p:cNvPr id="3" name="그룹 2"/>
            <p:cNvGrpSpPr/>
            <p:nvPr/>
          </p:nvGrpSpPr>
          <p:grpSpPr>
            <a:xfrm>
              <a:off x="3665510" y="1771764"/>
              <a:ext cx="5620797" cy="3615461"/>
              <a:chOff x="3248416" y="1771764"/>
              <a:chExt cx="5620797" cy="3615461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248418" y="1771764"/>
                <a:ext cx="5415219" cy="872262"/>
                <a:chOff x="3248418" y="1771764"/>
                <a:chExt cx="5415219" cy="87226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0800000">
                  <a:off x="3248418" y="1771764"/>
                  <a:ext cx="5415219" cy="872262"/>
                </a:xfrm>
                <a:prstGeom prst="rect">
                  <a:avLst/>
                </a:prstGeom>
                <a:solidFill>
                  <a:srgbClr val="B49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7388" y="1853952"/>
                  <a:ext cx="46506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프로그램 발안 동기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3248417" y="3143364"/>
                <a:ext cx="5620796" cy="872262"/>
                <a:chOff x="3248418" y="1771764"/>
                <a:chExt cx="5620796" cy="872262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 rot="10800000">
                  <a:off x="3248418" y="1771764"/>
                  <a:ext cx="5415221" cy="872262"/>
                </a:xfrm>
                <a:prstGeom prst="rect">
                  <a:avLst/>
                </a:prstGeom>
                <a:solidFill>
                  <a:srgbClr val="B49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572712" y="1882170"/>
                  <a:ext cx="529650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아이디어 발전 과정</a:t>
                  </a:r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3248416" y="4514963"/>
                <a:ext cx="5415223" cy="872262"/>
                <a:chOff x="3248417" y="1771763"/>
                <a:chExt cx="5415223" cy="87226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 rot="10800000">
                  <a:off x="3248417" y="1771763"/>
                  <a:ext cx="5415223" cy="872262"/>
                </a:xfrm>
                <a:prstGeom prst="rect">
                  <a:avLst/>
                </a:prstGeom>
                <a:solidFill>
                  <a:srgbClr val="B49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617388" y="1853952"/>
                  <a:ext cx="344357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프로그램 소개</a:t>
                  </a: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3296545" y="1402794"/>
              <a:ext cx="737936" cy="737936"/>
              <a:chOff x="3296545" y="1372944"/>
              <a:chExt cx="737936" cy="7379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3296545" y="1372944"/>
                <a:ext cx="737936" cy="737936"/>
              </a:xfrm>
              <a:prstGeom prst="ellipse">
                <a:avLst/>
              </a:prstGeom>
              <a:solidFill>
                <a:srgbClr val="3A31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445740" y="1448597"/>
                <a:ext cx="4395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+mj-lt"/>
                    <a:ea typeface="KoPub돋움체 Bold" panose="02020603020101020101" pitchFamily="18" charset="-127"/>
                  </a:rPr>
                  <a:t>1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296545" y="2774395"/>
              <a:ext cx="737936" cy="737936"/>
              <a:chOff x="3296545" y="1402795"/>
              <a:chExt cx="737936" cy="73793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296545" y="1402795"/>
                <a:ext cx="737936" cy="737936"/>
              </a:xfrm>
              <a:prstGeom prst="ellipse">
                <a:avLst/>
              </a:prstGeom>
              <a:solidFill>
                <a:srgbClr val="3A31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445741" y="1448597"/>
                <a:ext cx="4395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+mj-lt"/>
                    <a:ea typeface="KoPub돋움체 Bold" panose="02020603020101020101" pitchFamily="18" charset="-127"/>
                  </a:rPr>
                  <a:t>2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96545" y="4145995"/>
              <a:ext cx="737936" cy="737936"/>
              <a:chOff x="3296545" y="1402795"/>
              <a:chExt cx="737936" cy="737936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3296545" y="1402795"/>
                <a:ext cx="737936" cy="737936"/>
              </a:xfrm>
              <a:prstGeom prst="ellipse">
                <a:avLst/>
              </a:prstGeom>
              <a:solidFill>
                <a:srgbClr val="3A31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445741" y="1448597"/>
                <a:ext cx="4395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+mj-lt"/>
                    <a:ea typeface="KoPub돋움체 Bold" panose="02020603020101020101" pitchFamily="18" charset="-127"/>
                  </a:rPr>
                  <a:t>3</a:t>
                </a: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6C5AD79-5B85-4959-9E35-3B6532E5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84" y="5804571"/>
            <a:ext cx="5421356" cy="871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F11A7-CC0E-4853-AFDC-10ECE7DBC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58" y="5550678"/>
            <a:ext cx="737936" cy="737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FB8987-F1FD-4346-9F10-D2E73DE8D290}"/>
              </a:ext>
            </a:extLst>
          </p:cNvPr>
          <p:cNvSpPr txBox="1"/>
          <p:nvPr/>
        </p:nvSpPr>
        <p:spPr>
          <a:xfrm>
            <a:off x="3483645" y="5572410"/>
            <a:ext cx="66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48FD5-C7A5-4D79-AF7F-52216E35A6F7}"/>
              </a:ext>
            </a:extLst>
          </p:cNvPr>
          <p:cNvSpPr txBox="1"/>
          <p:nvPr/>
        </p:nvSpPr>
        <p:spPr>
          <a:xfrm>
            <a:off x="3966377" y="5907502"/>
            <a:ext cx="546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프로그램 발전 가능성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70C93CD-275E-4C06-A362-B6C03DA0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83" y="4601724"/>
            <a:ext cx="5421356" cy="8718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A1366C-EFC7-4A50-AB44-753C7DD7B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450" y="4294090"/>
            <a:ext cx="737680" cy="7376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734FCC-3E71-4CFC-96CA-CABB37D25D8F}"/>
              </a:ext>
            </a:extLst>
          </p:cNvPr>
          <p:cNvSpPr txBox="1"/>
          <p:nvPr/>
        </p:nvSpPr>
        <p:spPr>
          <a:xfrm>
            <a:off x="3451578" y="4339764"/>
            <a:ext cx="5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17F512-18F2-4536-9CBB-F6F0B13FFC3B}"/>
              </a:ext>
            </a:extLst>
          </p:cNvPr>
          <p:cNvSpPr txBox="1"/>
          <p:nvPr/>
        </p:nvSpPr>
        <p:spPr>
          <a:xfrm>
            <a:off x="4027710" y="4667948"/>
            <a:ext cx="4373310" cy="72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2959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5400000">
            <a:off x="256567" y="829290"/>
            <a:ext cx="702268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0AB32-9AFB-45A8-9E6C-E319C9FDE1A7}"/>
              </a:ext>
            </a:extLst>
          </p:cNvPr>
          <p:cNvSpPr txBox="1"/>
          <p:nvPr/>
        </p:nvSpPr>
        <p:spPr>
          <a:xfrm>
            <a:off x="670259" y="540713"/>
            <a:ext cx="512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프로그램 발안 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102E6-92D7-46E5-AA7B-611C6117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" y="2139560"/>
            <a:ext cx="7995804" cy="4718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20328C-CC5A-47BA-A1E7-4651C401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21" y="1512096"/>
            <a:ext cx="8326996" cy="4851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2A22EE-1AFC-4836-BFD0-C2E1766B7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93" y="1310154"/>
            <a:ext cx="7709713" cy="46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5400000">
            <a:off x="256567" y="829290"/>
            <a:ext cx="702268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0AB32-9AFB-45A8-9E6C-E319C9FDE1A7}"/>
              </a:ext>
            </a:extLst>
          </p:cNvPr>
          <p:cNvSpPr txBox="1"/>
          <p:nvPr/>
        </p:nvSpPr>
        <p:spPr>
          <a:xfrm>
            <a:off x="670259" y="540713"/>
            <a:ext cx="799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아이디어 발전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186538-8FDC-4317-A1D0-B56C84B91FE2}"/>
              </a:ext>
            </a:extLst>
          </p:cNvPr>
          <p:cNvSpPr/>
          <p:nvPr/>
        </p:nvSpPr>
        <p:spPr>
          <a:xfrm>
            <a:off x="92767" y="1781098"/>
            <a:ext cx="2955990" cy="219278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0EB89F-452A-4E3E-9B3A-08D1242C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61" y="1773037"/>
            <a:ext cx="2969009" cy="22008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B037B4-1E11-4631-9384-3EA57668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011" y="1773036"/>
            <a:ext cx="2969009" cy="220084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7FED1B3-D95C-4AFF-B42A-E8380C9AD6FD}"/>
              </a:ext>
            </a:extLst>
          </p:cNvPr>
          <p:cNvSpPr/>
          <p:nvPr/>
        </p:nvSpPr>
        <p:spPr>
          <a:xfrm>
            <a:off x="3274705" y="2635175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4A31B3B-5B93-497A-B528-9BCF9E9BE4AD}"/>
              </a:ext>
            </a:extLst>
          </p:cNvPr>
          <p:cNvSpPr/>
          <p:nvPr/>
        </p:nvSpPr>
        <p:spPr>
          <a:xfrm>
            <a:off x="7687655" y="2635175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A2109E-4FB6-4357-8693-45EADA9E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86" y="4444828"/>
            <a:ext cx="2969009" cy="22008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E0CA55-5F20-4801-8550-5715D1E4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54" y="4436766"/>
            <a:ext cx="2969009" cy="2200847"/>
          </a:xfrm>
          <a:prstGeom prst="rect">
            <a:avLst/>
          </a:prstGeom>
        </p:spPr>
      </p:pic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313B2E2E-18AF-47B9-A3D9-ABE71421EB6F}"/>
              </a:ext>
            </a:extLst>
          </p:cNvPr>
          <p:cNvSpPr/>
          <p:nvPr/>
        </p:nvSpPr>
        <p:spPr>
          <a:xfrm rot="16200000" flipH="1">
            <a:off x="10134438" y="4835129"/>
            <a:ext cx="1003176" cy="938556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D4393725-769A-4C41-BFE0-67D5FBF3C13D}"/>
              </a:ext>
            </a:extLst>
          </p:cNvPr>
          <p:cNvSpPr/>
          <p:nvPr/>
        </p:nvSpPr>
        <p:spPr>
          <a:xfrm>
            <a:off x="5443185" y="5353235"/>
            <a:ext cx="918908" cy="514905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649044-C6D5-49D1-9542-A7FF1662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0" y="2099676"/>
            <a:ext cx="3145809" cy="17070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F250CD-2752-4352-A30D-B08231BB4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135" y="2099676"/>
            <a:ext cx="3255546" cy="16826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64A142-0DEC-416E-8ECC-DC0512AA9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5019" y="2043475"/>
            <a:ext cx="3222992" cy="19270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4F4B5D-288C-4127-A5AF-8D4F5D09072A}"/>
              </a:ext>
            </a:extLst>
          </p:cNvPr>
          <p:cNvSpPr txBox="1"/>
          <p:nvPr/>
        </p:nvSpPr>
        <p:spPr>
          <a:xfrm>
            <a:off x="6595301" y="4953783"/>
            <a:ext cx="3163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베스트셀러 </a:t>
            </a:r>
            <a:endParaRPr lang="en-US" altLang="ko-KR" sz="4000" dirty="0"/>
          </a:p>
          <a:p>
            <a:pPr algn="ctr"/>
            <a:r>
              <a:rPr lang="ko-KR" altLang="en-US" sz="4000" dirty="0"/>
              <a:t>제목</a:t>
            </a:r>
            <a:r>
              <a:rPr lang="en-US" altLang="ko-KR" sz="4000" dirty="0"/>
              <a:t>+</a:t>
            </a:r>
            <a:r>
              <a:rPr lang="ko-KR" altLang="en-US" sz="4000" dirty="0"/>
              <a:t>가격</a:t>
            </a:r>
            <a:endParaRPr lang="en-US" altLang="ko-KR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F4049-F5C9-4AFD-A8E5-703AF494B9EB}"/>
              </a:ext>
            </a:extLst>
          </p:cNvPr>
          <p:cNvSpPr txBox="1"/>
          <p:nvPr/>
        </p:nvSpPr>
        <p:spPr>
          <a:xfrm>
            <a:off x="2279404" y="4875469"/>
            <a:ext cx="2969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기존의 것</a:t>
            </a:r>
            <a:r>
              <a:rPr lang="en-US" altLang="ko-KR" sz="4000" dirty="0"/>
              <a:t>+ </a:t>
            </a:r>
            <a:r>
              <a:rPr lang="ko-KR" altLang="en-US" sz="4000" dirty="0"/>
              <a:t>책의 이미지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D97144-395F-4C14-928E-332723A8C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16" y="1481286"/>
            <a:ext cx="1544884" cy="5834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C63ECCD-C4B3-4AB4-81B6-22E16AC8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8" y="4253262"/>
            <a:ext cx="1415243" cy="51399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006CAB7-4A15-4EFD-BCBF-A636BEA657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99" y="4209704"/>
            <a:ext cx="1625158" cy="5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2" grpId="0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5400000">
            <a:off x="256567" y="829290"/>
            <a:ext cx="702268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3480" y="540713"/>
            <a:ext cx="6853561" cy="752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400"/>
              <a:t>프로그램 소개</a:t>
            </a:r>
            <a:endParaRPr lang="ko-KR" altLang="en-US" sz="4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143" y="1580682"/>
            <a:ext cx="4815080" cy="7022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5143" y="1604239"/>
            <a:ext cx="43831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/>
              <a:t>①</a:t>
            </a:r>
            <a:endParaRPr lang="ko-KR" altLang="en-US" sz="2700"/>
          </a:p>
        </p:txBody>
      </p:sp>
      <p:sp>
        <p:nvSpPr>
          <p:cNvPr id="14" name="TextBox 13"/>
          <p:cNvSpPr txBox="1"/>
          <p:nvPr/>
        </p:nvSpPr>
        <p:spPr>
          <a:xfrm>
            <a:off x="1220678" y="1710497"/>
            <a:ext cx="11122717" cy="51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/>
              <a:t>프로그램 개요                여러도서사이트,크롤링,가격,이미지,</a:t>
            </a:r>
            <a:r>
              <a:rPr lang="en-US" altLang="ko-KR" sz="2800"/>
              <a:t>URL</a:t>
            </a:r>
            <a:endParaRPr lang="en-US" altLang="ko-KR"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3966" y="2449318"/>
            <a:ext cx="4816257" cy="7011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6997" y="2510402"/>
            <a:ext cx="458034" cy="49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/>
              <a:t>②</a:t>
            </a:r>
            <a:endParaRPr lang="ko-KR" altLang="en-US" sz="2700"/>
          </a:p>
        </p:txBody>
      </p:sp>
      <p:sp>
        <p:nvSpPr>
          <p:cNvPr id="17" name="TextBox 16"/>
          <p:cNvSpPr txBox="1"/>
          <p:nvPr/>
        </p:nvSpPr>
        <p:spPr>
          <a:xfrm>
            <a:off x="1220679" y="2553479"/>
            <a:ext cx="2982897" cy="51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/>
              <a:t>사용한 모듈</a:t>
            </a:r>
            <a:endParaRPr lang="ko-KR" altLang="en-US" sz="2800"/>
          </a:p>
        </p:txBody>
      </p:sp>
      <p:sp>
        <p:nvSpPr>
          <p:cNvPr id="20" name="화살표: 위로 굽음 19"/>
          <p:cNvSpPr/>
          <p:nvPr/>
        </p:nvSpPr>
        <p:spPr>
          <a:xfrm rot="5400000">
            <a:off x="3205943" y="3389576"/>
            <a:ext cx="781932" cy="701101"/>
          </a:xfrm>
          <a:prstGeom prst="bentUpArrow">
            <a:avLst>
              <a:gd name="adj1" fmla="val 23734"/>
              <a:gd name="adj2" fmla="val 25000"/>
              <a:gd name="adj3" fmla="val 2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66079" y="5609442"/>
            <a:ext cx="719390" cy="8047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46358" y="4464316"/>
            <a:ext cx="719390" cy="8047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47460" y="3784292"/>
            <a:ext cx="41590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/>
              <a:t>tkinter : 파이썬 GUI 제작</a:t>
            </a:r>
            <a:endParaRPr lang="en-US" altLang="ko-KR" sz="2500"/>
          </a:p>
        </p:txBody>
      </p:sp>
      <p:sp>
        <p:nvSpPr>
          <p:cNvPr id="24" name="TextBox 23"/>
          <p:cNvSpPr txBox="1"/>
          <p:nvPr/>
        </p:nvSpPr>
        <p:spPr>
          <a:xfrm>
            <a:off x="3965747" y="4899726"/>
            <a:ext cx="7319526" cy="470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/>
              <a:t>request, BeautifulSoup</a:t>
            </a:r>
            <a:r>
              <a:rPr lang="ko-KR" altLang="en-US" sz="2500"/>
              <a:t>(</a:t>
            </a:r>
            <a:r>
              <a:rPr lang="en-US" altLang="ko-KR" sz="2500"/>
              <a:t>bs4) : </a:t>
            </a:r>
            <a:r>
              <a:rPr lang="ko-KR" altLang="en-US" sz="2500"/>
              <a:t>크롤링에 사용</a:t>
            </a:r>
            <a:endParaRPr lang="ko-KR" altLang="en-US" sz="2500"/>
          </a:p>
        </p:txBody>
      </p:sp>
      <p:sp>
        <p:nvSpPr>
          <p:cNvPr id="25" name="TextBox 24"/>
          <p:cNvSpPr txBox="1"/>
          <p:nvPr/>
        </p:nvSpPr>
        <p:spPr>
          <a:xfrm>
            <a:off x="3985469" y="5937130"/>
            <a:ext cx="65428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/>
              <a:t>webbrowser : url</a:t>
            </a:r>
            <a:r>
              <a:rPr lang="ko-KR" altLang="en-US" sz="2500"/>
              <a:t>로 웹 브라우저 열 때 사용</a:t>
            </a:r>
            <a:endParaRPr lang="ko-KR" altLang="en-US" sz="2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0" autoUpdateAnimBg="1"/>
      <p:bldP spid="24" grpId="1" animBg="0" autoUpdateAnimBg="1"/>
      <p:bldP spid="25" grpId="2" animBg="0" autoUpdate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5400000">
            <a:off x="256567" y="829290"/>
            <a:ext cx="702268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3EACC-EA9D-442B-B16F-C13D778344EB}"/>
              </a:ext>
            </a:extLst>
          </p:cNvPr>
          <p:cNvSpPr txBox="1"/>
          <p:nvPr/>
        </p:nvSpPr>
        <p:spPr>
          <a:xfrm>
            <a:off x="763480" y="540713"/>
            <a:ext cx="6853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85835502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5400000">
            <a:off x="256567" y="829290"/>
            <a:ext cx="702268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3480" y="540713"/>
            <a:ext cx="6853561" cy="752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400"/>
              <a:t>프로그램 발전 가능성</a:t>
            </a:r>
            <a:endParaRPr lang="ko-KR" altLang="en-US" sz="4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923" y="1802167"/>
            <a:ext cx="6466803" cy="4307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900" y="6319235"/>
            <a:ext cx="233482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사진 출처</a:t>
            </a:r>
            <a:r>
              <a:rPr lang="en-US" altLang="ko-KR" sz="1000"/>
              <a:t>: </a:t>
            </a:r>
            <a:r>
              <a:rPr lang="ko-KR" altLang="en-US" sz="1000"/>
              <a:t>소비자 경제 최빛나 기자</a:t>
            </a:r>
            <a:endParaRPr lang="ko-KR" altLang="en-US" sz="1000"/>
          </a:p>
        </p:txBody>
      </p:sp>
      <p:cxnSp>
        <p:nvCxnSpPr>
          <p:cNvPr id="12" name="연결선: 꺾임 11"/>
          <p:cNvCxnSpPr/>
          <p:nvPr/>
        </p:nvCxnSpPr>
        <p:spPr>
          <a:xfrm>
            <a:off x="3839142" y="6109892"/>
            <a:ext cx="702236" cy="332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17041" y="1157285"/>
            <a:ext cx="3670455" cy="531481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5400000">
            <a:off x="4359326" y="3080091"/>
            <a:ext cx="702268" cy="125115"/>
          </a:xfrm>
          <a:prstGeom prst="rect">
            <a:avLst/>
          </a:prstGeom>
          <a:solidFill>
            <a:srgbClr val="3A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03769-2319-41CE-B0EB-89DEA0466696}"/>
              </a:ext>
            </a:extLst>
          </p:cNvPr>
          <p:cNvSpPr txBox="1"/>
          <p:nvPr/>
        </p:nvSpPr>
        <p:spPr>
          <a:xfrm>
            <a:off x="4647902" y="3666478"/>
            <a:ext cx="346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황신우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정원교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이연하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EFE1D-2FE1-4406-AA33-FE04E60C1C3D}"/>
              </a:ext>
            </a:extLst>
          </p:cNvPr>
          <p:cNvSpPr txBox="1"/>
          <p:nvPr/>
        </p:nvSpPr>
        <p:spPr>
          <a:xfrm>
            <a:off x="4773018" y="2791514"/>
            <a:ext cx="3065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Thank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you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587664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431</ep:Words>
  <ep:PresentationFormat>와이드스크린</ep:PresentationFormat>
  <ep:Paragraphs>53</ep:Paragraphs>
  <ep:Slides>8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2017-08-29T21:38:40.000</dcterms:created>
  <dc:creator>Byeongrok Kim</dc:creator>
  <cp:lastModifiedBy>HueWilliams</cp:lastModifiedBy>
  <dcterms:modified xsi:type="dcterms:W3CDTF">2018-07-21T11:36:37.875</dcterms:modified>
  <cp:revision>87</cp:revision>
  <dc:title>PowerPoint 프레젠테이션</dc:title>
</cp:coreProperties>
</file>