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3" r:id="rId5"/>
    <p:sldId id="279" r:id="rId6"/>
    <p:sldId id="280" r:id="rId7"/>
    <p:sldId id="281" r:id="rId8"/>
    <p:sldId id="282" r:id="rId9"/>
    <p:sldId id="283" r:id="rId10"/>
    <p:sldId id="284" r:id="rId11"/>
    <p:sldId id="288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1" y="1681163"/>
            <a:ext cx="51582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1" y="2505075"/>
            <a:ext cx="515829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1681163"/>
            <a:ext cx="51836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2505075"/>
            <a:ext cx="518369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-2540"/>
            <a:ext cx="12202160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355" y="135128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background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背景样式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165" y="2119630"/>
            <a:ext cx="10567670" cy="43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4.background-position 规定背景图像位置</a:t>
            </a:r>
            <a:endParaRPr lang="en-US" altLang="zh-CN" b="1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zh-CN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① 使用关键字：top、bottom、left、right 和 center两两组合而成</a:t>
            </a:r>
            <a:endParaRPr lang="en-US" altLang="zh-CN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05" lvl="0" indent="0" algn="l" eaLnBrk="0" fontAlgn="base" latinLnBrk="0" hangingPunc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</a:t>
            </a:r>
            <a:endParaRPr lang="en-US" altLang="zh-CN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05" lvl="0" indent="0" algn="l" eaLnBrk="0" fontAlgn="base" latinLnBrk="0" hangingPunc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ps:如果只出现一个关键字，则认为另一个关键字是 center</a:t>
            </a:r>
            <a:endParaRPr lang="en-US" altLang="zh-CN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05" lvl="0" indent="0" algn="l" eaLnBrk="0" fontAlgn="base" latinLnBrk="0" hangingPunct="0">
              <a:spcBef>
                <a:spcPct val="0"/>
              </a:spcBef>
              <a:buNone/>
            </a:pPr>
            <a:endParaRPr lang="en-US" altLang="zh-CN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/>
          </a:p>
        </p:txBody>
      </p:sp>
      <p:pic>
        <p:nvPicPr>
          <p:cNvPr id="11267" name="图片 6147" descr="QQ截图201404161948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3722370"/>
            <a:ext cx="7454900" cy="244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355" y="135128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background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背景样式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165" y="2119630"/>
            <a:ext cx="10567670" cy="4383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4.background-position 规定背景图像位置</a:t>
            </a:r>
            <a:endParaRPr lang="en-US" altLang="zh-CN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05" lvl="0" indent="0" algn="l" eaLnBrk="0" fontAlgn="base" latinLnBrk="0" hangingPunct="0">
              <a:spcBef>
                <a:spcPct val="0"/>
              </a:spcBef>
              <a:buNone/>
            </a:pP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905" lvl="0" indent="0" algn="l" eaLnBrk="0" fontAlgn="base" latinLnBrk="0" hangingPunct="0"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数字表达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一个对应水平方向，另一个对应垂直方向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Font typeface="+mj-ea"/>
            </a:pP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Font typeface="+mj-ea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1）百分数值  （水平%   竖直%)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Font typeface="+mj-ea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background-position：20% 30%；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Font typeface="+mj-ea"/>
            </a:pP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Font typeface="+mj-ea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:如果只提供一个百分数值，所提供的这个值将用作水平值，垂直值将假设为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50%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trike="noStrike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Font typeface="+mj-ea"/>
            </a:pP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Font typeface="+mj-ea"/>
            </a:pP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Font typeface="+mj-ea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2）具体的值  （水平px   竖直px)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57300" lvl="3" indent="-342900" algn="l" eaLnBrk="1" fontAlgn="auto" latinLnBrk="0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3" indent="0" algn="l" eaLnBrk="1" fontAlgn="auto" latinLnBrk="0" hangingPunct="1">
              <a:lnSpc>
                <a:spcPct val="100000"/>
              </a:lnSpc>
              <a:spcBef>
                <a:spcPct val="0"/>
              </a:spcBef>
              <a:buFont typeface="+mj-ea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background-position:20px 30px;</a:t>
            </a:r>
            <a:endParaRPr lang="zh-CN" altLang="en-US" strike="noStrike" kern="1200" baseline="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355" y="135128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background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背景样式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165" y="2119630"/>
            <a:ext cx="10567670" cy="43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5、background-attachment背景关联</a:t>
            </a:r>
            <a:endParaRPr lang="en-US" b="1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en-US" b="1" strike="noStrike" kern="120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</a:pPr>
            <a:r>
              <a:rPr lang="en-US" altLang="zh-CN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en-US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 综合样式控制</a:t>
            </a:r>
            <a:endParaRPr lang="zh-CN" altLang="en-US" b="1" strike="noStrike" noProof="1">
              <a:solidFill>
                <a:srgbClr val="0808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</a:pPr>
            <a:endParaRPr lang="zh-CN" altLang="en-US" b="1" strike="noStrike" noProof="1">
              <a:solidFill>
                <a:srgbClr val="0808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None/>
            </a:pPr>
            <a:r>
              <a:rPr lang="zh-CN" altLang="en-US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background: </a:t>
            </a:r>
            <a:r>
              <a:rPr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url("")</a:t>
            </a:r>
            <a:r>
              <a:rPr lang="zh-CN" altLang="en-US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no-repeat   2px  5px; </a:t>
            </a:r>
            <a:endParaRPr lang="zh-CN" altLang="en-US" strike="noStrike" noProof="1">
              <a:solidFill>
                <a:srgbClr val="0808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None/>
            </a:pPr>
            <a:r>
              <a:rPr lang="zh-CN" altLang="en-US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trike="noStrike" noProof="1">
              <a:solidFill>
                <a:srgbClr val="0808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100000"/>
              </a:lnSpc>
              <a:spcBef>
                <a:spcPct val="0"/>
              </a:spcBef>
              <a:buSzPct val="105000"/>
              <a:buNone/>
            </a:pPr>
            <a:r>
              <a:rPr lang="zh-CN" altLang="en-US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（路径 背景颜色 重复 位置;）</a:t>
            </a:r>
            <a:endParaRPr lang="zh-CN" altLang="en-US"/>
          </a:p>
        </p:txBody>
      </p:sp>
      <p:pic>
        <p:nvPicPr>
          <p:cNvPr id="1331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3" y="2678748"/>
            <a:ext cx="6272212" cy="2316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91440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6720" y="1256030"/>
            <a:ext cx="87972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endParaRPr lang="zh-CN" altLang="en-US" sz="4400">
              <a:latin typeface="+mj-ea"/>
              <a:ea typeface="+mj-ea"/>
              <a:cs typeface="+mj-cs"/>
              <a:sym typeface="宋体" panose="02010600030101010101" pitchFamily="2" charset="-122"/>
            </a:endParaRPr>
          </a:p>
          <a:p>
            <a:pPr algn="ctr" defTabSz="914400"/>
            <a:r>
              <a:rPr lang="zh-CN" altLang="en-US" sz="440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第五章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040" y="3044825"/>
            <a:ext cx="100285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css</a:t>
            </a:r>
            <a:r>
              <a:rPr lang="zh-CN" altLang="en-US" sz="44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选择器初级和背景</a:t>
            </a:r>
            <a:endParaRPr lang="zh-CN" altLang="en-US" sz="4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672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html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命名规范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675" y="2526030"/>
            <a:ext cx="10028555" cy="318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70000"/>
              </a:lnSpc>
              <a:spcBef>
                <a:spcPct val="0"/>
              </a:spcBef>
              <a:buSzPct val="105000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</a:p>
          <a:p>
            <a:pPr algn="l" defTabSz="914400">
              <a:lnSpc>
                <a:spcPct val="70000"/>
              </a:lnSpc>
              <a:spcBef>
                <a:spcPct val="0"/>
              </a:spcBef>
              <a:buSzPct val="105000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HTML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命名规范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 b="1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lvl="2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Wingdings" panose="05000000000000000000" charset="0"/>
            </a:pPr>
            <a:endParaRPr lang="en-US" altLang="zh-CN" b="1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lvl="2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Arial" panose="020B0604020202020204" pitchFamily="34" charset="0"/>
            </a:pPr>
            <a:endParaRPr lang="en-US" altLang="zh-CN" b="1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1885950" lvl="3" indent="-514350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名字尽量用英文小写字母</a:t>
            </a:r>
            <a:endParaRPr lang="zh-CN" altLang="en-US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1885950" lvl="3" indent="-514350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  <a:buAutoNum type="arabicPeriod"/>
            </a:pPr>
            <a:endParaRPr lang="en-US" altLang="zh-CN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1885950" lvl="3" indent="-514350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可以包含字母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数字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中短线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 - ),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下划线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 _ )</a:t>
            </a:r>
          </a:p>
          <a:p>
            <a:pPr marL="1885950" lvl="3" indent="-514350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  <a:buAutoNum type="arabicPeriod"/>
            </a:pPr>
            <a:endParaRPr lang="en-US" altLang="zh-CN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marL="1885950" lvl="3" indent="-514350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有意义的命名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见名知意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endParaRPr lang="en-US" altLang="zh-CN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</a:pPr>
            <a:endParaRPr lang="en-US" altLang="zh-CN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</a:pPr>
            <a:endParaRPr lang="en-US" altLang="zh-CN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企业命名规范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 b="1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lvl="4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</a:pPr>
            <a:endParaRPr lang="en-US" altLang="zh-CN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lvl="4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拓展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zh-CN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lvl="4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endParaRPr lang="en-US" altLang="zh-CN" kern="1200" baseline="0" dirty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lvl="4" algn="l" defTabSz="914400">
              <a:lnSpc>
                <a:spcPct val="70000"/>
              </a:lnSpc>
              <a:spcBef>
                <a:spcPct val="0"/>
              </a:spcBef>
              <a:buSzPct val="105000"/>
              <a:buFont typeface="宋体" panose="02010600030101010101" pitchFamily="2" charset="-122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驼峰命名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第一个单词小写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第二单词首字母大写例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:imgList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99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css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初级选择器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2106295"/>
            <a:ext cx="10567670" cy="380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一、通配符选择器</a:t>
            </a:r>
            <a:endParaRPr lang="en-US" altLang="zh-CN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二、元素选择器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三、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四、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类选择器</a:t>
            </a:r>
            <a:endParaRPr lang="en-US" altLang="zh-CN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五、ID选择器与Class选择器的区别</a:t>
            </a:r>
            <a:endParaRPr lang="zh-CN" altLang="en-US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六、包含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后代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99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css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初级选择器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2106295"/>
            <a:ext cx="10567670" cy="416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三、ID选择器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元素以ID进行命名 </a:t>
            </a:r>
            <a:endParaRPr lang="zh-CN" altLang="en-US" b="1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&lt;div id="info"&gt;&lt;/div&gt;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#info{width:200px;height:100px; background:red;}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四、类选择器 class选择器，以class="名字"  进行命名</a:t>
            </a:r>
            <a:endParaRPr lang="zh-CN" altLang="en-US" b="1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例:     &lt;div class="txt"&gt;&lt;/div&gt;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    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.txt{font-size:12px;}</a:t>
            </a:r>
            <a:endParaRPr lang="en-US" altLang="zh-CN" b="1" kern="1200" baseline="0"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  <a:p>
            <a:pPr lvl="6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99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css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初级选择器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2106295"/>
            <a:ext cx="10567670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五、ID选择器与Class选择器的区别</a:t>
            </a:r>
            <a:endParaRPr lang="zh-CN" altLang="en-US" b="1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区别 1：ID选择器只能在文档中使用一次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,.</a:t>
            </a:r>
            <a:endParaRPr lang="en-US" altLang="zh-CN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		class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类选择器可以多次使用。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区别 2：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的权重大于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class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类的权重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六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后代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包含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选择器</a:t>
            </a:r>
            <a:endParaRPr lang="zh-CN" altLang="en-US" b="1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	div   ul  li{list-style:none;}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355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background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背景样式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2106295"/>
            <a:ext cx="10567670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en-US" altLang="zh-CN" b="1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</a:t>
            </a:r>
            <a:r>
              <a:rPr lang="zh-CN" altLang="en-US" b="1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是简写属性，在一个声明中设置所有的背景属性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1.background-color: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规定要使用的背景颜色</a:t>
            </a: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2.background-image: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把图像设为背景图片</a:t>
            </a: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3.background-size: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改变</a:t>
            </a:r>
            <a:r>
              <a:rPr lang="zh-CN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zh-CN" altLang="zh-CN" dirty="0" smtClean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</a:t>
            </a:r>
            <a:endParaRPr lang="en-US" altLang="zh-CN" dirty="0" smtClean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strike="noStrike" noProof="1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trike="noStrike" noProof="1" smtClean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auto</a:t>
            </a:r>
            <a:r>
              <a:rPr lang="zh-CN" altLang="en-US" strike="noStrike" noProof="1" smtClean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trike="noStrike" noProof="1" smtClean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cover, contain</a:t>
            </a: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4.background-repeat: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规定如何重复背景</a:t>
            </a:r>
            <a:r>
              <a:rPr lang="zh-CN" altLang="en-US" dirty="0" smtClean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endParaRPr lang="en-US" altLang="zh-CN" dirty="0" smtClean="0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5.background-position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：规定背景图片</a:t>
            </a:r>
            <a:r>
              <a:rPr lang="zh-CN" altLang="en-US" dirty="0" smtClean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</a:t>
            </a: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6.background-attachment: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r>
              <a:rPr lang="zh-CN" altLang="en-US" dirty="0" smtClean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关联</a:t>
            </a: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11111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270" lvl="0" indent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7.background: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综合样式控制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990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background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背景样式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2106295"/>
            <a:ext cx="105676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1、background-color 背景颜色</a:t>
            </a:r>
            <a:endParaRPr lang="zh-CN" altLang="en-US" b="1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十六进制值  #CC0066	    #000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英文单词里颜色值  red  gray blue yellow 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Rgba 表达法   (css3)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2、background-image 添加背景图片</a:t>
            </a:r>
            <a:endParaRPr lang="zh-CN" altLang="en-US" b="1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url("地址")  引用背景图片的地址</a:t>
            </a:r>
            <a:endParaRPr lang="zh-CN" altLang="en-US" kern="120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none  不使用背景图片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3175"/>
            <a:ext cx="12203430" cy="686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7355" y="1256030"/>
            <a:ext cx="8797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background</a:t>
            </a:r>
            <a:r>
              <a:rPr lang="zh-CN" altLang="en-US" sz="4400">
                <a:solidFill>
                  <a:srgbClr val="FF0000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背景样式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2024380"/>
            <a:ext cx="1002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2106295"/>
            <a:ext cx="10567670" cy="354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b="1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3.background-repeat 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背景重复</a:t>
            </a:r>
            <a:endParaRPr lang="zh-CN" altLang="en-US" b="1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b="1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lvl="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ea typeface="微软雅黑" panose="020B0503020204020204" charset="-122"/>
                <a:sym typeface="+mn-ea"/>
              </a:rPr>
              <a:t>	repeat: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微软雅黑" panose="020B0503020204020204" charset="-122"/>
                <a:sym typeface="+mn-ea"/>
              </a:rPr>
              <a:t>默认。背景图像在水平和垂直方向均重复</a:t>
            </a: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ea typeface="微软雅黑" panose="020B0503020204020204" charset="-122"/>
                <a:sym typeface="+mn-ea"/>
              </a:rPr>
              <a:t>	repeat-x: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微软雅黑" panose="020B0503020204020204" charset="-122"/>
                <a:sym typeface="+mn-ea"/>
              </a:rPr>
              <a:t>背景图片在水平方向重复</a:t>
            </a: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ea typeface="微软雅黑" panose="020B0503020204020204" charset="-122"/>
                <a:sym typeface="+mn-ea"/>
              </a:rPr>
              <a:t>	repeat-y: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微软雅黑" panose="020B0503020204020204" charset="-122"/>
                <a:sym typeface="+mn-ea"/>
              </a:rPr>
              <a:t>背景图片在垂直方向重复</a:t>
            </a: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trike="noStrike" noProof="1">
              <a:solidFill>
                <a:srgbClr val="000000"/>
              </a:solidFill>
              <a:latin typeface="Times New Roman" panose="02020603050405020304" pitchFamily="2" charset="0"/>
              <a:ea typeface="微软雅黑" panose="020B0503020204020204" charset="-122"/>
              <a:sym typeface="+mn-ea"/>
            </a:endParaRPr>
          </a:p>
          <a:p>
            <a:pPr marL="459105" lvl="0" indent="-457200" algn="l" eaLnBrk="1" fontAlgn="base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ea typeface="微软雅黑" panose="020B0503020204020204" charset="-122"/>
                <a:sym typeface="+mn-ea"/>
              </a:rPr>
              <a:t>	no-repeat: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微软雅黑" panose="020B0503020204020204" charset="-122"/>
                <a:sym typeface="+mn-ea"/>
              </a:rPr>
              <a:t>背景图片只显示一次，不重复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0" lvl="6" algn="l" fontAlgn="auto" latinLnBrk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185</Words>
  <Application>Microsoft Office PowerPoint</Application>
  <PresentationFormat>自定义</PresentationFormat>
  <Paragraphs>147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ssbtadmin</cp:lastModifiedBy>
  <cp:revision>42</cp:revision>
  <dcterms:created xsi:type="dcterms:W3CDTF">2015-05-05T08:02:00Z</dcterms:created>
  <dcterms:modified xsi:type="dcterms:W3CDTF">2017-08-04T23:52:16Z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