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3" r:id="rId6"/>
    <p:sldId id="279" r:id="rId7"/>
    <p:sldId id="280" r:id="rId8"/>
    <p:sldId id="281" r:id="rId9"/>
    <p:sldId id="282" r:id="rId10"/>
    <p:sldId id="283" r:id="rId11"/>
  </p:sldIdLst>
  <p:sldSz cx="121926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3175"/>
            <a:ext cx="12202160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91440"/>
            <a:ext cx="12203430" cy="6987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6720" y="1256030"/>
            <a:ext cx="87972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endParaRPr lang="zh-CN" altLang="en-US" sz="4400">
              <a:latin typeface="+mj-ea"/>
              <a:ea typeface="+mj-ea"/>
              <a:cs typeface="+mj-cs"/>
              <a:sym typeface="宋体" panose="02010600030101010101" pitchFamily="2" charset="-122"/>
            </a:endParaRPr>
          </a:p>
          <a:p>
            <a:pPr algn="ctr" defTabSz="914400"/>
            <a:r>
              <a:rPr lang="zh-CN" altLang="en-US" sz="440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第六章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040" y="3044825"/>
            <a:ext cx="100285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css</a:t>
            </a:r>
            <a:r>
              <a:rPr lang="zh-CN" altLang="en-US" sz="4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样式</a:t>
            </a:r>
            <a:r>
              <a:rPr lang="en-US" altLang="zh-CN" sz="4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(font+text)+</a:t>
            </a:r>
            <a:r>
              <a:rPr lang="zh-CN" altLang="en-US" sz="4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特殊符号</a:t>
            </a:r>
            <a:endParaRPr lang="zh-CN" altLang="en-US" sz="4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672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控制字体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675" y="2526030"/>
            <a:ext cx="1002855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一、color 控制字体颜色</a:t>
            </a:r>
            <a:endParaRPr lang="zh-CN" altLang="en-US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1、十六进制值  #CC0066	    #000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2、颜色单词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二、font-size 控制字体大小</a:t>
            </a:r>
            <a:endParaRPr lang="zh-CN" altLang="en-US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单位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:    px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像素</a:t>
            </a:r>
            <a:endParaRPr lang="en-US" altLang="zh-CN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  %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相对于父元素 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   </a:t>
            </a:r>
            <a:endParaRPr lang="en-US" altLang="zh-CN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  em      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取决自己使用字体大小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                </a:t>
            </a:r>
            <a:endParaRPr lang="en-US" altLang="zh-CN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  rem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取决于根元素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html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的字体大小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控制字体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024380"/>
            <a:ext cx="10567670" cy="338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三、font-family 控制字体的类型</a:t>
            </a:r>
            <a:endParaRPr lang="zh-CN" altLang="en-US" b="1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Segoe UI" panose="020B0502040204020203" charset="108"/>
            </a:endParaRPr>
          </a:p>
          <a:p>
            <a:pPr lvl="1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None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font-family:"黑体";（默认为微软雅黑）</a:t>
            </a:r>
            <a:endParaRPr lang="zh-CN" altLang="en-US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Segoe UI" panose="020B0502040204020203" charset="108"/>
            </a:endParaRPr>
          </a:p>
          <a:p>
            <a:pPr lvl="1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Segoe UI" panose="020B0502040204020203" charset="108"/>
            </a:endParaRPr>
          </a:p>
          <a:p>
            <a:pPr lvl="1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四、</a:t>
            </a: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font-style</a:t>
            </a: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控制字体风格</a:t>
            </a:r>
            <a:endParaRPr lang="zh-CN" altLang="en-US" b="1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Segoe UI" panose="020B0502040204020203" charset="108"/>
            </a:endParaRPr>
          </a:p>
          <a:p>
            <a:pPr marL="1430655" lvl="2" indent="-514350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AutoNum type="arabicPeriod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normal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：默认</a:t>
            </a:r>
            <a:endParaRPr lang="zh-CN" altLang="en-US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Segoe UI" panose="020B0502040204020203" charset="108"/>
            </a:endParaRPr>
          </a:p>
          <a:p>
            <a:pPr marL="1430655" lvl="2" indent="-514350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AutoNum type="arabicPeriod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italic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：显示斜体的字体样式</a:t>
            </a:r>
            <a:endParaRPr lang="zh-CN" altLang="en-US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Segoe UI" panose="020B0502040204020203" charset="108"/>
            </a:endParaRPr>
          </a:p>
          <a:p>
            <a:pPr marL="1430655" lvl="2" indent="-514350" algn="l" eaLnBrk="1" fontAlgn="base" latinLnBrk="0" hangingPunct="1">
              <a:lnSpc>
                <a:spcPct val="160000"/>
              </a:lnSpc>
              <a:spcBef>
                <a:spcPct val="0"/>
              </a:spcBef>
              <a:buSzPct val="105000"/>
              <a:buAutoNum type="arabicPeriod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oblique: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显示倾斜的字体样式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控制字体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1884680"/>
            <a:ext cx="10567670" cy="447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五、font-weight 控制字体的粗细</a:t>
            </a:r>
            <a:endParaRPr lang="zh-CN" altLang="en-US" sz="1600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marL="916305" lvl="2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1.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关键词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: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 font-weight:  bold加粗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/normal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正常 </a:t>
            </a:r>
            <a:endParaRPr lang="zh-CN" altLang="en-US" sz="1600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marL="916305" lvl="2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2. 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数字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:   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font-weight:  100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-900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; </a:t>
            </a:r>
            <a:endParaRPr lang="zh-CN" altLang="en-US" sz="1600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marL="916305" lvl="2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400=normal</a:t>
            </a:r>
            <a:endParaRPr lang="en-US" altLang="zh-CN" sz="1600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marL="916305" lvl="2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700=bold</a:t>
            </a:r>
            <a:endParaRPr lang="zh-CN" altLang="en-US" sz="1600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六、font-variant规定小型大写字母的字体</a:t>
            </a:r>
            <a:endParaRPr lang="zh-CN" altLang="en-US" sz="1600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	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normal		默认值(正常显示)。</a:t>
            </a:r>
            <a:endParaRPr lang="zh-CN" altLang="en-US" sz="1600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	small-caps	小型大写字母。</a:t>
            </a:r>
            <a:endParaRPr lang="zh-CN" altLang="en-US" sz="1600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七、字体复合样式：</a:t>
            </a:r>
            <a:endParaRPr lang="zh-CN" altLang="en-US" sz="1600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Font的基本形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: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font:font-size font-family   </a:t>
            </a:r>
            <a:endParaRPr lang="zh-CN" altLang="en-US" sz="1600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lvl="1" algn="l" defTabSz="914400">
              <a:lnSpc>
                <a:spcPct val="160000"/>
              </a:lnSpc>
              <a:spcBef>
                <a:spcPct val="0"/>
              </a:spcBef>
              <a:buSzPct val="105000"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font:font-weight font-variant font-style（ font-size/line-height  font-family）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控制文本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030" y="2129790"/>
            <a:ext cx="10567670" cy="435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52450" lvl="1" algn="l" defTabSz="914400">
              <a:lnSpc>
                <a:spcPct val="140000"/>
              </a:lnSpc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一、text-align 控制文字水平方向位置</a:t>
            </a:r>
            <a:endParaRPr lang="zh-CN" altLang="en-US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    1、left   水平距左  默认值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    2、center 水平距中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charset="108"/>
              </a:rPr>
              <a:t>	     3、right 水平距右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egoe UI" panose="020B0502040204020203" charset="108"/>
            </a:endParaRPr>
          </a:p>
          <a:p>
            <a:pPr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二、line-height  文字在竖直方向距中显示</a:t>
            </a:r>
            <a:endParaRPr lang="zh-CN" altLang="en-US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552450" lvl="1"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line-height：25px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552450" lvl="1"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三、text-decoration  向文本添加修饰</a:t>
            </a:r>
            <a:endParaRPr lang="zh-CN" altLang="en-US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552450" lvl="1"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1、none	      默认。定义标准的文本。      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552450" lvl="1"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2、underline            定义文本下的一条线。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552450" lvl="1"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3、overline	      定义文本上的一条线。       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552450" lvl="1" algn="l" defTabSz="914400">
              <a:lnSpc>
                <a:spcPct val="140000"/>
              </a:lnSpc>
              <a:spcBef>
                <a:spcPct val="0"/>
              </a:spcBef>
              <a:buSzPct val="105000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4、line-through       定义穿过文本的一条线。</a:t>
            </a:r>
            <a:r>
              <a:rPr lang="en-US" altLang="zh-CN" b="1" dirty="0">
                <a:sym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129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控制文本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1732280"/>
            <a:ext cx="10567670" cy="4665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四、text-indent 缩进文本</a:t>
            </a:r>
            <a:endParaRPr lang="zh-CN" altLang="en-US" sz="1600" b="1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52450" lvl="1" indent="0" algn="l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1、em做单位 text-indent:2em;    1em代表一个汉字的距离</a:t>
            </a:r>
            <a:endParaRPr lang="zh-CN" altLang="en-US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52450" lvl="1" indent="0" algn="l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2、px做单位 text-indent:20px     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16px=1em;</a:t>
            </a:r>
            <a:endParaRPr lang="en-US" altLang="zh-CN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52450" lvl="1" indent="0" algn="l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3、百分比  text-indent:200%;百分数要相对于缩进元素</a:t>
            </a:r>
            <a:r>
              <a:rPr lang="zh-CN" altLang="en-US" sz="16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父元素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的宽度。</a:t>
            </a:r>
            <a:endParaRPr lang="zh-CN" altLang="en-US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52450" lvl="1" indent="0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4、使用负值 text-indent:-2em；</a:t>
            </a:r>
            <a:endParaRPr lang="zh-CN" altLang="en-US" sz="1600" b="1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 text-overflow (css3)规定当文本溢出时处理方式；</a:t>
            </a:r>
            <a:endParaRPr lang="zh-CN" altLang="en-US" sz="1600" b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white-space:nowrap;</a:t>
            </a:r>
            <a:endParaRPr lang="en-US" altLang="zh-CN" sz="160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</a:t>
            </a: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clip: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修剪文本</a:t>
            </a:r>
            <a:endParaRPr lang="zh-CN" altLang="en-US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ellipsis 	被修剪的文本用略符号来代表(....)。</a:t>
            </a:r>
            <a:endParaRPr lang="zh-CN" altLang="en-US" sz="1600" b="1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l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</a:t>
            </a:r>
            <a:r>
              <a:rPr lang="en-US" altLang="zh-CN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.text-transform</a:t>
            </a:r>
            <a:r>
              <a:rPr lang="zh-CN" altLang="en-US" sz="1600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控制文本中的字母</a:t>
            </a:r>
            <a:endParaRPr lang="zh-CN" altLang="en-US" sz="1600" b="1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 algn="l" fontAlgn="auto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none: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默认，定义带有大写字母和小写字母的标准的文本</a:t>
            </a:r>
            <a:endParaRPr lang="zh-CN" altLang="en-US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 algn="l" fontAlgn="auto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capitalize: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文本中的每个单词以大写字母开头</a:t>
            </a:r>
            <a:endParaRPr lang="zh-CN" altLang="en-US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 algn="l" fontAlgn="auto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uppercase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：定义仅有大写字母</a:t>
            </a:r>
            <a:endParaRPr lang="zh-CN" altLang="en-US" sz="1600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 algn="l" fontAlgn="auto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lowercase:</a:t>
            </a:r>
            <a:r>
              <a:rPr lang="zh-CN" altLang="en-US" sz="1600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定义仅有小写字母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控制文本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17725"/>
            <a:ext cx="105676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七、letter-spacing 字（字母）间距</a:t>
            </a: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letter-spacing:20px;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endParaRPr lang="en-US" altLang="zh-CN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八、word-spacing 词（单词）间距</a:t>
            </a: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word-spacing:20px;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endParaRPr lang="zh-CN" altLang="en-US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九、white-space  换行方式</a:t>
            </a: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normal 	默认</a:t>
            </a:r>
            <a:endParaRPr lang="en-US" altLang="zh-CN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nowrap 文本不会换行，文本会在在同一行上继续，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直到遇到 &lt;br&gt; 标签为止。  </a:t>
            </a:r>
            <a:endParaRPr lang="zh-CN" altLang="en-US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十、word-break: 强制换行</a:t>
            </a: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normal 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</a:t>
            </a:r>
            <a:endParaRPr lang="en-US" altLang="zh-CN" b="1" kern="1200" baseline="0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		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break-all 允许在单词内换行;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特殊符号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200" y="1839595"/>
            <a:ext cx="10567670" cy="4878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常用特殊符号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b="1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lnSpc>
                <a:spcPct val="100000"/>
              </a:lnSpc>
              <a:buNone/>
            </a:pPr>
            <a:r>
              <a:rPr 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所有特殊字符查看： </a:t>
            </a:r>
            <a:endParaRPr lang="en-US" strike="noStrike" noProof="1" dirty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http://www.w3school.com.cn/tags/html_ref_symbols.html</a:t>
            </a:r>
            <a:endParaRPr lang="zh-CN" altLang="en-US" strike="noStrike" noProof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1778000" y="2251075"/>
          <a:ext cx="7283450" cy="2627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900"/>
                <a:gridCol w="3639185"/>
              </a:tblGrid>
              <a:tr h="32131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空格</a:t>
                      </a:r>
                      <a:endParaRPr lang="zh-CN" alt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endParaRPr lang="zh-CN" altLang="en-US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1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大于号（</a:t>
                      </a:r>
                      <a:r>
                        <a:rPr lang="en-US" altLang="zh-CN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&gt;</a:t>
                      </a: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）</a:t>
                      </a:r>
                      <a:endParaRPr lang="zh-CN" alt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&amp;gt;</a:t>
                      </a:r>
                      <a:endParaRPr lang="en-US" altLang="zh-CN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1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小于号（</a:t>
                      </a:r>
                      <a:r>
                        <a:rPr lang="en-US" altLang="zh-CN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</a:t>
                      </a: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）</a:t>
                      </a:r>
                      <a:endParaRPr lang="zh-CN" alt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&amp;lt;</a:t>
                      </a:r>
                      <a:endParaRPr 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引号（“”）</a:t>
                      </a:r>
                      <a:endParaRPr lang="zh-CN" alt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&amp;quot;</a:t>
                      </a:r>
                      <a:endParaRPr lang="en-US" altLang="zh-CN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版权号</a:t>
                      </a:r>
                      <a:r>
                        <a:rPr lang="en-US" altLang="zh-CN" sz="20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©</a:t>
                      </a:r>
                      <a:endParaRPr lang="zh-CN" altLang="en-US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&amp;copy;</a:t>
                      </a:r>
                      <a:endParaRPr lang="en-US" altLang="zh-CN" sz="2000" b="0" u="none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WPS 演示</Application>
  <PresentationFormat>宽屏</PresentationFormat>
  <Paragraphs>129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Segoe UI</vt:lpstr>
      <vt:lpstr>黑体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46</cp:revision>
  <dcterms:created xsi:type="dcterms:W3CDTF">2015-05-05T08:02:00Z</dcterms:created>
  <dcterms:modified xsi:type="dcterms:W3CDTF">2017-05-29T14:29:53Z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