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2" r:id="rId6"/>
    <p:sldId id="263" r:id="rId7"/>
    <p:sldId id="264" r:id="rId8"/>
    <p:sldId id="265" r:id="rId9"/>
    <p:sldId id="266" r:id="rId10"/>
    <p:sldId id="267" r:id="rId11"/>
  </p:sldIdLst>
  <p:sldSz cx="1219263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363"/>
            <a:ext cx="91449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0" y="3602038"/>
            <a:ext cx="9144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759" y="365125"/>
            <a:ext cx="2629159"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83" y="365125"/>
            <a:ext cx="7735062"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2" y="1709738"/>
            <a:ext cx="10516635"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932" y="4589463"/>
            <a:ext cx="1051663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83" y="1825625"/>
            <a:ext cx="518211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808" y="1825625"/>
            <a:ext cx="518211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1" y="365125"/>
            <a:ext cx="1051663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871" y="1681163"/>
            <a:ext cx="515829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871" y="2505075"/>
            <a:ext cx="515829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808" y="1681163"/>
            <a:ext cx="518369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808" y="2505075"/>
            <a:ext cx="518369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1" y="457200"/>
            <a:ext cx="3932624"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698" y="987425"/>
            <a:ext cx="617280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871" y="2057400"/>
            <a:ext cx="393262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1" y="457200"/>
            <a:ext cx="3932624"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698" y="987425"/>
            <a:ext cx="617280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871" y="2057400"/>
            <a:ext cx="393262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25"/>
            <a:ext cx="10516635"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83" y="1825625"/>
            <a:ext cx="10516635"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83" y="6356350"/>
            <a:ext cx="27434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998" y="6356350"/>
            <a:ext cx="41152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350"/>
            <a:ext cx="27434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未标题-1"/>
          <p:cNvPicPr>
            <a:picLocks noChangeAspect="1"/>
          </p:cNvPicPr>
          <p:nvPr/>
        </p:nvPicPr>
        <p:blipFill>
          <a:blip r:embed="rId1"/>
          <a:stretch>
            <a:fillRect/>
          </a:stretch>
        </p:blipFill>
        <p:spPr>
          <a:xfrm>
            <a:off x="-4445" y="-3175"/>
            <a:ext cx="12202160" cy="6863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未标题-1"/>
          <p:cNvPicPr>
            <a:picLocks noChangeAspect="1"/>
          </p:cNvPicPr>
          <p:nvPr/>
        </p:nvPicPr>
        <p:blipFill>
          <a:blip r:embed="rId1"/>
          <a:stretch>
            <a:fillRect/>
          </a:stretch>
        </p:blipFill>
        <p:spPr>
          <a:xfrm>
            <a:off x="-6350" y="-91440"/>
            <a:ext cx="12203430" cy="6864350"/>
          </a:xfrm>
          <a:prstGeom prst="rect">
            <a:avLst/>
          </a:prstGeom>
        </p:spPr>
      </p:pic>
      <p:sp>
        <p:nvSpPr>
          <p:cNvPr id="3" name="文本框 2"/>
          <p:cNvSpPr txBox="1"/>
          <p:nvPr/>
        </p:nvSpPr>
        <p:spPr>
          <a:xfrm>
            <a:off x="1696720" y="1256030"/>
            <a:ext cx="8797290" cy="1445260"/>
          </a:xfrm>
          <a:prstGeom prst="rect">
            <a:avLst/>
          </a:prstGeom>
          <a:noFill/>
        </p:spPr>
        <p:txBody>
          <a:bodyPr wrap="square" rtlCol="0">
            <a:spAutoFit/>
          </a:bodyPr>
          <a:p>
            <a:pPr algn="ctr" defTabSz="914400"/>
            <a:endParaRPr lang="zh-CN" altLang="en-US" sz="4400">
              <a:latin typeface="+mj-ea"/>
              <a:ea typeface="+mj-ea"/>
              <a:cs typeface="+mj-cs"/>
              <a:sym typeface="宋体" panose="02010600030101010101" pitchFamily="2" charset="-122"/>
            </a:endParaRPr>
          </a:p>
          <a:p>
            <a:pPr algn="ctr" defTabSz="914400"/>
            <a:r>
              <a:rPr lang="zh-CN" altLang="en-US" sz="4400">
                <a:latin typeface="+mj-ea"/>
                <a:ea typeface="+mj-ea"/>
                <a:cs typeface="+mj-cs"/>
                <a:sym typeface="宋体" panose="02010600030101010101" pitchFamily="2" charset="-122"/>
              </a:rPr>
              <a:t>第四章</a:t>
            </a:r>
            <a:endParaRPr lang="zh-CN" altLang="en-US" sz="4400">
              <a:latin typeface="+mj-ea"/>
              <a:ea typeface="+mj-ea"/>
            </a:endParaRPr>
          </a:p>
        </p:txBody>
      </p:sp>
      <p:sp>
        <p:nvSpPr>
          <p:cNvPr id="4" name="文本框 3"/>
          <p:cNvSpPr txBox="1"/>
          <p:nvPr/>
        </p:nvSpPr>
        <p:spPr>
          <a:xfrm>
            <a:off x="1082040" y="3044825"/>
            <a:ext cx="10028555" cy="768350"/>
          </a:xfrm>
          <a:prstGeom prst="rect">
            <a:avLst/>
          </a:prstGeom>
          <a:noFill/>
        </p:spPr>
        <p:txBody>
          <a:bodyPr wrap="square" rtlCol="0">
            <a:spAutoFit/>
          </a:bodyPr>
          <a:p>
            <a:pPr algn="ctr" defTabSz="914400"/>
            <a:r>
              <a:rPr lang="zh-CN" altLang="en-US" sz="4400" b="1">
                <a:solidFill>
                  <a:srgbClr val="FF0000"/>
                </a:solidFill>
                <a:latin typeface="宋体" panose="02010600030101010101" pitchFamily="2" charset="-122"/>
                <a:sym typeface="+mn-ea"/>
              </a:rPr>
              <a:t>样式初始化</a:t>
            </a:r>
            <a:r>
              <a:rPr lang="en-US" altLang="zh-CN" sz="4400" b="1">
                <a:solidFill>
                  <a:srgbClr val="FF0000"/>
                </a:solidFill>
                <a:latin typeface="宋体" panose="02010600030101010101" pitchFamily="2" charset="-122"/>
                <a:sym typeface="+mn-ea"/>
              </a:rPr>
              <a:t>+</a:t>
            </a:r>
            <a:r>
              <a:rPr lang="zh-CN" altLang="en-US" sz="4400" b="1">
                <a:solidFill>
                  <a:srgbClr val="FF0000"/>
                </a:solidFill>
                <a:latin typeface="宋体" panose="02010600030101010101" pitchFamily="2" charset="-122"/>
                <a:sym typeface="+mn-ea"/>
              </a:rPr>
              <a:t>元素类型转换</a:t>
            </a:r>
            <a:r>
              <a:rPr lang="en-US" altLang="zh-CN" sz="4400" b="1">
                <a:solidFill>
                  <a:srgbClr val="FF0000"/>
                </a:solidFill>
                <a:latin typeface="宋体" panose="02010600030101010101" pitchFamily="2" charset="-122"/>
                <a:sym typeface="+mn-ea"/>
              </a:rPr>
              <a:t>+</a:t>
            </a:r>
            <a:r>
              <a:rPr lang="zh-CN" altLang="en-US" sz="4400" b="1">
                <a:solidFill>
                  <a:srgbClr val="FF0000"/>
                </a:solidFill>
                <a:latin typeface="宋体" panose="02010600030101010101" pitchFamily="2" charset="-122"/>
                <a:sym typeface="+mn-ea"/>
              </a:rPr>
              <a:t>外边距合并</a:t>
            </a:r>
            <a:endParaRPr lang="zh-CN" altLang="en-US" sz="4400">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未标题-1"/>
          <p:cNvPicPr>
            <a:picLocks noChangeAspect="1"/>
          </p:cNvPicPr>
          <p:nvPr/>
        </p:nvPicPr>
        <p:blipFill>
          <a:blip r:embed="rId1"/>
          <a:stretch>
            <a:fillRect/>
          </a:stretch>
        </p:blipFill>
        <p:spPr>
          <a:xfrm>
            <a:off x="-5715" y="-3175"/>
            <a:ext cx="12203430" cy="6864350"/>
          </a:xfrm>
          <a:prstGeom prst="rect">
            <a:avLst/>
          </a:prstGeom>
        </p:spPr>
      </p:pic>
      <p:sp>
        <p:nvSpPr>
          <p:cNvPr id="3" name="文本框 2"/>
          <p:cNvSpPr txBox="1"/>
          <p:nvPr/>
        </p:nvSpPr>
        <p:spPr>
          <a:xfrm>
            <a:off x="1696720" y="1256030"/>
            <a:ext cx="8797290" cy="1445260"/>
          </a:xfrm>
          <a:prstGeom prst="rect">
            <a:avLst/>
          </a:prstGeom>
          <a:noFill/>
        </p:spPr>
        <p:txBody>
          <a:bodyPr wrap="square" rtlCol="0">
            <a:spAutoFit/>
          </a:bodyPr>
          <a:p>
            <a:pPr algn="ctr" defTabSz="914400"/>
            <a:endParaRPr lang="zh-CN" altLang="en-US" sz="4400">
              <a:latin typeface="+mj-ea"/>
              <a:ea typeface="+mj-ea"/>
              <a:cs typeface="+mj-cs"/>
              <a:sym typeface="宋体" panose="02010600030101010101" pitchFamily="2" charset="-122"/>
            </a:endParaRPr>
          </a:p>
          <a:p>
            <a:pPr algn="ctr" defTabSz="914400"/>
            <a:r>
              <a:rPr lang="zh-CN" altLang="en-US" sz="4400">
                <a:solidFill>
                  <a:srgbClr val="FF0000"/>
                </a:solidFill>
                <a:latin typeface="+mj-lt"/>
                <a:ea typeface="+mj-ea"/>
                <a:cs typeface="+mj-cs"/>
                <a:sym typeface="宋体" panose="02010600030101010101" pitchFamily="2" charset="-122"/>
              </a:rPr>
              <a:t>样式初始化</a:t>
            </a:r>
            <a:endParaRPr lang="zh-CN" altLang="en-US" sz="4400">
              <a:latin typeface="+mj-ea"/>
              <a:ea typeface="+mj-ea"/>
            </a:endParaRPr>
          </a:p>
        </p:txBody>
      </p:sp>
      <p:sp>
        <p:nvSpPr>
          <p:cNvPr id="4" name="文本框 3"/>
          <p:cNvSpPr txBox="1"/>
          <p:nvPr/>
        </p:nvSpPr>
        <p:spPr>
          <a:xfrm>
            <a:off x="1082040" y="3044825"/>
            <a:ext cx="10028555" cy="2802255"/>
          </a:xfrm>
          <a:prstGeom prst="rect">
            <a:avLst/>
          </a:prstGeom>
          <a:noFill/>
        </p:spPr>
        <p:txBody>
          <a:bodyPr wrap="square" rtlCol="0">
            <a:spAutoFit/>
          </a:bodyPr>
          <a:p>
            <a:pPr algn="l" defTabSz="914400">
              <a:lnSpc>
                <a:spcPct val="70000"/>
              </a:lnSpc>
              <a:spcBef>
                <a:spcPct val="0"/>
              </a:spcBef>
              <a:buSzPct val="105000"/>
            </a:pPr>
            <a:endParaRPr lang="en-US" altLang="zh-CN" b="1" kern="1200" baseline="0">
              <a:latin typeface="微软雅黑" panose="020B0503020204020204" charset="-122"/>
              <a:ea typeface="微软雅黑" panose="020B0503020204020204" charset="-122"/>
              <a:cs typeface="+mn-cs"/>
            </a:endParaRPr>
          </a:p>
          <a:p>
            <a:pPr algn="l" defTabSz="914400">
              <a:lnSpc>
                <a:spcPct val="70000"/>
              </a:lnSpc>
              <a:spcBef>
                <a:spcPct val="0"/>
              </a:spcBef>
              <a:buSzPct val="105000"/>
            </a:pPr>
            <a:r>
              <a:rPr lang="zh-CN" altLang="en-US" b="1">
                <a:latin typeface="微软雅黑" panose="020B0503020204020204" charset="-122"/>
                <a:ea typeface="微软雅黑" panose="020B0503020204020204" charset="-122"/>
                <a:sym typeface="+mn-ea"/>
              </a:rPr>
              <a:t>一、样式初始化</a:t>
            </a:r>
            <a:endParaRPr lang="en-US" altLang="zh-CN" b="1" kern="1200" baseline="0">
              <a:latin typeface="微软雅黑" panose="020B0503020204020204" charset="-122"/>
              <a:ea typeface="微软雅黑" panose="020B0503020204020204" charset="-122"/>
              <a:cs typeface="+mn-cs"/>
            </a:endParaRPr>
          </a:p>
          <a:p>
            <a:pPr lvl="1" algn="l" defTabSz="914400">
              <a:lnSpc>
                <a:spcPct val="70000"/>
              </a:lnSpc>
              <a:spcBef>
                <a:spcPct val="0"/>
              </a:spcBef>
              <a:buSzPct val="105000"/>
            </a:pPr>
            <a:endParaRPr lang="en-US" altLang="zh-CN" kern="1200" baseline="0">
              <a:latin typeface="微软雅黑" panose="020B0503020204020204" charset="-122"/>
              <a:ea typeface="微软雅黑" panose="020B0503020204020204" charset="-122"/>
              <a:cs typeface="+mn-cs"/>
            </a:endParaRPr>
          </a:p>
          <a:p>
            <a:pPr lvl="1" algn="l" defTabSz="914400">
              <a:lnSpc>
                <a:spcPct val="70000"/>
              </a:lnSpc>
              <a:spcBef>
                <a:spcPct val="0"/>
              </a:spcBef>
              <a:buSzPct val="105000"/>
            </a:pPr>
            <a:r>
              <a:rPr lang="en-US" altLang="zh-CN">
                <a:latin typeface="微软雅黑" panose="020B0503020204020204" charset="-122"/>
                <a:ea typeface="微软雅黑" panose="020B0503020204020204" charset="-122"/>
                <a:sym typeface="+mn-ea"/>
              </a:rPr>
              <a:t>1. </a:t>
            </a:r>
            <a:r>
              <a:rPr lang="zh-CN" altLang="en-US">
                <a:latin typeface="微软雅黑" panose="020B0503020204020204" charset="-122"/>
                <a:ea typeface="微软雅黑" panose="020B0503020204020204" charset="-122"/>
                <a:sym typeface="+mn-ea"/>
              </a:rPr>
              <a:t>清除浏览器默认样式</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以免造成不必要的兼容问题</a:t>
            </a:r>
            <a:endParaRPr lang="zh-CN" altLang="en-US" kern="1200" baseline="0">
              <a:latin typeface="微软雅黑" panose="020B0503020204020204" charset="-122"/>
              <a:ea typeface="微软雅黑" panose="020B0503020204020204" charset="-122"/>
              <a:cs typeface="+mn-cs"/>
            </a:endParaRPr>
          </a:p>
          <a:p>
            <a:pPr lvl="1" algn="l" defTabSz="914400">
              <a:lnSpc>
                <a:spcPct val="70000"/>
              </a:lnSpc>
              <a:spcBef>
                <a:spcPct val="0"/>
              </a:spcBef>
              <a:buSzPct val="105000"/>
            </a:pPr>
            <a:endParaRPr lang="zh-CN" altLang="en-US" kern="1200" baseline="0">
              <a:latin typeface="微软雅黑" panose="020B0503020204020204" charset="-122"/>
              <a:ea typeface="微软雅黑" panose="020B0503020204020204" charset="-122"/>
              <a:cs typeface="+mn-cs"/>
            </a:endParaRPr>
          </a:p>
          <a:p>
            <a:pPr lvl="1" algn="l" defTabSz="914400">
              <a:lnSpc>
                <a:spcPct val="70000"/>
              </a:lnSpc>
              <a:spcBef>
                <a:spcPct val="0"/>
              </a:spcBef>
              <a:buSzPct val="105000"/>
            </a:pPr>
            <a:r>
              <a:rPr lang="en-US" altLang="zh-CN">
                <a:latin typeface="微软雅黑" panose="020B0503020204020204" charset="-122"/>
                <a:ea typeface="微软雅黑" panose="020B0503020204020204" charset="-122"/>
                <a:sym typeface="+mn-ea"/>
              </a:rPr>
              <a:t>2. </a:t>
            </a:r>
            <a:r>
              <a:rPr lang="zh-CN" altLang="en-US">
                <a:latin typeface="微软雅黑" panose="020B0503020204020204" charset="-122"/>
                <a:ea typeface="微软雅黑" panose="020B0503020204020204" charset="-122"/>
                <a:sym typeface="+mn-ea"/>
              </a:rPr>
              <a:t>body,dl,dd,p,h1,h2,h3,h4,h5,h6{margin:0;}</a:t>
            </a:r>
            <a:endParaRPr lang="zh-CN" altLang="en-US" kern="1200" baseline="0">
              <a:latin typeface="微软雅黑" panose="020B0503020204020204" charset="-122"/>
              <a:ea typeface="微软雅黑" panose="020B0503020204020204" charset="-122"/>
              <a:cs typeface="+mn-cs"/>
            </a:endParaRPr>
          </a:p>
          <a:p>
            <a:pPr lvl="1" algn="l" defTabSz="914400">
              <a:lnSpc>
                <a:spcPct val="70000"/>
              </a:lnSpc>
              <a:spcBef>
                <a:spcPct val="0"/>
              </a:spcBef>
              <a:buSzPct val="105000"/>
            </a:pPr>
            <a:endParaRPr lang="zh-CN" altLang="en-US" kern="1200" baseline="0">
              <a:latin typeface="微软雅黑" panose="020B0503020204020204" charset="-122"/>
              <a:ea typeface="微软雅黑" panose="020B0503020204020204" charset="-122"/>
              <a:cs typeface="+mn-cs"/>
            </a:endParaRPr>
          </a:p>
          <a:p>
            <a:pPr lvl="1" algn="l" defTabSz="914400">
              <a:lnSpc>
                <a:spcPct val="70000"/>
              </a:lnSpc>
              <a:spcBef>
                <a:spcPct val="0"/>
              </a:spcBef>
              <a:buSzPct val="105000"/>
            </a:pPr>
            <a:r>
              <a:rPr lang="zh-CN" altLang="en-US">
                <a:latin typeface="微软雅黑" panose="020B0503020204020204" charset="-122"/>
                <a:ea typeface="微软雅黑" panose="020B0503020204020204" charset="-122"/>
                <a:sym typeface="+mn-ea"/>
              </a:rPr>
              <a:t>3</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ol,ul{margin:0;padding:0;list-style:none;}</a:t>
            </a:r>
            <a:endParaRPr lang="zh-CN" altLang="en-US" kern="1200" baseline="0">
              <a:latin typeface="微软雅黑" panose="020B0503020204020204" charset="-122"/>
              <a:ea typeface="微软雅黑" panose="020B0503020204020204" charset="-122"/>
              <a:cs typeface="+mn-cs"/>
            </a:endParaRPr>
          </a:p>
          <a:p>
            <a:pPr lvl="1" algn="l" defTabSz="914400">
              <a:lnSpc>
                <a:spcPct val="70000"/>
              </a:lnSpc>
              <a:spcBef>
                <a:spcPct val="0"/>
              </a:spcBef>
              <a:buSzPct val="105000"/>
            </a:pPr>
            <a:endParaRPr lang="zh-CN" altLang="en-US" kern="1200" baseline="0">
              <a:latin typeface="微软雅黑" panose="020B0503020204020204" charset="-122"/>
              <a:ea typeface="微软雅黑" panose="020B0503020204020204" charset="-122"/>
              <a:cs typeface="+mn-cs"/>
            </a:endParaRPr>
          </a:p>
          <a:p>
            <a:pPr lvl="1" algn="l" defTabSz="914400">
              <a:lnSpc>
                <a:spcPct val="70000"/>
              </a:lnSpc>
              <a:spcBef>
                <a:spcPct val="0"/>
              </a:spcBef>
              <a:buSzPct val="105000"/>
            </a:pPr>
            <a:r>
              <a:rPr lang="zh-CN" altLang="en-US">
                <a:latin typeface="微软雅黑" panose="020B0503020204020204" charset="-122"/>
                <a:ea typeface="微软雅黑" panose="020B0503020204020204" charset="-122"/>
                <a:sym typeface="+mn-ea"/>
              </a:rPr>
              <a:t>4</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a{text-decoration:none;}</a:t>
            </a:r>
            <a:endParaRPr lang="zh-CN" altLang="en-US" kern="1200" baseline="0">
              <a:latin typeface="微软雅黑" panose="020B0503020204020204" charset="-122"/>
              <a:ea typeface="微软雅黑" panose="020B0503020204020204" charset="-122"/>
              <a:cs typeface="+mn-cs"/>
            </a:endParaRPr>
          </a:p>
          <a:p>
            <a:pPr lvl="1" algn="l" defTabSz="914400">
              <a:lnSpc>
                <a:spcPct val="70000"/>
              </a:lnSpc>
              <a:spcBef>
                <a:spcPct val="0"/>
              </a:spcBef>
              <a:buSzPct val="105000"/>
            </a:pPr>
            <a:endParaRPr lang="zh-CN" altLang="en-US" kern="1200" baseline="0">
              <a:latin typeface="微软雅黑" panose="020B0503020204020204" charset="-122"/>
              <a:ea typeface="微软雅黑" panose="020B0503020204020204" charset="-122"/>
              <a:cs typeface="+mn-cs"/>
            </a:endParaRPr>
          </a:p>
          <a:p>
            <a:pPr lvl="1" algn="l" defTabSz="914400">
              <a:lnSpc>
                <a:spcPct val="70000"/>
              </a:lnSpc>
              <a:spcBef>
                <a:spcPct val="0"/>
              </a:spcBef>
              <a:buSzPct val="105000"/>
            </a:pPr>
            <a:r>
              <a:rPr lang="zh-CN" altLang="en-US">
                <a:latin typeface="微软雅黑" panose="020B0503020204020204" charset="-122"/>
                <a:ea typeface="微软雅黑" panose="020B0503020204020204" charset="-122"/>
                <a:sym typeface="+mn-ea"/>
              </a:rPr>
              <a:t>5</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img{border:none;} </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清除</a:t>
            </a:r>
            <a:r>
              <a:rPr lang="en-US" altLang="zh-CN">
                <a:latin typeface="微软雅黑" panose="020B0503020204020204" charset="-122"/>
                <a:ea typeface="微软雅黑" panose="020B0503020204020204" charset="-122"/>
                <a:sym typeface="+mn-ea"/>
              </a:rPr>
              <a:t>ie</a:t>
            </a:r>
            <a:r>
              <a:rPr lang="zh-CN" altLang="en-US">
                <a:latin typeface="微软雅黑" panose="020B0503020204020204" charset="-122"/>
                <a:ea typeface="微软雅黑" panose="020B0503020204020204" charset="-122"/>
                <a:sym typeface="+mn-ea"/>
              </a:rPr>
              <a:t>图片边框</a:t>
            </a:r>
            <a:r>
              <a:rPr lang="en-US" altLang="zh-CN">
                <a:latin typeface="微软雅黑" panose="020B0503020204020204" charset="-122"/>
                <a:ea typeface="微软雅黑" panose="020B0503020204020204" charset="-122"/>
                <a:sym typeface="+mn-ea"/>
              </a:rPr>
              <a:t>*/</a:t>
            </a:r>
            <a:endParaRPr lang="en-US" altLang="zh-CN" kern="1200" baseline="0">
              <a:latin typeface="微软雅黑" panose="020B0503020204020204" charset="-122"/>
              <a:ea typeface="微软雅黑" panose="020B0503020204020204" charset="-122"/>
              <a:cs typeface="+mn-cs"/>
            </a:endParaRPr>
          </a:p>
          <a:p>
            <a:pPr lvl="1" algn="l" defTabSz="914400">
              <a:lnSpc>
                <a:spcPct val="70000"/>
              </a:lnSpc>
              <a:spcBef>
                <a:spcPct val="0"/>
              </a:spcBef>
              <a:buSzPct val="105000"/>
            </a:pPr>
            <a:endParaRPr lang="zh-CN" altLang="en-US" kern="1200" baseline="0">
              <a:latin typeface="微软雅黑" panose="020B0503020204020204" charset="-122"/>
              <a:ea typeface="微软雅黑" panose="020B0503020204020204" charset="-122"/>
              <a:cs typeface="+mn-cs"/>
            </a:endParaRPr>
          </a:p>
          <a:p>
            <a:pPr lvl="1" algn="l" defTabSz="914400">
              <a:lnSpc>
                <a:spcPct val="70000"/>
              </a:lnSpc>
              <a:spcBef>
                <a:spcPct val="0"/>
              </a:spcBef>
              <a:buSzPct val="105000"/>
            </a:pPr>
            <a:r>
              <a:rPr lang="en-US" altLang="zh-CN">
                <a:latin typeface="微软雅黑" panose="020B0503020204020204" charset="-122"/>
                <a:ea typeface="微软雅黑" panose="020B0503020204020204" charset="-122"/>
                <a:sym typeface="+mn-ea"/>
              </a:rPr>
              <a:t>6.*{margin:0;padding:0;}</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未标题-1"/>
          <p:cNvPicPr>
            <a:picLocks noChangeAspect="1"/>
          </p:cNvPicPr>
          <p:nvPr/>
        </p:nvPicPr>
        <p:blipFill>
          <a:blip r:embed="rId1"/>
          <a:stretch>
            <a:fillRect/>
          </a:stretch>
        </p:blipFill>
        <p:spPr>
          <a:xfrm>
            <a:off x="-6350" y="-3175"/>
            <a:ext cx="12203430" cy="6864350"/>
          </a:xfrm>
          <a:prstGeom prst="rect">
            <a:avLst/>
          </a:prstGeom>
        </p:spPr>
      </p:pic>
      <p:sp>
        <p:nvSpPr>
          <p:cNvPr id="3" name="文本框 2"/>
          <p:cNvSpPr txBox="1"/>
          <p:nvPr/>
        </p:nvSpPr>
        <p:spPr>
          <a:xfrm>
            <a:off x="1696720" y="1256030"/>
            <a:ext cx="8797290" cy="768350"/>
          </a:xfrm>
          <a:prstGeom prst="rect">
            <a:avLst/>
          </a:prstGeom>
          <a:noFill/>
        </p:spPr>
        <p:txBody>
          <a:bodyPr wrap="square" rtlCol="0">
            <a:spAutoFit/>
          </a:bodyPr>
          <a:p>
            <a:pPr algn="ctr" defTabSz="914400"/>
            <a:r>
              <a:rPr lang="zh-CN" altLang="zh-CN" sz="4400">
                <a:solidFill>
                  <a:srgbClr val="FF0000"/>
                </a:solidFill>
                <a:latin typeface="+mj-lt"/>
                <a:ea typeface="+mj-ea"/>
                <a:cs typeface="+mj-cs"/>
                <a:sym typeface="宋体" panose="02010600030101010101" pitchFamily="2" charset="-122"/>
              </a:rPr>
              <a:t>元素类型转换</a:t>
            </a:r>
            <a:endParaRPr lang="zh-CN" altLang="en-US" sz="4400">
              <a:latin typeface="+mj-ea"/>
              <a:ea typeface="+mj-ea"/>
            </a:endParaRPr>
          </a:p>
        </p:txBody>
      </p:sp>
      <p:sp>
        <p:nvSpPr>
          <p:cNvPr id="4" name="文本框 3"/>
          <p:cNvSpPr txBox="1"/>
          <p:nvPr/>
        </p:nvSpPr>
        <p:spPr>
          <a:xfrm>
            <a:off x="659130" y="2141220"/>
            <a:ext cx="10415270" cy="4383405"/>
          </a:xfrm>
          <a:prstGeom prst="rect">
            <a:avLst/>
          </a:prstGeom>
          <a:noFill/>
        </p:spPr>
        <p:txBody>
          <a:bodyPr wrap="square" rtlCol="0">
            <a:spAutoFit/>
          </a:bodyPr>
          <a:p>
            <a:pPr algn="l" defTabSz="914400">
              <a:lnSpc>
                <a:spcPct val="70000"/>
              </a:lnSpc>
              <a:spcBef>
                <a:spcPct val="0"/>
              </a:spcBef>
              <a:buSzPct val="105000"/>
            </a:pPr>
            <a:endParaRPr lang="zh-CN" altLang="en-US" b="1" dirty="0">
              <a:latin typeface="微软雅黑" panose="020B0503020204020204" charset="-122"/>
              <a:ea typeface="微软雅黑" panose="020B0503020204020204" charset="-122"/>
              <a:sym typeface="Segoe UI" panose="020B0502040204020203" charset="108"/>
            </a:endParaRPr>
          </a:p>
          <a:p>
            <a:pPr algn="l" defTabSz="914400">
              <a:lnSpc>
                <a:spcPct val="70000"/>
              </a:lnSpc>
              <a:spcBef>
                <a:spcPct val="0"/>
              </a:spcBef>
              <a:buSzPct val="105000"/>
            </a:pPr>
            <a:r>
              <a:rPr lang="zh-CN" altLang="en-US" b="1" dirty="0">
                <a:latin typeface="微软雅黑" panose="020B0503020204020204" charset="-122"/>
                <a:ea typeface="微软雅黑" panose="020B0503020204020204" charset="-122"/>
                <a:sym typeface="Segoe UI" panose="020B0502040204020203" charset="108"/>
              </a:rPr>
              <a:t>二</a:t>
            </a:r>
            <a:r>
              <a:rPr lang="en-US" altLang="zh-CN" b="1" dirty="0">
                <a:latin typeface="微软雅黑" panose="020B0503020204020204" charset="-122"/>
                <a:ea typeface="微软雅黑" panose="020B0503020204020204" charset="-122"/>
                <a:sym typeface="Segoe UI" panose="020B0502040204020203" charset="108"/>
              </a:rPr>
              <a:t>.</a:t>
            </a:r>
            <a:r>
              <a:rPr lang="zh-CN" altLang="en-US" b="1" dirty="0">
                <a:latin typeface="微软雅黑" panose="020B0503020204020204" charset="-122"/>
                <a:ea typeface="微软雅黑" panose="020B0503020204020204" charset="-122"/>
                <a:sym typeface="Segoe UI" panose="020B0502040204020203" charset="108"/>
              </a:rPr>
              <a:t>元素类型装换</a:t>
            </a:r>
            <a:endParaRPr lang="zh-CN" altLang="en-US" b="1" kern="1200" baseline="0" dirty="0">
              <a:latin typeface="微软雅黑" panose="020B0503020204020204" charset="-122"/>
              <a:ea typeface="微软雅黑" panose="020B0503020204020204" charset="-122"/>
              <a:cs typeface="+mn-cs"/>
              <a:sym typeface="Segoe UI" panose="020B0502040204020203" charset="108"/>
            </a:endParaRPr>
          </a:p>
          <a:p>
            <a:pPr algn="l" defTabSz="914400">
              <a:lnSpc>
                <a:spcPct val="70000"/>
              </a:lnSpc>
              <a:spcBef>
                <a:spcPct val="0"/>
              </a:spcBef>
              <a:buSzPct val="105000"/>
            </a:pPr>
            <a:endParaRPr lang="zh-CN" altLang="en-US" b="1"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70000"/>
              </a:lnSpc>
              <a:spcBef>
                <a:spcPct val="0"/>
              </a:spcBef>
              <a:buSzPct val="105000"/>
            </a:pPr>
            <a:endParaRPr lang="zh-CN" altLang="en-US" b="1"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70000"/>
              </a:lnSpc>
              <a:spcBef>
                <a:spcPct val="0"/>
              </a:spcBef>
              <a:buSzPct val="105000"/>
            </a:pPr>
            <a:r>
              <a:rPr lang="en-US" altLang="zh-CN" b="1" dirty="0">
                <a:solidFill>
                  <a:srgbClr val="111111"/>
                </a:solidFill>
                <a:latin typeface="微软雅黑" panose="020B0503020204020204" charset="-122"/>
                <a:ea typeface="微软雅黑" panose="020B0503020204020204" charset="-122"/>
                <a:sym typeface="Segoe UI" panose="020B0502040204020203" charset="108"/>
              </a:rPr>
              <a:t>(</a:t>
            </a:r>
            <a:r>
              <a:rPr lang="zh-CN" altLang="en-US" b="1" dirty="0">
                <a:solidFill>
                  <a:srgbClr val="111111"/>
                </a:solidFill>
                <a:latin typeface="微软雅黑" panose="020B0503020204020204" charset="-122"/>
                <a:ea typeface="微软雅黑" panose="020B0503020204020204" charset="-122"/>
                <a:sym typeface="Segoe UI" panose="020B0502040204020203" charset="108"/>
              </a:rPr>
              <a:t>一</a:t>
            </a:r>
            <a:r>
              <a:rPr lang="en-US" altLang="zh-CN" b="1" dirty="0">
                <a:solidFill>
                  <a:srgbClr val="111111"/>
                </a:solidFill>
                <a:latin typeface="微软雅黑" panose="020B0503020204020204" charset="-122"/>
                <a:ea typeface="微软雅黑" panose="020B0503020204020204" charset="-122"/>
                <a:sym typeface="Segoe UI" panose="020B0502040204020203" charset="108"/>
              </a:rPr>
              <a:t>).</a:t>
            </a:r>
            <a:r>
              <a:rPr lang="zh-CN" altLang="en-US" b="1" dirty="0">
                <a:solidFill>
                  <a:srgbClr val="111111"/>
                </a:solidFill>
                <a:latin typeface="微软雅黑" panose="020B0503020204020204" charset="-122"/>
                <a:ea typeface="微软雅黑" panose="020B0503020204020204" charset="-122"/>
                <a:sym typeface="Segoe UI" panose="020B0502040204020203" charset="108"/>
              </a:rPr>
              <a:t> 什么是行级元素，什么是块级元素</a:t>
            </a:r>
            <a:endParaRPr lang="zh-CN" altLang="en-US" b="1"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buFont typeface="Arial" panose="020B0604020202020204" pitchFamily="34" charset="0"/>
            </a:pPr>
            <a:r>
              <a:rPr lang="zh-CN" altLang="en-US" dirty="0">
                <a:solidFill>
                  <a:srgbClr val="FF0000"/>
                </a:solidFill>
                <a:latin typeface="微软雅黑" panose="020B0503020204020204" charset="-122"/>
                <a:ea typeface="微软雅黑" panose="020B0503020204020204" charset="-122"/>
                <a:sym typeface="Segoe UI" panose="020B0502040204020203" charset="108"/>
              </a:rPr>
              <a:t>块级元素</a:t>
            </a:r>
            <a:r>
              <a:rPr lang="zh-CN" altLang="en-US" dirty="0">
                <a:solidFill>
                  <a:srgbClr val="111111"/>
                </a:solidFill>
                <a:latin typeface="微软雅黑" panose="020B0503020204020204" charset="-122"/>
                <a:ea typeface="微软雅黑" panose="020B0503020204020204" charset="-122"/>
                <a:sym typeface="Segoe UI" panose="020B0502040204020203" charset="108"/>
              </a:rPr>
              <a:t>会占据一行的位置</a:t>
            </a:r>
            <a:r>
              <a:rPr lang="en-US" altLang="zh-CN" dirty="0">
                <a:solidFill>
                  <a:srgbClr val="111111"/>
                </a:solidFill>
                <a:latin typeface="微软雅黑" panose="020B0503020204020204" charset="-122"/>
                <a:ea typeface="微软雅黑" panose="020B0503020204020204" charset="-122"/>
                <a:sym typeface="Segoe UI" panose="020B0502040204020203" charset="108"/>
              </a:rPr>
              <a:t>,</a:t>
            </a:r>
            <a:r>
              <a:rPr lang="zh-CN" altLang="en-US" dirty="0">
                <a:solidFill>
                  <a:srgbClr val="111111"/>
                </a:solidFill>
                <a:latin typeface="微软雅黑" panose="020B0503020204020204" charset="-122"/>
                <a:ea typeface="微软雅黑" panose="020B0503020204020204" charset="-122"/>
                <a:sym typeface="Segoe UI" panose="020B0502040204020203" charset="108"/>
              </a:rPr>
              <a:t>它后面的元素内容会换行显示</a:t>
            </a:r>
            <a:r>
              <a:rPr lang="en-US" altLang="zh-CN" dirty="0">
                <a:solidFill>
                  <a:srgbClr val="111111"/>
                </a:solidFill>
                <a:latin typeface="微软雅黑" panose="020B0503020204020204" charset="-122"/>
                <a:ea typeface="微软雅黑" panose="020B0503020204020204" charset="-122"/>
                <a:sym typeface="Segoe UI" panose="020B0502040204020203" charset="108"/>
              </a:rPr>
              <a:t>,</a:t>
            </a:r>
            <a:r>
              <a:rPr lang="zh-CN" altLang="en-US" dirty="0">
                <a:solidFill>
                  <a:srgbClr val="111111"/>
                </a:solidFill>
                <a:latin typeface="微软雅黑" panose="020B0503020204020204" charset="-122"/>
                <a:ea typeface="微软雅黑" panose="020B0503020204020204" charset="-122"/>
                <a:sym typeface="Segoe UI" panose="020B0502040204020203" charset="108"/>
              </a:rPr>
              <a:t>块级元素里面可以放任何内容</a:t>
            </a:r>
            <a:r>
              <a:rPr lang="en-US" altLang="zh-CN" dirty="0">
                <a:solidFill>
                  <a:srgbClr val="111111"/>
                </a:solidFill>
                <a:latin typeface="微软雅黑" panose="020B0503020204020204" charset="-122"/>
                <a:ea typeface="微软雅黑" panose="020B0503020204020204" charset="-122"/>
                <a:sym typeface="Segoe UI" panose="020B0502040204020203" charset="108"/>
              </a:rPr>
              <a:t>,</a:t>
            </a:r>
            <a:r>
              <a:rPr lang="zh-CN" altLang="en-US" dirty="0">
                <a:solidFill>
                  <a:srgbClr val="111111"/>
                </a:solidFill>
                <a:latin typeface="微软雅黑" panose="020B0503020204020204" charset="-122"/>
                <a:ea typeface="微软雅黑" panose="020B0503020204020204" charset="-122"/>
                <a:sym typeface="Segoe UI" panose="020B0502040204020203" charset="108"/>
              </a:rPr>
              <a:t>主要用来</a:t>
            </a:r>
            <a:r>
              <a:rPr lang="zh-CN" altLang="en-US" dirty="0">
                <a:solidFill>
                  <a:srgbClr val="FF0000"/>
                </a:solidFill>
                <a:latin typeface="微软雅黑" panose="020B0503020204020204" charset="-122"/>
                <a:ea typeface="微软雅黑" panose="020B0503020204020204" charset="-122"/>
                <a:sym typeface="Segoe UI" panose="020B0502040204020203" charset="108"/>
              </a:rPr>
              <a:t>布局</a:t>
            </a:r>
            <a:r>
              <a:rPr lang="zh-CN" altLang="en-US" dirty="0">
                <a:solidFill>
                  <a:srgbClr val="111111"/>
                </a:solidFill>
                <a:latin typeface="微软雅黑" panose="020B0503020204020204" charset="-122"/>
                <a:ea typeface="微软雅黑" panose="020B0503020204020204" charset="-122"/>
                <a:sym typeface="Segoe UI" panose="020B0502040204020203" charset="108"/>
              </a:rPr>
              <a:t>。</a:t>
            </a:r>
            <a:endParaRPr lang="zh-CN" altLang="en-US"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buFont typeface="Arial" panose="020B0604020202020204" pitchFamily="34" charset="0"/>
            </a:pPr>
            <a:r>
              <a:rPr lang="zh-CN" altLang="en-US" dirty="0">
                <a:solidFill>
                  <a:srgbClr val="FF0000"/>
                </a:solidFill>
                <a:latin typeface="微软雅黑" panose="020B0503020204020204" charset="-122"/>
                <a:ea typeface="微软雅黑" panose="020B0503020204020204" charset="-122"/>
                <a:sym typeface="Segoe UI" panose="020B0502040204020203" charset="108"/>
              </a:rPr>
              <a:t>行级元素</a:t>
            </a:r>
            <a:r>
              <a:rPr lang="zh-CN" altLang="en-US" dirty="0">
                <a:solidFill>
                  <a:srgbClr val="111111"/>
                </a:solidFill>
                <a:latin typeface="微软雅黑" panose="020B0503020204020204" charset="-122"/>
                <a:ea typeface="微软雅黑" panose="020B0503020204020204" charset="-122"/>
                <a:sym typeface="Segoe UI" panose="020B0502040204020203" charset="108"/>
              </a:rPr>
              <a:t>它只占据他内容所占的位置</a:t>
            </a:r>
            <a:r>
              <a:rPr lang="en-US" altLang="zh-CN" dirty="0">
                <a:solidFill>
                  <a:srgbClr val="111111"/>
                </a:solidFill>
                <a:latin typeface="微软雅黑" panose="020B0503020204020204" charset="-122"/>
                <a:ea typeface="微软雅黑" panose="020B0503020204020204" charset="-122"/>
                <a:sym typeface="Segoe UI" panose="020B0502040204020203" charset="108"/>
              </a:rPr>
              <a:t>,</a:t>
            </a:r>
            <a:r>
              <a:rPr lang="zh-CN" altLang="en-US" dirty="0">
                <a:solidFill>
                  <a:srgbClr val="111111"/>
                </a:solidFill>
                <a:latin typeface="微软雅黑" panose="020B0503020204020204" charset="-122"/>
                <a:ea typeface="微软雅黑" panose="020B0503020204020204" charset="-122"/>
                <a:sym typeface="Segoe UI" panose="020B0502040204020203" charset="108"/>
              </a:rPr>
              <a:t>其它的内容在他后面显示，</a:t>
            </a:r>
            <a:r>
              <a:rPr lang="zh-CN" altLang="en-US" dirty="0">
                <a:latin typeface="微软雅黑" panose="020B0503020204020204" charset="-122"/>
                <a:ea typeface="微软雅黑" panose="020B0503020204020204" charset="-122"/>
                <a:sym typeface="Segoe UI" panose="020B0502040204020203" charset="108"/>
              </a:rPr>
              <a:t>但是行级元素里面</a:t>
            </a:r>
            <a:r>
              <a:rPr lang="zh-CN" altLang="en-US" dirty="0">
                <a:solidFill>
                  <a:srgbClr val="FF0000"/>
                </a:solidFill>
                <a:latin typeface="微软雅黑" panose="020B0503020204020204" charset="-122"/>
                <a:ea typeface="微软雅黑" panose="020B0503020204020204" charset="-122"/>
                <a:sym typeface="Segoe UI" panose="020B0502040204020203" charset="108"/>
              </a:rPr>
              <a:t>不</a:t>
            </a:r>
            <a:r>
              <a:rPr lang="zh-CN" altLang="en-US" dirty="0">
                <a:latin typeface="微软雅黑" panose="020B0503020204020204" charset="-122"/>
                <a:ea typeface="微软雅黑" panose="020B0503020204020204" charset="-122"/>
                <a:sym typeface="Segoe UI" panose="020B0502040204020203" charset="108"/>
              </a:rPr>
              <a:t>能放块级元素</a:t>
            </a:r>
            <a:endParaRPr lang="zh-CN" altLang="en-US" kern="1200" baseline="0" dirty="0">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buFont typeface="Arial" panose="020B0604020202020204" pitchFamily="34" charset="0"/>
            </a:pPr>
            <a:r>
              <a:rPr lang="en-US" altLang="zh-CN" b="1" dirty="0">
                <a:latin typeface="微软雅黑" panose="020B0503020204020204" charset="-122"/>
                <a:ea typeface="微软雅黑" panose="020B0503020204020204" charset="-122"/>
                <a:sym typeface="Segoe UI" panose="020B0502040204020203" charset="108"/>
              </a:rPr>
              <a:t>1.</a:t>
            </a:r>
            <a:r>
              <a:rPr lang="zh-CN" altLang="en-US" b="1" dirty="0">
                <a:latin typeface="微软雅黑" panose="020B0503020204020204" charset="-122"/>
                <a:ea typeface="微软雅黑" panose="020B0503020204020204" charset="-122"/>
                <a:sym typeface="Segoe UI" panose="020B0502040204020203" charset="108"/>
              </a:rPr>
              <a:t>常见块级元素</a:t>
            </a:r>
            <a:endParaRPr lang="zh-CN" altLang="en-US" b="1" kern="1200" baseline="0" dirty="0">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buFont typeface="Arial" panose="020B0604020202020204" pitchFamily="34" charset="0"/>
            </a:pPr>
            <a:r>
              <a:rPr lang="en-US" altLang="zh-CN" dirty="0">
                <a:solidFill>
                  <a:srgbClr val="111111"/>
                </a:solidFill>
                <a:latin typeface="微软雅黑" panose="020B0503020204020204" charset="-122"/>
                <a:ea typeface="微软雅黑" panose="020B0503020204020204" charset="-122"/>
                <a:sym typeface="Segoe UI" panose="020B0502040204020203" charset="108"/>
              </a:rPr>
              <a:t>	&lt;</a:t>
            </a:r>
            <a:r>
              <a:rPr lang="zh-CN" altLang="en-US" dirty="0">
                <a:solidFill>
                  <a:srgbClr val="111111"/>
                </a:solidFill>
                <a:latin typeface="微软雅黑" panose="020B0503020204020204" charset="-122"/>
                <a:ea typeface="微软雅黑" panose="020B0503020204020204" charset="-122"/>
                <a:sym typeface="Segoe UI" panose="020B0502040204020203" charset="108"/>
              </a:rPr>
              <a:t>div&gt;&lt;/div&gt;	   &lt;h</a:t>
            </a:r>
            <a:r>
              <a:rPr lang="en-US" altLang="zh-CN" dirty="0">
                <a:solidFill>
                  <a:srgbClr val="111111"/>
                </a:solidFill>
                <a:latin typeface="微软雅黑" panose="020B0503020204020204" charset="-122"/>
                <a:ea typeface="微软雅黑" panose="020B0503020204020204" charset="-122"/>
                <a:sym typeface="Segoe UI" panose="020B0502040204020203" charset="108"/>
              </a:rPr>
              <a:t>1</a:t>
            </a:r>
            <a:r>
              <a:rPr lang="zh-CN" altLang="en-US" dirty="0">
                <a:solidFill>
                  <a:srgbClr val="111111"/>
                </a:solidFill>
                <a:latin typeface="微软雅黑" panose="020B0503020204020204" charset="-122"/>
                <a:ea typeface="微软雅黑" panose="020B0503020204020204" charset="-122"/>
                <a:sym typeface="Segoe UI" panose="020B0502040204020203" charset="108"/>
              </a:rPr>
              <a:t>&gt;&lt;/h</a:t>
            </a:r>
            <a:r>
              <a:rPr lang="en-US" altLang="zh-CN" dirty="0">
                <a:solidFill>
                  <a:srgbClr val="111111"/>
                </a:solidFill>
                <a:latin typeface="微软雅黑" panose="020B0503020204020204" charset="-122"/>
                <a:ea typeface="微软雅黑" panose="020B0503020204020204" charset="-122"/>
                <a:sym typeface="Segoe UI" panose="020B0502040204020203" charset="108"/>
              </a:rPr>
              <a:t>6</a:t>
            </a:r>
            <a:r>
              <a:rPr lang="zh-CN" altLang="en-US" dirty="0">
                <a:solidFill>
                  <a:srgbClr val="111111"/>
                </a:solidFill>
                <a:latin typeface="微软雅黑" panose="020B0503020204020204" charset="-122"/>
                <a:ea typeface="微软雅黑" panose="020B0503020204020204" charset="-122"/>
                <a:sym typeface="Segoe UI" panose="020B0502040204020203" charset="108"/>
              </a:rPr>
              <a:t>&gt;	 </a:t>
            </a:r>
            <a:r>
              <a:rPr lang="en-US" altLang="zh-CN" dirty="0">
                <a:solidFill>
                  <a:srgbClr val="111111"/>
                </a:solidFill>
                <a:latin typeface="微软雅黑" panose="020B0503020204020204" charset="-122"/>
                <a:ea typeface="微软雅黑" panose="020B0503020204020204" charset="-122"/>
                <a:sym typeface="Segoe UI" panose="020B0502040204020203" charset="108"/>
              </a:rPr>
              <a:t>&lt;ul&gt;&lt;li&gt;&lt;/li&gt;&lt;/ul&gt;    &lt;ol&gt;&lt;/ol&gt; </a:t>
            </a:r>
            <a:endParaRPr lang="en-US" altLang="zh-CN"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buFont typeface="Arial" panose="020B0604020202020204" pitchFamily="34" charset="0"/>
            </a:pPr>
            <a:r>
              <a:rPr lang="en-US" altLang="zh-CN" dirty="0">
                <a:solidFill>
                  <a:srgbClr val="111111"/>
                </a:solidFill>
                <a:latin typeface="微软雅黑" panose="020B0503020204020204" charset="-122"/>
                <a:ea typeface="微软雅黑" panose="020B0503020204020204" charset="-122"/>
                <a:sym typeface="Segoe UI" panose="020B0502040204020203" charset="108"/>
              </a:rPr>
              <a:t>  	</a:t>
            </a:r>
            <a:r>
              <a:rPr lang="zh-CN" altLang="en-US" dirty="0">
                <a:solidFill>
                  <a:srgbClr val="111111"/>
                </a:solidFill>
                <a:latin typeface="微软雅黑" panose="020B0503020204020204" charset="-122"/>
                <a:ea typeface="微软雅黑" panose="020B0503020204020204" charset="-122"/>
                <a:sym typeface="Segoe UI" panose="020B0502040204020203" charset="108"/>
              </a:rPr>
              <a:t>&lt;p&gt;&lt;/p&gt;        </a:t>
            </a:r>
            <a:r>
              <a:rPr lang="en-US" altLang="zh-CN" dirty="0">
                <a:solidFill>
                  <a:srgbClr val="111111"/>
                </a:solidFill>
                <a:latin typeface="微软雅黑" panose="020B0503020204020204" charset="-122"/>
                <a:ea typeface="微软雅黑" panose="020B0503020204020204" charset="-122"/>
                <a:sym typeface="Segoe UI" panose="020B0502040204020203" charset="108"/>
              </a:rPr>
              <a:t>&lt;form&gt;&lt;/form&gt;</a:t>
            </a:r>
            <a:r>
              <a:rPr lang="zh-CN" altLang="en-US" dirty="0">
                <a:solidFill>
                  <a:srgbClr val="111111"/>
                </a:solidFill>
                <a:latin typeface="微软雅黑" panose="020B0503020204020204" charset="-122"/>
                <a:ea typeface="微软雅黑" panose="020B0503020204020204" charset="-122"/>
                <a:sym typeface="Segoe UI" panose="020B0502040204020203" charset="108"/>
              </a:rPr>
              <a:t>等</a:t>
            </a:r>
            <a:endParaRPr lang="zh-CN" altLang="en-US" b="1"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buFont typeface="Arial" panose="020B0604020202020204" pitchFamily="34" charset="0"/>
            </a:pPr>
            <a:r>
              <a:rPr lang="en-US" altLang="zh-CN" b="1" dirty="0">
                <a:solidFill>
                  <a:srgbClr val="111111"/>
                </a:solidFill>
                <a:latin typeface="微软雅黑" panose="020B0503020204020204" charset="-122"/>
                <a:ea typeface="微软雅黑" panose="020B0503020204020204" charset="-122"/>
                <a:sym typeface="Segoe UI" panose="020B0502040204020203" charset="108"/>
              </a:rPr>
              <a:t>2.</a:t>
            </a:r>
            <a:r>
              <a:rPr lang="zh-CN" altLang="en-US" b="1" dirty="0">
                <a:solidFill>
                  <a:srgbClr val="111111"/>
                </a:solidFill>
                <a:latin typeface="微软雅黑" panose="020B0503020204020204" charset="-122"/>
                <a:ea typeface="微软雅黑" panose="020B0503020204020204" charset="-122"/>
                <a:sym typeface="Segoe UI" panose="020B0502040204020203" charset="108"/>
              </a:rPr>
              <a:t>常见行级元素</a:t>
            </a:r>
            <a:endParaRPr lang="zh-CN" altLang="en-US" b="1"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pPr>
            <a:r>
              <a:rPr lang="en-US" altLang="zh-CN" dirty="0">
                <a:solidFill>
                  <a:srgbClr val="111111"/>
                </a:solidFill>
                <a:latin typeface="微软雅黑" panose="020B0503020204020204" charset="-122"/>
                <a:ea typeface="微软雅黑" panose="020B0503020204020204" charset="-122"/>
                <a:sym typeface="Segoe UI" panose="020B0502040204020203" charset="108"/>
              </a:rPr>
              <a:t>	</a:t>
            </a:r>
            <a:r>
              <a:rPr lang="zh-CN" altLang="en-US" dirty="0">
                <a:solidFill>
                  <a:srgbClr val="111111"/>
                </a:solidFill>
                <a:latin typeface="微软雅黑" panose="020B0503020204020204" charset="-122"/>
                <a:ea typeface="微软雅黑" panose="020B0503020204020204" charset="-122"/>
                <a:sym typeface="Segoe UI" panose="020B0502040204020203" charset="108"/>
              </a:rPr>
              <a:t>&lt;b&gt;&lt;/b</a:t>
            </a:r>
            <a:r>
              <a:rPr lang="en-US" altLang="zh-CN" dirty="0">
                <a:solidFill>
                  <a:srgbClr val="111111"/>
                </a:solidFill>
                <a:latin typeface="微软雅黑" panose="020B0503020204020204" charset="-122"/>
                <a:ea typeface="微软雅黑" panose="020B0503020204020204" charset="-122"/>
                <a:sym typeface="Segoe UI" panose="020B0502040204020203" charset="108"/>
              </a:rPr>
              <a:t>&gt;    </a:t>
            </a:r>
            <a:r>
              <a:rPr lang="zh-CN" altLang="en-US" dirty="0">
                <a:solidFill>
                  <a:srgbClr val="111111"/>
                </a:solidFill>
                <a:latin typeface="微软雅黑" panose="020B0503020204020204" charset="-122"/>
                <a:ea typeface="微软雅黑" panose="020B0503020204020204" charset="-122"/>
                <a:sym typeface="Segoe UI" panose="020B0502040204020203" charset="108"/>
              </a:rPr>
              <a:t>&lt;span&gt;&lt;/span&gt;	</a:t>
            </a:r>
            <a:r>
              <a:rPr lang="en-US" altLang="zh-CN" dirty="0">
                <a:solidFill>
                  <a:srgbClr val="111111"/>
                </a:solidFill>
                <a:latin typeface="微软雅黑" panose="020B0503020204020204" charset="-122"/>
                <a:ea typeface="微软雅黑" panose="020B0503020204020204" charset="-122"/>
                <a:sym typeface="Segoe UI" panose="020B0502040204020203" charset="108"/>
              </a:rPr>
              <a:t>&lt;a&gt;&lt;/a&gt;     </a:t>
            </a:r>
            <a:r>
              <a:rPr lang="zh-CN" altLang="en-US" dirty="0">
                <a:solidFill>
                  <a:srgbClr val="111111"/>
                </a:solidFill>
                <a:latin typeface="微软雅黑" panose="020B0503020204020204" charset="-122"/>
                <a:ea typeface="微软雅黑" panose="020B0503020204020204" charset="-122"/>
                <a:sym typeface="Segoe UI" panose="020B0502040204020203" charset="108"/>
              </a:rPr>
              <a:t>&lt;del&gt;&lt;/del&gt;    </a:t>
            </a:r>
            <a:endParaRPr lang="zh-CN" altLang="en-US"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pPr>
            <a:r>
              <a:rPr lang="en-US" altLang="zh-CN" dirty="0">
                <a:solidFill>
                  <a:srgbClr val="111111"/>
                </a:solidFill>
                <a:latin typeface="微软雅黑" panose="020B0503020204020204" charset="-122"/>
                <a:ea typeface="微软雅黑" panose="020B0503020204020204" charset="-122"/>
                <a:sym typeface="Segoe UI" panose="020B0502040204020203" charset="108"/>
              </a:rPr>
              <a:t>	</a:t>
            </a:r>
            <a:r>
              <a:rPr lang="zh-CN" altLang="en-US" dirty="0">
                <a:solidFill>
                  <a:srgbClr val="111111"/>
                </a:solidFill>
                <a:latin typeface="微软雅黑" panose="020B0503020204020204" charset="-122"/>
                <a:ea typeface="微软雅黑" panose="020B0503020204020204" charset="-122"/>
                <a:sym typeface="宋体" panose="02010600030101010101" pitchFamily="2" charset="-122"/>
              </a:rPr>
              <a:t>&lt;i&gt;&lt;/i&gt;等</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未标题-1"/>
          <p:cNvPicPr>
            <a:picLocks noChangeAspect="1"/>
          </p:cNvPicPr>
          <p:nvPr/>
        </p:nvPicPr>
        <p:blipFill>
          <a:blip r:embed="rId1"/>
          <a:stretch>
            <a:fillRect/>
          </a:stretch>
        </p:blipFill>
        <p:spPr>
          <a:xfrm>
            <a:off x="-5715" y="-3175"/>
            <a:ext cx="12203430" cy="6864350"/>
          </a:xfrm>
          <a:prstGeom prst="rect">
            <a:avLst/>
          </a:prstGeom>
        </p:spPr>
      </p:pic>
      <p:sp>
        <p:nvSpPr>
          <p:cNvPr id="3" name="文本框 2"/>
          <p:cNvSpPr txBox="1"/>
          <p:nvPr/>
        </p:nvSpPr>
        <p:spPr>
          <a:xfrm>
            <a:off x="1697990" y="1256030"/>
            <a:ext cx="8797290" cy="768350"/>
          </a:xfrm>
          <a:prstGeom prst="rect">
            <a:avLst/>
          </a:prstGeom>
          <a:noFill/>
        </p:spPr>
        <p:txBody>
          <a:bodyPr wrap="square" rtlCol="0">
            <a:spAutoFit/>
          </a:bodyPr>
          <a:p>
            <a:pPr algn="ctr" defTabSz="914400"/>
            <a:r>
              <a:rPr lang="zh-CN" altLang="zh-CN" sz="4400">
                <a:solidFill>
                  <a:srgbClr val="FF0000"/>
                </a:solidFill>
                <a:latin typeface="+mj-lt"/>
                <a:ea typeface="+mj-ea"/>
                <a:cs typeface="+mj-cs"/>
                <a:sym typeface="宋体" panose="02010600030101010101" pitchFamily="2" charset="-122"/>
              </a:rPr>
              <a:t>元素类型转换</a:t>
            </a:r>
            <a:endParaRPr lang="zh-CN" altLang="en-US" sz="4400">
              <a:latin typeface="+mj-ea"/>
              <a:ea typeface="+mj-ea"/>
            </a:endParaRPr>
          </a:p>
        </p:txBody>
      </p:sp>
      <p:sp>
        <p:nvSpPr>
          <p:cNvPr id="4" name="文本框 3"/>
          <p:cNvSpPr txBox="1"/>
          <p:nvPr/>
        </p:nvSpPr>
        <p:spPr>
          <a:xfrm>
            <a:off x="1250315" y="2024380"/>
            <a:ext cx="10028555" cy="4276725"/>
          </a:xfrm>
          <a:prstGeom prst="rect">
            <a:avLst/>
          </a:prstGeom>
          <a:noFill/>
        </p:spPr>
        <p:txBody>
          <a:bodyPr wrap="square" rtlCol="0">
            <a:spAutoFit/>
          </a:bodyPr>
          <a:p>
            <a:pPr algn="l" defTabSz="914400"/>
            <a:r>
              <a:rPr lang="en-US" altLang="zh-CN" sz="1600" b="1" dirty="0">
                <a:solidFill>
                  <a:srgbClr val="111111"/>
                </a:solidFill>
                <a:latin typeface="微软雅黑" panose="020B0503020204020204" charset="-122"/>
                <a:ea typeface="微软雅黑" panose="020B0503020204020204" charset="-122"/>
                <a:sym typeface="宋体" panose="02010600030101010101" pitchFamily="2" charset="-122"/>
              </a:rPr>
              <a:t>(</a:t>
            </a:r>
            <a:r>
              <a:rPr lang="zh-CN" altLang="en-US" sz="1600" b="1" dirty="0">
                <a:solidFill>
                  <a:srgbClr val="111111"/>
                </a:solidFill>
                <a:latin typeface="微软雅黑" panose="020B0503020204020204" charset="-122"/>
                <a:ea typeface="微软雅黑" panose="020B0503020204020204" charset="-122"/>
                <a:sym typeface="宋体" panose="02010600030101010101" pitchFamily="2" charset="-122"/>
              </a:rPr>
              <a:t>二</a:t>
            </a:r>
            <a:r>
              <a:rPr lang="en-US" altLang="zh-CN" sz="1600" b="1" dirty="0">
                <a:solidFill>
                  <a:srgbClr val="111111"/>
                </a:solidFill>
                <a:latin typeface="微软雅黑" panose="020B0503020204020204" charset="-122"/>
                <a:ea typeface="微软雅黑" panose="020B0503020204020204" charset="-122"/>
                <a:sym typeface="宋体" panose="02010600030101010101" pitchFamily="2" charset="-122"/>
              </a:rPr>
              <a:t>)</a:t>
            </a:r>
            <a:r>
              <a:rPr lang="zh-CN" altLang="en-US" sz="1600" b="1" dirty="0">
                <a:solidFill>
                  <a:srgbClr val="111111"/>
                </a:solidFill>
                <a:latin typeface="微软雅黑" panose="020B0503020204020204" charset="-122"/>
                <a:ea typeface="微软雅黑" panose="020B0503020204020204" charset="-122"/>
                <a:sym typeface="宋体" panose="02010600030101010101" pitchFamily="2" charset="-122"/>
              </a:rPr>
              <a:t>.行块级元素有什么不同</a:t>
            </a:r>
            <a:endParaRPr lang="zh-CN" altLang="en-US" sz="1600" b="1" kern="1200" baseline="0" dirty="0">
              <a:solidFill>
                <a:srgbClr val="111111"/>
              </a:solidFill>
              <a:latin typeface="微软雅黑" panose="020B0503020204020204" charset="-122"/>
              <a:ea typeface="微软雅黑" panose="020B0503020204020204" charset="-122"/>
              <a:cs typeface="+mn-cs"/>
              <a:sym typeface="宋体" panose="02010600030101010101" pitchFamily="2" charset="-122"/>
            </a:endParaRPr>
          </a:p>
          <a:p>
            <a:pPr algn="l" defTabSz="914400"/>
            <a:endParaRPr lang="zh-CN" altLang="en-US" sz="1600" b="1" kern="1200" baseline="0" dirty="0">
              <a:solidFill>
                <a:srgbClr val="111111"/>
              </a:solidFill>
              <a:latin typeface="微软雅黑" panose="020B0503020204020204" charset="-122"/>
              <a:ea typeface="微软雅黑" panose="020B0503020204020204" charset="-122"/>
              <a:cs typeface="+mn-cs"/>
              <a:sym typeface="宋体" panose="02010600030101010101" pitchFamily="2" charset="-122"/>
            </a:endParaRPr>
          </a:p>
          <a:p>
            <a:pPr algn="l" defTabSz="914400"/>
            <a:r>
              <a:rPr lang="zh-CN" altLang="en-US" sz="1600" b="1" dirty="0">
                <a:solidFill>
                  <a:srgbClr val="111111"/>
                </a:solidFill>
                <a:latin typeface="微软雅黑" panose="020B0503020204020204" charset="-122"/>
                <a:ea typeface="微软雅黑" panose="020B0503020204020204" charset="-122"/>
                <a:sym typeface="宋体" panose="02010600030101010101" pitchFamily="2" charset="-122"/>
              </a:rPr>
              <a:t>1、块级元素会占一行显示，而行内元素可以在一行并排显示</a:t>
            </a:r>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a:t>
            </a:r>
            <a:endParaRPr lang="zh-CN" altLang="en-US" sz="1600" b="1" kern="1200" baseline="0" dirty="0">
              <a:solidFill>
                <a:srgbClr val="111111"/>
              </a:solidFill>
              <a:latin typeface="微软雅黑" panose="020B0503020204020204" charset="-122"/>
              <a:ea typeface="微软雅黑" panose="020B0503020204020204" charset="-122"/>
              <a:cs typeface="+mn-cs"/>
              <a:sym typeface="宋体" panose="02010600030101010101" pitchFamily="2" charset="-122"/>
            </a:endParaRPr>
          </a:p>
          <a:p>
            <a:pPr algn="l" defTabSz="914400"/>
            <a:endParaRPr lang="zh-CN" altLang="en-US" sz="1600" kern="1200" baseline="0" dirty="0">
              <a:solidFill>
                <a:srgbClr val="111111"/>
              </a:solidFill>
              <a:latin typeface="微软雅黑" panose="020B0503020204020204" charset="-122"/>
              <a:ea typeface="微软雅黑" panose="020B0503020204020204" charset="-122"/>
              <a:cs typeface="+mn-cs"/>
            </a:endParaRPr>
          </a:p>
          <a:p>
            <a:pPr algn="l" defTabSz="914400"/>
            <a:r>
              <a:rPr lang="zh-CN" altLang="en-US" sz="1600" b="1" dirty="0">
                <a:solidFill>
                  <a:srgbClr val="111111"/>
                </a:solidFill>
                <a:latin typeface="微软雅黑" panose="020B0503020204020204" charset="-122"/>
                <a:ea typeface="微软雅黑" panose="020B0503020204020204" charset="-122"/>
                <a:sym typeface="宋体" panose="02010600030101010101" pitchFamily="2" charset="-122"/>
              </a:rPr>
              <a:t>2、行内元素对于以下属性特殊化</a:t>
            </a:r>
            <a:endParaRPr lang="zh-CN" altLang="en-US" sz="1600" b="1" kern="1200" baseline="0" dirty="0">
              <a:solidFill>
                <a:srgbClr val="111111"/>
              </a:solidFill>
              <a:latin typeface="微软雅黑" panose="020B0503020204020204" charset="-122"/>
              <a:ea typeface="微软雅黑" panose="020B0503020204020204" charset="-122"/>
              <a:cs typeface="+mn-cs"/>
              <a:sym typeface="宋体" panose="02010600030101010101" pitchFamily="2" charset="-122"/>
            </a:endParaRPr>
          </a:p>
          <a:p>
            <a:pPr algn="l" defTabSz="914400">
              <a:lnSpc>
                <a:spcPct val="150000"/>
              </a:lnSpc>
            </a:pPr>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	1）设置宽度width 无效；</a:t>
            </a:r>
            <a:endParaRPr lang="zh-CN" altLang="en-US" sz="1600" kern="1200" baseline="0" dirty="0">
              <a:solidFill>
                <a:srgbClr val="111111"/>
              </a:solidFill>
              <a:latin typeface="微软雅黑" panose="020B0503020204020204" charset="-122"/>
              <a:ea typeface="微软雅黑" panose="020B0503020204020204" charset="-122"/>
              <a:cs typeface="+mn-cs"/>
            </a:endParaRPr>
          </a:p>
          <a:p>
            <a:pPr algn="l" defTabSz="914400">
              <a:lnSpc>
                <a:spcPct val="150000"/>
              </a:lnSpc>
            </a:pPr>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	2）设置高度height 无效 ；</a:t>
            </a:r>
            <a:endParaRPr lang="zh-CN" altLang="en-US" sz="1600" kern="1200" baseline="0" dirty="0">
              <a:solidFill>
                <a:srgbClr val="111111"/>
              </a:solidFill>
              <a:latin typeface="微软雅黑" panose="020B0503020204020204" charset="-122"/>
              <a:ea typeface="微软雅黑" panose="020B0503020204020204" charset="-122"/>
              <a:cs typeface="+mn-cs"/>
            </a:endParaRPr>
          </a:p>
          <a:p>
            <a:pPr algn="l" defTabSz="914400">
              <a:lnSpc>
                <a:spcPct val="150000"/>
              </a:lnSpc>
            </a:pPr>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	3）设置margin    只有左右margin有效，上下无效。</a:t>
            </a:r>
            <a:endParaRPr lang="zh-CN" altLang="en-US" sz="1600" kern="1200" baseline="0" dirty="0">
              <a:solidFill>
                <a:srgbClr val="111111"/>
              </a:solidFill>
              <a:latin typeface="微软雅黑" panose="020B0503020204020204" charset="-122"/>
              <a:ea typeface="微软雅黑" panose="020B0503020204020204" charset="-122"/>
              <a:cs typeface="+mn-cs"/>
            </a:endParaRPr>
          </a:p>
          <a:p>
            <a:pPr algn="l" defTabSz="914400">
              <a:lnSpc>
                <a:spcPct val="150000"/>
              </a:lnSpc>
            </a:pPr>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	4）设置padding  </a:t>
            </a:r>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只有左右</a:t>
            </a:r>
            <a:r>
              <a:rPr lang="en-US" altLang="zh-CN" sz="1600" dirty="0">
                <a:solidFill>
                  <a:srgbClr val="111111"/>
                </a:solidFill>
                <a:latin typeface="微软雅黑" panose="020B0503020204020204" charset="-122"/>
                <a:ea typeface="微软雅黑" panose="020B0503020204020204" charset="-122"/>
                <a:sym typeface="宋体" panose="02010600030101010101" pitchFamily="2" charset="-122"/>
              </a:rPr>
              <a:t>padding</a:t>
            </a:r>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有效，上下无效。</a:t>
            </a:r>
            <a:endParaRPr lang="zh-CN" altLang="en-US" sz="1600" kern="1200" baseline="0" dirty="0">
              <a:solidFill>
                <a:srgbClr val="111111"/>
              </a:solidFill>
              <a:latin typeface="微软雅黑" panose="020B0503020204020204" charset="-122"/>
              <a:ea typeface="微软雅黑" panose="020B0503020204020204" charset="-122"/>
              <a:cs typeface="+mn-cs"/>
              <a:sym typeface="宋体" panose="02010600030101010101" pitchFamily="2" charset="-122"/>
            </a:endParaRPr>
          </a:p>
          <a:p>
            <a:pPr algn="l" defTabSz="914400">
              <a:lnSpc>
                <a:spcPct val="150000"/>
              </a:lnSpc>
            </a:pPr>
            <a:endParaRPr lang="zh-CN" altLang="en-US" sz="1600" kern="1200" baseline="0" dirty="0">
              <a:solidFill>
                <a:srgbClr val="111111"/>
              </a:solidFill>
              <a:latin typeface="微软雅黑" panose="020B0503020204020204" charset="-122"/>
              <a:ea typeface="微软雅黑" panose="020B0503020204020204" charset="-122"/>
              <a:cs typeface="+mn-cs"/>
              <a:sym typeface="宋体" panose="02010600030101010101" pitchFamily="2" charset="-122"/>
            </a:endParaRPr>
          </a:p>
          <a:p>
            <a:pPr algn="l" defTabSz="914400">
              <a:lnSpc>
                <a:spcPct val="150000"/>
              </a:lnSpc>
            </a:pPr>
            <a:r>
              <a:rPr lang="zh-CN" altLang="en-US" sz="1600" dirty="0">
                <a:solidFill>
                  <a:srgbClr val="FF0066"/>
                </a:solidFill>
                <a:latin typeface="微软雅黑" panose="020B0503020204020204" charset="-122"/>
                <a:ea typeface="微软雅黑" panose="020B0503020204020204" charset="-122"/>
                <a:sym typeface="宋体" panose="02010600030101010101" pitchFamily="2" charset="-122"/>
              </a:rPr>
              <a:t>注</a:t>
            </a:r>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：这里说的无效，指的是它对其它元素的排列没有影响。也就是说，对于设置的margin,padding行内元素文档流里的上下元素来说，他们的间距不会因为上下margin或者上下padding而产生间距。</a:t>
            </a:r>
            <a:r>
              <a:rPr lang="zh-CN" altLang="en-US" sz="1600" dirty="0">
                <a:solidFill>
                  <a:srgbClr val="FF0066"/>
                </a:solidFill>
                <a:latin typeface="微软雅黑" panose="020B0503020204020204" charset="-122"/>
                <a:ea typeface="微软雅黑" panose="020B0503020204020204" charset="-122"/>
                <a:sym typeface="宋体" panose="02010600030101010101" pitchFamily="2" charset="-122"/>
              </a:rPr>
              <a:t>但是就它本身而言，对于其他元素设置的上下margin与padding是有效的</a:t>
            </a:r>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a:t>
            </a:r>
            <a:endParaRPr lang="zh-CN" altLang="en-US" sz="1600">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未标题-1"/>
          <p:cNvPicPr>
            <a:picLocks noChangeAspect="1"/>
          </p:cNvPicPr>
          <p:nvPr/>
        </p:nvPicPr>
        <p:blipFill>
          <a:blip r:embed="rId1"/>
          <a:stretch>
            <a:fillRect/>
          </a:stretch>
        </p:blipFill>
        <p:spPr>
          <a:xfrm>
            <a:off x="-5715" y="-3175"/>
            <a:ext cx="12203430" cy="6864350"/>
          </a:xfrm>
          <a:prstGeom prst="rect">
            <a:avLst/>
          </a:prstGeom>
        </p:spPr>
      </p:pic>
      <p:sp>
        <p:nvSpPr>
          <p:cNvPr id="3" name="文本框 2"/>
          <p:cNvSpPr txBox="1"/>
          <p:nvPr/>
        </p:nvSpPr>
        <p:spPr>
          <a:xfrm>
            <a:off x="1696720" y="1256030"/>
            <a:ext cx="8797290" cy="768350"/>
          </a:xfrm>
          <a:prstGeom prst="rect">
            <a:avLst/>
          </a:prstGeom>
          <a:noFill/>
        </p:spPr>
        <p:txBody>
          <a:bodyPr wrap="square" rtlCol="0">
            <a:spAutoFit/>
          </a:bodyPr>
          <a:p>
            <a:pPr algn="ctr" defTabSz="914400"/>
            <a:r>
              <a:rPr lang="zh-CN" altLang="zh-CN" sz="4400">
                <a:solidFill>
                  <a:srgbClr val="FF0000"/>
                </a:solidFill>
                <a:latin typeface="+mj-lt"/>
                <a:ea typeface="+mj-ea"/>
                <a:cs typeface="+mj-cs"/>
                <a:sym typeface="宋体" panose="02010600030101010101" pitchFamily="2" charset="-122"/>
              </a:rPr>
              <a:t>元素类型转换</a:t>
            </a:r>
            <a:endParaRPr lang="zh-CN" altLang="en-US" sz="4400">
              <a:latin typeface="+mj-ea"/>
              <a:ea typeface="+mj-ea"/>
            </a:endParaRPr>
          </a:p>
        </p:txBody>
      </p:sp>
      <p:sp>
        <p:nvSpPr>
          <p:cNvPr id="4" name="文本框 3"/>
          <p:cNvSpPr txBox="1"/>
          <p:nvPr/>
        </p:nvSpPr>
        <p:spPr>
          <a:xfrm>
            <a:off x="1080770" y="2582545"/>
            <a:ext cx="10028555" cy="3415030"/>
          </a:xfrm>
          <a:prstGeom prst="rect">
            <a:avLst/>
          </a:prstGeom>
          <a:noFill/>
        </p:spPr>
        <p:txBody>
          <a:bodyPr wrap="square" rtlCol="0">
            <a:spAutoFit/>
          </a:bodyPr>
          <a:p>
            <a:pPr algn="l" defTabSz="914400">
              <a:lnSpc>
                <a:spcPct val="150000"/>
              </a:lnSpc>
            </a:pPr>
            <a:r>
              <a:rPr lang="en-US" altLang="zh-CN" sz="1600" b="1" dirty="0">
                <a:solidFill>
                  <a:srgbClr val="111111"/>
                </a:solidFill>
                <a:latin typeface="微软雅黑" panose="020B0503020204020204" charset="-122"/>
                <a:ea typeface="微软雅黑" panose="020B0503020204020204" charset="-122"/>
                <a:sym typeface="宋体" panose="02010600030101010101" pitchFamily="2" charset="-122"/>
              </a:rPr>
              <a:t>(</a:t>
            </a:r>
            <a:r>
              <a:rPr lang="zh-CN" altLang="en-US" sz="1600" b="1" dirty="0">
                <a:solidFill>
                  <a:srgbClr val="111111"/>
                </a:solidFill>
                <a:latin typeface="微软雅黑" panose="020B0503020204020204" charset="-122"/>
                <a:ea typeface="微软雅黑" panose="020B0503020204020204" charset="-122"/>
                <a:sym typeface="宋体" panose="02010600030101010101" pitchFamily="2" charset="-122"/>
              </a:rPr>
              <a:t>三</a:t>
            </a:r>
            <a:r>
              <a:rPr lang="en-US" altLang="zh-CN" sz="1600" b="1" dirty="0">
                <a:solidFill>
                  <a:srgbClr val="111111"/>
                </a:solidFill>
                <a:latin typeface="微软雅黑" panose="020B0503020204020204" charset="-122"/>
                <a:ea typeface="微软雅黑" panose="020B0503020204020204" charset="-122"/>
                <a:sym typeface="宋体" panose="02010600030101010101" pitchFamily="2" charset="-122"/>
              </a:rPr>
              <a:t>).</a:t>
            </a:r>
            <a:r>
              <a:rPr lang="zh-CN" altLang="en-US" sz="1600" b="1" dirty="0">
                <a:solidFill>
                  <a:srgbClr val="111111"/>
                </a:solidFill>
                <a:latin typeface="微软雅黑" panose="020B0503020204020204" charset="-122"/>
                <a:ea typeface="微软雅黑" panose="020B0503020204020204" charset="-122"/>
                <a:sym typeface="宋体" panose="02010600030101010101" pitchFamily="2" charset="-122"/>
              </a:rPr>
              <a:t>通过样式控制，行块级元素可以相互转换。</a:t>
            </a:r>
            <a:endParaRPr lang="zh-CN" altLang="en-US" sz="1600" b="1" kern="1200" baseline="0" dirty="0">
              <a:solidFill>
                <a:srgbClr val="111111"/>
              </a:solidFill>
              <a:latin typeface="微软雅黑" panose="020B0503020204020204" charset="-122"/>
              <a:ea typeface="微软雅黑" panose="020B0503020204020204" charset="-122"/>
              <a:cs typeface="+mn-cs"/>
              <a:sym typeface="宋体" panose="02010600030101010101" pitchFamily="2" charset="-122"/>
            </a:endParaRPr>
          </a:p>
          <a:p>
            <a:pPr algn="l" defTabSz="914400">
              <a:lnSpc>
                <a:spcPct val="150000"/>
              </a:lnSpc>
            </a:pPr>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 </a:t>
            </a:r>
            <a:endParaRPr lang="zh-CN" altLang="en-US" sz="1600" kern="1200" baseline="0" dirty="0">
              <a:solidFill>
                <a:srgbClr val="111111"/>
              </a:solidFill>
              <a:latin typeface="微软雅黑" panose="020B0503020204020204" charset="-122"/>
              <a:ea typeface="微软雅黑" panose="020B0503020204020204" charset="-122"/>
              <a:cs typeface="+mn-cs"/>
            </a:endParaRPr>
          </a:p>
          <a:p>
            <a:pPr algn="l" defTabSz="914400">
              <a:lnSpc>
                <a:spcPct val="150000"/>
              </a:lnSpc>
              <a:spcBef>
                <a:spcPct val="0"/>
              </a:spcBef>
              <a:buSzPct val="105000"/>
              <a:buFont typeface="Wingdings" panose="05000000000000000000" charset="0"/>
            </a:pPr>
            <a:r>
              <a:rPr lang="zh-CN" altLang="en-US" sz="1600" dirty="0">
                <a:solidFill>
                  <a:srgbClr val="111111"/>
                </a:solidFill>
                <a:latin typeface="微软雅黑" panose="020B0503020204020204" charset="-122"/>
                <a:ea typeface="微软雅黑" panose="020B0503020204020204" charset="-122"/>
                <a:sym typeface="Segoe UI" panose="020B0502040204020203" charset="108"/>
              </a:rPr>
              <a:t>display:block：变成块级元素</a:t>
            </a:r>
            <a:r>
              <a:rPr lang="en-US" altLang="zh-CN" sz="1600" dirty="0">
                <a:solidFill>
                  <a:srgbClr val="111111"/>
                </a:solidFill>
                <a:latin typeface="微软雅黑" panose="020B0503020204020204" charset="-122"/>
                <a:ea typeface="微软雅黑" panose="020B0503020204020204" charset="-122"/>
                <a:sym typeface="Segoe UI" panose="020B0502040204020203" charset="108"/>
              </a:rPr>
              <a:t>,</a:t>
            </a:r>
            <a:r>
              <a:rPr lang="zh-CN" altLang="en-US" sz="1600" dirty="0">
                <a:solidFill>
                  <a:srgbClr val="111111"/>
                </a:solidFill>
                <a:latin typeface="微软雅黑" panose="020B0503020204020204" charset="-122"/>
                <a:ea typeface="微软雅黑" panose="020B0503020204020204" charset="-122"/>
                <a:sym typeface="Segoe UI" panose="020B0502040204020203" charset="108"/>
              </a:rPr>
              <a:t>还有显示的意思</a:t>
            </a:r>
            <a:endParaRPr lang="zh-CN" altLang="en-US" sz="1600"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buFont typeface="Wingdings" panose="05000000000000000000" charset="0"/>
            </a:pPr>
            <a:endParaRPr lang="zh-CN" altLang="en-US" sz="1600"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buFont typeface="Wingdings" panose="05000000000000000000" charset="0"/>
            </a:pPr>
            <a:r>
              <a:rPr lang="zh-CN" altLang="en-US" sz="1600" dirty="0">
                <a:solidFill>
                  <a:srgbClr val="111111"/>
                </a:solidFill>
                <a:latin typeface="微软雅黑" panose="020B0503020204020204" charset="-122"/>
                <a:ea typeface="微软雅黑" panose="020B0503020204020204" charset="-122"/>
                <a:sym typeface="Segoe UI" panose="020B0502040204020203" charset="108"/>
              </a:rPr>
              <a:t>display:inline：变成行级元素</a:t>
            </a:r>
            <a:endParaRPr lang="zh-CN" altLang="en-US" sz="1600"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buFont typeface="Wingdings" panose="05000000000000000000" charset="0"/>
            </a:pPr>
            <a:endParaRPr lang="zh-CN" altLang="en-US" sz="1600"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buFont typeface="Wingdings" panose="05000000000000000000" charset="0"/>
            </a:pPr>
            <a:r>
              <a:rPr lang="zh-CN" altLang="en-US" sz="1600" dirty="0">
                <a:solidFill>
                  <a:srgbClr val="111111"/>
                </a:solidFill>
                <a:latin typeface="微软雅黑" panose="020B0503020204020204" charset="-122"/>
                <a:ea typeface="微软雅黑" panose="020B0503020204020204" charset="-122"/>
                <a:sym typeface="Segoe UI" panose="020B0502040204020203" charset="108"/>
              </a:rPr>
              <a:t>display:none：不显示 </a:t>
            </a:r>
            <a:r>
              <a:rPr lang="en-US" altLang="zh-CN" sz="1600" dirty="0">
                <a:solidFill>
                  <a:srgbClr val="111111"/>
                </a:solidFill>
                <a:latin typeface="微软雅黑" panose="020B0503020204020204" charset="-122"/>
                <a:ea typeface="微软雅黑" panose="020B0503020204020204" charset="-122"/>
                <a:sym typeface="Segoe UI" panose="020B0502040204020203" charset="108"/>
              </a:rPr>
              <a:t>,</a:t>
            </a:r>
            <a:r>
              <a:rPr lang="zh-CN" altLang="en-US" sz="1600" dirty="0">
                <a:solidFill>
                  <a:srgbClr val="111111"/>
                </a:solidFill>
                <a:latin typeface="微软雅黑" panose="020B0503020204020204" charset="-122"/>
                <a:ea typeface="微软雅黑" panose="020B0503020204020204" charset="-122"/>
                <a:sym typeface="Segoe UI" panose="020B0502040204020203" charset="108"/>
              </a:rPr>
              <a:t> 它（包括它的子元素）将会被隐藏起来</a:t>
            </a:r>
            <a:endParaRPr lang="zh-CN" altLang="en-US" sz="1600"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buFont typeface="Wingdings" panose="05000000000000000000" charset="0"/>
            </a:pPr>
            <a:endParaRPr lang="zh-CN" altLang="en-US" sz="1600"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150000"/>
              </a:lnSpc>
              <a:spcBef>
                <a:spcPct val="0"/>
              </a:spcBef>
              <a:buSzPct val="105000"/>
              <a:buFont typeface="Wingdings" panose="05000000000000000000" charset="0"/>
            </a:pPr>
            <a:r>
              <a:rPr lang="zh-CN" altLang="en-US" sz="1600" dirty="0">
                <a:solidFill>
                  <a:srgbClr val="111111"/>
                </a:solidFill>
                <a:latin typeface="微软雅黑" panose="020B0503020204020204" charset="-122"/>
                <a:ea typeface="微软雅黑" panose="020B0503020204020204" charset="-122"/>
                <a:sym typeface="Segoe UI" panose="020B0502040204020203" charset="108"/>
              </a:rPr>
              <a:t>display:inline-block：以</a:t>
            </a:r>
            <a:r>
              <a:rPr lang="zh-CN" altLang="en-US" sz="1600" dirty="0">
                <a:solidFill>
                  <a:srgbClr val="FF0000"/>
                </a:solidFill>
                <a:latin typeface="微软雅黑" panose="020B0503020204020204" charset="-122"/>
                <a:ea typeface="微软雅黑" panose="020B0503020204020204" charset="-122"/>
                <a:sym typeface="Segoe UI" panose="020B0502040204020203" charset="108"/>
              </a:rPr>
              <a:t>行级元素</a:t>
            </a:r>
            <a:r>
              <a:rPr lang="zh-CN" altLang="en-US" sz="1600" dirty="0">
                <a:solidFill>
                  <a:srgbClr val="111111"/>
                </a:solidFill>
                <a:latin typeface="微软雅黑" panose="020B0503020204020204" charset="-122"/>
                <a:ea typeface="微软雅黑" panose="020B0503020204020204" charset="-122"/>
                <a:sym typeface="Segoe UI" panose="020B0502040204020203" charset="108"/>
              </a:rPr>
              <a:t>形式</a:t>
            </a:r>
            <a:r>
              <a:rPr lang="zh-CN" altLang="en-US" sz="1600" dirty="0">
                <a:solidFill>
                  <a:srgbClr val="FF0000"/>
                </a:solidFill>
                <a:latin typeface="微软雅黑" panose="020B0503020204020204" charset="-122"/>
                <a:ea typeface="微软雅黑" panose="020B0503020204020204" charset="-122"/>
                <a:sym typeface="Segoe UI" panose="020B0502040204020203" charset="108"/>
              </a:rPr>
              <a:t>排列</a:t>
            </a:r>
            <a:r>
              <a:rPr lang="zh-CN" altLang="en-US" sz="1600" dirty="0">
                <a:solidFill>
                  <a:srgbClr val="111111"/>
                </a:solidFill>
                <a:latin typeface="微软雅黑" panose="020B0503020204020204" charset="-122"/>
                <a:ea typeface="微软雅黑" panose="020B0503020204020204" charset="-122"/>
                <a:sym typeface="Segoe UI" panose="020B0502040204020203" charset="108"/>
              </a:rPr>
              <a:t>，以</a:t>
            </a:r>
            <a:r>
              <a:rPr lang="zh-CN" altLang="en-US" sz="1600" dirty="0">
                <a:solidFill>
                  <a:srgbClr val="FF0000"/>
                </a:solidFill>
                <a:latin typeface="微软雅黑" panose="020B0503020204020204" charset="-122"/>
                <a:ea typeface="微软雅黑" panose="020B0503020204020204" charset="-122"/>
                <a:sym typeface="Segoe UI" panose="020B0502040204020203" charset="108"/>
              </a:rPr>
              <a:t>块级元素</a:t>
            </a:r>
            <a:r>
              <a:rPr lang="zh-CN" altLang="en-US" sz="1600" dirty="0">
                <a:solidFill>
                  <a:srgbClr val="111111"/>
                </a:solidFill>
                <a:latin typeface="微软雅黑" panose="020B0503020204020204" charset="-122"/>
                <a:ea typeface="微软雅黑" panose="020B0503020204020204" charset="-122"/>
                <a:sym typeface="Segoe UI" panose="020B0502040204020203" charset="108"/>
              </a:rPr>
              <a:t>样式</a:t>
            </a:r>
            <a:r>
              <a:rPr lang="zh-CN" altLang="en-US" sz="1600" dirty="0">
                <a:solidFill>
                  <a:srgbClr val="FF0000"/>
                </a:solidFill>
                <a:latin typeface="微软雅黑" panose="020B0503020204020204" charset="-122"/>
                <a:ea typeface="微软雅黑" panose="020B0503020204020204" charset="-122"/>
                <a:sym typeface="Segoe UI" panose="020B0502040204020203" charset="108"/>
              </a:rPr>
              <a:t>显示</a:t>
            </a:r>
            <a:endParaRPr lang="zh-CN" altLang="en-US" sz="1600">
              <a:latin typeface="+mj-ea"/>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未标题-1"/>
          <p:cNvPicPr>
            <a:picLocks noChangeAspect="1"/>
          </p:cNvPicPr>
          <p:nvPr/>
        </p:nvPicPr>
        <p:blipFill>
          <a:blip r:embed="rId1"/>
          <a:stretch>
            <a:fillRect/>
          </a:stretch>
        </p:blipFill>
        <p:spPr>
          <a:xfrm>
            <a:off x="-5715" y="-3175"/>
            <a:ext cx="12203430" cy="6864350"/>
          </a:xfrm>
          <a:prstGeom prst="rect">
            <a:avLst/>
          </a:prstGeom>
        </p:spPr>
      </p:pic>
      <p:sp>
        <p:nvSpPr>
          <p:cNvPr id="3" name="文本框 2"/>
          <p:cNvSpPr txBox="1"/>
          <p:nvPr/>
        </p:nvSpPr>
        <p:spPr>
          <a:xfrm>
            <a:off x="1696720" y="1256030"/>
            <a:ext cx="8797290" cy="768350"/>
          </a:xfrm>
          <a:prstGeom prst="rect">
            <a:avLst/>
          </a:prstGeom>
          <a:noFill/>
        </p:spPr>
        <p:txBody>
          <a:bodyPr wrap="square" rtlCol="0">
            <a:spAutoFit/>
          </a:bodyPr>
          <a:p>
            <a:pPr algn="ctr" defTabSz="914400"/>
            <a:r>
              <a:rPr lang="zh-CN" altLang="zh-CN" sz="4400">
                <a:solidFill>
                  <a:srgbClr val="FF0000"/>
                </a:solidFill>
                <a:latin typeface="+mj-lt"/>
                <a:ea typeface="+mj-ea"/>
                <a:cs typeface="+mj-cs"/>
                <a:sym typeface="宋体" panose="02010600030101010101" pitchFamily="2" charset="-122"/>
              </a:rPr>
              <a:t>盒子模型外边距合并原则一</a:t>
            </a:r>
            <a:endParaRPr lang="zh-CN" altLang="en-US" sz="4400">
              <a:latin typeface="+mj-ea"/>
              <a:ea typeface="+mj-ea"/>
            </a:endParaRPr>
          </a:p>
        </p:txBody>
      </p:sp>
      <p:sp>
        <p:nvSpPr>
          <p:cNvPr id="4" name="文本框 3"/>
          <p:cNvSpPr txBox="1"/>
          <p:nvPr/>
        </p:nvSpPr>
        <p:spPr>
          <a:xfrm>
            <a:off x="945515" y="2394585"/>
            <a:ext cx="10028555" cy="4387215"/>
          </a:xfrm>
          <a:prstGeom prst="rect">
            <a:avLst/>
          </a:prstGeom>
          <a:noFill/>
        </p:spPr>
        <p:txBody>
          <a:bodyPr wrap="square" rtlCol="0">
            <a:spAutoFit/>
          </a:bodyPr>
          <a:p>
            <a:pPr algn="l" defTabSz="914400">
              <a:lnSpc>
                <a:spcPct val="70000"/>
              </a:lnSpc>
              <a:spcBef>
                <a:spcPct val="0"/>
              </a:spcBef>
              <a:buSzPct val="105000"/>
            </a:pPr>
            <a:r>
              <a:rPr lang="en-US" altLang="zh-CN" sz="1600" b="1" dirty="0">
                <a:solidFill>
                  <a:srgbClr val="111111"/>
                </a:solidFill>
                <a:latin typeface="微软雅黑" panose="020B0503020204020204" charset="-122"/>
                <a:ea typeface="微软雅黑" panose="020B0503020204020204" charset="-122"/>
                <a:sym typeface="Segoe UI" panose="020B0502040204020203" charset="108"/>
              </a:rPr>
              <a:t>1</a:t>
            </a:r>
            <a:r>
              <a:rPr lang="zh-CN" altLang="en-US" sz="1600" b="1" dirty="0">
                <a:solidFill>
                  <a:srgbClr val="111111"/>
                </a:solidFill>
                <a:latin typeface="微软雅黑" panose="020B0503020204020204" charset="-122"/>
                <a:ea typeface="微软雅黑" panose="020B0503020204020204" charset="-122"/>
                <a:sym typeface="Segoe UI" panose="020B0502040204020203" charset="108"/>
              </a:rPr>
              <a:t>、</a:t>
            </a:r>
            <a:r>
              <a:rPr lang="zh-CN" altLang="en-US" sz="1600" b="1" dirty="0">
                <a:latin typeface="微软雅黑" panose="020B0503020204020204" charset="-122"/>
                <a:ea typeface="微软雅黑" panose="020B0503020204020204" charset="-122"/>
                <a:sym typeface="宋体" panose="02010600030101010101" pitchFamily="2" charset="-122"/>
              </a:rPr>
              <a:t>外边距合并（垂直方向合并）</a:t>
            </a:r>
            <a:endParaRPr lang="zh-CN" altLang="en-US" sz="1600" b="1" kern="1200" baseline="0" dirty="0">
              <a:latin typeface="微软雅黑" panose="020B0503020204020204" charset="-122"/>
              <a:ea typeface="微软雅黑" panose="020B0503020204020204" charset="-122"/>
              <a:cs typeface="+mn-cs"/>
              <a:sym typeface="宋体" panose="02010600030101010101" pitchFamily="2" charset="-122"/>
            </a:endParaRPr>
          </a:p>
          <a:p>
            <a:pPr algn="l" defTabSz="914400">
              <a:lnSpc>
                <a:spcPct val="70000"/>
              </a:lnSpc>
              <a:spcBef>
                <a:spcPct val="0"/>
              </a:spcBef>
              <a:buSzPct val="105000"/>
            </a:pPr>
            <a:endParaRPr lang="zh-CN" altLang="en-US" sz="1600" b="1" kern="1200" baseline="0" dirty="0">
              <a:latin typeface="微软雅黑" panose="020B0503020204020204" charset="-122"/>
              <a:ea typeface="微软雅黑" panose="020B0503020204020204" charset="-122"/>
              <a:cs typeface="+mn-cs"/>
              <a:sym typeface="宋体" panose="02010600030101010101" pitchFamily="2" charset="-122"/>
            </a:endParaRPr>
          </a:p>
          <a:p>
            <a:pPr algn="l" defTabSz="914400">
              <a:lnSpc>
                <a:spcPct val="70000"/>
              </a:lnSpc>
              <a:spcBef>
                <a:spcPct val="0"/>
              </a:spcBef>
              <a:buSzPct val="105000"/>
            </a:pPr>
            <a:r>
              <a:rPr lang="zh-CN" altLang="en-US" sz="1600" dirty="0">
                <a:solidFill>
                  <a:srgbClr val="111111"/>
                </a:solidFill>
                <a:latin typeface="微软雅黑" panose="020B0503020204020204" charset="-122"/>
                <a:ea typeface="微软雅黑" panose="020B0503020204020204" charset="-122"/>
                <a:sym typeface="Segoe UI" panose="020B0502040204020203" charset="108"/>
              </a:rPr>
              <a:t>外边距合并指的是，当两个垂直外边距相遇时，它们将形成一个外边距。</a:t>
            </a:r>
            <a:endParaRPr lang="zh-CN" altLang="en-US" sz="1600"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70000"/>
              </a:lnSpc>
              <a:spcBef>
                <a:spcPct val="0"/>
              </a:spcBef>
              <a:buSzPct val="105000"/>
            </a:pPr>
            <a:endParaRPr lang="zh-CN" altLang="en-US" sz="1600" kern="1200" baseline="0" dirty="0">
              <a:solidFill>
                <a:srgbClr val="111111"/>
              </a:solidFill>
              <a:latin typeface="微软雅黑" panose="020B0503020204020204" charset="-122"/>
              <a:ea typeface="微软雅黑" panose="020B0503020204020204" charset="-122"/>
              <a:cs typeface="+mn-cs"/>
              <a:sym typeface="Segoe UI" panose="020B0502040204020203" charset="108"/>
            </a:endParaRPr>
          </a:p>
          <a:p>
            <a:pPr algn="l" defTabSz="914400">
              <a:lnSpc>
                <a:spcPct val="70000"/>
              </a:lnSpc>
              <a:spcBef>
                <a:spcPct val="0"/>
              </a:spcBef>
              <a:buSzPct val="105000"/>
            </a:pPr>
            <a:r>
              <a:rPr lang="zh-CN" altLang="en-US" sz="1600" dirty="0">
                <a:solidFill>
                  <a:srgbClr val="111111"/>
                </a:solidFill>
                <a:latin typeface="微软雅黑" panose="020B0503020204020204" charset="-122"/>
                <a:ea typeface="微软雅黑" panose="020B0503020204020204" charset="-122"/>
                <a:sym typeface="Segoe UI" panose="020B0502040204020203" charset="108"/>
              </a:rPr>
              <a:t>合并后的外边距的高度等于两个发生合并的外边距的高度中的较大者。</a:t>
            </a:r>
            <a:endParaRPr lang="zh-CN" altLang="en-US" sz="1600" dirty="0">
              <a:solidFill>
                <a:srgbClr val="111111"/>
              </a:solidFill>
              <a:latin typeface="微软雅黑" panose="020B0503020204020204" charset="-122"/>
              <a:ea typeface="微软雅黑" panose="020B0503020204020204" charset="-122"/>
              <a:sym typeface="Segoe UI" panose="020B0502040204020203" charset="108"/>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a:p>
            <a:pPr algn="l" defTabSz="914400">
              <a:lnSpc>
                <a:spcPct val="70000"/>
              </a:lnSpc>
              <a:spcBef>
                <a:spcPct val="0"/>
              </a:spcBef>
              <a:buSzPct val="105000"/>
            </a:pPr>
            <a:endParaRPr lang="zh-CN" altLang="en-US" sz="1600">
              <a:latin typeface="+mj-ea"/>
              <a:ea typeface="+mj-ea"/>
            </a:endParaRPr>
          </a:p>
        </p:txBody>
      </p:sp>
      <p:pic>
        <p:nvPicPr>
          <p:cNvPr id="8195" name="图片 5124"/>
          <p:cNvPicPr>
            <a:picLocks noChangeAspect="1"/>
          </p:cNvPicPr>
          <p:nvPr/>
        </p:nvPicPr>
        <p:blipFill>
          <a:blip r:embed="rId2"/>
          <a:stretch>
            <a:fillRect/>
          </a:stretch>
        </p:blipFill>
        <p:spPr>
          <a:xfrm>
            <a:off x="2419033" y="3290253"/>
            <a:ext cx="7351712" cy="33051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未标题-1"/>
          <p:cNvPicPr>
            <a:picLocks noChangeAspect="1"/>
          </p:cNvPicPr>
          <p:nvPr/>
        </p:nvPicPr>
        <p:blipFill>
          <a:blip r:embed="rId1"/>
          <a:stretch>
            <a:fillRect/>
          </a:stretch>
        </p:blipFill>
        <p:spPr>
          <a:xfrm>
            <a:off x="-5080" y="-3175"/>
            <a:ext cx="12203430" cy="6864350"/>
          </a:xfrm>
          <a:prstGeom prst="rect">
            <a:avLst/>
          </a:prstGeom>
        </p:spPr>
      </p:pic>
      <p:sp>
        <p:nvSpPr>
          <p:cNvPr id="3" name="文本框 2"/>
          <p:cNvSpPr txBox="1"/>
          <p:nvPr/>
        </p:nvSpPr>
        <p:spPr>
          <a:xfrm>
            <a:off x="1696720" y="1256030"/>
            <a:ext cx="8797290" cy="768350"/>
          </a:xfrm>
          <a:prstGeom prst="rect">
            <a:avLst/>
          </a:prstGeom>
          <a:noFill/>
        </p:spPr>
        <p:txBody>
          <a:bodyPr wrap="square" rtlCol="0">
            <a:spAutoFit/>
          </a:bodyPr>
          <a:p>
            <a:pPr algn="ctr" defTabSz="914400"/>
            <a:r>
              <a:rPr lang="zh-CN" altLang="zh-CN" sz="4400">
                <a:solidFill>
                  <a:srgbClr val="FF0000"/>
                </a:solidFill>
                <a:latin typeface="+mj-lt"/>
                <a:ea typeface="+mj-ea"/>
                <a:cs typeface="+mj-cs"/>
                <a:sym typeface="宋体" panose="02010600030101010101" pitchFamily="2" charset="-122"/>
              </a:rPr>
              <a:t>盒子模型外边距合并原则二</a:t>
            </a:r>
            <a:endParaRPr lang="zh-CN" altLang="en-US" sz="4400">
              <a:latin typeface="+mj-ea"/>
              <a:ea typeface="+mj-ea"/>
            </a:endParaRPr>
          </a:p>
        </p:txBody>
      </p:sp>
      <p:sp>
        <p:nvSpPr>
          <p:cNvPr id="4" name="文本框 3"/>
          <p:cNvSpPr txBox="1"/>
          <p:nvPr/>
        </p:nvSpPr>
        <p:spPr>
          <a:xfrm>
            <a:off x="1263650" y="2024380"/>
            <a:ext cx="10028555" cy="4523105"/>
          </a:xfrm>
          <a:prstGeom prst="rect">
            <a:avLst/>
          </a:prstGeom>
          <a:noFill/>
        </p:spPr>
        <p:txBody>
          <a:bodyPr wrap="square" rtlCol="0">
            <a:spAutoFit/>
          </a:bodyPr>
          <a:p>
            <a:pPr algn="l" defTabSz="914400"/>
            <a:r>
              <a:rPr lang="en-US" altLang="zh-CN" sz="1600" b="1" dirty="0">
                <a:solidFill>
                  <a:srgbClr val="111111"/>
                </a:solidFill>
                <a:latin typeface="微软雅黑" panose="020B0503020204020204" charset="-122"/>
                <a:ea typeface="微软雅黑" panose="020B0503020204020204" charset="-122"/>
                <a:sym typeface="Segoe UI" panose="020B0502040204020203" charset="108"/>
              </a:rPr>
              <a:t>2</a:t>
            </a:r>
            <a:r>
              <a:rPr lang="zh-CN" altLang="en-US" sz="1600" b="1" dirty="0">
                <a:solidFill>
                  <a:srgbClr val="111111"/>
                </a:solidFill>
                <a:latin typeface="微软雅黑" panose="020B0503020204020204" charset="-122"/>
                <a:ea typeface="微软雅黑" panose="020B0503020204020204" charset="-122"/>
                <a:sym typeface="Segoe UI" panose="020B0502040204020203" charset="108"/>
              </a:rPr>
              <a:t>、</a:t>
            </a:r>
            <a:r>
              <a:rPr lang="zh-CN" altLang="en-US" sz="1600" b="1" dirty="0">
                <a:latin typeface="微软雅黑" panose="020B0503020204020204" charset="-122"/>
                <a:ea typeface="微软雅黑" panose="020B0503020204020204" charset="-122"/>
                <a:sym typeface="宋体" panose="02010600030101010101" pitchFamily="2" charset="-122"/>
              </a:rPr>
              <a:t> </a:t>
            </a:r>
            <a:r>
              <a:rPr lang="zh-CN" altLang="en-US" sz="1600" b="1" dirty="0">
                <a:solidFill>
                  <a:srgbClr val="111111"/>
                </a:solidFill>
                <a:latin typeface="微软雅黑" panose="020B0503020204020204" charset="-122"/>
                <a:ea typeface="微软雅黑" panose="020B0503020204020204" charset="-122"/>
                <a:sym typeface="宋体" panose="02010600030101010101" pitchFamily="2" charset="-122"/>
              </a:rPr>
              <a:t>一个元素在另一个元素里面</a:t>
            </a:r>
            <a:endParaRPr lang="zh-CN" altLang="en-US" sz="1600" b="1" kern="1200" baseline="0" dirty="0">
              <a:solidFill>
                <a:srgbClr val="111111"/>
              </a:solidFill>
              <a:latin typeface="微软雅黑" panose="020B0503020204020204" charset="-122"/>
              <a:ea typeface="微软雅黑" panose="020B0503020204020204" charset="-122"/>
              <a:cs typeface="+mn-cs"/>
              <a:sym typeface="宋体" panose="02010600030101010101" pitchFamily="2" charset="-122"/>
            </a:endParaRPr>
          </a:p>
          <a:p>
            <a:pPr algn="l" defTabSz="914400"/>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当一个元素包含在另一个元素中时（假设没有内边距或边框把外边距分隔开）</a:t>
            </a:r>
            <a:r>
              <a:rPr lang="en-US" altLang="zh-CN" sz="1600" dirty="0">
                <a:solidFill>
                  <a:srgbClr val="111111"/>
                </a:solidFill>
                <a:latin typeface="微软雅黑" panose="020B0503020204020204" charset="-122"/>
                <a:ea typeface="微软雅黑" panose="020B0503020204020204" charset="-122"/>
                <a:sym typeface="宋体" panose="02010600030101010101" pitchFamily="2" charset="-122"/>
              </a:rPr>
              <a:t>,</a:t>
            </a:r>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它们的上或下外边距也会发生合并。</a:t>
            </a:r>
            <a:endPar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endParaRPr>
          </a:p>
          <a:p>
            <a:pPr algn="l" defTabSz="914400">
              <a:lnSpc>
                <a:spcPct val="150000"/>
              </a:lnSpc>
            </a:pPr>
            <a:endParaRPr lang="zh-CN" altLang="en-US" sz="1600">
              <a:latin typeface="微软雅黑" panose="020B0503020204020204" charset="-122"/>
              <a:ea typeface="微软雅黑" panose="020B0503020204020204" charset="-122"/>
            </a:endParaRPr>
          </a:p>
          <a:p>
            <a:pPr algn="l" defTabSz="914400">
              <a:lnSpc>
                <a:spcPct val="150000"/>
              </a:lnSpc>
            </a:pPr>
            <a:endParaRPr lang="zh-CN" altLang="en-US" sz="1600">
              <a:latin typeface="微软雅黑" panose="020B0503020204020204" charset="-122"/>
              <a:ea typeface="微软雅黑" panose="020B0503020204020204" charset="-122"/>
            </a:endParaRPr>
          </a:p>
          <a:p>
            <a:pPr algn="l" defTabSz="914400">
              <a:lnSpc>
                <a:spcPct val="150000"/>
              </a:lnSpc>
            </a:pPr>
            <a:endParaRPr lang="zh-CN" altLang="en-US" sz="1600">
              <a:latin typeface="微软雅黑" panose="020B0503020204020204" charset="-122"/>
              <a:ea typeface="微软雅黑" panose="020B0503020204020204" charset="-122"/>
            </a:endParaRPr>
          </a:p>
          <a:p>
            <a:pPr algn="l" defTabSz="914400">
              <a:lnSpc>
                <a:spcPct val="150000"/>
              </a:lnSpc>
            </a:pPr>
            <a:endParaRPr lang="zh-CN" altLang="en-US" sz="1600">
              <a:latin typeface="微软雅黑" panose="020B0503020204020204" charset="-122"/>
              <a:ea typeface="微软雅黑" panose="020B0503020204020204" charset="-122"/>
            </a:endParaRPr>
          </a:p>
          <a:p>
            <a:pPr algn="l" defTabSz="914400">
              <a:lnSpc>
                <a:spcPct val="150000"/>
              </a:lnSpc>
            </a:pPr>
            <a:endParaRPr lang="zh-CN" altLang="en-US" sz="1600">
              <a:latin typeface="微软雅黑" panose="020B0503020204020204" charset="-122"/>
              <a:ea typeface="微软雅黑" panose="020B0503020204020204" charset="-122"/>
            </a:endParaRPr>
          </a:p>
          <a:p>
            <a:pPr algn="l" defTabSz="914400">
              <a:lnSpc>
                <a:spcPct val="150000"/>
              </a:lnSpc>
            </a:pPr>
            <a:endParaRPr lang="zh-CN" altLang="en-US" sz="1600">
              <a:latin typeface="微软雅黑" panose="020B0503020204020204" charset="-122"/>
              <a:ea typeface="微软雅黑" panose="020B0503020204020204" charset="-122"/>
            </a:endParaRPr>
          </a:p>
          <a:p>
            <a:pPr algn="l" defTabSz="914400">
              <a:lnSpc>
                <a:spcPct val="150000"/>
              </a:lnSpc>
            </a:pPr>
            <a:endParaRPr lang="zh-CN" altLang="en-US" sz="1600">
              <a:latin typeface="微软雅黑" panose="020B0503020204020204" charset="-122"/>
              <a:ea typeface="微软雅黑" panose="020B0503020204020204" charset="-122"/>
            </a:endParaRPr>
          </a:p>
          <a:p>
            <a:pPr algn="l" defTabSz="914400">
              <a:lnSpc>
                <a:spcPct val="150000"/>
              </a:lnSpc>
            </a:pPr>
            <a:endParaRPr lang="zh-CN" altLang="en-US" sz="1600">
              <a:latin typeface="微软雅黑" panose="020B0503020204020204" charset="-122"/>
              <a:ea typeface="微软雅黑" panose="020B0503020204020204" charset="-122"/>
            </a:endParaRPr>
          </a:p>
          <a:p>
            <a:pPr algn="l" defTabSz="914400">
              <a:lnSpc>
                <a:spcPct val="150000"/>
              </a:lnSpc>
            </a:pPr>
            <a:endParaRPr lang="zh-CN" altLang="en-US" sz="1600">
              <a:latin typeface="微软雅黑" panose="020B0503020204020204" charset="-122"/>
              <a:ea typeface="微软雅黑" panose="020B0503020204020204" charset="-122"/>
            </a:endParaRPr>
          </a:p>
          <a:p>
            <a:pPr algn="l" defTabSz="914400">
              <a:lnSpc>
                <a:spcPct val="150000"/>
              </a:lnSpc>
            </a:pPr>
            <a:endParaRPr lang="zh-CN" altLang="en-US" sz="1600">
              <a:latin typeface="微软雅黑" panose="020B0503020204020204" charset="-122"/>
              <a:ea typeface="微软雅黑" panose="020B0503020204020204" charset="-122"/>
            </a:endParaRPr>
          </a:p>
        </p:txBody>
      </p:sp>
      <p:pic>
        <p:nvPicPr>
          <p:cNvPr id="9219" name="图片 9220" descr="QQ截图20140425195031"/>
          <p:cNvPicPr>
            <a:picLocks noChangeAspect="1"/>
          </p:cNvPicPr>
          <p:nvPr/>
        </p:nvPicPr>
        <p:blipFill>
          <a:blip r:embed="rId2"/>
          <a:stretch>
            <a:fillRect/>
          </a:stretch>
        </p:blipFill>
        <p:spPr>
          <a:xfrm>
            <a:off x="2707005" y="3001010"/>
            <a:ext cx="6779895" cy="333756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未标题-1"/>
          <p:cNvPicPr>
            <a:picLocks noChangeAspect="1"/>
          </p:cNvPicPr>
          <p:nvPr/>
        </p:nvPicPr>
        <p:blipFill>
          <a:blip r:embed="rId1"/>
          <a:stretch>
            <a:fillRect/>
          </a:stretch>
        </p:blipFill>
        <p:spPr>
          <a:xfrm>
            <a:off x="-5715" y="-3175"/>
            <a:ext cx="12203430" cy="6864350"/>
          </a:xfrm>
          <a:prstGeom prst="rect">
            <a:avLst/>
          </a:prstGeom>
        </p:spPr>
      </p:pic>
      <p:sp>
        <p:nvSpPr>
          <p:cNvPr id="3" name="文本框 2"/>
          <p:cNvSpPr txBox="1"/>
          <p:nvPr/>
        </p:nvSpPr>
        <p:spPr>
          <a:xfrm>
            <a:off x="1696720" y="1256030"/>
            <a:ext cx="8797290" cy="768350"/>
          </a:xfrm>
          <a:prstGeom prst="rect">
            <a:avLst/>
          </a:prstGeom>
          <a:noFill/>
        </p:spPr>
        <p:txBody>
          <a:bodyPr wrap="square" rtlCol="0">
            <a:spAutoFit/>
          </a:bodyPr>
          <a:p>
            <a:pPr algn="ctr" defTabSz="914400"/>
            <a:r>
              <a:rPr lang="zh-CN" altLang="zh-CN" sz="4400">
                <a:solidFill>
                  <a:srgbClr val="FF0000"/>
                </a:solidFill>
                <a:latin typeface="+mj-lt"/>
                <a:ea typeface="+mj-ea"/>
                <a:cs typeface="+mj-cs"/>
                <a:sym typeface="宋体" panose="02010600030101010101" pitchFamily="2" charset="-122"/>
              </a:rPr>
              <a:t>盒子模型外边距合并原则三</a:t>
            </a:r>
            <a:endParaRPr lang="zh-CN" altLang="en-US" sz="4400">
              <a:latin typeface="+mj-ea"/>
              <a:ea typeface="+mj-ea"/>
            </a:endParaRPr>
          </a:p>
        </p:txBody>
      </p:sp>
      <p:sp>
        <p:nvSpPr>
          <p:cNvPr id="4" name="文本框 3"/>
          <p:cNvSpPr txBox="1"/>
          <p:nvPr/>
        </p:nvSpPr>
        <p:spPr>
          <a:xfrm>
            <a:off x="1224915" y="2024380"/>
            <a:ext cx="10028555" cy="4769485"/>
          </a:xfrm>
          <a:prstGeom prst="rect">
            <a:avLst/>
          </a:prstGeom>
          <a:noFill/>
        </p:spPr>
        <p:txBody>
          <a:bodyPr wrap="square" rtlCol="0">
            <a:spAutoFit/>
          </a:bodyPr>
          <a:p>
            <a:pPr algn="l" defTabSz="914400"/>
            <a:r>
              <a:rPr lang="en-US" altLang="zh-CN" sz="1600" b="1" dirty="0">
                <a:solidFill>
                  <a:srgbClr val="111111"/>
                </a:solidFill>
                <a:latin typeface="微软雅黑" panose="020B0503020204020204" charset="-122"/>
                <a:ea typeface="微软雅黑" panose="020B0503020204020204" charset="-122"/>
                <a:sym typeface="宋体" panose="02010600030101010101" pitchFamily="2" charset="-122"/>
              </a:rPr>
              <a:t>3</a:t>
            </a:r>
            <a:r>
              <a:rPr lang="zh-CN" altLang="en-US" sz="1600" b="1" dirty="0">
                <a:solidFill>
                  <a:srgbClr val="111111"/>
                </a:solidFill>
                <a:latin typeface="微软雅黑" panose="020B0503020204020204" charset="-122"/>
                <a:ea typeface="微软雅黑" panose="020B0503020204020204" charset="-122"/>
                <a:sym typeface="宋体" panose="02010600030101010101" pitchFamily="2" charset="-122"/>
              </a:rPr>
              <a:t>、当盒子没有内容</a:t>
            </a:r>
            <a:endParaRPr lang="zh-CN" altLang="en-US" sz="1600" b="1" kern="1200" baseline="0" dirty="0">
              <a:solidFill>
                <a:srgbClr val="111111"/>
              </a:solidFill>
              <a:latin typeface="微软雅黑" panose="020B0503020204020204" charset="-122"/>
              <a:ea typeface="微软雅黑" panose="020B0503020204020204" charset="-122"/>
              <a:cs typeface="+mn-cs"/>
              <a:sym typeface="宋体" panose="02010600030101010101" pitchFamily="2" charset="-122"/>
            </a:endParaRPr>
          </a:p>
          <a:p>
            <a:pPr algn="l" defTabSz="914400">
              <a:lnSpc>
                <a:spcPct val="150000"/>
              </a:lnSpc>
            </a:pPr>
            <a:r>
              <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rPr>
              <a:t>       假设有一个空元素，它有外边距，但是没有边框或填充。在这种情况下，上外边距与下外边距就碰到了一起，它们会发生合并</a:t>
            </a:r>
            <a:endPar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endParaRPr>
          </a:p>
          <a:p>
            <a:pPr algn="l" defTabSz="914400">
              <a:lnSpc>
                <a:spcPct val="150000"/>
              </a:lnSpc>
            </a:pPr>
            <a:endParaRPr lang="zh-CN" altLang="en-US" sz="1600" dirty="0">
              <a:solidFill>
                <a:srgbClr val="111111"/>
              </a:solidFill>
              <a:latin typeface="微软雅黑" panose="020B0503020204020204" charset="-122"/>
              <a:ea typeface="微软雅黑" panose="020B0503020204020204" charset="-122"/>
              <a:sym typeface="宋体" panose="02010600030101010101" pitchFamily="2" charset="-122"/>
            </a:endParaRPr>
          </a:p>
          <a:p>
            <a:pPr algn="l" defTabSz="914400">
              <a:lnSpc>
                <a:spcPct val="150000"/>
              </a:lnSpc>
            </a:pPr>
            <a:endParaRPr lang="zh-CN" altLang="en-US" sz="1600">
              <a:latin typeface="+mj-ea"/>
              <a:ea typeface="+mj-ea"/>
            </a:endParaRPr>
          </a:p>
          <a:p>
            <a:pPr algn="l" defTabSz="914400">
              <a:lnSpc>
                <a:spcPct val="150000"/>
              </a:lnSpc>
            </a:pPr>
            <a:endParaRPr lang="zh-CN" altLang="en-US" sz="1600">
              <a:latin typeface="+mj-ea"/>
              <a:ea typeface="+mj-ea"/>
            </a:endParaRPr>
          </a:p>
          <a:p>
            <a:pPr algn="l" defTabSz="914400">
              <a:lnSpc>
                <a:spcPct val="150000"/>
              </a:lnSpc>
            </a:pPr>
            <a:endParaRPr lang="zh-CN" altLang="en-US" sz="1600">
              <a:latin typeface="+mj-ea"/>
              <a:ea typeface="+mj-ea"/>
            </a:endParaRPr>
          </a:p>
          <a:p>
            <a:pPr algn="l" defTabSz="914400">
              <a:lnSpc>
                <a:spcPct val="150000"/>
              </a:lnSpc>
            </a:pPr>
            <a:r>
              <a:rPr lang="zh-CN" altLang="en-US" sz="1600" dirty="0">
                <a:solidFill>
                  <a:srgbClr val="111111"/>
                </a:solidFill>
                <a:ea typeface="微软雅黑" panose="020B0503020204020204" charset="-122"/>
                <a:sym typeface="宋体" panose="02010600030101010101" pitchFamily="2" charset="-122"/>
              </a:rPr>
              <a:t>如果这个外边距遇到另一个元素的外边距，它还会发生合并</a:t>
            </a:r>
            <a:endParaRPr lang="zh-CN" altLang="en-US" sz="1600">
              <a:latin typeface="+mj-ea"/>
              <a:ea typeface="+mj-ea"/>
            </a:endParaRPr>
          </a:p>
          <a:p>
            <a:pPr algn="l" defTabSz="914400">
              <a:lnSpc>
                <a:spcPct val="150000"/>
              </a:lnSpc>
            </a:pPr>
            <a:endParaRPr lang="zh-CN" altLang="en-US" sz="1600">
              <a:latin typeface="+mj-ea"/>
              <a:ea typeface="+mj-ea"/>
            </a:endParaRPr>
          </a:p>
          <a:p>
            <a:pPr algn="l" defTabSz="914400">
              <a:lnSpc>
                <a:spcPct val="150000"/>
              </a:lnSpc>
            </a:pPr>
            <a:endParaRPr lang="zh-CN" altLang="en-US" sz="1600">
              <a:latin typeface="+mj-ea"/>
              <a:ea typeface="+mj-ea"/>
            </a:endParaRPr>
          </a:p>
          <a:p>
            <a:pPr algn="l" defTabSz="914400">
              <a:lnSpc>
                <a:spcPct val="150000"/>
              </a:lnSpc>
            </a:pPr>
            <a:endParaRPr lang="zh-CN" altLang="en-US" sz="1600">
              <a:latin typeface="+mj-ea"/>
              <a:ea typeface="+mj-ea"/>
            </a:endParaRPr>
          </a:p>
          <a:p>
            <a:pPr algn="l" defTabSz="914400">
              <a:lnSpc>
                <a:spcPct val="150000"/>
              </a:lnSpc>
            </a:pPr>
            <a:endParaRPr lang="zh-CN" altLang="en-US" sz="1600">
              <a:latin typeface="+mj-ea"/>
              <a:ea typeface="+mj-ea"/>
            </a:endParaRPr>
          </a:p>
          <a:p>
            <a:pPr algn="l" defTabSz="914400">
              <a:lnSpc>
                <a:spcPct val="150000"/>
              </a:lnSpc>
            </a:pPr>
            <a:endParaRPr lang="zh-CN" altLang="en-US" sz="1600">
              <a:latin typeface="+mj-ea"/>
              <a:ea typeface="+mj-ea"/>
            </a:endParaRPr>
          </a:p>
        </p:txBody>
      </p:sp>
      <p:pic>
        <p:nvPicPr>
          <p:cNvPr id="10243" name="图片 7171"/>
          <p:cNvPicPr>
            <a:picLocks noChangeAspect="1"/>
          </p:cNvPicPr>
          <p:nvPr/>
        </p:nvPicPr>
        <p:blipFill>
          <a:blip r:embed="rId2"/>
          <a:stretch>
            <a:fillRect/>
          </a:stretch>
        </p:blipFill>
        <p:spPr>
          <a:xfrm>
            <a:off x="3375025" y="2882900"/>
            <a:ext cx="5727700" cy="1527810"/>
          </a:xfrm>
          <a:prstGeom prst="rect">
            <a:avLst/>
          </a:prstGeom>
          <a:noFill/>
          <a:ln w="9525">
            <a:noFill/>
          </a:ln>
        </p:spPr>
      </p:pic>
      <p:pic>
        <p:nvPicPr>
          <p:cNvPr id="10244" name="图片 7172"/>
          <p:cNvPicPr>
            <a:picLocks noChangeAspect="1"/>
          </p:cNvPicPr>
          <p:nvPr/>
        </p:nvPicPr>
        <p:blipFill>
          <a:blip r:embed="rId3"/>
          <a:stretch>
            <a:fillRect/>
          </a:stretch>
        </p:blipFill>
        <p:spPr>
          <a:xfrm>
            <a:off x="3542030" y="4892040"/>
            <a:ext cx="5560695" cy="1668780"/>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1264</Words>
  <Application>WPS 演示</Application>
  <PresentationFormat>宽屏</PresentationFormat>
  <Paragraphs>119</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Wingdings</vt:lpstr>
      <vt:lpstr>微软雅黑</vt:lpstr>
      <vt:lpstr>Segoe UI</vt:lpstr>
      <vt:lpstr>Wingdings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19</cp:revision>
  <dcterms:created xsi:type="dcterms:W3CDTF">2015-05-05T08:02:00Z</dcterms:created>
  <dcterms:modified xsi:type="dcterms:W3CDTF">2017-05-25T15:37:42Z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