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4C7AF1E-F108-4753-B0B0-65C68E9BE17D}">
  <a:tblStyle styleId="{F4C7AF1E-F108-4753-B0B0-65C68E9BE1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4df0212f45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4df0212f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ebc3c0378_0_4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ebc3c0378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ebc3c0378_0_9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ebc3c037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ebc3c0378_0_10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ebc3c037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Table adapted from our Algorithms textbook: http://www.cs.princeton.edu/courses/archive/spring17/cos226/lectures/54RegularExpressions.pdf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ebc3c0378_0_1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ebc3c037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Table adapted from our Algorithms textbook: http://www.cs.princeton.edu/courses/archive/spring17/cos226/lectures/54RegularExpressions.pdf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ebc3c0378_0_4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ebc3c0378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Table adapted from our Algorithms textbook: http://www.cs.princeton.edu/courses/archive/spring17/cos226/lectures/54RegularExpressions.pdf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ebc3c0378_0_1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ebc3c037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ebc3c0378_0_1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ebc3c037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ebc3c0378_0_4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ebc3c0378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ebc3c0378_0_1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ebc3c037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ebc3c0378_0_1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ebc3c0378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ebc3c0378_0_4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ebc3c0378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ebc3c0378_0_2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ebc3c0378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ebc3c0378_0_2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ebc3c0378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ebc3c0378_0_2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ebc3c0378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ebc3c0378_0_2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ebc3c0378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ebc3c0378_0_45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ebc3c0378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ebc3c0378_0_2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ebc3c0378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ebc3c0378_0_2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ebc3c0378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ebc3c0378_0_25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ebc3c0378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f90a4ff3d_56_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f90a4ff3d_5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ebc3c0378_0_4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ebc3c0378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ebc3c0378_0_4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ebc3c0378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f8dfd5322_0_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f8dfd532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f8dfd5322_0_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f8dfd532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f8dfd5322_0_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f8dfd532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f8dfd5322_0_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f8dfd532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f0212f45_0_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f0212f4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f8dfd5322_0_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f8dfd532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9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2" name="Google Shape;32;p9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5" name="Google Shape;35;p10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0" name="Google Shape;40;p11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regex101.com/r/fiHpRx/1" TargetMode="External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regex101.com/r/dj0nqD/1" TargetMode="External"/><Relationship Id="rId4" Type="http://schemas.openxmlformats.org/officeDocument/2006/relationships/hyperlink" Target="https://www.debuggex.com/cheatsheet/regex/python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debuggex.com/cheatsheet/regex/python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hyperlink" Target="https://regex101.com/r/4CMWjj/1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roups.google.com/forum/?hl=en#!msg/alt.religion.emacs/DR057Srw5-c/Co-2L2BKn7UJ" TargetMode="External"/><Relationship Id="rId4" Type="http://schemas.openxmlformats.org/officeDocument/2006/relationships/hyperlink" Target="https://en.wikipedia.org/wiki/Write-only_languag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ex-parrot.com/~pdw/Mail-RFC822-Address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tinyurl.com/reg913a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python.org/3/howto/regex.html" TargetMode="External"/><Relationship Id="rId4" Type="http://schemas.openxmlformats.org/officeDocument/2006/relationships/hyperlink" Target="https://docs.python.org/3/howto/regex.html" TargetMode="External"/><Relationship Id="rId5" Type="http://schemas.openxmlformats.org/officeDocument/2006/relationships/hyperlink" Target="https://docs.python.org/3/howto/regex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&amp; Working with Text</a:t>
            </a:r>
            <a:endParaRPr/>
          </a:p>
        </p:txBody>
      </p:sp>
      <p:sp>
        <p:nvSpPr>
          <p:cNvPr id="51" name="Google Shape;51;p15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100</a:t>
            </a:r>
            <a:endParaRPr/>
          </a:p>
        </p:txBody>
      </p:sp>
      <p:sp>
        <p:nvSpPr>
          <p:cNvPr id="52" name="Google Shape;52;p15"/>
          <p:cNvSpPr txBox="1"/>
          <p:nvPr/>
        </p:nvSpPr>
        <p:spPr>
          <a:xfrm>
            <a:off x="365275" y="4656600"/>
            <a:ext cx="84135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adapted from Josh Hug, Joey Gonzalez, &amp; Fernando Perez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idx="1" type="body"/>
          </p:nvPr>
        </p:nvSpPr>
        <p:spPr>
          <a:xfrm>
            <a:off x="243000" y="556500"/>
            <a:ext cx="8443800" cy="4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i="1" lang="en"/>
              <a:t>formal </a:t>
            </a:r>
            <a:r>
              <a:rPr i="1" lang="en"/>
              <a:t>language</a:t>
            </a:r>
            <a:r>
              <a:rPr lang="en"/>
              <a:t> is a set of strings, typically described implicitly.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i="1" lang="en"/>
              <a:t>regular language</a:t>
            </a:r>
            <a:r>
              <a:rPr lang="en"/>
              <a:t> is a language that can be described by a </a:t>
            </a:r>
            <a:r>
              <a:rPr i="1" lang="en"/>
              <a:t>regular expression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What’s “regular” about it? Repeated and optional parts of a string, but no nested structures such as checking for balanced parentheses.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practice, many regular expression implementations can recognize more than just regular languages, including nested structures.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[0-9]{3}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[0-9]{2}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[0-9]{4}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3 of any digit</a:t>
            </a:r>
            <a:r>
              <a:rPr lang="en"/>
              <a:t>, then a dash, </a:t>
            </a:r>
            <a:r>
              <a:rPr lang="en">
                <a:solidFill>
                  <a:srgbClr val="6AA84F"/>
                </a:solidFill>
              </a:rPr>
              <a:t>then 2 of any digit</a:t>
            </a:r>
            <a:r>
              <a:rPr lang="en"/>
              <a:t>, then a dash, </a:t>
            </a:r>
            <a:r>
              <a:rPr lang="en">
                <a:solidFill>
                  <a:srgbClr val="741B47"/>
                </a:solidFill>
              </a:rPr>
              <a:t>then 4 of any digit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5"/>
          <p:cNvSpPr txBox="1"/>
          <p:nvPr/>
        </p:nvSpPr>
        <p:spPr>
          <a:xfrm>
            <a:off x="475525" y="3699500"/>
            <a:ext cx="8156700" cy="1107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text = "My social security number is 123-45-6789.";</a:t>
            </a:r>
            <a:endParaRPr sz="20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pattern = "</a:t>
            </a:r>
            <a:r>
              <a:rPr lang="en" sz="2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[0-9]{3}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[0-9]{2}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00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[0-9]{4}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20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re.findall(pattern, text)</a:t>
            </a:r>
            <a:endParaRPr sz="20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2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 Syntax</a:t>
            </a:r>
            <a:endParaRPr/>
          </a:p>
        </p:txBody>
      </p:sp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243000" y="556500"/>
            <a:ext cx="84438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four basic operations for regular expressions.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technically do anything with just these basic four (albeit tediously). </a:t>
            </a:r>
            <a:endParaRPr/>
          </a:p>
        </p:txBody>
      </p:sp>
      <p:graphicFrame>
        <p:nvGraphicFramePr>
          <p:cNvPr id="120" name="Google Shape;120;p26"/>
          <p:cNvGraphicFramePr/>
          <p:nvPr/>
        </p:nvGraphicFramePr>
        <p:xfrm>
          <a:off x="655125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{F4C7AF1E-F108-4753-B0B0-65C68E9BE17D}</a:tableStyleId>
              </a:tblPr>
              <a:tblGrid>
                <a:gridCol w="1553250"/>
                <a:gridCol w="1553250"/>
                <a:gridCol w="1553250"/>
                <a:gridCol w="1434250"/>
                <a:gridCol w="1885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example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matches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does not match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concatenation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AABAAB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AABAAB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any other string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or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AA|BAAB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BAAB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any other string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closure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(zero or more)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AB*A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ABBBBBBA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ABABA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parentheses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 anchor="ctr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A(A|B)AAB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AAAAB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ABAAB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any other string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(AB)*A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ABABABABA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ABBA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 Syntax</a:t>
            </a:r>
            <a:endParaRPr/>
          </a:p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243000" y="556500"/>
            <a:ext cx="84438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AB*: A then zero or more copies of B: A, AB, ABB, ABBB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(AB)*: Zero or more copies of AB: ABABABAB,  ABAB, AB,  </a:t>
            </a:r>
            <a:endParaRPr/>
          </a:p>
        </p:txBody>
      </p:sp>
      <p:graphicFrame>
        <p:nvGraphicFramePr>
          <p:cNvPr id="127" name="Google Shape;127;p27"/>
          <p:cNvGraphicFramePr/>
          <p:nvPr/>
        </p:nvGraphicFramePr>
        <p:xfrm>
          <a:off x="655125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{F4C7AF1E-F108-4753-B0B0-65C68E9BE17D}</a:tableStyleId>
              </a:tblPr>
              <a:tblGrid>
                <a:gridCol w="1553250"/>
                <a:gridCol w="1553250"/>
                <a:gridCol w="1553250"/>
                <a:gridCol w="1434250"/>
                <a:gridCol w="1885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example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matches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does not match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concatenation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AABAAB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AABAAB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any other string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or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AA|BAAB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BAAB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any other string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closure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(zero or more)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AB*A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ABBBBBBA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ABABA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parentheses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 anchor="ctr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A(A|B)AAB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AAAAB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ABAAB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any other string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(AB)*A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ABABABABA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ABBA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Regex Syntax</a:t>
            </a:r>
            <a:endParaRPr/>
          </a:p>
        </p:txBody>
      </p:sp>
      <p:graphicFrame>
        <p:nvGraphicFramePr>
          <p:cNvPr id="133" name="Google Shape;133;p28"/>
          <p:cNvGraphicFramePr/>
          <p:nvPr/>
        </p:nvGraphicFramePr>
        <p:xfrm>
          <a:off x="1465500" y="7663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{F4C7AF1E-F108-4753-B0B0-65C68E9BE17D}</a:tableStyleId>
              </a:tblPr>
              <a:tblGrid>
                <a:gridCol w="1553250"/>
                <a:gridCol w="1553250"/>
                <a:gridCol w="1434250"/>
                <a:gridCol w="2123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example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matches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does not match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any character (except newline)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.U.U.U.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CUMULUS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JUGULUM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SUCCUBUS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TUMULTUOUS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character class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[A-Za-z]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[a-z]*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word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Capitalized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camelCase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4illegal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at least one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o+hn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john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joooooohn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jjohn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zero or one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joh?n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any other string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repeated exactly {a} times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[aeiou]{3}hn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jaoehn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jooohn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jaeiouhn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repeated from a to b times: {a,b}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[ou]{1,2}hn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juohn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jooohn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egex101.com</a:t>
            </a:r>
            <a:endParaRPr/>
          </a:p>
        </p:txBody>
      </p:sp>
      <p:sp>
        <p:nvSpPr>
          <p:cNvPr id="139" name="Google Shape;139;p29"/>
          <p:cNvSpPr txBox="1"/>
          <p:nvPr/>
        </p:nvSpPr>
        <p:spPr>
          <a:xfrm>
            <a:off x="2966850" y="647625"/>
            <a:ext cx="32103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https://regex101.com/r/fiHpRx/1</a:t>
            </a:r>
            <a:endParaRPr/>
          </a:p>
        </p:txBody>
      </p:sp>
      <p:pic>
        <p:nvPicPr>
          <p:cNvPr id="140" name="Google Shape;14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75" y="1132600"/>
            <a:ext cx="9033924" cy="38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Puzzle: Use regex101.com to test!</a:t>
            </a:r>
            <a:endParaRPr/>
          </a:p>
        </p:txBody>
      </p:sp>
      <p:sp>
        <p:nvSpPr>
          <p:cNvPr id="146" name="Google Shape;146;p30"/>
          <p:cNvSpPr txBox="1"/>
          <p:nvPr>
            <p:ph idx="1" type="body"/>
          </p:nvPr>
        </p:nvSpPr>
        <p:spPr>
          <a:xfrm>
            <a:off x="243000" y="3836225"/>
            <a:ext cx="8443800" cy="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regular expression that matches “moon”, “moooon”, “moooooon”, etc. </a:t>
            </a:r>
            <a:br>
              <a:rPr lang="en"/>
            </a:br>
            <a:r>
              <a:rPr lang="en"/>
              <a:t>Your expression should match any </a:t>
            </a:r>
            <a:r>
              <a:rPr b="1" lang="en"/>
              <a:t>positive</a:t>
            </a:r>
            <a:r>
              <a:rPr lang="en"/>
              <a:t>, </a:t>
            </a:r>
            <a:r>
              <a:rPr b="1" lang="en"/>
              <a:t>even</a:t>
            </a:r>
            <a:r>
              <a:rPr lang="en"/>
              <a:t> number of o’s.</a:t>
            </a:r>
            <a:endParaRPr/>
          </a:p>
        </p:txBody>
      </p:sp>
      <p:sp>
        <p:nvSpPr>
          <p:cNvPr id="147" name="Google Shape;147;p30"/>
          <p:cNvSpPr txBox="1"/>
          <p:nvPr/>
        </p:nvSpPr>
        <p:spPr>
          <a:xfrm>
            <a:off x="0" y="4845600"/>
            <a:ext cx="91440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Solution: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https://regex101.com/r/dj0nqD/1</a:t>
            </a:r>
            <a:endParaRPr sz="1000"/>
          </a:p>
        </p:txBody>
      </p:sp>
      <p:sp>
        <p:nvSpPr>
          <p:cNvPr id="148" name="Google Shape;148;p30"/>
          <p:cNvSpPr txBox="1"/>
          <p:nvPr/>
        </p:nvSpPr>
        <p:spPr>
          <a:xfrm>
            <a:off x="0" y="698275"/>
            <a:ext cx="91440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https://www.debuggex.com/cheatsheet/regex/python</a:t>
            </a:r>
            <a:endParaRPr/>
          </a:p>
        </p:txBody>
      </p:sp>
      <p:pic>
        <p:nvPicPr>
          <p:cNvPr id="149" name="Google Shape;14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772" y="1285975"/>
            <a:ext cx="3792968" cy="247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9590" y="1285975"/>
            <a:ext cx="3780279" cy="247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Puzzle: Use regex101.com to test!</a:t>
            </a:r>
            <a:endParaRPr/>
          </a:p>
        </p:txBody>
      </p:sp>
      <p:sp>
        <p:nvSpPr>
          <p:cNvPr id="156" name="Google Shape;156;p31"/>
          <p:cNvSpPr txBox="1"/>
          <p:nvPr/>
        </p:nvSpPr>
        <p:spPr>
          <a:xfrm>
            <a:off x="0" y="698275"/>
            <a:ext cx="91440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https://www.debuggex.com/cheatsheet/regex/python</a:t>
            </a:r>
            <a:endParaRPr/>
          </a:p>
        </p:txBody>
      </p:sp>
      <p:pic>
        <p:nvPicPr>
          <p:cNvPr id="157" name="Google Shape;15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772" y="1285975"/>
            <a:ext cx="3792968" cy="247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9590" y="1285975"/>
            <a:ext cx="3780279" cy="247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243000" y="3836225"/>
            <a:ext cx="8443800" cy="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regex that matches muun, muuuun, moon, moooon, etc. Your expression should match any positive, even number of either u’s or o’s, but not a u/o mix.</a:t>
            </a:r>
            <a:endParaRPr/>
          </a:p>
        </p:txBody>
      </p:sp>
      <p:sp>
        <p:nvSpPr>
          <p:cNvPr id="160" name="Google Shape;160;p31"/>
          <p:cNvSpPr txBox="1"/>
          <p:nvPr/>
        </p:nvSpPr>
        <p:spPr>
          <a:xfrm>
            <a:off x="0" y="4845600"/>
            <a:ext cx="91440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Solution: 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https://regex101.com/r/4CMWjj/1</a:t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Operations in Regexes</a:t>
            </a:r>
            <a:endParaRPr/>
          </a:p>
        </p:txBody>
      </p:sp>
      <p:sp>
        <p:nvSpPr>
          <p:cNvPr id="166" name="Google Shape;166;p32"/>
          <p:cNvSpPr txBox="1"/>
          <p:nvPr>
            <p:ph idx="1" type="body"/>
          </p:nvPr>
        </p:nvSpPr>
        <p:spPr>
          <a:xfrm>
            <a:off x="243000" y="556500"/>
            <a:ext cx="8443800" cy="4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m((uu)+|(oo)+)n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Matches starting with m and ending with n, with either of the following in the middle: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(uu)+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(oo)+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uu)+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|((oo)+)n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Matches either of the following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 </a:t>
            </a:r>
            <a:r>
              <a:rPr lang="en"/>
              <a:t>followed by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(uu)+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(oo)+ </a:t>
            </a:r>
            <a:r>
              <a:rPr lang="en"/>
              <a:t>followed by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32"/>
          <p:cNvSpPr txBox="1"/>
          <p:nvPr/>
        </p:nvSpPr>
        <p:spPr>
          <a:xfrm>
            <a:off x="5966600" y="2891650"/>
            <a:ext cx="2644800" cy="14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 examples: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muu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muuuu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oon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oooon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32"/>
          <p:cNvSpPr txBox="1"/>
          <p:nvPr/>
        </p:nvSpPr>
        <p:spPr>
          <a:xfrm>
            <a:off x="5966600" y="1394450"/>
            <a:ext cx="2644800" cy="14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 examples: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muun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muuuun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moon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moooon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243000" y="556500"/>
            <a:ext cx="8443800" cy="18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Writing regular expressions is like writing a program.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Need to know the syntax well.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be easier to write than to read.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be difficult to debug.</a:t>
            </a:r>
            <a:endParaRPr/>
          </a:p>
        </p:txBody>
      </p:sp>
      <p:sp>
        <p:nvSpPr>
          <p:cNvPr id="174" name="Google Shape;174;p3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Regular Expressions</a:t>
            </a:r>
            <a:endParaRPr/>
          </a:p>
        </p:txBody>
      </p:sp>
      <p:sp>
        <p:nvSpPr>
          <p:cNvPr id="175" name="Google Shape;175;p33"/>
          <p:cNvSpPr txBox="1"/>
          <p:nvPr/>
        </p:nvSpPr>
        <p:spPr>
          <a:xfrm>
            <a:off x="4656800" y="1177150"/>
            <a:ext cx="4424100" cy="832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</a:rPr>
              <a:t>"Some people, when confronted with a problem, think ‘I know, I'll use regular expressions.’  Now they have two problems." - Jamie Zawinski (</a:t>
            </a:r>
            <a:r>
              <a:rPr lang="en" u="sng">
                <a:solidFill>
                  <a:schemeClr val="hlink"/>
                </a:solidFill>
                <a:highlight>
                  <a:srgbClr val="EFEFEF"/>
                </a:highlight>
                <a:hlinkClick r:id="rId3"/>
              </a:rPr>
              <a:t>Source</a:t>
            </a:r>
            <a:r>
              <a:rPr lang="en">
                <a:highlight>
                  <a:srgbClr val="EFEFEF"/>
                </a:highlight>
              </a:rPr>
              <a:t>)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243000" y="2543875"/>
            <a:ext cx="8443800" cy="18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Regular expressions are sometimes jokingly referred to as a </a:t>
            </a:r>
            <a:r>
              <a:rPr lang="en" u="sng">
                <a:solidFill>
                  <a:schemeClr val="hlink"/>
                </a:solidFill>
                <a:hlinkClick r:id="rId4"/>
              </a:rPr>
              <a:t>write only language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parsing a hierarchical structure, such as JSON, use a parser, not a regex.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Data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Address Regular Expression</a:t>
            </a:r>
            <a:endParaRPr/>
          </a:p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243000" y="556500"/>
            <a:ext cx="86541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regular expression for email addresses (for the Perl programming language):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4"/>
          <p:cNvSpPr txBox="1"/>
          <p:nvPr/>
        </p:nvSpPr>
        <p:spPr>
          <a:xfrm>
            <a:off x="334901" y="1063091"/>
            <a:ext cx="8340000" cy="375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(?:(?:\r\n)?[ \t])*(?:(?:(?:[^()&lt;&gt;@,;:\\".\[\] \000-\031]+(?:(?:(?:\r\n)?[ \t])+|\Z|(?=[\["()&lt;&gt;@,;:\\".\[\]]))|"(?:[^\"\r\\]|\\.|(?:(?:\r\n)?[ \t]))*"(?:(?: \r\n)?[ \t])*)(?:\.(?:(?:\r\n)?[ \t])*(?:[^()&lt;&gt;@,;:\\".\[\] \000-\031]+(?:(?:(?:\r\n)?[ \t])+|\Z|(?=[\["()&lt;&gt;@,;:\\".\[\]]))|"(?:[^\"\r\\]|\\.|(?:(?:\r\n)?[ \t]))*"(?:(?:\r\n)?[ \t])*))*@(?:(?:\r\n)?[ \t])*(?:[^()&lt;&gt;@,;:\\".\[\] \000-\031]+(?:(?:(?:\r\n)?[ \t])+|\Z|(?=[\["()&lt;&gt;@,;:\\".\[\]]))|\[([^\[\]\r\\]|\\.)*\ ](?:(?:\r\n)?[ \t])*)(?:\.(?:(?:\r\n)?[ \t])*(?:[^()&lt;&gt;@,;:\\".\[\] \000-\031]+(?:(?:(?:\r\n)?[ \t])+|\Z|(?=[\["()&lt;&gt;@,;:\\".\[\]]))|\[([^\[\]\r\\]|\\.)*\](?: (?:\r\n)?[ \t])*))*|(?:[^()&lt;&gt;@,;:\\".\[\] \000-\031]+(?:(?:(?:\r\n)?[ \t])+|\Z|(?=[\["()&lt;&gt;@,;:\\".\[\]]))|"(?:[^\"\r\\]|\\.|(?:(?:\r\n)?[ \t]))*"(?:(?:\r\n) ?[ \t])*)*\&lt;(?:(?:\r\n)?[ \t])*(?:@(?:[^()&lt;&gt;@,;:\\".\[\] \000-\031]+(?:(?:(?:\r\n)?[ \t])+|\Z|(?=[\["()&lt;&gt;@,;:\\".\[\]]))|\[([^\[\]\r\\]|\\.)*\](?:(?:\r\n)?[ \t])*)(?:\.(?:(?:\r\n)?[ \t])*(?:[^()&lt;&gt;@,;:\\".\[\] \000-\031]+(?:(?:(?:\r\n)?[ \t])+|\Z|(?=[\["()&lt;&gt;@,;:\\".\[\]]))|\[([^\[\]\r\\]|\\.)*\](?:(?:\r\n)?[ \t] )*))*(?:,@(?:(?:\r\n)?[ \t])*(?:[^()&lt;&gt;@,;:\\".\[\] \000-\031]+(?:(?:(?:\r\n)?[ \t])+|\Z|(?=[\["()&lt;&gt;@,;:\\".\[\]]))|\[([^\[\]\r\\]|\\.)*\](?:(?:\r\n)?[ \t])* )(?:\.(?:(?:\r\n)?[ \t])*(?:[^()&lt;&gt;@,;:\\".\[\] \000-\031]+(?:(?:(?:\r\n)?[ \t])+|\Z|(?=[\["()&lt;&gt;@,;:\\".\[\]]))|\[([^\[\]\r\\]|\\.)*\](?:(?:\r\n)?[ \t])*))*) *:(?:(?:\r\n)?[ \t])*)?(?:[^()&lt;&gt;@,;:\\".\[\] \000-\031]+(?:(?:(?:\r\n)?[ \t])+|\Z|(?=[\["()&lt;&gt;@,;:\\".\[\]]))|"(?:[^\"\r\\]|\\.|(?:(?:\r\n)?[ \t]))*"(?:(?:\r \n)?[ \t])*)(?:\.(?:(?:\r\n)?[ \t])*(?:[^()&lt;&gt;@,;:\\".\[\] \000-\031]+(?:(?:(?:\r\n)?[ \t])+|\Z|(?=[\["()&lt;&gt;@,;:\\".\[\]]))|"(?:[^\"\r\\]|\\.|(?:(?:\r\n)?[ \t ]))*"(?:(?:\r\n)?[ \t])*))*@(?:(?:\r\n)?[ \t])*(?:[^()&lt;&gt;@,;:\\".\[\] \000-\031]+(?:(?:(?:\r\n)?[ \t])+|\Z|(?=[\["()&lt;&gt;@,;:\\".\[\]]))|\[([^\[\]\r\\]|\\.)*\]( ?:(?:\r\n)?[ \t])*)(?:\.(?:(?:\r\n)?[ \t])*(?:[^()&lt;&gt;@,;:\\".\[\] \000-\031]+(?:(?:(?:\r\n)?[ \t])+|\Z|(?=[\["()&lt;&gt;@,;:\\".\[\]]))|\[([^\[\]\r\\]|\\.)*\](?:(? :\r\n)?[ \t])*))*\&gt;(?:(?:\r\n)?[ \t])*)|(?:[^()&lt;&gt;@,;:\\".\[\] \000-\031]+(?:(?:(?:\r\n)?[ \t])+|\Z|(?=[\["()&lt;&gt;@,;:\\".\[\]]))|"(?:[^\"\r\\]|\\.|(?:(?:\r\n)? [ \t]))*"(?:(?:\r\n)?[ \t])*)*:(?:(?:\r\n)?[ \t])*(?:(?:(?:[^()&lt;&gt;@,;:\\".\[\] \000-\031]+(?:(?:(?:\r\n)?[ \t])+|\Z|(?=[\["()&lt;&gt;@,;:\\".\[\]]))|"(?:[^\"\r\\]| \\.|(?:(?:\r\n)?[ \t]))*"(?:(?:\r\n)?[ \t])*)(?:\.(?:(?:\r\n)?[ \t])*(?:[^()&lt;&gt;@,;:\\".\[\] \000-\031]+(?:(?:(?:\r\n)?[ \t])+|\Z|(?=[\["()&lt;&gt;@,;:\\".\[\]]))|" (?:[^\"\r\\]|\\.|(?:(?:\r\n)?[ \t]))*"(?:(?:\r\n)?[ \t])*))*@(?:(?:\r\n)?[ \t])*(?:[^()&lt;&gt;@,;:\\".\[\] \000-\031]+(?:(?:(?:\r\n)?[ \t])+|\Z|(?=[\["()&lt;&gt;@,;:\\ ".\[\]]))|\[([^\[\]\r\\]|\\.)*\](?:(?:\r\n)?[ \t])*)(?:\.(?:(?:\r\n)?[ \t])*(?:[^()&lt;&gt;@,;:\\".\[\] \000-\031]+(?:(?:(?:\r\n)?[ \t])+|\Z|(?=[\["()&lt;&gt;@,;:\\".\[ \]]))|\[([^\[\]\r\\]|\\.)*\](?:(?:\r\n)?[ \t])*))*|(?:[^()&lt;&gt;@,;:\\".\[\] \000-\031]+(?:(?:(?:\r\n)?[ \t])+|\Z|(?=[\["()&lt;&gt;@,;:\\".\[\]]))|"(?:[^\"\r\\]|\\.|( ?:(?:\r\n)?[ \t]))*"(?:(?:\r\n)?[ \t])*)*\&lt;(?:(?:\r\n)?[ \t])*(?:@(?:[^()&lt;&gt;@,;:\\".\[\] \000-\031]+(?:(?:(?:\r\n)?[ \t])+|\Z|(?=[\["()&lt;&gt;@,;:\\".\[\]]))|\[([ ^\[\]\r\\]|\\.)*\](?:(?:\r\n)?[ \t])*)(?:\.(?:(?:\r\n)?[ \t])*(?:[^()&lt;&gt;@,;:\\".\[\] \000-\031]+(?:(?:(?:\r\n)?[ \t])+|\Z|(?=[\["()&lt;&gt;@,;:\\".\[\]]))|\[([^\[\ ]\r\\]|\\.)*\](?:(?:\r\n)?[ \t])*))*(?:,@(?:(?:\r\n)?[ \t])*(?:[^()&lt;&gt;@,;:\\".\[\] \000-\031]+(?:(?:(?:\r\n)?[ \t])+|\Z|(?=[\["()&lt;&gt;@,;:\\".\[\]]))|\[([^\[\]\ r\\]|\\.)*\](?:(?:\r\n)?[ \t])*)(?:\.(?:(?:\r\n)?[ \t])*(?:[^()&lt;&gt;@,;:\\".\[\] \000-\031]+(?:(?:(?:\r\n)?[ \t])+|\Z|(?=[\["()&lt;&gt;@,;:\\".\[\]]))|\[([^\[\]\r\\] |\\.)*\](?:(?:\r\n)?[ \t])*))*)*:(?:(?:\r\n)?[ \t])*)?(?:[^()&lt;&gt;@,;:\\".\[\] \000-\031]+(?:(?:(?:\r\n)?[ \t])+|\Z|(?=[\["()&lt;&gt;@,;:\\".\[\]]))|"(?:[^\"\r\\]|\\ .|(?:(?:\r\n)?[ \t]))*"(?:(?:\r\n)?[ \t])*)(?:\.(?:(?:\r\n)?[ \t])*(?:[^()&lt;&gt;@,;:\\".\[\] \000-\031]+(?:(?:(?:\r\n)?[ \t])+|\Z|(?=[\["()&lt;&gt;@,;:\\".\[\]]))|"(? :[^\"\r\\]|\\.|(?:(?:\r\n)?[ \t]))*"(?:(?:\r\n)?[ \t])*))*@(?:(?:\r\n)?[ \t])*(?:[^()&lt;&gt;@,;:\\".\[\] \000-\031]+(?:(?:(?:\r\n)?[ \t])+|\Z|(?=[\["()&lt;&gt;@,;:\\". \[\]]))|\[([^\[\]\r\\]|\\.)*\](?:(?:\r\n)?[ \t])*)(?:\.(?:(?:\r\n)?[ \t])*(?:[^()&lt;&gt;@,;:\\".\[\] \000-\031]+(?:(?:(?:\r\n)?[ \t])+|\Z|(?=[\["()&lt;&gt;@,;:\\".\[\] ]))|\[([^\[\]\r\\]|\\.)*\](?:(?:\r\n)?[ \t])*))*\&gt;(?:(?:\r\n)?[ \t])*)(?:,\s*(?:(?:[^()&lt;&gt;@,;:\\".\[\] \000-\031]+(?:(?:(?:\r\n)?[ \t])+|\Z|(?=[\["()&lt;&gt;@,;:\\ ".\[\]]))|"(?:[^\"\r\\]|\\.|(?:(?:\r\n)?[ \t]))*"(?:(?:\r\n)?[ \t])*)(?:\.(?:(?:\r\n)?[ \t])*(?:[^()&lt;&gt;@,;:\\".\[\] \000-\031]+(?:(?:(?:\r\n)?[ \t])+|\Z|(?=[ \["()&lt;&gt;@,;:\\".\[\]]))|"(?:[^\"\r\\]|\\.|(?:(?:\r\n)?[ \t]))*"(?:(?:\r\n)?[ \t])*))*@(?:(?:\r\n)?[ \t])*(?:[^()&lt;&gt;@,;:\\".\[\] \000-\031]+(?:(?:(?:\r\n)?[ \t ])+|\Z|(?=[\["()&lt;&gt;@,;:\\".\[\]]))|\[([^\[\]\r\\]|\\.)*\](?:(?:\r\n)?[ \t])*)(?:\.(?:(?:\r\n)?[ \t])*(?:[^()&lt;&gt;@,;:\\".\[\] \000-\031]+(?:(?:(?:\r\n)?[ \t])+| \Z|(?=[\["()&lt;&gt;@,;:\\".\[\]]))|\[([^\[\]\r\\]|\\.)*\](?:(?:\r\n)?[ \t])*))*|(?:[^()&lt;&gt;@,;:\\".\[\] \000-\031]+(?:(?:(?:\r\n)?[ \t])+|\Z|(?=[\["()&lt;&gt;@,;:\\".\[\ ]]))|"(?:[^\"\r\\]|\\.|(?:(?:\r\n)?[ \t]))*"(?:(?:\r\n)?[ \t])*)*\&lt;(?:(?:\r\n)?[ \t])*(?:@(?:[^()&lt;&gt;@,;:\\".\[\] \000-\031]+(?:(?:(?:\r\n)?[ \t])+|\Z|(?=[\[" ()&lt;&gt;@,;:\\".\[\]]))|\[([^\[\]\r\\]|\\.)*\](?:(?:\r\n)?[ \t])*)(?:\.(?:(?:\r\n)?[ \t])*(?:[^()&lt;&gt;@,;:\\".\[\] \000-\031]+(?:(?:(?:\r\n)?[ \t])+|\Z|(?=[\["()&lt;&gt; @,;:\\".\[\]]))|\[([^\[\]\r\\]|\\.)*\](?:(?:\r\n)?[ \t])*))*(?:,@(?:(?:\r\n)?[ \t])*(?:[^()&lt;&gt;@,;:\\".\[\] \000-\031]+(?:(?:(?:\r\n)?[ \t])+|\Z|(?=[\["()&lt;&gt;@, ;:\\".\[\]]))|\[([^\[\]\r\\]|\\.)*\](?:(?:\r\n)?[ \t])*)(?:\.(?:(?:\r\n)?[ \t])*(?:[^()&lt;&gt;@,;:\\".\[\] \000-\031]+(?:(?:(?:\r\n)?[ \t])+|\Z|(?=[\["()&lt;&gt;@,;:\\ ".\[\]]))|\[([^\[\]\r\\]|\\.)*\](?:(?:\r\n)?[ \t])*))*)*:(?:(?:\r\n)?[ \t])*)?(?:[^()&lt;&gt;@,;:\\".\[\] \000-\031]+(?:(?:(?:\r\n)?[ \t])+|\Z|(?=[\["()&lt;&gt;@,;:\\". \[\]]))|"(?:[^\"\r\\]|\\.|(?:(?:\r\n)?[ \t]))*"(?:(?:\r\n)?[ \t])*)(?:\.(?:(?:\r\n)?[ \t])*(?:[^()&lt;&gt;@,;:\\".\[\] \000-\031]+(?:(?:(?:\r\n)?[ \t])+|\Z|(?=[\[ "()&lt;&gt;@,;:\\".\[\]]))|"(?:[^\"\r\\]|\\.|(?:(?:\r\n)?[ \t]))*"(?:(?:\r\n)?[ \t])*))*@(?:(?:\r\n)?[ \t])*(?:[^()&lt;&gt;@,;:\\".\[\] \000-\031]+(?:(?:(?:\r\n)?[ \t]) +|\Z|(?=[\["()&lt;&gt;@,;:\\".\[\]]))|\[([^\[\]\r\\]|\\.)*\](?:(?:\r\n)?[ \t])*)(?:\.(?:(?:\r\n)?[ \t])*(?:[^()&lt;&gt;@,;:\\".\[\] \000-\031]+(?:(?:(?:\r\n)?[ \t])+|\Z |(?=[\["()&lt;&gt;@,;:\\".\[\]]))|\[([^\[\]\r\\]|\\.)*\](?:(?:\r\n)?[ \t])*))*\&gt;(?:(?:\r\n)?[ \t])*))*)?;\s*)</a:t>
            </a:r>
            <a:endParaRPr sz="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34"/>
          <p:cNvSpPr txBox="1"/>
          <p:nvPr/>
        </p:nvSpPr>
        <p:spPr>
          <a:xfrm>
            <a:off x="329975" y="4800866"/>
            <a:ext cx="84861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http://www.ex-parrot.com/~pdw/Mail-RFC822-Address.html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More Regular Expression Syntax</a:t>
            </a:r>
            <a:endParaRPr/>
          </a:p>
        </p:txBody>
      </p:sp>
      <p:graphicFrame>
        <p:nvGraphicFramePr>
          <p:cNvPr id="190" name="Google Shape;190;p35"/>
          <p:cNvGraphicFramePr/>
          <p:nvPr/>
        </p:nvGraphicFramePr>
        <p:xfrm>
          <a:off x="1465500" y="8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{F4C7AF1E-F108-4753-B0B0-65C68E9BE17D}</a:tableStyleId>
              </a:tblPr>
              <a:tblGrid>
                <a:gridCol w="1553250"/>
                <a:gridCol w="1553250"/>
                <a:gridCol w="1434250"/>
                <a:gridCol w="1672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example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matches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does not match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built-in character classes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\w+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\d+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fawef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231231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 person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423 people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character class negation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[^a-z]+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PEPPERS3982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17211!↑å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porch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CLAmS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escape character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cow\.com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cow.com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cowscom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243000" y="3292975"/>
            <a:ext cx="8443800" cy="15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you want to match one of the reserved characters, such as . or [ or ]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these cases, you must </a:t>
            </a:r>
            <a:r>
              <a:rPr i="1" lang="en"/>
              <a:t>escape</a:t>
            </a:r>
            <a:r>
              <a:rPr lang="en"/>
              <a:t> the character using a backslash.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 Puzzle: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tinyurl.com/reg913a</a:t>
            </a:r>
            <a:endParaRPr/>
          </a:p>
        </p:txBody>
      </p:sp>
      <p:graphicFrame>
        <p:nvGraphicFramePr>
          <p:cNvPr id="197" name="Google Shape;197;p36"/>
          <p:cNvGraphicFramePr/>
          <p:nvPr/>
        </p:nvGraphicFramePr>
        <p:xfrm>
          <a:off x="1465500" y="8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{F4C7AF1E-F108-4753-B0B0-65C68E9BE17D}</a:tableStyleId>
              </a:tblPr>
              <a:tblGrid>
                <a:gridCol w="1553250"/>
                <a:gridCol w="1553250"/>
                <a:gridCol w="1434250"/>
                <a:gridCol w="1672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example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matches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does not match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built-in character classes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\w+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\d+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fawef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231231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 person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423 people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character class negation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[^a-z]+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PEPPERS3982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17211!↑å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porch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CLAmS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escape character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cow\.com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cow.com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cowscom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243000" y="3064375"/>
            <a:ext cx="84438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 a regular expression that matches the red portion below.</a:t>
            </a:r>
            <a:endParaRPr/>
          </a:p>
        </p:txBody>
      </p:sp>
      <p:sp>
        <p:nvSpPr>
          <p:cNvPr id="199" name="Google Shape;199;p36"/>
          <p:cNvSpPr txBox="1"/>
          <p:nvPr/>
        </p:nvSpPr>
        <p:spPr>
          <a:xfrm>
            <a:off x="715700" y="3605825"/>
            <a:ext cx="7798500" cy="132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169.237.46.168 - - </a:t>
            </a:r>
            <a:r>
              <a:rPr lang="en" sz="2400">
                <a:solidFill>
                  <a:srgbClr val="FF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[26/Jan/2014:10:47:58 -0800]</a:t>
            </a:r>
            <a:r>
              <a:rPr lang="en" sz="24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"GET /stat141/Winter04/ HTTP/1.1" 200 2585 "http://anson.ucdavis.edu/courses/"</a:t>
            </a:r>
            <a:endParaRPr sz="24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More Regular Expression Features</a:t>
            </a:r>
            <a:endParaRPr/>
          </a:p>
        </p:txBody>
      </p:sp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243000" y="3140575"/>
            <a:ext cx="8443800" cy="16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few additional common regex features are listed above.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Won’t discuss these in class, but might come up in discussion or hw.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There are even more out there!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official guide is good!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https://docs.python.org/</a:t>
            </a:r>
            <a:r>
              <a:rPr lang="en" u="sng">
                <a:solidFill>
                  <a:schemeClr val="hlink"/>
                </a:solidFill>
                <a:hlinkClick r:id="rId4"/>
              </a:rPr>
              <a:t>3</a:t>
            </a:r>
            <a:r>
              <a:rPr lang="en" u="sng">
                <a:solidFill>
                  <a:schemeClr val="hlink"/>
                </a:solidFill>
                <a:hlinkClick r:id="rId5"/>
              </a:rPr>
              <a:t>/howto/regex.html</a:t>
            </a:r>
            <a:endParaRPr/>
          </a:p>
        </p:txBody>
      </p:sp>
      <p:graphicFrame>
        <p:nvGraphicFramePr>
          <p:cNvPr id="206" name="Google Shape;206;p37"/>
          <p:cNvGraphicFramePr/>
          <p:nvPr/>
        </p:nvGraphicFramePr>
        <p:xfrm>
          <a:off x="1465500" y="8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{F4C7AF1E-F108-4753-B0B0-65C68E9BE17D}</a:tableStyleId>
              </a:tblPr>
              <a:tblGrid>
                <a:gridCol w="1553250"/>
                <a:gridCol w="1553250"/>
                <a:gridCol w="1434250"/>
                <a:gridCol w="1672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example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matches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does not match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beginning of line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^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ark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ark two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ark o ark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dark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end of line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ark</a:t>
                      </a: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dark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ark o ark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ark two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non-greedy qualifier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5.*</a:t>
                      </a: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?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5005005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07" name="Google Shape;207;p37"/>
          <p:cNvCxnSpPr/>
          <p:nvPr/>
        </p:nvCxnSpPr>
        <p:spPr>
          <a:xfrm rot="10800000">
            <a:off x="7210675" y="2906700"/>
            <a:ext cx="451200" cy="2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37"/>
          <p:cNvSpPr txBox="1"/>
          <p:nvPr/>
        </p:nvSpPr>
        <p:spPr>
          <a:xfrm>
            <a:off x="7705550" y="3202550"/>
            <a:ext cx="12228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5*5</a:t>
            </a:r>
            <a:r>
              <a:rPr lang="en"/>
              <a:t> would match this!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Matching Regular Expression Patterns in Python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re.findall</a:t>
            </a:r>
            <a:r>
              <a:rPr lang="en"/>
              <a:t> in Python</a:t>
            </a:r>
            <a:endParaRPr/>
          </a:p>
        </p:txBody>
      </p:sp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Python,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re.findall(pattern, text)</a:t>
            </a:r>
            <a:r>
              <a:rPr lang="en"/>
              <a:t> will return a list of all matches.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9"/>
          <p:cNvSpPr txBox="1"/>
          <p:nvPr/>
        </p:nvSpPr>
        <p:spPr>
          <a:xfrm>
            <a:off x="493650" y="1227675"/>
            <a:ext cx="8156700" cy="1730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"My SSN is 456-76-4295, or maybe 456-67-4295."</a:t>
            </a:r>
            <a:endParaRPr sz="20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pattern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"</a:t>
            </a:r>
            <a:r>
              <a:rPr lang="en" sz="2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[0-9]{3}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[0-9]{2}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00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[0-9]{4}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20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re.findall(</a:t>
            </a:r>
            <a:r>
              <a:rPr b="1"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pattern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b="1"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39"/>
          <p:cNvSpPr txBox="1"/>
          <p:nvPr/>
        </p:nvSpPr>
        <p:spPr>
          <a:xfrm>
            <a:off x="493650" y="2957775"/>
            <a:ext cx="8156700" cy="559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  ['456-76-4295', '456-67-4295']</a:t>
            </a:r>
            <a:endParaRPr sz="2000">
              <a:solidFill>
                <a:schemeClr val="dk1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 Groups</a:t>
            </a:r>
            <a:endParaRPr/>
          </a:p>
        </p:txBody>
      </p:sp>
      <p:sp>
        <p:nvSpPr>
          <p:cNvPr id="227" name="Google Shape;227;p40"/>
          <p:cNvSpPr txBox="1"/>
          <p:nvPr>
            <p:ph idx="1" type="body"/>
          </p:nvPr>
        </p:nvSpPr>
        <p:spPr>
          <a:xfrm>
            <a:off x="243000" y="556500"/>
            <a:ext cx="8443800" cy="43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Earlier we used parentheses to specify the order of operations.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Parenthesis have another meaning: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Every set of parentheses in the pattern corresponds to a group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Regular expression matchers (e.g. re.findall, regex101.com) will return matches organized by groups.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0"/>
          <p:cNvSpPr txBox="1"/>
          <p:nvPr/>
        </p:nvSpPr>
        <p:spPr>
          <a:xfrm>
            <a:off x="487450" y="2485625"/>
            <a:ext cx="8156700" cy="1730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"""Observations: </a:t>
            </a:r>
            <a:r>
              <a:rPr lang="en" sz="2000">
                <a:solidFill>
                  <a:srgbClr val="FF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03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2000">
                <a:solidFill>
                  <a:srgbClr val="6AA84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04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2000">
                <a:solidFill>
                  <a:srgbClr val="99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53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2000">
                <a:solidFill>
                  <a:schemeClr val="accent4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Horse awakens.</a:t>
            </a:r>
            <a:endParaRPr sz="2000">
              <a:solidFill>
                <a:schemeClr val="accent4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03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2000">
                <a:solidFill>
                  <a:srgbClr val="6AA84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05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2000">
                <a:solidFill>
                  <a:srgbClr val="99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14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2000">
                <a:solidFill>
                  <a:schemeClr val="accent4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Horse goes back to sleep.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"""       </a:t>
            </a:r>
            <a:endParaRPr sz="20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pattern 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 "</a:t>
            </a:r>
            <a:r>
              <a:rPr lang="en" sz="2000">
                <a:solidFill>
                  <a:srgbClr val="FF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(\d\d)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2000">
                <a:solidFill>
                  <a:srgbClr val="6AA84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(\d\d)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2000">
                <a:solidFill>
                  <a:srgbClr val="99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(\d\d)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2000">
                <a:solidFill>
                  <a:schemeClr val="accent4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(.*)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20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matches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re.findall(</a:t>
            </a:r>
            <a:r>
              <a:rPr b="1"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pattern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" name="Google Shape;229;p40"/>
          <p:cNvSpPr txBox="1"/>
          <p:nvPr/>
        </p:nvSpPr>
        <p:spPr>
          <a:xfrm>
            <a:off x="487450" y="4247900"/>
            <a:ext cx="8156700" cy="832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[('</a:t>
            </a:r>
            <a:r>
              <a:rPr lang="en" sz="2000">
                <a:solidFill>
                  <a:srgbClr val="FF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03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', '</a:t>
            </a:r>
            <a:r>
              <a:rPr lang="en" sz="2000">
                <a:solidFill>
                  <a:srgbClr val="6AA84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04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', '</a:t>
            </a:r>
            <a:r>
              <a:rPr lang="en" sz="2000">
                <a:solidFill>
                  <a:srgbClr val="99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53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', '</a:t>
            </a:r>
            <a:r>
              <a:rPr lang="en" sz="2000">
                <a:solidFill>
                  <a:schemeClr val="accent4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Horse awakens.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'),</a:t>
            </a:r>
            <a:endParaRPr sz="20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('</a:t>
            </a:r>
            <a:r>
              <a:rPr lang="en" sz="2000">
                <a:solidFill>
                  <a:srgbClr val="FF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03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', '</a:t>
            </a:r>
            <a:r>
              <a:rPr lang="en" sz="2000">
                <a:solidFill>
                  <a:srgbClr val="6AA84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05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', '</a:t>
            </a:r>
            <a:r>
              <a:rPr lang="en" sz="2000">
                <a:solidFill>
                  <a:srgbClr val="99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14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', '</a:t>
            </a:r>
            <a:r>
              <a:rPr lang="en" sz="2000">
                <a:solidFill>
                  <a:schemeClr val="accent4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Horse goes back to sleep.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')]</a:t>
            </a:r>
            <a:endParaRPr sz="20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re.sub</a:t>
            </a:r>
            <a:r>
              <a:rPr lang="en"/>
              <a:t> in Python</a:t>
            </a:r>
            <a:endParaRPr/>
          </a:p>
        </p:txBody>
      </p:sp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Python,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re.sub(pattern, repl, text)</a:t>
            </a:r>
            <a:r>
              <a:rPr lang="en"/>
              <a:t> will return text with all instances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pattern</a:t>
            </a:r>
            <a:r>
              <a:rPr lang="en"/>
              <a:t> replaced by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repl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1"/>
          <p:cNvSpPr txBox="1"/>
          <p:nvPr/>
        </p:nvSpPr>
        <p:spPr>
          <a:xfrm>
            <a:off x="493650" y="1532475"/>
            <a:ext cx="8156700" cy="1730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text 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 '</a:t>
            </a:r>
            <a:r>
              <a:rPr lang="en" sz="2000">
                <a:solidFill>
                  <a:srgbClr val="FF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&lt;div&gt;&lt;td valign="top"&gt;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Moo</a:t>
            </a:r>
            <a:r>
              <a:rPr lang="en" sz="2000">
                <a:solidFill>
                  <a:srgbClr val="FF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&lt;/td&gt;&lt;/div&gt;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20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pattern 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 "&lt;[^&gt;]+&gt;"</a:t>
            </a:r>
            <a:endParaRPr sz="20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cleaned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re.sub(</a:t>
            </a:r>
            <a:r>
              <a:rPr b="1"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pattern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'', </a:t>
            </a:r>
            <a:r>
              <a:rPr b="1"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b="1"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cleaned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p41"/>
          <p:cNvSpPr txBox="1"/>
          <p:nvPr/>
        </p:nvSpPr>
        <p:spPr>
          <a:xfrm>
            <a:off x="493650" y="3262575"/>
            <a:ext cx="8156700" cy="559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  ’Moo’</a:t>
            </a:r>
            <a:endParaRPr sz="2000">
              <a:solidFill>
                <a:schemeClr val="dk1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(but Handy) Regex Concepts</a:t>
            </a:r>
            <a:endParaRPr/>
          </a:p>
        </p:txBody>
      </p:sp>
      <p:sp>
        <p:nvSpPr>
          <p:cNvPr id="243" name="Google Shape;243;p4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These regex features aren’t going to be on an exam, but they are useful: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Lookaround</a:t>
            </a:r>
            <a:r>
              <a:rPr lang="en"/>
              <a:t>: match “good” if it’s not preceded by “not”:</a:t>
            </a:r>
            <a:r>
              <a:rPr lang="en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 (?&lt;!not )good</a:t>
            </a:r>
            <a:endParaRPr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Backreferences</a:t>
            </a:r>
            <a:r>
              <a:rPr lang="en"/>
              <a:t>: match HTML</a:t>
            </a:r>
            <a:r>
              <a:rPr lang="en"/>
              <a:t> tags of the same name:</a:t>
            </a:r>
            <a:r>
              <a:rPr lang="en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 &lt;(\w+)&gt;.*&lt;/\1&gt;</a:t>
            </a:r>
            <a:r>
              <a:rPr lang="en"/>
              <a:t>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Named groups</a:t>
            </a:r>
            <a:r>
              <a:rPr lang="en"/>
              <a:t>: match a vowel as a named group:</a:t>
            </a:r>
            <a:r>
              <a:rPr lang="en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 (?P&lt;vowel&gt;[aeiou])</a:t>
            </a:r>
            <a:endParaRPr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Free Space</a:t>
            </a:r>
            <a:r>
              <a:rPr lang="en"/>
              <a:t>: Allow free space and comments in a pattern:</a:t>
            </a:r>
            <a:br>
              <a:rPr lang="en"/>
            </a:br>
            <a:r>
              <a:rPr b="1" i="1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# Match a 20th or 21st century date in yyyy-mm-dd format</a:t>
            </a:r>
            <a:endParaRPr b="1" i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(19|20)</a:t>
            </a:r>
            <a:r>
              <a:rPr lang="en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\d\d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1" i="1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# year (group 1)</a:t>
            </a:r>
            <a:endParaRPr b="1" i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81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302000"/>
                </a:solidFill>
                <a:latin typeface="Consolas"/>
                <a:ea typeface="Consolas"/>
                <a:cs typeface="Consolas"/>
                <a:sym typeface="Consolas"/>
              </a:rPr>
              <a:t>- /.</a:t>
            </a:r>
            <a:r>
              <a:rPr b="1" lang="en" sz="1800">
                <a:solidFill>
                  <a:srgbClr val="181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b="1" i="1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# separator</a:t>
            </a:r>
            <a:endParaRPr b="1" i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(0</a:t>
            </a:r>
            <a:r>
              <a:rPr b="1" lang="en" sz="1800">
                <a:solidFill>
                  <a:srgbClr val="181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302000"/>
                </a:solidFill>
                <a:latin typeface="Consolas"/>
                <a:ea typeface="Consolas"/>
                <a:cs typeface="Consolas"/>
                <a:sym typeface="Consolas"/>
              </a:rPr>
              <a:t>1-9</a:t>
            </a:r>
            <a:r>
              <a:rPr b="1" lang="en" sz="1800">
                <a:solidFill>
                  <a:srgbClr val="181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|1</a:t>
            </a:r>
            <a:r>
              <a:rPr b="1" lang="en" sz="1800">
                <a:solidFill>
                  <a:srgbClr val="181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302000"/>
                </a:solidFill>
                <a:latin typeface="Consolas"/>
                <a:ea typeface="Consolas"/>
                <a:cs typeface="Consolas"/>
                <a:sym typeface="Consolas"/>
              </a:rPr>
              <a:t>012</a:t>
            </a:r>
            <a:r>
              <a:rPr b="1" lang="en" sz="1800">
                <a:solidFill>
                  <a:srgbClr val="181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            </a:t>
            </a:r>
            <a:r>
              <a:rPr b="1" i="1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# month (group 2)</a:t>
            </a:r>
            <a:endParaRPr b="1" i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81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302000"/>
                </a:solidFill>
                <a:latin typeface="Consolas"/>
                <a:ea typeface="Consolas"/>
                <a:cs typeface="Consolas"/>
                <a:sym typeface="Consolas"/>
              </a:rPr>
              <a:t>- /.</a:t>
            </a:r>
            <a:r>
              <a:rPr b="1" lang="en" sz="1800">
                <a:solidFill>
                  <a:srgbClr val="181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b="1" i="1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# separator</a:t>
            </a:r>
            <a:endParaRPr b="1" i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(0</a:t>
            </a:r>
            <a:r>
              <a:rPr b="1" lang="en" sz="1800">
                <a:solidFill>
                  <a:srgbClr val="181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302000"/>
                </a:solidFill>
                <a:latin typeface="Consolas"/>
                <a:ea typeface="Consolas"/>
                <a:cs typeface="Consolas"/>
                <a:sym typeface="Consolas"/>
              </a:rPr>
              <a:t>1-9</a:t>
            </a:r>
            <a:r>
              <a:rPr b="1" lang="en" sz="1800">
                <a:solidFill>
                  <a:srgbClr val="181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b="1" lang="en" sz="1800">
                <a:solidFill>
                  <a:srgbClr val="181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302000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b="1" lang="en" sz="1800">
                <a:solidFill>
                  <a:srgbClr val="181000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1800">
                <a:solidFill>
                  <a:srgbClr val="302000"/>
                </a:solidFill>
                <a:latin typeface="Consolas"/>
                <a:ea typeface="Consolas"/>
                <a:cs typeface="Consolas"/>
                <a:sym typeface="Consolas"/>
              </a:rPr>
              <a:t>0-9</a:t>
            </a:r>
            <a:r>
              <a:rPr b="1" lang="en" sz="1800">
                <a:solidFill>
                  <a:srgbClr val="181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|3</a:t>
            </a:r>
            <a:r>
              <a:rPr b="1" lang="en" sz="1800">
                <a:solidFill>
                  <a:srgbClr val="181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302000"/>
                </a:solidFill>
                <a:latin typeface="Consolas"/>
                <a:ea typeface="Consolas"/>
                <a:cs typeface="Consolas"/>
                <a:sym typeface="Consolas"/>
              </a:rPr>
              <a:t>01</a:t>
            </a:r>
            <a:r>
              <a:rPr b="1" lang="en" sz="1800">
                <a:solidFill>
                  <a:srgbClr val="181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   </a:t>
            </a:r>
            <a:r>
              <a:rPr b="1" i="1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# day (group 3)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Mapping Police Reports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Properties of Data</a:t>
            </a:r>
            <a:endParaRPr/>
          </a:p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Exploratory data analysis (EDA) should aim to determine the following: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Granularity</a:t>
            </a:r>
            <a:r>
              <a:rPr lang="en" sz="2200"/>
              <a:t> 	How fine/coarse is each datum?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Scope</a:t>
            </a:r>
            <a:r>
              <a:rPr lang="en" sz="2200"/>
              <a:t> 			How (in)complete are the data?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Temporality</a:t>
            </a:r>
            <a:r>
              <a:rPr lang="en" sz="2200"/>
              <a:t>	How are the data situated in time?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Faithfulness</a:t>
            </a:r>
            <a:r>
              <a:rPr lang="en" sz="2200"/>
              <a:t> 	How accurately do the data describe the world?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Do all records capture granularity at the same level?</a:t>
            </a:r>
            <a:endParaRPr sz="2200"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Some data will include summaries as records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If the data are coarse, how were they aggregated?</a:t>
            </a:r>
            <a:endParaRPr sz="2200"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Sampling, averaging, ...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What kinds of aggregation is possible?</a:t>
            </a:r>
            <a:endParaRPr sz="2200"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From individuals to categories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From individual events to totals across time or space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Understanding and manipulating granularity can help reveal patterns.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How might we adjust the granularity?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69" name="Google Shape;69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ranularity: </a:t>
            </a:r>
            <a:r>
              <a:rPr lang="en"/>
              <a:t>W</a:t>
            </a:r>
            <a:r>
              <a:rPr lang="en"/>
              <a:t>hat does each record represent?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243000" y="556500"/>
            <a:ext cx="8443800" cy="28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</a:t>
            </a:r>
            <a:r>
              <a:rPr lang="en"/>
              <a:t> my data cover my area of interest?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Example</a:t>
            </a:r>
            <a:r>
              <a:rPr lang="en"/>
              <a:t>: I am interested in studying crime in California, but I only have Berkeley crime data.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my data cover more than my area of interest?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Example</a:t>
            </a:r>
            <a:r>
              <a:rPr lang="en"/>
              <a:t>: I am interested in studying Berkeley, but I have data for all of CA.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A sample over a large scope may have poor coverage for a narrow scope.</a:t>
            </a:r>
            <a:endParaRPr/>
          </a:p>
        </p:txBody>
      </p:sp>
      <p:sp>
        <p:nvSpPr>
          <p:cNvPr id="75" name="Google Shape;75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Scope: What do the data describe?</a:t>
            </a:r>
            <a:endParaRPr/>
          </a:p>
        </p:txBody>
      </p:sp>
      <p:pic>
        <p:nvPicPr>
          <p:cNvPr id="76" name="Google Shape;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38" y="2881888"/>
            <a:ext cx="84677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Temporality: When were the data collected?</a:t>
            </a:r>
            <a:endParaRPr/>
          </a:p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the meaning of each date/time field?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the described event happened?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the data were collected or entered into the system?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the data were copied?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Time and time formatting depend on location!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Time zones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Daylight savings (which transitions on different days in different regions)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Regional formatting (06/07 vs 07/06)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Are there strange zero/null values?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Unix / POSIX systems, time is measured from January 1st 1970 Coordinated Universal Time (UTC): 0 degrees latitude w/o daylight savings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Faithfulness: Should I trust the data?</a:t>
            </a:r>
            <a:endParaRPr/>
          </a:p>
        </p:txBody>
      </p:sp>
      <p:sp>
        <p:nvSpPr>
          <p:cNvPr id="88" name="Google Shape;88;p2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</a:t>
            </a:r>
            <a:r>
              <a:rPr lang="en"/>
              <a:t> the data contain unrealistic or incorrect values?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Dates in the future for events in the past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Locations that don’t exist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Negative counts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Misspellings of names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Incorrectly typed numbers that are out of scale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 the data violate obvious dependencies? E.g., age and birthday don’t match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Were the data entered by hand? E.g., spelling errors, fields shifted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Did the data entry form require fields or provide default values?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Are there signs of deliberate data falsification?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Repeated names, fake email add</a:t>
            </a:r>
            <a:r>
              <a:rPr lang="en"/>
              <a:t>resses, repeated use of uncommon names.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Fields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Fields and Data Cleaning / EDA</a:t>
            </a:r>
            <a:endParaRPr/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243000" y="556500"/>
            <a:ext cx="8443800" cy="9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Extract quantitative values from text: dates, times, positions, etc.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Determine if missing values are denoted with a special string: try value_counts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3"/>
          <p:cNvSpPr txBox="1"/>
          <p:nvPr/>
        </p:nvSpPr>
        <p:spPr>
          <a:xfrm>
            <a:off x="768750" y="1775475"/>
            <a:ext cx="77985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169.237.46.168 - - [</a:t>
            </a:r>
            <a:r>
              <a:rPr lang="en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26/Jan/201</a:t>
            </a:r>
            <a:r>
              <a:rPr lang="en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:10:47:58 -0800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"GET /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stat141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/Winter04/ HTTP/1.1" 200 2585 "http://anson.ucdavis.edu/courses/"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" name="Google Shape;101;p23"/>
          <p:cNvSpPr txBox="1"/>
          <p:nvPr/>
        </p:nvSpPr>
        <p:spPr>
          <a:xfrm>
            <a:off x="3941250" y="3644400"/>
            <a:ext cx="12615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(Demo)</a:t>
            </a:r>
            <a:endParaRPr b="1" sz="2400"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