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2ECCBF-F1CA-4BEA-AD75-E91C26569C82}">
  <a:tblStyle styleId="{162ECCBF-F1CA-4BEA-AD75-E91C26569C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4f0a190d4d_0_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4f0a190d4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f0a190d4d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f0a190d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0a190d4d_0_2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f0a190d4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f0a190d4d_0_2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f0a190d4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f0a190d4d_0_2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f0a190d4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f0a190d4d_0_2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f0a190d4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f0a190d4d_0_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f0a190d4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f0a190d4d_0_2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f0a190d4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f0a190d4d_0_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f0a190d4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f0a190d4d_0_2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f0a190d4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4df0212f4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4df0212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4df0212f45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4df0212f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4df0212f45_0_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4df0212f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ebc3c0380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ebc3c03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ebc3c0380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ebc3c03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0a190d4d_0_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0a190d4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bc3c0380_0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ebc3c03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f0a190d4d_0_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f0a190d4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atabears.org/join" TargetMode="External"/><Relationship Id="rId4" Type="http://schemas.openxmlformats.org/officeDocument/2006/relationships/hyperlink" Target="https://databears.org/join" TargetMode="External"/><Relationship Id="rId5" Type="http://schemas.openxmlformats.org/officeDocument/2006/relationships/hyperlink" Target="https://databears.org/jo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DataBears</a:t>
            </a:r>
            <a:endParaRPr/>
          </a:p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1D2129"/>
                </a:solidFill>
              </a:rPr>
              <a:t>DataBears: a data science student organization promoting data science research, projects, and teaching!</a:t>
            </a:r>
            <a:endParaRPr sz="2200">
              <a:solidFill>
                <a:srgbClr val="1D2129"/>
              </a:solidFill>
            </a:endParaRPr>
          </a:p>
          <a:p>
            <a:pPr indent="-368300" lvl="0" marL="5969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D2129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1D2129"/>
                </a:solidFill>
              </a:rPr>
              <a:t>Data tinkering, Infrastructure, and Education Teams available</a:t>
            </a:r>
            <a:endParaRPr sz="2200">
              <a:solidFill>
                <a:srgbClr val="1D2129"/>
              </a:solidFill>
            </a:endParaRPr>
          </a:p>
          <a:p>
            <a:pPr indent="-368300" lvl="0" marL="5969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D2129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1D2129"/>
                </a:solidFill>
              </a:rPr>
              <a:t>First info session is TODAY – Thursday (2/14) 8-9 pm at </a:t>
            </a:r>
            <a:r>
              <a:rPr b="1" lang="en" sz="2200">
                <a:solidFill>
                  <a:srgbClr val="1D2129"/>
                </a:solidFill>
              </a:rPr>
              <a:t>Dwinelle 179</a:t>
            </a:r>
            <a:r>
              <a:rPr lang="en" sz="2200">
                <a:solidFill>
                  <a:srgbClr val="1D2129"/>
                </a:solidFill>
              </a:rPr>
              <a:t>, right after class; come join us for Valentine Day =)</a:t>
            </a:r>
            <a:endParaRPr sz="2200">
              <a:solidFill>
                <a:srgbClr val="1D2129"/>
              </a:solidFill>
            </a:endParaRPr>
          </a:p>
          <a:p>
            <a:pPr indent="-368300" lvl="0" marL="5969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D2129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1D2129"/>
                </a:solidFill>
              </a:rPr>
              <a:t>More information:</a:t>
            </a:r>
            <a:r>
              <a:rPr lang="en" sz="2200">
                <a:solidFill>
                  <a:srgbClr val="1D2129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2200" u="sng">
                <a:solidFill>
                  <a:srgbClr val="1155CC"/>
                </a:solidFill>
                <a:hlinkClick r:id="rId4"/>
              </a:rPr>
              <a:t>databears.org/join</a:t>
            </a:r>
            <a:endParaRPr sz="2200" u="sng">
              <a:solidFill>
                <a:srgbClr val="1155CC"/>
              </a:solidFill>
              <a:hlinkClick r:id="rId5"/>
            </a:endParaRPr>
          </a:p>
          <a:p>
            <a:pPr indent="-368300" lvl="0" marL="5969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D2129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1D2129"/>
                </a:solidFill>
              </a:rPr>
              <a:t>Webcast folks: if interested please come to our next meeting by signing up through the above link, we will announce the time and location upcoming few days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243000" y="556500"/>
            <a:ext cx="84438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Only pairs of matching rows appear in the result.</a:t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375375" y="1299450"/>
            <a:ext cx="1318800" cy="198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1815950" y="1725374"/>
            <a:ext cx="1318800" cy="198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</a:t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446400" y="1650875"/>
            <a:ext cx="588300" cy="284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1034700" y="1650875"/>
            <a:ext cx="588300" cy="284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446400" y="25059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1034700" y="25059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446400" y="292185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1034700" y="292185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1892150" y="25059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2480450" y="25059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1892150" y="292185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2480450" y="292185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892150" y="3337800"/>
            <a:ext cx="588300" cy="284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2480450" y="3337800"/>
            <a:ext cx="588300" cy="284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446400" y="20783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034700" y="20783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1892150" y="20783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2480450" y="20783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831825" y="973775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08" name="Google Shape;208;p17"/>
          <p:cNvSpPr txBox="1"/>
          <p:nvPr/>
        </p:nvSpPr>
        <p:spPr>
          <a:xfrm>
            <a:off x="2272405" y="142083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209" name="Google Shape;209;p17"/>
          <p:cNvSpPr txBox="1"/>
          <p:nvPr/>
        </p:nvSpPr>
        <p:spPr>
          <a:xfrm>
            <a:off x="537600" y="128450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</a:t>
            </a:r>
            <a:endParaRPr u="sng"/>
          </a:p>
        </p:txBody>
      </p:sp>
      <p:sp>
        <p:nvSpPr>
          <p:cNvPr id="210" name="Google Shape;210;p17"/>
          <p:cNvSpPr txBox="1"/>
          <p:nvPr/>
        </p:nvSpPr>
        <p:spPr>
          <a:xfrm>
            <a:off x="1125900" y="128450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</a:t>
            </a:r>
            <a:endParaRPr u="sng"/>
          </a:p>
        </p:txBody>
      </p:sp>
      <p:sp>
        <p:nvSpPr>
          <p:cNvPr id="211" name="Google Shape;211;p17"/>
          <p:cNvSpPr txBox="1"/>
          <p:nvPr/>
        </p:nvSpPr>
        <p:spPr>
          <a:xfrm>
            <a:off x="2571650" y="170045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</a:t>
            </a:r>
            <a:endParaRPr u="sng"/>
          </a:p>
        </p:txBody>
      </p:sp>
      <p:sp>
        <p:nvSpPr>
          <p:cNvPr id="212" name="Google Shape;212;p17"/>
          <p:cNvSpPr txBox="1"/>
          <p:nvPr/>
        </p:nvSpPr>
        <p:spPr>
          <a:xfrm>
            <a:off x="1983350" y="170046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</a:t>
            </a:r>
            <a:endParaRPr u="sng"/>
          </a:p>
        </p:txBody>
      </p:sp>
      <p:sp>
        <p:nvSpPr>
          <p:cNvPr id="213" name="Google Shape;213;p17"/>
          <p:cNvSpPr txBox="1"/>
          <p:nvPr/>
        </p:nvSpPr>
        <p:spPr>
          <a:xfrm>
            <a:off x="412025" y="3841400"/>
            <a:ext cx="58548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 * FROM s JOIN t ON s.u = t.v;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4408800" y="28869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4997100" y="28869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4408800" y="330285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4997100" y="330285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4408800" y="24593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4997100" y="24593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412025" y="4222400"/>
            <a:ext cx="58548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 * FROM s INNER JOIN t ON s.u = t.v;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5778350" y="28869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366650" y="28869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5778350" y="330285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6366650" y="330285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5778350" y="24593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6366650" y="24593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4408800" y="20487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4997100" y="20487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4408800" y="16211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4997100" y="16211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5778350" y="20487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6366650" y="20487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5778350" y="16211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6366650" y="16211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235" name="Google Shape;235;p17"/>
          <p:cNvCxnSpPr/>
          <p:nvPr/>
        </p:nvCxnSpPr>
        <p:spPr>
          <a:xfrm>
            <a:off x="253625" y="1786425"/>
            <a:ext cx="154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7"/>
          <p:cNvCxnSpPr/>
          <p:nvPr/>
        </p:nvCxnSpPr>
        <p:spPr>
          <a:xfrm>
            <a:off x="1701425" y="3462825"/>
            <a:ext cx="154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17"/>
          <p:cNvSpPr/>
          <p:nvPr/>
        </p:nvSpPr>
        <p:spPr>
          <a:xfrm>
            <a:off x="253625" y="2026207"/>
            <a:ext cx="2989800" cy="8283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253625" y="2854500"/>
            <a:ext cx="2989800" cy="4233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412025" y="4603400"/>
            <a:ext cx="58548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 * FROM s, t WHERE s.u = t.v;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4492513" y="120830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</a:t>
            </a:r>
            <a:endParaRPr u="sng"/>
          </a:p>
        </p:txBody>
      </p:sp>
      <p:sp>
        <p:nvSpPr>
          <p:cNvPr id="241" name="Google Shape;241;p17"/>
          <p:cNvSpPr txBox="1"/>
          <p:nvPr/>
        </p:nvSpPr>
        <p:spPr>
          <a:xfrm>
            <a:off x="5080813" y="120830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</a:t>
            </a:r>
            <a:endParaRPr u="sng"/>
          </a:p>
        </p:txBody>
      </p:sp>
      <p:sp>
        <p:nvSpPr>
          <p:cNvPr id="242" name="Google Shape;242;p17"/>
          <p:cNvSpPr txBox="1"/>
          <p:nvPr/>
        </p:nvSpPr>
        <p:spPr>
          <a:xfrm>
            <a:off x="6341100" y="1195725"/>
            <a:ext cx="5883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</a:t>
            </a:r>
            <a:endParaRPr u="sng"/>
          </a:p>
        </p:txBody>
      </p:sp>
      <p:sp>
        <p:nvSpPr>
          <p:cNvPr id="243" name="Google Shape;243;p17"/>
          <p:cNvSpPr txBox="1"/>
          <p:nvPr/>
        </p:nvSpPr>
        <p:spPr>
          <a:xfrm>
            <a:off x="5844000" y="1195735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</a:t>
            </a:r>
            <a:endParaRPr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Outer Join</a:t>
            </a:r>
            <a:endParaRPr/>
          </a:p>
        </p:txBody>
      </p:sp>
      <p:sp>
        <p:nvSpPr>
          <p:cNvPr id="249" name="Google Shape;249;p18"/>
          <p:cNvSpPr txBox="1"/>
          <p:nvPr>
            <p:ph idx="1" type="body"/>
          </p:nvPr>
        </p:nvSpPr>
        <p:spPr>
          <a:xfrm>
            <a:off x="243000" y="556500"/>
            <a:ext cx="84438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 row in the first table appears in the result, matching or not.</a:t>
            </a:r>
            <a:endParaRPr/>
          </a:p>
        </p:txBody>
      </p:sp>
      <p:sp>
        <p:nvSpPr>
          <p:cNvPr id="250" name="Google Shape;250;p18"/>
          <p:cNvSpPr txBox="1"/>
          <p:nvPr/>
        </p:nvSpPr>
        <p:spPr>
          <a:xfrm>
            <a:off x="412025" y="4070000"/>
            <a:ext cx="58548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 * FROM t LEFT JOIN s ON s.u = t.v;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375375" y="1528050"/>
            <a:ext cx="1318800" cy="198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1815950" y="1953974"/>
            <a:ext cx="1318800" cy="198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446400" y="1879475"/>
            <a:ext cx="588300" cy="284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1034700" y="1879475"/>
            <a:ext cx="588300" cy="284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446400" y="27345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1034700" y="27345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446400" y="315045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1034700" y="315045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1892150" y="27345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2480450" y="27345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1892150" y="315045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2480450" y="315045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1892150" y="3566400"/>
            <a:ext cx="588300" cy="284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2480450" y="3566400"/>
            <a:ext cx="588300" cy="284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446400" y="23069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1034700" y="23069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1892150" y="23069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2480450" y="23069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69" name="Google Shape;269;p18"/>
          <p:cNvSpPr txBox="1"/>
          <p:nvPr/>
        </p:nvSpPr>
        <p:spPr>
          <a:xfrm>
            <a:off x="831825" y="1202375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70" name="Google Shape;270;p18"/>
          <p:cNvSpPr txBox="1"/>
          <p:nvPr/>
        </p:nvSpPr>
        <p:spPr>
          <a:xfrm>
            <a:off x="2272405" y="164943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271" name="Google Shape;271;p18"/>
          <p:cNvSpPr txBox="1"/>
          <p:nvPr/>
        </p:nvSpPr>
        <p:spPr>
          <a:xfrm>
            <a:off x="537600" y="151310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</a:t>
            </a:r>
            <a:endParaRPr u="sng"/>
          </a:p>
        </p:txBody>
      </p:sp>
      <p:sp>
        <p:nvSpPr>
          <p:cNvPr id="272" name="Google Shape;272;p18"/>
          <p:cNvSpPr txBox="1"/>
          <p:nvPr/>
        </p:nvSpPr>
        <p:spPr>
          <a:xfrm>
            <a:off x="1125900" y="151310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</a:t>
            </a:r>
            <a:endParaRPr u="sng"/>
          </a:p>
        </p:txBody>
      </p:sp>
      <p:sp>
        <p:nvSpPr>
          <p:cNvPr id="273" name="Google Shape;273;p18"/>
          <p:cNvSpPr txBox="1"/>
          <p:nvPr/>
        </p:nvSpPr>
        <p:spPr>
          <a:xfrm>
            <a:off x="2571650" y="192905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</a:t>
            </a:r>
            <a:endParaRPr u="sng"/>
          </a:p>
        </p:txBody>
      </p:sp>
      <p:sp>
        <p:nvSpPr>
          <p:cNvPr id="274" name="Google Shape;274;p18"/>
          <p:cNvSpPr txBox="1"/>
          <p:nvPr/>
        </p:nvSpPr>
        <p:spPr>
          <a:xfrm>
            <a:off x="1983350" y="192906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</a:t>
            </a:r>
            <a:endParaRPr u="sng"/>
          </a:p>
        </p:txBody>
      </p:sp>
      <p:cxnSp>
        <p:nvCxnSpPr>
          <p:cNvPr id="275" name="Google Shape;275;p18"/>
          <p:cNvCxnSpPr/>
          <p:nvPr/>
        </p:nvCxnSpPr>
        <p:spPr>
          <a:xfrm>
            <a:off x="1701425" y="3691425"/>
            <a:ext cx="154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18"/>
          <p:cNvSpPr/>
          <p:nvPr/>
        </p:nvSpPr>
        <p:spPr>
          <a:xfrm>
            <a:off x="253625" y="2254807"/>
            <a:ext cx="2989800" cy="8283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253625" y="3083100"/>
            <a:ext cx="2989800" cy="4233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4408800" y="31155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4997100" y="31155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4408800" y="353145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4997100" y="353145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4408800" y="26879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3" name="Google Shape;283;p18"/>
          <p:cNvSpPr/>
          <p:nvPr/>
        </p:nvSpPr>
        <p:spPr>
          <a:xfrm>
            <a:off x="4997100" y="26879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84" name="Google Shape;284;p18"/>
          <p:cNvSpPr/>
          <p:nvPr/>
        </p:nvSpPr>
        <p:spPr>
          <a:xfrm>
            <a:off x="5778350" y="31155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6366650" y="31155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>
            <a:off x="5778350" y="353145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6366650" y="353145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>
            <a:off x="5778350" y="26879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>
            <a:off x="6366650" y="26879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4408800" y="22773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4997100" y="22773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4408800" y="18497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4997100" y="18497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>
            <a:off x="5778350" y="22773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6366650" y="22773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5778350" y="18497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6366650" y="18497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5778350" y="1412877"/>
            <a:ext cx="588300" cy="2841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6366650" y="1412877"/>
            <a:ext cx="588300" cy="2841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>
            <a:off x="4408788" y="1422300"/>
            <a:ext cx="588300" cy="284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>
            <a:off x="4997088" y="1422300"/>
            <a:ext cx="588300" cy="284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302" name="Google Shape;302;p18"/>
          <p:cNvSpPr txBox="1"/>
          <p:nvPr>
            <p:ph type="title"/>
          </p:nvPr>
        </p:nvSpPr>
        <p:spPr>
          <a:xfrm>
            <a:off x="928950" y="41242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and Python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Predicates</a:t>
            </a:r>
            <a:endParaRPr/>
          </a:p>
        </p:txBody>
      </p:sp>
      <p:sp>
        <p:nvSpPr>
          <p:cNvPr id="313" name="Google Shape;313;p2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addition to numerical comparisons (=, &lt;, &gt;), SQL has built-in predicates.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 operator tests whether a value is in a list.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E.g., select rows whose month is either January, March, or May: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 * FROM t WHERE t.month IN (‘January’, ‘March’, ‘May’);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LIKE operator tests whether a string matches a pattern (baby regex):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E.g. select rows where the time string is on the hour, such as 8:00 or 12:00 pm: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 * FROM t WHERE t.time LIKE ‘%:00%’;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Datasets</a:t>
            </a:r>
            <a:endParaRPr/>
          </a:p>
        </p:txBody>
      </p:sp>
      <p:sp>
        <p:nvSpPr>
          <p:cNvPr id="319" name="Google Shape;319;p2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Datasets that are too large to fit in a Pandas DataFrame can often fit in a local database, such as Sqlite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Databases are highly optimized for storage efficiency.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Databases efficiently use disk in addition to main memory.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common pattern: large datasets are manipulated in SQL until the domain of interest is reached, then the remaining analysis is carried out in another language (such as Python).</a:t>
            </a:r>
            <a:endParaRPr/>
          </a:p>
        </p:txBody>
      </p:sp>
      <p:sp>
        <p:nvSpPr>
          <p:cNvPr id="320" name="Google Shape;320;p21"/>
          <p:cNvSpPr txBox="1"/>
          <p:nvPr>
            <p:ph type="title"/>
          </p:nvPr>
        </p:nvSpPr>
        <p:spPr>
          <a:xfrm>
            <a:off x="928950" y="33622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Rows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random sampling methods available depend on the database engine.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Sqlite, a simple random sample of rows can be drawn like this: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* FROM t ORDER BY RANDOM LIMIT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would draw a cluster sample?</a:t>
            </a:r>
            <a:endParaRPr/>
          </a:p>
        </p:txBody>
      </p:sp>
      <p:sp>
        <p:nvSpPr>
          <p:cNvPr id="331" name="Google Shape;331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Rows in SQL</a:t>
            </a:r>
            <a:endParaRPr/>
          </a:p>
        </p:txBody>
      </p:sp>
      <p:sp>
        <p:nvSpPr>
          <p:cNvPr id="332" name="Google Shape;332;p23"/>
          <p:cNvSpPr txBox="1"/>
          <p:nvPr>
            <p:ph type="title"/>
          </p:nvPr>
        </p:nvSpPr>
        <p:spPr>
          <a:xfrm>
            <a:off x="928950" y="33622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Subqueries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Subqueries</a:t>
            </a:r>
            <a:endParaRPr/>
          </a:p>
        </p:txBody>
      </p:sp>
      <p:sp>
        <p:nvSpPr>
          <p:cNvPr id="343" name="Google Shape;343;p2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query within another query can be used to create a temporary table.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a FROM clause: Describe a table instead of naming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E.g., join table u with a simple random sample from table 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SELECT * FROM (SELECT * FROM t ORDER BY RANDOM() LIMIT 10), u;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a WHERE clause: Describe a one-column table instead of a list; used with IN.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E.g., select rows in a top-3 most popular month: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SELECT * FROM t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WHERE t.month IN (SELECT month FROM months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ORDER BY popularity DESC);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5"/>
          <p:cNvSpPr txBox="1"/>
          <p:nvPr>
            <p:ph type="title"/>
          </p:nvPr>
        </p:nvSpPr>
        <p:spPr>
          <a:xfrm>
            <a:off x="928950" y="406834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 &amp; SQL</a:t>
            </a:r>
            <a:endParaRPr/>
          </a:p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100</a:t>
            </a:r>
            <a:endParaRPr/>
          </a:p>
        </p:txBody>
      </p:sp>
      <p:sp>
        <p:nvSpPr>
          <p:cNvPr id="38" name="Google Shape;38;p9"/>
          <p:cNvSpPr txBox="1"/>
          <p:nvPr/>
        </p:nvSpPr>
        <p:spPr>
          <a:xfrm>
            <a:off x="365275" y="4656600"/>
            <a:ext cx="8413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by John DeNero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table with rows and named columns: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row is called a </a:t>
            </a:r>
            <a:r>
              <a:rPr i="1" lang="en"/>
              <a:t>record</a:t>
            </a:r>
            <a:r>
              <a:rPr lang="en"/>
              <a:t> or </a:t>
            </a:r>
            <a:r>
              <a:rPr i="1" lang="en"/>
              <a:t>tuple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column is called an </a:t>
            </a:r>
            <a:r>
              <a:rPr i="1" lang="en"/>
              <a:t>attribute</a:t>
            </a:r>
            <a:r>
              <a:rPr lang="en"/>
              <a:t> or </a:t>
            </a:r>
            <a:r>
              <a:rPr i="1" lang="en"/>
              <a:t>field</a:t>
            </a:r>
            <a:r>
              <a:rPr lang="en"/>
              <a:t> and has a name and data type.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Software enforces a fixed set of generic types (strings, integers, etc.), but conceptually a data type describes a semantic domain (names, ages, etc.)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Classically, a relation is an unordered set of tuples, and the attributes of a tuple are unordered, but in SQL both rows and columns are ordered.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Pandas Dataframes allow more than just relational operations. </a:t>
            </a:r>
            <a:r>
              <a:rPr lang="en"/>
              <a:t>E.g., transpose.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Tables in a relational database (e.g., sqlite, mysql, postgres) represent relations.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Maximizes efficiency of relational operators (group, sort, select, join, etc.)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Allows for concurrent access and updates from multiple users.</a:t>
            </a:r>
            <a:endParaRPr/>
          </a:p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243000" y="556500"/>
            <a:ext cx="8665800" cy="16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database schema describes all relations and their attribute names &amp; types.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Determines </a:t>
            </a:r>
            <a:r>
              <a:rPr b="1" lang="en"/>
              <a:t>granularity</a:t>
            </a:r>
            <a:r>
              <a:rPr lang="en"/>
              <a:t>: what does one record in each table represent?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Determines </a:t>
            </a:r>
            <a:r>
              <a:rPr b="1" lang="en"/>
              <a:t>primary and foreign keys</a:t>
            </a:r>
            <a:r>
              <a:rPr lang="en"/>
              <a:t>: what tables are linked?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Determines </a:t>
            </a:r>
            <a:r>
              <a:rPr b="1" lang="en"/>
              <a:t>representation</a:t>
            </a:r>
            <a:r>
              <a:rPr lang="en"/>
              <a:t>: what data types will be used to store attributes?</a:t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43000" y="556500"/>
            <a:ext cx="84438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Tidy datasets have a specific structure: each variable is a column, each observation is a row, and each type of observational unit is a table.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Tidy Data</a:t>
            </a:r>
            <a:endParaRPr/>
          </a:p>
        </p:txBody>
      </p:sp>
      <p:graphicFrame>
        <p:nvGraphicFramePr>
          <p:cNvPr id="67" name="Google Shape;67;p14"/>
          <p:cNvGraphicFramePr/>
          <p:nvPr/>
        </p:nvGraphicFramePr>
        <p:xfrm>
          <a:off x="419100" y="156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{162ECCBF-F1CA-4BEA-AD75-E91C26569C82}</a:tableStyleId>
              </a:tblPr>
              <a:tblGrid>
                <a:gridCol w="1226050"/>
                <a:gridCol w="1357900"/>
                <a:gridCol w="1327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Treatment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Treatment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Smith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Jane Doe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8" name="Google Shape;68;p14"/>
          <p:cNvGraphicFramePr/>
          <p:nvPr/>
        </p:nvGraphicFramePr>
        <p:xfrm>
          <a:off x="4762500" y="156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{162ECCBF-F1CA-4BEA-AD75-E91C26569C82}</a:tableStyleId>
              </a:tblPr>
              <a:tblGrid>
                <a:gridCol w="1226050"/>
                <a:gridCol w="1357900"/>
                <a:gridCol w="1327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Smith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Jane Doe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Treatment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Treatment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" name="Google Shape;69;p14"/>
          <p:cNvGraphicFramePr/>
          <p:nvPr/>
        </p:nvGraphicFramePr>
        <p:xfrm>
          <a:off x="419100" y="340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{162ECCBF-F1CA-4BEA-AD75-E91C26569C82}</a:tableStyleId>
              </a:tblPr>
              <a:tblGrid>
                <a:gridCol w="1226050"/>
                <a:gridCol w="1357900"/>
                <a:gridCol w="1327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Treatment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Smith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Jane Doe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Jane Doe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43000" y="2802000"/>
            <a:ext cx="53772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These are both pivots of a tidy dataset: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762500" y="3409174"/>
            <a:ext cx="4175100" cy="960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Good database schema design and tidy data principles have high overlap.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281950" y="4431200"/>
            <a:ext cx="31362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Wickham, Hadley. "Tidy data" (PDF). Journal of Statistical Software. VV (II)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Joins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375375" y="1756650"/>
            <a:ext cx="1318800" cy="198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815950" y="2182574"/>
            <a:ext cx="1318800" cy="198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</a:t>
            </a:r>
            <a:r>
              <a:rPr lang="en"/>
              <a:t> Join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46400" y="2108075"/>
            <a:ext cx="588300" cy="284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034700" y="2108075"/>
            <a:ext cx="588300" cy="284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46400" y="29631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034700" y="29631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446400" y="337905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034700" y="337905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892150" y="29631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2480450" y="29631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1892150" y="337905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2480450" y="337905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1892150" y="3795000"/>
            <a:ext cx="588300" cy="284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2480450" y="3795000"/>
            <a:ext cx="588300" cy="284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46400" y="25355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1034700" y="25355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892150" y="25355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2480450" y="25355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831825" y="1430975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2272405" y="187803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37600" y="174170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</a:t>
            </a:r>
            <a:endParaRPr u="sng"/>
          </a:p>
        </p:txBody>
      </p:sp>
      <p:sp>
        <p:nvSpPr>
          <p:cNvPr id="104" name="Google Shape;104;p16"/>
          <p:cNvSpPr txBox="1"/>
          <p:nvPr/>
        </p:nvSpPr>
        <p:spPr>
          <a:xfrm>
            <a:off x="1125900" y="174170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</a:t>
            </a:r>
            <a:endParaRPr u="sng"/>
          </a:p>
        </p:txBody>
      </p:sp>
      <p:sp>
        <p:nvSpPr>
          <p:cNvPr id="105" name="Google Shape;105;p16"/>
          <p:cNvSpPr txBox="1"/>
          <p:nvPr/>
        </p:nvSpPr>
        <p:spPr>
          <a:xfrm>
            <a:off x="2571650" y="215765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</a:t>
            </a:r>
            <a:endParaRPr u="sng"/>
          </a:p>
        </p:txBody>
      </p:sp>
      <p:sp>
        <p:nvSpPr>
          <p:cNvPr id="106" name="Google Shape;106;p16"/>
          <p:cNvSpPr txBox="1"/>
          <p:nvPr/>
        </p:nvSpPr>
        <p:spPr>
          <a:xfrm>
            <a:off x="1983350" y="215766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</a:t>
            </a:r>
            <a:endParaRPr u="sng"/>
          </a:p>
        </p:txBody>
      </p:sp>
      <p:sp>
        <p:nvSpPr>
          <p:cNvPr id="107" name="Google Shape;107;p16"/>
          <p:cNvSpPr txBox="1"/>
          <p:nvPr/>
        </p:nvSpPr>
        <p:spPr>
          <a:xfrm>
            <a:off x="166800" y="4406176"/>
            <a:ext cx="3144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* FROM s, 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723000" y="1574675"/>
            <a:ext cx="588300" cy="284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4311300" y="1574675"/>
            <a:ext cx="588300" cy="284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3723000" y="22773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4311300" y="227730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3723000" y="261705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4311300" y="261705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3723000" y="19259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4311300" y="192598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3814200" y="120830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</a:t>
            </a:r>
            <a:endParaRPr u="sng"/>
          </a:p>
        </p:txBody>
      </p:sp>
      <p:sp>
        <p:nvSpPr>
          <p:cNvPr id="117" name="Google Shape;117;p16"/>
          <p:cNvSpPr txBox="1"/>
          <p:nvPr/>
        </p:nvSpPr>
        <p:spPr>
          <a:xfrm>
            <a:off x="4402500" y="120830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</a:t>
            </a:r>
            <a:endParaRPr u="sng"/>
          </a:p>
        </p:txBody>
      </p:sp>
      <p:sp>
        <p:nvSpPr>
          <p:cNvPr id="118" name="Google Shape;118;p16"/>
          <p:cNvSpPr/>
          <p:nvPr/>
        </p:nvSpPr>
        <p:spPr>
          <a:xfrm>
            <a:off x="3723000" y="2966565"/>
            <a:ext cx="588300" cy="284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4311300" y="2966565"/>
            <a:ext cx="588300" cy="284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3723000" y="366919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4311300" y="366919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3723000" y="400894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4311300" y="400894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3723000" y="3317877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4311300" y="3317877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6416325" y="2014403"/>
            <a:ext cx="588300" cy="284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7004625" y="2014403"/>
            <a:ext cx="588300" cy="284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6416325" y="271702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7004625" y="271702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416325" y="3056778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7004625" y="3056778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6416325" y="2365715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7004625" y="2365715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6416325" y="3417078"/>
            <a:ext cx="588300" cy="284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7004625" y="3417078"/>
            <a:ext cx="588300" cy="284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6416325" y="4119703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7004625" y="4119703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6416325" y="4459453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7004625" y="4459453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6416325" y="376839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7004625" y="376839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4990800" y="297069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5579100" y="297069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7664100" y="201440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8252400" y="2014400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7664100" y="3417075"/>
            <a:ext cx="588300" cy="284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8252400" y="3417075"/>
            <a:ext cx="588300" cy="284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990800" y="1573663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5579100" y="1573663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5579100" y="1195725"/>
            <a:ext cx="5883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</a:t>
            </a:r>
            <a:endParaRPr u="sng"/>
          </a:p>
        </p:txBody>
      </p:sp>
      <p:sp>
        <p:nvSpPr>
          <p:cNvPr id="151" name="Google Shape;151;p16"/>
          <p:cNvSpPr txBox="1"/>
          <p:nvPr/>
        </p:nvSpPr>
        <p:spPr>
          <a:xfrm>
            <a:off x="5082000" y="1195735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</a:t>
            </a:r>
            <a:endParaRPr u="sng"/>
          </a:p>
        </p:txBody>
      </p:sp>
      <p:sp>
        <p:nvSpPr>
          <p:cNvPr id="152" name="Google Shape;152;p16"/>
          <p:cNvSpPr/>
          <p:nvPr/>
        </p:nvSpPr>
        <p:spPr>
          <a:xfrm>
            <a:off x="4990800" y="194451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5579100" y="1944518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6502670" y="164216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</a:t>
            </a:r>
            <a:endParaRPr u="sng"/>
          </a:p>
        </p:txBody>
      </p:sp>
      <p:sp>
        <p:nvSpPr>
          <p:cNvPr id="155" name="Google Shape;155;p16"/>
          <p:cNvSpPr txBox="1"/>
          <p:nvPr/>
        </p:nvSpPr>
        <p:spPr>
          <a:xfrm>
            <a:off x="7090970" y="1642160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</a:t>
            </a:r>
            <a:endParaRPr u="sng"/>
          </a:p>
        </p:txBody>
      </p:sp>
      <p:sp>
        <p:nvSpPr>
          <p:cNvPr id="156" name="Google Shape;156;p16"/>
          <p:cNvSpPr txBox="1"/>
          <p:nvPr/>
        </p:nvSpPr>
        <p:spPr>
          <a:xfrm>
            <a:off x="8247280" y="1629585"/>
            <a:ext cx="5883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</a:t>
            </a:r>
            <a:endParaRPr u="sng"/>
          </a:p>
        </p:txBody>
      </p:sp>
      <p:sp>
        <p:nvSpPr>
          <p:cNvPr id="157" name="Google Shape;157;p16"/>
          <p:cNvSpPr txBox="1"/>
          <p:nvPr/>
        </p:nvSpPr>
        <p:spPr>
          <a:xfrm>
            <a:off x="7750180" y="1629595"/>
            <a:ext cx="40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</a:t>
            </a:r>
            <a:endParaRPr u="sng"/>
          </a:p>
        </p:txBody>
      </p:sp>
      <p:sp>
        <p:nvSpPr>
          <p:cNvPr id="158" name="Google Shape;158;p16"/>
          <p:cNvSpPr/>
          <p:nvPr/>
        </p:nvSpPr>
        <p:spPr>
          <a:xfrm>
            <a:off x="4995985" y="2279752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5584285" y="2279752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4995985" y="2620173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5584285" y="2620173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4990800" y="331607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5579100" y="331607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4990800" y="366145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5579100" y="3661450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4990800" y="4012015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579100" y="4012015"/>
            <a:ext cx="588300" cy="28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7664100" y="2349635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8252400" y="2349635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7664100" y="2710345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8252400" y="2710345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7664100" y="3071055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8252400" y="3071055"/>
            <a:ext cx="588300" cy="28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7664100" y="3752310"/>
            <a:ext cx="588300" cy="284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8252400" y="3752310"/>
            <a:ext cx="588300" cy="284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7664100" y="4097690"/>
            <a:ext cx="588300" cy="284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8252400" y="4097690"/>
            <a:ext cx="588300" cy="284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664100" y="4458400"/>
            <a:ext cx="588300" cy="284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8252400" y="4458400"/>
            <a:ext cx="588300" cy="284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3398275" y="4286400"/>
            <a:ext cx="3144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(to be continued …)</a:t>
            </a:r>
            <a:endParaRPr/>
          </a:p>
        </p:txBody>
      </p:sp>
      <p:sp>
        <p:nvSpPr>
          <p:cNvPr id="181" name="Google Shape;181;p16"/>
          <p:cNvSpPr txBox="1"/>
          <p:nvPr/>
        </p:nvSpPr>
        <p:spPr>
          <a:xfrm>
            <a:off x="6060435" y="1343550"/>
            <a:ext cx="3144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(... continued)</a:t>
            </a:r>
            <a:endParaRPr/>
          </a:p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243000" y="556500"/>
            <a:ext cx="84438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pairs of rows appear in the result.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