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1" r:id="rId4"/>
    <p:sldMasterId id="2147483702" r:id="rId5"/>
    <p:sldMasterId id="2147483703" r:id="rId6"/>
    <p:sldMasterId id="214748370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Lst>
  <p:sldSz cy="5143500" cx="9144000"/>
  <p:notesSz cx="6858000" cy="9144000"/>
  <p:embeddedFontLst>
    <p:embeddedFont>
      <p:font typeface="Proxima Nova"/>
      <p:regular r:id="rId76"/>
      <p:bold r:id="rId77"/>
      <p:italic r:id="rId78"/>
      <p:boldItalic r:id="rId79"/>
    </p:embeddedFont>
    <p:embeddedFont>
      <p:font typeface="Lato"/>
      <p:regular r:id="rId80"/>
      <p:bold r:id="rId81"/>
      <p:italic r:id="rId82"/>
      <p:boldItalic r:id="rId83"/>
    </p:embeddedFont>
    <p:embeddedFont>
      <p:font typeface="Tahoma"/>
      <p:regular r:id="rId84"/>
      <p:bold r:id="rId85"/>
    </p:embeddedFont>
    <p:embeddedFont>
      <p:font typeface="Book Antiqua"/>
      <p:regular r:id="rId86"/>
      <p:bold r:id="rId87"/>
      <p:italic r:id="rId88"/>
      <p:boldItalic r:id="rId89"/>
    </p:embeddedFont>
    <p:embeddedFont>
      <p:font typeface="Helvetica Neue"/>
      <p:regular r:id="rId90"/>
      <p:bold r:id="rId91"/>
      <p:italic r:id="rId92"/>
      <p:boldItalic r:id="rId93"/>
    </p:embeddedFont>
    <p:embeddedFont>
      <p:font typeface="Helvetica Neue Light"/>
      <p:regular r:id="rId94"/>
      <p:bold r:id="rId95"/>
      <p:italic r:id="rId96"/>
      <p:boldItalic r:id="rId97"/>
    </p:embeddedFont>
    <p:embeddedFont>
      <p:font typeface="Century Gothic"/>
      <p:regular r:id="rId98"/>
      <p:bold r:id="rId99"/>
      <p:italic r:id="rId100"/>
      <p:boldItalic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CB5C307-25BD-4842-8602-FFD1880269A7}">
  <a:tblStyle styleId="{3CB5C307-25BD-4842-8602-FFD1880269A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C426A21-E9B1-4BEC-9B0D-C347240EA3B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1" Type="http://schemas.openxmlformats.org/officeDocument/2006/relationships/font" Target="fonts/CenturyGothic-boldItalic.fntdata"/><Relationship Id="rId100" Type="http://schemas.openxmlformats.org/officeDocument/2006/relationships/font" Target="fonts/CenturyGothic-italic.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font" Target="fonts/HelveticaNeueLight-bold.fntdata"/><Relationship Id="rId94" Type="http://schemas.openxmlformats.org/officeDocument/2006/relationships/font" Target="fonts/HelveticaNeueLight-regular.fntdata"/><Relationship Id="rId97" Type="http://schemas.openxmlformats.org/officeDocument/2006/relationships/font" Target="fonts/HelveticaNeueLight-boldItalic.fntdata"/><Relationship Id="rId96" Type="http://schemas.openxmlformats.org/officeDocument/2006/relationships/font" Target="fonts/HelveticaNeueLight-italic.fntdata"/><Relationship Id="rId11" Type="http://schemas.openxmlformats.org/officeDocument/2006/relationships/slide" Target="slides/slide3.xml"/><Relationship Id="rId99" Type="http://schemas.openxmlformats.org/officeDocument/2006/relationships/font" Target="fonts/CenturyGothic-bold.fntdata"/><Relationship Id="rId10" Type="http://schemas.openxmlformats.org/officeDocument/2006/relationships/slide" Target="slides/slide2.xml"/><Relationship Id="rId98" Type="http://schemas.openxmlformats.org/officeDocument/2006/relationships/font" Target="fonts/CenturyGothic-regular.fntdata"/><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font" Target="fonts/HelveticaNeue-bold.fntdata"/><Relationship Id="rId90" Type="http://schemas.openxmlformats.org/officeDocument/2006/relationships/font" Target="fonts/HelveticaNeue-regular.fntdata"/><Relationship Id="rId93" Type="http://schemas.openxmlformats.org/officeDocument/2006/relationships/font" Target="fonts/HelveticaNeue-boldItalic.fntdata"/><Relationship Id="rId92" Type="http://schemas.openxmlformats.org/officeDocument/2006/relationships/font" Target="fonts/HelveticaNeue-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font" Target="fonts/Tahoma-regular.fntdata"/><Relationship Id="rId83" Type="http://schemas.openxmlformats.org/officeDocument/2006/relationships/font" Target="fonts/Lato-boldItalic.fntdata"/><Relationship Id="rId86" Type="http://schemas.openxmlformats.org/officeDocument/2006/relationships/font" Target="fonts/BookAntiqua-regular.fntdata"/><Relationship Id="rId85" Type="http://schemas.openxmlformats.org/officeDocument/2006/relationships/font" Target="fonts/Tahoma-bold.fntdata"/><Relationship Id="rId88" Type="http://schemas.openxmlformats.org/officeDocument/2006/relationships/font" Target="fonts/BookAntiqua-italic.fntdata"/><Relationship Id="rId87" Type="http://schemas.openxmlformats.org/officeDocument/2006/relationships/font" Target="fonts/BookAntiqua-bold.fntdata"/><Relationship Id="rId89" Type="http://schemas.openxmlformats.org/officeDocument/2006/relationships/font" Target="fonts/BookAntiqua-boldItalic.fntdata"/><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font" Target="fonts/ProximaNova-bold.fntdata"/><Relationship Id="rId76" Type="http://schemas.openxmlformats.org/officeDocument/2006/relationships/font" Target="fonts/ProximaNova-regular.fntdata"/><Relationship Id="rId79" Type="http://schemas.openxmlformats.org/officeDocument/2006/relationships/font" Target="fonts/ProximaNova-boldItalic.fntdata"/><Relationship Id="rId78" Type="http://schemas.openxmlformats.org/officeDocument/2006/relationships/font" Target="fonts/ProximaNova-italic.fntdata"/><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ec462c2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ec462c2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ec462c2ad_0_4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4ec462c2ad_0_4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ec462c2ad_0_4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 sz="1000" u="none" cap="none" strike="noStrike">
                <a:solidFill>
                  <a:srgbClr val="000000"/>
                </a:solidFill>
                <a:latin typeface="Times New Roman"/>
                <a:ea typeface="Times New Roman"/>
                <a:cs typeface="Times New Roman"/>
                <a:sym typeface="Times New Roman"/>
              </a:rPr>
              <a:t>‹#›</a:t>
            </a:fld>
            <a:endParaRPr b="0" i="0" sz="1000" u="none" cap="none" strike="noStrike">
              <a:solidFill>
                <a:srgbClr val="000000"/>
              </a:solidFill>
              <a:latin typeface="Times New Roman"/>
              <a:ea typeface="Times New Roman"/>
              <a:cs typeface="Times New Roman"/>
              <a:sym typeface="Times New Roman"/>
            </a:endParaRPr>
          </a:p>
        </p:txBody>
      </p:sp>
      <p:sp>
        <p:nvSpPr>
          <p:cNvPr id="348" name="Google Shape;348;g4ec462c2ad_0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g4ec462c2ad_0_4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ec462c2ad_0_4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4ec462c2ad_0_4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ec462c2ad_0_5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4ec462c2ad_0_5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ec462c2ad_0_5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4ec462c2ad_0_5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ec462c2ad_0_14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4ec462c2ad_0_14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ec462c2ad_0_5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4ec462c2ad_0_5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ec462c2ad_0_5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4ec462c2ad_0_5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ec462c2ad_0_5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4ec462c2ad_0_5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4ec462c2ad_0_5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ec462c2ad_0_5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4ec462c2ad_0_5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ec462c2ad_0_1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ec462c2ad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4ec462c2ad_0_5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4ec462c2ad_0_5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4ec462c2ad_0_5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4ec462c2ad_0_5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ec462c2ad_0_5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4ec462c2ad_0_5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ec462c2ad_0_6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4ec462c2ad_0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4ec462c2ad_0_6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g4ec462c2ad_0_6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4ec462c2ad_0_6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 sz="1200" u="none" cap="none" strike="noStrike">
                <a:solidFill>
                  <a:srgbClr val="000000"/>
                </a:solidFill>
                <a:latin typeface="Helvetica Neue"/>
                <a:ea typeface="Helvetica Neue"/>
                <a:cs typeface="Helvetica Neue"/>
                <a:sym typeface="Helvetica Neue"/>
              </a:rPr>
              <a:t>‹#›</a:t>
            </a:fld>
            <a:endParaRPr b="0" i="0" sz="1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4ec462c2ad_0_6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4ec462c2ad_0_6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ec462c2ad_0_6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4ec462c2ad_0_6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ec462c2ad_0_6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4ec462c2ad_0_6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4ec462c2ad_0_6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4ec462c2ad_0_6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4ec462c2ad_0_6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4ec462c2ad_0_6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ec462c2ad_0_13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4ec462c2ad_0_1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f6ab63e0a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f6ab63e0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4f6ab63e0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4f6ab63e0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4ec462c2ad_0_6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 sz="1000" u="none" cap="none" strike="noStrike">
                <a:solidFill>
                  <a:srgbClr val="000000"/>
                </a:solidFill>
                <a:latin typeface="Times New Roman"/>
                <a:ea typeface="Times New Roman"/>
                <a:cs typeface="Times New Roman"/>
                <a:sym typeface="Times New Roman"/>
              </a:rPr>
              <a:t>‹#›</a:t>
            </a:fld>
            <a:endParaRPr b="0" i="0" sz="1000" u="none" cap="none" strike="noStrike">
              <a:solidFill>
                <a:srgbClr val="000000"/>
              </a:solidFill>
              <a:latin typeface="Times New Roman"/>
              <a:ea typeface="Times New Roman"/>
              <a:cs typeface="Times New Roman"/>
              <a:sym typeface="Times New Roman"/>
            </a:endParaRPr>
          </a:p>
        </p:txBody>
      </p:sp>
      <p:sp>
        <p:nvSpPr>
          <p:cNvPr id="527" name="Google Shape;527;g4ec462c2ad_0_6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g4ec462c2ad_0_6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4ec462c2ad_0_6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4ec462c2ad_0_6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4ec462c2ad_0_10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000">
                <a:solidFill>
                  <a:schemeClr val="dk1"/>
                </a:solidFill>
                <a:latin typeface="Times New Roman"/>
                <a:ea typeface="Times New Roman"/>
                <a:cs typeface="Times New Roman"/>
                <a:sym typeface="Times New Roman"/>
              </a:rPr>
              <a:t>‹#›</a:t>
            </a:fld>
            <a:endParaRPr b="0" i="0" sz="1000">
              <a:solidFill>
                <a:schemeClr val="dk1"/>
              </a:solidFill>
              <a:latin typeface="Times New Roman"/>
              <a:ea typeface="Times New Roman"/>
              <a:cs typeface="Times New Roman"/>
              <a:sym typeface="Times New Roman"/>
            </a:endParaRPr>
          </a:p>
        </p:txBody>
      </p:sp>
      <p:sp>
        <p:nvSpPr>
          <p:cNvPr id="560" name="Google Shape;560;g4ec462c2ad_0_10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1" name="Google Shape;561;g4ec462c2ad_0_10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4ec462c2ad_0_8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g4ec462c2ad_0_8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g4ec462c2ad_0_8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 sz="1200" u="none" cap="none" strike="noStrike">
                <a:solidFill>
                  <a:srgbClr val="000000"/>
                </a:solidFill>
                <a:latin typeface="Helvetica Neue"/>
                <a:ea typeface="Helvetica Neue"/>
                <a:cs typeface="Helvetica Neue"/>
                <a:sym typeface="Helvetica Neue"/>
              </a:rPr>
              <a:t>‹#›</a:t>
            </a:fld>
            <a:endParaRPr b="0" i="0" sz="1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4ec462c2ad_0_8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g4ec462c2ad_0_8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4ec462c2ad_0_8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 sz="1200" u="none" cap="none" strike="noStrike">
                <a:solidFill>
                  <a:srgbClr val="000000"/>
                </a:solidFill>
                <a:latin typeface="Helvetica Neue"/>
                <a:ea typeface="Helvetica Neue"/>
                <a:cs typeface="Helvetica Neue"/>
                <a:sym typeface="Helvetica Neue"/>
              </a:rPr>
              <a:t>‹#›</a:t>
            </a:fld>
            <a:endParaRPr b="0" i="0" sz="1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4ec462c2a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7" name="Google Shape;617;g4ec462c2a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4ec462c2a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 sz="1200" u="none" cap="none" strike="noStrike">
                <a:solidFill>
                  <a:srgbClr val="000000"/>
                </a:solidFill>
                <a:latin typeface="Helvetica Neue"/>
                <a:ea typeface="Helvetica Neue"/>
                <a:cs typeface="Helvetica Neue"/>
                <a:sym typeface="Helvetica Neue"/>
              </a:rPr>
              <a:t>‹#›</a:t>
            </a:fld>
            <a:endParaRPr b="0" i="0" sz="1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4ec462c2ad_0_8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g4ec462c2ad_0_8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g4ec462c2ad_0_8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 sz="1200" u="none" cap="none" strike="noStrike">
                <a:solidFill>
                  <a:srgbClr val="000000"/>
                </a:solidFill>
                <a:latin typeface="Helvetica Neue"/>
                <a:ea typeface="Helvetica Neue"/>
                <a:cs typeface="Helvetica Neue"/>
                <a:sym typeface="Helvetica Neue"/>
              </a:rPr>
              <a:t>‹#›</a:t>
            </a:fld>
            <a:endParaRPr b="0" i="0" sz="1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4ec462c2ad_0_10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g4ec462c2ad_0_10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ec462c2ad_0_2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4ec462c2ad_0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4f6ab63e0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f6ab63e0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4ec462c2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4ec462c2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4ec462c2a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4ec462c2a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4ec462c2a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ec462c2a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4ec462c2a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4ec462c2a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4ec462c2a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4ec462c2a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4ec462c2a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ec462c2a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4ec462c2a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4ec462c2a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4ec462c2a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4ec462c2a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4f6ab63e0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f6ab63e0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ec462c2ad_0_2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4ec462c2ad_0_2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4ec462c2a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4ec462c2a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4ec462c2a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4ec462c2a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4ec462c2a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4ec462c2a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4ec462c2a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4ec462c2a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4ec462c2a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4ec462c2a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4f6ab63e0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4f6ab63e0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4ec462c2a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4ec462c2a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4ec462c2a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4ec462c2a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4ec462c2a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4ec462c2a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4f6ab63e0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4f6ab63e0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ec462c2ad_0_3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 sz="1000" u="none" cap="none" strike="noStrike">
                <a:solidFill>
                  <a:srgbClr val="000000"/>
                </a:solidFill>
                <a:latin typeface="Times New Roman"/>
                <a:ea typeface="Times New Roman"/>
                <a:cs typeface="Times New Roman"/>
                <a:sym typeface="Times New Roman"/>
              </a:rPr>
              <a:t>‹#›</a:t>
            </a:fld>
            <a:endParaRPr b="0" i="0" sz="1000" u="none" cap="none" strike="noStrike">
              <a:solidFill>
                <a:srgbClr val="000000"/>
              </a:solidFill>
              <a:latin typeface="Times New Roman"/>
              <a:ea typeface="Times New Roman"/>
              <a:cs typeface="Times New Roman"/>
              <a:sym typeface="Times New Roman"/>
            </a:endParaRPr>
          </a:p>
        </p:txBody>
      </p:sp>
      <p:sp>
        <p:nvSpPr>
          <p:cNvPr id="306" name="Google Shape;306;g4ec462c2ad_0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g4ec462c2ad_0_3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4ec462c2a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4ec462c2a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g4ec462c2a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4ec462c2a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4ec462c2a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4ec462c2a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g4ec462c2a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4ec462c2a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g4ec462c2a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4ec462c2a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4f6ab63e0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4f6ab63e0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4ec462c2ad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4ec462c2ad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g4ec462c2a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4ec462c2a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ec462c2ad_0_11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4ec462c2ad_0_1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ec462c2ad_0_4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4ec462c2ad_0_4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ec462c2ad_0_4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4ec462c2ad_0_4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4ec462c2ad_0_4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 sz="1200" u="none" cap="none" strike="noStrike">
                <a:solidFill>
                  <a:srgbClr val="000000"/>
                </a:solidFill>
                <a:latin typeface="Helvetica Neue"/>
                <a:ea typeface="Helvetica Neue"/>
                <a:cs typeface="Helvetica Neue"/>
                <a:sym typeface="Helvetica Neue"/>
              </a:rPr>
              <a:t>‹#›</a:t>
            </a:fld>
            <a:endParaRPr b="0" i="0" sz="1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9" name="Shape 99"/>
        <p:cNvGrpSpPr/>
        <p:nvPr/>
      </p:nvGrpSpPr>
      <p:grpSpPr>
        <a:xfrm>
          <a:off x="0" y="0"/>
          <a:ext cx="0" cy="0"/>
          <a:chOff x="0" y="0"/>
          <a:chExt cx="0" cy="0"/>
        </a:xfrm>
      </p:grpSpPr>
      <p:cxnSp>
        <p:nvCxnSpPr>
          <p:cNvPr id="100" name="Google Shape;100;p2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01" name="Google Shape;101;p26"/>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2" name="Google Shape;102;p26"/>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03" name="Google Shape;10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04" name="Shape 104"/>
        <p:cNvGrpSpPr/>
        <p:nvPr/>
      </p:nvGrpSpPr>
      <p:grpSpPr>
        <a:xfrm>
          <a:off x="0" y="0"/>
          <a:ext cx="0" cy="0"/>
          <a:chOff x="0" y="0"/>
          <a:chExt cx="0" cy="0"/>
        </a:xfrm>
      </p:grpSpPr>
      <p:cxnSp>
        <p:nvCxnSpPr>
          <p:cNvPr id="105" name="Google Shape;105;p27"/>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06" name="Google Shape;106;p27"/>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7" name="Google Shape;10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8" name="Shape 108"/>
        <p:cNvGrpSpPr/>
        <p:nvPr/>
      </p:nvGrpSpPr>
      <p:grpSpPr>
        <a:xfrm>
          <a:off x="0" y="0"/>
          <a:ext cx="0" cy="0"/>
          <a:chOff x="0" y="0"/>
          <a:chExt cx="0" cy="0"/>
        </a:xfrm>
      </p:grpSpPr>
      <p:sp>
        <p:nvSpPr>
          <p:cNvPr id="109" name="Google Shape;109;p2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2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2" name="Google Shape;11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29"/>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6" name="Google Shape;116;p29"/>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7" name="Google Shape;11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8" name="Shape 118"/>
        <p:cNvGrpSpPr/>
        <p:nvPr/>
      </p:nvGrpSpPr>
      <p:grpSpPr>
        <a:xfrm>
          <a:off x="0" y="0"/>
          <a:ext cx="0" cy="0"/>
          <a:chOff x="0" y="0"/>
          <a:chExt cx="0" cy="0"/>
        </a:xfrm>
      </p:grpSpPr>
      <p:sp>
        <p:nvSpPr>
          <p:cNvPr id="119" name="Google Shape;119;p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1" name="Shape 121"/>
        <p:cNvGrpSpPr/>
        <p:nvPr/>
      </p:nvGrpSpPr>
      <p:grpSpPr>
        <a:xfrm>
          <a:off x="0" y="0"/>
          <a:ext cx="0" cy="0"/>
          <a:chOff x="0" y="0"/>
          <a:chExt cx="0" cy="0"/>
        </a:xfrm>
      </p:grpSpPr>
      <p:sp>
        <p:nvSpPr>
          <p:cNvPr id="122" name="Google Shape;122;p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3" name="Google Shape;123;p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4" name="Google Shape;12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125" name="Shape 125"/>
        <p:cNvGrpSpPr/>
        <p:nvPr/>
      </p:nvGrpSpPr>
      <p:grpSpPr>
        <a:xfrm>
          <a:off x="0" y="0"/>
          <a:ext cx="0" cy="0"/>
          <a:chOff x="0" y="0"/>
          <a:chExt cx="0" cy="0"/>
        </a:xfrm>
      </p:grpSpPr>
      <p:sp>
        <p:nvSpPr>
          <p:cNvPr id="126" name="Google Shape;126;p32"/>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7" name="Google Shape;12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8" name="Shape 128"/>
        <p:cNvGrpSpPr/>
        <p:nvPr/>
      </p:nvGrpSpPr>
      <p:grpSpPr>
        <a:xfrm>
          <a:off x="0" y="0"/>
          <a:ext cx="0" cy="0"/>
          <a:chOff x="0" y="0"/>
          <a:chExt cx="0" cy="0"/>
        </a:xfrm>
      </p:grpSpPr>
      <p:sp>
        <p:nvSpPr>
          <p:cNvPr id="129" name="Google Shape;129;p33"/>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33"/>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131" name="Google Shape;131;p33"/>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2" name="Google Shape;132;p3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3" name="Google Shape;133;p3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34" name="Google Shape;13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sp>
        <p:nvSpPr>
          <p:cNvPr id="136" name="Google Shape;136;p34"/>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137" name="Google Shape;13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8" name="Shape 138"/>
        <p:cNvGrpSpPr/>
        <p:nvPr/>
      </p:nvGrpSpPr>
      <p:grpSpPr>
        <a:xfrm>
          <a:off x="0" y="0"/>
          <a:ext cx="0" cy="0"/>
          <a:chOff x="0" y="0"/>
          <a:chExt cx="0" cy="0"/>
        </a:xfrm>
      </p:grpSpPr>
      <p:sp>
        <p:nvSpPr>
          <p:cNvPr id="139" name="Google Shape;139;p3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5"/>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41" name="Google Shape;141;p35"/>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2" name="Google Shape;14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3" name="Shape 143"/>
        <p:cNvGrpSpPr/>
        <p:nvPr/>
      </p:nvGrpSpPr>
      <p:grpSpPr>
        <a:xfrm>
          <a:off x="0" y="0"/>
          <a:ext cx="0" cy="0"/>
          <a:chOff x="0" y="0"/>
          <a:chExt cx="0" cy="0"/>
        </a:xfrm>
      </p:grpSpPr>
      <p:sp>
        <p:nvSpPr>
          <p:cNvPr id="144" name="Google Shape;14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1" name="Shape 151"/>
        <p:cNvGrpSpPr/>
        <p:nvPr/>
      </p:nvGrpSpPr>
      <p:grpSpPr>
        <a:xfrm>
          <a:off x="0" y="0"/>
          <a:ext cx="0" cy="0"/>
          <a:chOff x="0" y="0"/>
          <a:chExt cx="0" cy="0"/>
        </a:xfrm>
      </p:grpSpPr>
      <p:sp>
        <p:nvSpPr>
          <p:cNvPr id="152" name="Google Shape;152;p38"/>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3" name="Google Shape;153;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rtl="0" algn="l">
              <a:lnSpc>
                <a:spcPct val="90000"/>
              </a:lnSpc>
              <a:spcBef>
                <a:spcPts val="1700"/>
              </a:spcBef>
              <a:spcAft>
                <a:spcPts val="0"/>
              </a:spcAft>
              <a:buClr>
                <a:schemeClr val="dk1"/>
              </a:buClr>
              <a:buSzPts val="2100"/>
              <a:buFont typeface="Noto Sans Symbols"/>
              <a:buChar char="➢"/>
              <a:defRPr/>
            </a:lvl1pPr>
            <a:lvl2pPr indent="-342900" lvl="1" marL="914400" rtl="0" algn="l">
              <a:lnSpc>
                <a:spcPct val="90000"/>
              </a:lnSpc>
              <a:spcBef>
                <a:spcPts val="400"/>
              </a:spcBef>
              <a:spcAft>
                <a:spcPts val="0"/>
              </a:spcAft>
              <a:buClr>
                <a:schemeClr val="dk1"/>
              </a:buClr>
              <a:buSzPts val="1800"/>
              <a:buChar char="➢"/>
              <a:defRPr/>
            </a:lvl2pPr>
            <a:lvl3pPr indent="-323850" lvl="2" marL="1371600" rtl="0" algn="l">
              <a:lnSpc>
                <a:spcPct val="90000"/>
              </a:lnSpc>
              <a:spcBef>
                <a:spcPts val="400"/>
              </a:spcBef>
              <a:spcAft>
                <a:spcPts val="0"/>
              </a:spcAft>
              <a:buClr>
                <a:schemeClr val="dk1"/>
              </a:buClr>
              <a:buSzPts val="15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4" name="Google Shape;154;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7" name="Shape 157"/>
        <p:cNvGrpSpPr/>
        <p:nvPr/>
      </p:nvGrpSpPr>
      <p:grpSpPr>
        <a:xfrm>
          <a:off x="0" y="0"/>
          <a:ext cx="0" cy="0"/>
          <a:chOff x="0" y="0"/>
          <a:chExt cx="0" cy="0"/>
        </a:xfrm>
      </p:grpSpPr>
      <p:sp>
        <p:nvSpPr>
          <p:cNvPr id="158" name="Google Shape;158;p3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rtl="0" algn="ctr">
              <a:lnSpc>
                <a:spcPct val="90000"/>
              </a:lnSpc>
              <a:spcBef>
                <a:spcPts val="0"/>
              </a:spcBef>
              <a:spcAft>
                <a:spcPts val="0"/>
              </a:spcAft>
              <a:buClr>
                <a:schemeClr val="dk1"/>
              </a:buClr>
              <a:buSzPts val="4500"/>
              <a:buFont typeface="Century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9" name="Google Shape;159;p39"/>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rtl="0" algn="ctr">
              <a:lnSpc>
                <a:spcPct val="90000"/>
              </a:lnSpc>
              <a:spcBef>
                <a:spcPts val="17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60" name="Google Shape;160;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1" name="Google Shape;161;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2" name="Google Shape;162;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Header" type="secHead">
  <p:cSld name="SECTION_HEADER">
    <p:bg>
      <p:bgPr>
        <a:solidFill>
          <a:schemeClr val="accent5"/>
        </a:solidFill>
      </p:bgPr>
    </p:bg>
    <p:spTree>
      <p:nvGrpSpPr>
        <p:cNvPr id="163" name="Shape 163"/>
        <p:cNvGrpSpPr/>
        <p:nvPr/>
      </p:nvGrpSpPr>
      <p:grpSpPr>
        <a:xfrm>
          <a:off x="0" y="0"/>
          <a:ext cx="0" cy="0"/>
          <a:chOff x="0" y="0"/>
          <a:chExt cx="0" cy="0"/>
        </a:xfrm>
      </p:grpSpPr>
      <p:sp>
        <p:nvSpPr>
          <p:cNvPr id="164" name="Google Shape;164;p40"/>
          <p:cNvSpPr txBox="1"/>
          <p:nvPr>
            <p:ph type="title"/>
          </p:nvPr>
        </p:nvSpPr>
        <p:spPr>
          <a:xfrm>
            <a:off x="623888" y="1282305"/>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lt1"/>
              </a:buClr>
              <a:buSzPts val="4500"/>
              <a:buFont typeface="Century Gothic"/>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5" name="Google Shape;165;p40"/>
          <p:cNvSpPr txBox="1"/>
          <p:nvPr>
            <p:ph idx="1" type="body"/>
          </p:nvPr>
        </p:nvSpPr>
        <p:spPr>
          <a:xfrm>
            <a:off x="623888" y="3442098"/>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lt1"/>
              </a:buClr>
              <a:buSzPts val="1800"/>
              <a:buNone/>
              <a:defRPr sz="1800">
                <a:solidFill>
                  <a:schemeClr val="lt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66" name="Google Shape;166;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7" name="Google Shape;167;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8" name="Google Shape;168;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lt1"/>
                </a:solidFill>
                <a:latin typeface="Helvetica Neue"/>
                <a:ea typeface="Helvetica Neue"/>
                <a:cs typeface="Helvetica Neue"/>
                <a:sym typeface="Helvetica Neue"/>
              </a:defRPr>
            </a:lvl1pPr>
            <a:lvl2pPr indent="0" lvl="1" marL="0" rtl="0" algn="r">
              <a:spcBef>
                <a:spcPts val="0"/>
              </a:spcBef>
              <a:buNone/>
              <a:defRPr b="0" i="0" sz="900" u="none" cap="none" strike="noStrike">
                <a:solidFill>
                  <a:schemeClr val="lt1"/>
                </a:solidFill>
                <a:latin typeface="Helvetica Neue"/>
                <a:ea typeface="Helvetica Neue"/>
                <a:cs typeface="Helvetica Neue"/>
                <a:sym typeface="Helvetica Neue"/>
              </a:defRPr>
            </a:lvl2pPr>
            <a:lvl3pPr indent="0" lvl="2" marL="0" rtl="0" algn="r">
              <a:spcBef>
                <a:spcPts val="0"/>
              </a:spcBef>
              <a:buNone/>
              <a:defRPr b="0" i="0" sz="900" u="none" cap="none" strike="noStrike">
                <a:solidFill>
                  <a:schemeClr val="lt1"/>
                </a:solidFill>
                <a:latin typeface="Helvetica Neue"/>
                <a:ea typeface="Helvetica Neue"/>
                <a:cs typeface="Helvetica Neue"/>
                <a:sym typeface="Helvetica Neue"/>
              </a:defRPr>
            </a:lvl3pPr>
            <a:lvl4pPr indent="0" lvl="3" marL="0" rtl="0" algn="r">
              <a:spcBef>
                <a:spcPts val="0"/>
              </a:spcBef>
              <a:buNone/>
              <a:defRPr b="0" i="0" sz="900" u="none" cap="none" strike="noStrike">
                <a:solidFill>
                  <a:schemeClr val="lt1"/>
                </a:solidFill>
                <a:latin typeface="Helvetica Neue"/>
                <a:ea typeface="Helvetica Neue"/>
                <a:cs typeface="Helvetica Neue"/>
                <a:sym typeface="Helvetica Neue"/>
              </a:defRPr>
            </a:lvl4pPr>
            <a:lvl5pPr indent="0" lvl="4" marL="0" rtl="0" algn="r">
              <a:spcBef>
                <a:spcPts val="0"/>
              </a:spcBef>
              <a:buNone/>
              <a:defRPr b="0" i="0" sz="900" u="none" cap="none" strike="noStrike">
                <a:solidFill>
                  <a:schemeClr val="lt1"/>
                </a:solidFill>
                <a:latin typeface="Helvetica Neue"/>
                <a:ea typeface="Helvetica Neue"/>
                <a:cs typeface="Helvetica Neue"/>
                <a:sym typeface="Helvetica Neue"/>
              </a:defRPr>
            </a:lvl5pPr>
            <a:lvl6pPr indent="0" lvl="5" marL="0" rtl="0" algn="r">
              <a:spcBef>
                <a:spcPts val="0"/>
              </a:spcBef>
              <a:buNone/>
              <a:defRPr b="0" i="0" sz="900" u="none" cap="none" strike="noStrike">
                <a:solidFill>
                  <a:schemeClr val="lt1"/>
                </a:solidFill>
                <a:latin typeface="Helvetica Neue"/>
                <a:ea typeface="Helvetica Neue"/>
                <a:cs typeface="Helvetica Neue"/>
                <a:sym typeface="Helvetica Neue"/>
              </a:defRPr>
            </a:lvl6pPr>
            <a:lvl7pPr indent="0" lvl="6" marL="0" rtl="0" algn="r">
              <a:spcBef>
                <a:spcPts val="0"/>
              </a:spcBef>
              <a:buNone/>
              <a:defRPr b="0" i="0" sz="900" u="none" cap="none" strike="noStrike">
                <a:solidFill>
                  <a:schemeClr val="lt1"/>
                </a:solidFill>
                <a:latin typeface="Helvetica Neue"/>
                <a:ea typeface="Helvetica Neue"/>
                <a:cs typeface="Helvetica Neue"/>
                <a:sym typeface="Helvetica Neue"/>
              </a:defRPr>
            </a:lvl7pPr>
            <a:lvl8pPr indent="0" lvl="7" marL="0" rtl="0" algn="r">
              <a:spcBef>
                <a:spcPts val="0"/>
              </a:spcBef>
              <a:buNone/>
              <a:defRPr b="0" i="0" sz="900" u="none" cap="none" strike="noStrike">
                <a:solidFill>
                  <a:schemeClr val="lt1"/>
                </a:solidFill>
                <a:latin typeface="Helvetica Neue"/>
                <a:ea typeface="Helvetica Neue"/>
                <a:cs typeface="Helvetica Neue"/>
                <a:sym typeface="Helvetica Neue"/>
              </a:defRPr>
            </a:lvl8pPr>
            <a:lvl9pPr indent="0" lvl="8" marL="0" rtl="0" algn="r">
              <a:spcBef>
                <a:spcPts val="0"/>
              </a:spcBef>
              <a:buNone/>
              <a:defRPr b="0" i="0" sz="9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bg>
      <p:bgPr>
        <a:solidFill>
          <a:srgbClr val="3F3F3F"/>
        </a:solidFill>
      </p:bgPr>
    </p:bg>
    <p:spTree>
      <p:nvGrpSpPr>
        <p:cNvPr id="169" name="Shape 169"/>
        <p:cNvGrpSpPr/>
        <p:nvPr/>
      </p:nvGrpSpPr>
      <p:grpSpPr>
        <a:xfrm>
          <a:off x="0" y="0"/>
          <a:ext cx="0" cy="0"/>
          <a:chOff x="0" y="0"/>
          <a:chExt cx="0" cy="0"/>
        </a:xfrm>
      </p:grpSpPr>
      <p:sp>
        <p:nvSpPr>
          <p:cNvPr id="170" name="Google Shape;170;p41"/>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lt1"/>
              </a:buClr>
              <a:buSzPts val="3300"/>
              <a:buFont typeface="Century Gothic"/>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1" name="Google Shape;171;p4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rtl="0" algn="l">
              <a:lnSpc>
                <a:spcPct val="90000"/>
              </a:lnSpc>
              <a:spcBef>
                <a:spcPts val="1700"/>
              </a:spcBef>
              <a:spcAft>
                <a:spcPts val="0"/>
              </a:spcAft>
              <a:buClr>
                <a:schemeClr val="lt1"/>
              </a:buClr>
              <a:buSzPts val="2100"/>
              <a:buFont typeface="Noto Sans Symbols"/>
              <a:buChar char="➢"/>
              <a:defRPr>
                <a:solidFill>
                  <a:schemeClr val="lt1"/>
                </a:solidFill>
              </a:defRPr>
            </a:lvl1pPr>
            <a:lvl2pPr indent="-342900" lvl="1" marL="914400" rtl="0" algn="l">
              <a:lnSpc>
                <a:spcPct val="90000"/>
              </a:lnSpc>
              <a:spcBef>
                <a:spcPts val="400"/>
              </a:spcBef>
              <a:spcAft>
                <a:spcPts val="0"/>
              </a:spcAft>
              <a:buClr>
                <a:schemeClr val="lt1"/>
              </a:buClr>
              <a:buSzPts val="1800"/>
              <a:buChar char="➢"/>
              <a:defRPr>
                <a:solidFill>
                  <a:schemeClr val="lt1"/>
                </a:solidFill>
              </a:defRPr>
            </a:lvl2pPr>
            <a:lvl3pPr indent="-323850" lvl="2" marL="1371600" rtl="0" algn="l">
              <a:lnSpc>
                <a:spcPct val="90000"/>
              </a:lnSpc>
              <a:spcBef>
                <a:spcPts val="400"/>
              </a:spcBef>
              <a:spcAft>
                <a:spcPts val="0"/>
              </a:spcAft>
              <a:buClr>
                <a:schemeClr val="lt1"/>
              </a:buClr>
              <a:buSzPts val="1500"/>
              <a:buChar char="➢"/>
              <a:defRPr>
                <a:solidFill>
                  <a:schemeClr val="lt1"/>
                </a:solidFill>
              </a:defRPr>
            </a:lvl3pPr>
            <a:lvl4pPr indent="-317500" lvl="3" marL="1828800" rtl="0" algn="l">
              <a:lnSpc>
                <a:spcPct val="90000"/>
              </a:lnSpc>
              <a:spcBef>
                <a:spcPts val="400"/>
              </a:spcBef>
              <a:spcAft>
                <a:spcPts val="0"/>
              </a:spcAft>
              <a:buClr>
                <a:schemeClr val="lt1"/>
              </a:buClr>
              <a:buSzPts val="1400"/>
              <a:buChar char="➢"/>
              <a:defRPr>
                <a:solidFill>
                  <a:schemeClr val="lt1"/>
                </a:solidFill>
              </a:defRPr>
            </a:lvl4pPr>
            <a:lvl5pPr indent="-317500" lvl="4" marL="2286000" rtl="0" algn="l">
              <a:lnSpc>
                <a:spcPct val="90000"/>
              </a:lnSpc>
              <a:spcBef>
                <a:spcPts val="400"/>
              </a:spcBef>
              <a:spcAft>
                <a:spcPts val="0"/>
              </a:spcAft>
              <a:buClr>
                <a:schemeClr val="lt1"/>
              </a:buClr>
              <a:buSzPts val="1400"/>
              <a:buChar char="➢"/>
              <a:defRPr>
                <a:solidFill>
                  <a:schemeClr val="lt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2" name="Google Shape;172;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3" name="Google Shape;173;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4" name="Google Shape;174;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lt1"/>
                </a:solidFill>
                <a:latin typeface="Helvetica Neue"/>
                <a:ea typeface="Helvetica Neue"/>
                <a:cs typeface="Helvetica Neue"/>
                <a:sym typeface="Helvetica Neue"/>
              </a:defRPr>
            </a:lvl1pPr>
            <a:lvl2pPr indent="0" lvl="1" marL="0" rtl="0" algn="r">
              <a:spcBef>
                <a:spcPts val="0"/>
              </a:spcBef>
              <a:buNone/>
              <a:defRPr b="0" i="0" sz="900" u="none" cap="none" strike="noStrike">
                <a:solidFill>
                  <a:schemeClr val="lt1"/>
                </a:solidFill>
                <a:latin typeface="Helvetica Neue"/>
                <a:ea typeface="Helvetica Neue"/>
                <a:cs typeface="Helvetica Neue"/>
                <a:sym typeface="Helvetica Neue"/>
              </a:defRPr>
            </a:lvl2pPr>
            <a:lvl3pPr indent="0" lvl="2" marL="0" rtl="0" algn="r">
              <a:spcBef>
                <a:spcPts val="0"/>
              </a:spcBef>
              <a:buNone/>
              <a:defRPr b="0" i="0" sz="900" u="none" cap="none" strike="noStrike">
                <a:solidFill>
                  <a:schemeClr val="lt1"/>
                </a:solidFill>
                <a:latin typeface="Helvetica Neue"/>
                <a:ea typeface="Helvetica Neue"/>
                <a:cs typeface="Helvetica Neue"/>
                <a:sym typeface="Helvetica Neue"/>
              </a:defRPr>
            </a:lvl3pPr>
            <a:lvl4pPr indent="0" lvl="3" marL="0" rtl="0" algn="r">
              <a:spcBef>
                <a:spcPts val="0"/>
              </a:spcBef>
              <a:buNone/>
              <a:defRPr b="0" i="0" sz="900" u="none" cap="none" strike="noStrike">
                <a:solidFill>
                  <a:schemeClr val="lt1"/>
                </a:solidFill>
                <a:latin typeface="Helvetica Neue"/>
                <a:ea typeface="Helvetica Neue"/>
                <a:cs typeface="Helvetica Neue"/>
                <a:sym typeface="Helvetica Neue"/>
              </a:defRPr>
            </a:lvl4pPr>
            <a:lvl5pPr indent="0" lvl="4" marL="0" rtl="0" algn="r">
              <a:spcBef>
                <a:spcPts val="0"/>
              </a:spcBef>
              <a:buNone/>
              <a:defRPr b="0" i="0" sz="900" u="none" cap="none" strike="noStrike">
                <a:solidFill>
                  <a:schemeClr val="lt1"/>
                </a:solidFill>
                <a:latin typeface="Helvetica Neue"/>
                <a:ea typeface="Helvetica Neue"/>
                <a:cs typeface="Helvetica Neue"/>
                <a:sym typeface="Helvetica Neue"/>
              </a:defRPr>
            </a:lvl5pPr>
            <a:lvl6pPr indent="0" lvl="5" marL="0" rtl="0" algn="r">
              <a:spcBef>
                <a:spcPts val="0"/>
              </a:spcBef>
              <a:buNone/>
              <a:defRPr b="0" i="0" sz="900" u="none" cap="none" strike="noStrike">
                <a:solidFill>
                  <a:schemeClr val="lt1"/>
                </a:solidFill>
                <a:latin typeface="Helvetica Neue"/>
                <a:ea typeface="Helvetica Neue"/>
                <a:cs typeface="Helvetica Neue"/>
                <a:sym typeface="Helvetica Neue"/>
              </a:defRPr>
            </a:lvl6pPr>
            <a:lvl7pPr indent="0" lvl="6" marL="0" rtl="0" algn="r">
              <a:spcBef>
                <a:spcPts val="0"/>
              </a:spcBef>
              <a:buNone/>
              <a:defRPr b="0" i="0" sz="900" u="none" cap="none" strike="noStrike">
                <a:solidFill>
                  <a:schemeClr val="lt1"/>
                </a:solidFill>
                <a:latin typeface="Helvetica Neue"/>
                <a:ea typeface="Helvetica Neue"/>
                <a:cs typeface="Helvetica Neue"/>
                <a:sym typeface="Helvetica Neue"/>
              </a:defRPr>
            </a:lvl7pPr>
            <a:lvl8pPr indent="0" lvl="7" marL="0" rtl="0" algn="r">
              <a:spcBef>
                <a:spcPts val="0"/>
              </a:spcBef>
              <a:buNone/>
              <a:defRPr b="0" i="0" sz="900" u="none" cap="none" strike="noStrike">
                <a:solidFill>
                  <a:schemeClr val="lt1"/>
                </a:solidFill>
                <a:latin typeface="Helvetica Neue"/>
                <a:ea typeface="Helvetica Neue"/>
                <a:cs typeface="Helvetica Neue"/>
                <a:sym typeface="Helvetica Neue"/>
              </a:defRPr>
            </a:lvl8pPr>
            <a:lvl9pPr indent="0" lvl="8" marL="0" rtl="0" algn="r">
              <a:spcBef>
                <a:spcPts val="0"/>
              </a:spcBef>
              <a:buNone/>
              <a:defRPr b="0" i="0" sz="9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5" name="Shape 175"/>
        <p:cNvGrpSpPr/>
        <p:nvPr/>
      </p:nvGrpSpPr>
      <p:grpSpPr>
        <a:xfrm>
          <a:off x="0" y="0"/>
          <a:ext cx="0" cy="0"/>
          <a:chOff x="0" y="0"/>
          <a:chExt cx="0" cy="0"/>
        </a:xfrm>
      </p:grpSpPr>
      <p:sp>
        <p:nvSpPr>
          <p:cNvPr id="176" name="Google Shape;176;p42"/>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7" name="Google Shape;177;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0" name="Shape 180"/>
        <p:cNvGrpSpPr/>
        <p:nvPr/>
      </p:nvGrpSpPr>
      <p:grpSpPr>
        <a:xfrm>
          <a:off x="0" y="0"/>
          <a:ext cx="0" cy="0"/>
          <a:chOff x="0" y="0"/>
          <a:chExt cx="0" cy="0"/>
        </a:xfrm>
      </p:grpSpPr>
      <p:sp>
        <p:nvSpPr>
          <p:cNvPr id="181" name="Google Shape;181;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2" name="Google Shape;182;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3" name="Google Shape;183;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and Content">
  <p:cSld name="5_Title and Content">
    <p:bg>
      <p:bgPr>
        <a:solidFill>
          <a:srgbClr val="DDEAF6"/>
        </a:solidFill>
      </p:bgPr>
    </p:bg>
    <p:spTree>
      <p:nvGrpSpPr>
        <p:cNvPr id="184" name="Shape 184"/>
        <p:cNvGrpSpPr/>
        <p:nvPr/>
      </p:nvGrpSpPr>
      <p:grpSpPr>
        <a:xfrm>
          <a:off x="0" y="0"/>
          <a:ext cx="0" cy="0"/>
          <a:chOff x="0" y="0"/>
          <a:chExt cx="0" cy="0"/>
        </a:xfrm>
      </p:grpSpPr>
      <p:sp>
        <p:nvSpPr>
          <p:cNvPr id="185" name="Google Shape;185;p44"/>
          <p:cNvSpPr txBox="1"/>
          <p:nvPr>
            <p:ph type="title"/>
          </p:nvPr>
        </p:nvSpPr>
        <p:spPr>
          <a:xfrm>
            <a:off x="414338" y="405795"/>
            <a:ext cx="8101200" cy="979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6" name="Google Shape;186;p44"/>
          <p:cNvSpPr txBox="1"/>
          <p:nvPr>
            <p:ph idx="1" type="body"/>
          </p:nvPr>
        </p:nvSpPr>
        <p:spPr>
          <a:xfrm>
            <a:off x="628650" y="1519519"/>
            <a:ext cx="7886700" cy="3113100"/>
          </a:xfrm>
          <a:prstGeom prst="rect">
            <a:avLst/>
          </a:prstGeom>
          <a:noFill/>
          <a:ln>
            <a:noFill/>
          </a:ln>
        </p:spPr>
        <p:txBody>
          <a:bodyPr anchorCtr="0" anchor="t" bIns="34275" lIns="68575" spcFirstLastPara="1" rIns="68575" wrap="square" tIns="34275"/>
          <a:lstStyle>
            <a:lvl1pPr indent="-361950" lvl="0" marL="457200" rtl="0" algn="l">
              <a:lnSpc>
                <a:spcPct val="90000"/>
              </a:lnSpc>
              <a:spcBef>
                <a:spcPts val="1700"/>
              </a:spcBef>
              <a:spcAft>
                <a:spcPts val="0"/>
              </a:spcAft>
              <a:buClr>
                <a:schemeClr val="dk1"/>
              </a:buClr>
              <a:buSzPts val="2100"/>
              <a:buFont typeface="Noto Sans Symbols"/>
              <a:buChar char="➢"/>
              <a:defRPr/>
            </a:lvl1pPr>
            <a:lvl2pPr indent="-342900" lvl="1" marL="914400" rtl="0" algn="l">
              <a:lnSpc>
                <a:spcPct val="90000"/>
              </a:lnSpc>
              <a:spcBef>
                <a:spcPts val="400"/>
              </a:spcBef>
              <a:spcAft>
                <a:spcPts val="0"/>
              </a:spcAft>
              <a:buClr>
                <a:schemeClr val="dk1"/>
              </a:buClr>
              <a:buSzPts val="1800"/>
              <a:buChar char="➢"/>
              <a:defRPr/>
            </a:lvl2pPr>
            <a:lvl3pPr indent="-323850" lvl="2" marL="1371600" rtl="0" algn="l">
              <a:lnSpc>
                <a:spcPct val="90000"/>
              </a:lnSpc>
              <a:spcBef>
                <a:spcPts val="400"/>
              </a:spcBef>
              <a:spcAft>
                <a:spcPts val="0"/>
              </a:spcAft>
              <a:buClr>
                <a:schemeClr val="dk1"/>
              </a:buClr>
              <a:buSzPts val="15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7" name="Google Shape;187;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8" name="Google Shape;188;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9" name="Google Shape;189;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90" name="Google Shape;190;p44"/>
          <p:cNvSpPr txBox="1"/>
          <p:nvPr/>
        </p:nvSpPr>
        <p:spPr>
          <a:xfrm>
            <a:off x="131999" y="128796"/>
            <a:ext cx="993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entury Gothic"/>
                <a:ea typeface="Century Gothic"/>
                <a:cs typeface="Century Gothic"/>
                <a:sym typeface="Century Gothic"/>
              </a:rPr>
              <a:t>Todo Slide</a:t>
            </a:r>
            <a:endParaRPr sz="1100"/>
          </a:p>
        </p:txBody>
      </p:sp>
      <p:sp>
        <p:nvSpPr>
          <p:cNvPr id="191" name="Google Shape;191;p44"/>
          <p:cNvSpPr txBox="1"/>
          <p:nvPr/>
        </p:nvSpPr>
        <p:spPr>
          <a:xfrm rot="2080483">
            <a:off x="6022959" y="555363"/>
            <a:ext cx="3989688" cy="346099"/>
          </a:xfrm>
          <a:prstGeom prst="rect">
            <a:avLst/>
          </a:prstGeom>
          <a:solidFill>
            <a:srgbClr val="FFC000"/>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chemeClr val="dk1"/>
                </a:solidFill>
                <a:latin typeface="Century Gothic"/>
                <a:ea typeface="Century Gothic"/>
                <a:cs typeface="Century Gothic"/>
                <a:sym typeface="Century Gothic"/>
              </a:rPr>
              <a:t>Under Construction</a:t>
            </a:r>
            <a:endParaRPr sz="11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92" name="Shape 192"/>
        <p:cNvGrpSpPr/>
        <p:nvPr/>
      </p:nvGrpSpPr>
      <p:grpSpPr>
        <a:xfrm>
          <a:off x="0" y="0"/>
          <a:ext cx="0" cy="0"/>
          <a:chOff x="0" y="0"/>
          <a:chExt cx="0" cy="0"/>
        </a:xfrm>
      </p:grpSpPr>
      <p:sp>
        <p:nvSpPr>
          <p:cNvPr id="193" name="Google Shape;193;p45"/>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4" name="Google Shape;194;p4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2100"/>
              <a:buFont typeface="Noto Sans Symbols"/>
              <a:buNone/>
              <a:defRPr/>
            </a:lvl1pPr>
            <a:lvl2pPr indent="-342900" lvl="1" marL="914400" rtl="0" algn="l">
              <a:lnSpc>
                <a:spcPct val="90000"/>
              </a:lnSpc>
              <a:spcBef>
                <a:spcPts val="400"/>
              </a:spcBef>
              <a:spcAft>
                <a:spcPts val="0"/>
              </a:spcAft>
              <a:buClr>
                <a:schemeClr val="dk1"/>
              </a:buClr>
              <a:buSzPts val="1800"/>
              <a:buChar char="➢"/>
              <a:defRPr/>
            </a:lvl2pPr>
            <a:lvl3pPr indent="-323850" lvl="2" marL="1371600" rtl="0" algn="l">
              <a:lnSpc>
                <a:spcPct val="90000"/>
              </a:lnSpc>
              <a:spcBef>
                <a:spcPts val="400"/>
              </a:spcBef>
              <a:spcAft>
                <a:spcPts val="0"/>
              </a:spcAft>
              <a:buClr>
                <a:schemeClr val="dk1"/>
              </a:buClr>
              <a:buSzPts val="15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5" name="Google Shape;195;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6" name="Google Shape;196;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7" name="Google Shape;197;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nd Content">
  <p:cSld name="4_Title and Content">
    <p:spTree>
      <p:nvGrpSpPr>
        <p:cNvPr id="198" name="Shape 198"/>
        <p:cNvGrpSpPr/>
        <p:nvPr/>
      </p:nvGrpSpPr>
      <p:grpSpPr>
        <a:xfrm>
          <a:off x="0" y="0"/>
          <a:ext cx="0" cy="0"/>
          <a:chOff x="0" y="0"/>
          <a:chExt cx="0" cy="0"/>
        </a:xfrm>
      </p:grpSpPr>
      <p:sp>
        <p:nvSpPr>
          <p:cNvPr id="199" name="Google Shape;199;p46"/>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0" name="Google Shape;200;p4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2100"/>
              <a:buFont typeface="Noto Sans Symbols"/>
              <a:buNone/>
              <a:defRPr>
                <a:latin typeface="Arial"/>
                <a:ea typeface="Arial"/>
                <a:cs typeface="Arial"/>
                <a:sym typeface="Arial"/>
              </a:defRPr>
            </a:lvl1pPr>
            <a:lvl2pPr indent="-228600" lvl="1" marL="914400" rtl="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rtl="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rtl="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rtl="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1" name="Google Shape;201;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2" name="Google Shape;202;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3" name="Google Shape;203;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bg>
      <p:bgPr>
        <a:solidFill>
          <a:schemeClr val="accent5"/>
        </a:solidFill>
      </p:bgPr>
    </p:bg>
    <p:spTree>
      <p:nvGrpSpPr>
        <p:cNvPr id="204" name="Shape 204"/>
        <p:cNvGrpSpPr/>
        <p:nvPr/>
      </p:nvGrpSpPr>
      <p:grpSpPr>
        <a:xfrm>
          <a:off x="0" y="0"/>
          <a:ext cx="0" cy="0"/>
          <a:chOff x="0" y="0"/>
          <a:chExt cx="0" cy="0"/>
        </a:xfrm>
      </p:grpSpPr>
      <p:sp>
        <p:nvSpPr>
          <p:cNvPr id="205" name="Google Shape;205;p47"/>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lt1"/>
              </a:buClr>
              <a:buSzPts val="3300"/>
              <a:buFont typeface="Century Gothic"/>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6" name="Google Shape;206;p4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rtl="0" algn="l">
              <a:lnSpc>
                <a:spcPct val="90000"/>
              </a:lnSpc>
              <a:spcBef>
                <a:spcPts val="1700"/>
              </a:spcBef>
              <a:spcAft>
                <a:spcPts val="0"/>
              </a:spcAft>
              <a:buClr>
                <a:schemeClr val="lt1"/>
              </a:buClr>
              <a:buSzPts val="2100"/>
              <a:buFont typeface="Noto Sans Symbols"/>
              <a:buChar char="➢"/>
              <a:defRPr>
                <a:solidFill>
                  <a:schemeClr val="lt1"/>
                </a:solidFill>
              </a:defRPr>
            </a:lvl1pPr>
            <a:lvl2pPr indent="-342900" lvl="1" marL="914400" rtl="0" algn="l">
              <a:lnSpc>
                <a:spcPct val="90000"/>
              </a:lnSpc>
              <a:spcBef>
                <a:spcPts val="400"/>
              </a:spcBef>
              <a:spcAft>
                <a:spcPts val="0"/>
              </a:spcAft>
              <a:buClr>
                <a:schemeClr val="lt1"/>
              </a:buClr>
              <a:buSzPts val="1800"/>
              <a:buChar char="➢"/>
              <a:defRPr>
                <a:solidFill>
                  <a:schemeClr val="lt1"/>
                </a:solidFill>
              </a:defRPr>
            </a:lvl2pPr>
            <a:lvl3pPr indent="-323850" lvl="2" marL="1371600" rtl="0" algn="l">
              <a:lnSpc>
                <a:spcPct val="90000"/>
              </a:lnSpc>
              <a:spcBef>
                <a:spcPts val="400"/>
              </a:spcBef>
              <a:spcAft>
                <a:spcPts val="0"/>
              </a:spcAft>
              <a:buClr>
                <a:schemeClr val="lt1"/>
              </a:buClr>
              <a:buSzPts val="1500"/>
              <a:buChar char="➢"/>
              <a:defRPr>
                <a:solidFill>
                  <a:schemeClr val="lt1"/>
                </a:solidFill>
              </a:defRPr>
            </a:lvl3pPr>
            <a:lvl4pPr indent="-317500" lvl="3" marL="1828800" rtl="0" algn="l">
              <a:lnSpc>
                <a:spcPct val="90000"/>
              </a:lnSpc>
              <a:spcBef>
                <a:spcPts val="400"/>
              </a:spcBef>
              <a:spcAft>
                <a:spcPts val="0"/>
              </a:spcAft>
              <a:buClr>
                <a:schemeClr val="lt1"/>
              </a:buClr>
              <a:buSzPts val="1400"/>
              <a:buChar char="➢"/>
              <a:defRPr>
                <a:solidFill>
                  <a:schemeClr val="lt1"/>
                </a:solidFill>
              </a:defRPr>
            </a:lvl4pPr>
            <a:lvl5pPr indent="-317500" lvl="4" marL="2286000" rtl="0" algn="l">
              <a:lnSpc>
                <a:spcPct val="90000"/>
              </a:lnSpc>
              <a:spcBef>
                <a:spcPts val="400"/>
              </a:spcBef>
              <a:spcAft>
                <a:spcPts val="0"/>
              </a:spcAft>
              <a:buClr>
                <a:schemeClr val="lt1"/>
              </a:buClr>
              <a:buSzPts val="1400"/>
              <a:buChar char="➢"/>
              <a:defRPr>
                <a:solidFill>
                  <a:schemeClr val="lt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7" name="Google Shape;207;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8" name="Google Shape;208;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9" name="Google Shape;209;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Helvetica Neue"/>
                <a:ea typeface="Helvetica Neue"/>
                <a:cs typeface="Helvetica Neue"/>
                <a:sym typeface="Helvetica Neue"/>
              </a:defRPr>
            </a:lvl1pPr>
            <a:lvl2pPr indent="0" lvl="1" marL="0" rtl="0" algn="r">
              <a:spcBef>
                <a:spcPts val="0"/>
              </a:spcBef>
              <a:buNone/>
              <a:defRPr sz="900">
                <a:solidFill>
                  <a:schemeClr val="lt1"/>
                </a:solidFill>
                <a:latin typeface="Helvetica Neue"/>
                <a:ea typeface="Helvetica Neue"/>
                <a:cs typeface="Helvetica Neue"/>
                <a:sym typeface="Helvetica Neue"/>
              </a:defRPr>
            </a:lvl2pPr>
            <a:lvl3pPr indent="0" lvl="2" marL="0" rtl="0" algn="r">
              <a:spcBef>
                <a:spcPts val="0"/>
              </a:spcBef>
              <a:buNone/>
              <a:defRPr sz="900">
                <a:solidFill>
                  <a:schemeClr val="lt1"/>
                </a:solidFill>
                <a:latin typeface="Helvetica Neue"/>
                <a:ea typeface="Helvetica Neue"/>
                <a:cs typeface="Helvetica Neue"/>
                <a:sym typeface="Helvetica Neue"/>
              </a:defRPr>
            </a:lvl3pPr>
            <a:lvl4pPr indent="0" lvl="3" marL="0" rtl="0" algn="r">
              <a:spcBef>
                <a:spcPts val="0"/>
              </a:spcBef>
              <a:buNone/>
              <a:defRPr sz="900">
                <a:solidFill>
                  <a:schemeClr val="lt1"/>
                </a:solidFill>
                <a:latin typeface="Helvetica Neue"/>
                <a:ea typeface="Helvetica Neue"/>
                <a:cs typeface="Helvetica Neue"/>
                <a:sym typeface="Helvetica Neue"/>
              </a:defRPr>
            </a:lvl4pPr>
            <a:lvl5pPr indent="0" lvl="4" marL="0" rtl="0" algn="r">
              <a:spcBef>
                <a:spcPts val="0"/>
              </a:spcBef>
              <a:buNone/>
              <a:defRPr sz="900">
                <a:solidFill>
                  <a:schemeClr val="lt1"/>
                </a:solidFill>
                <a:latin typeface="Helvetica Neue"/>
                <a:ea typeface="Helvetica Neue"/>
                <a:cs typeface="Helvetica Neue"/>
                <a:sym typeface="Helvetica Neue"/>
              </a:defRPr>
            </a:lvl5pPr>
            <a:lvl6pPr indent="0" lvl="5" marL="0" rtl="0" algn="r">
              <a:spcBef>
                <a:spcPts val="0"/>
              </a:spcBef>
              <a:buNone/>
              <a:defRPr sz="900">
                <a:solidFill>
                  <a:schemeClr val="lt1"/>
                </a:solidFill>
                <a:latin typeface="Helvetica Neue"/>
                <a:ea typeface="Helvetica Neue"/>
                <a:cs typeface="Helvetica Neue"/>
                <a:sym typeface="Helvetica Neue"/>
              </a:defRPr>
            </a:lvl6pPr>
            <a:lvl7pPr indent="0" lvl="6" marL="0" rtl="0" algn="r">
              <a:spcBef>
                <a:spcPts val="0"/>
              </a:spcBef>
              <a:buNone/>
              <a:defRPr sz="900">
                <a:solidFill>
                  <a:schemeClr val="lt1"/>
                </a:solidFill>
                <a:latin typeface="Helvetica Neue"/>
                <a:ea typeface="Helvetica Neue"/>
                <a:cs typeface="Helvetica Neue"/>
                <a:sym typeface="Helvetica Neue"/>
              </a:defRPr>
            </a:lvl7pPr>
            <a:lvl8pPr indent="0" lvl="7" marL="0" rtl="0" algn="r">
              <a:spcBef>
                <a:spcPts val="0"/>
              </a:spcBef>
              <a:buNone/>
              <a:defRPr sz="900">
                <a:solidFill>
                  <a:schemeClr val="lt1"/>
                </a:solidFill>
                <a:latin typeface="Helvetica Neue"/>
                <a:ea typeface="Helvetica Neue"/>
                <a:cs typeface="Helvetica Neue"/>
                <a:sym typeface="Helvetica Neue"/>
              </a:defRPr>
            </a:lvl8pPr>
            <a:lvl9pPr indent="0" lvl="8" marL="0" rtl="0" algn="r">
              <a:spcBef>
                <a:spcPts val="0"/>
              </a:spcBef>
              <a:buNone/>
              <a:defRPr sz="9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10" name="Shape 210"/>
        <p:cNvGrpSpPr/>
        <p:nvPr/>
      </p:nvGrpSpPr>
      <p:grpSpPr>
        <a:xfrm>
          <a:off x="0" y="0"/>
          <a:ext cx="0" cy="0"/>
          <a:chOff x="0" y="0"/>
          <a:chExt cx="0" cy="0"/>
        </a:xfrm>
      </p:grpSpPr>
      <p:sp>
        <p:nvSpPr>
          <p:cNvPr id="211" name="Google Shape;211;p48"/>
          <p:cNvSpPr txBox="1"/>
          <p:nvPr>
            <p:ph type="title"/>
          </p:nvPr>
        </p:nvSpPr>
        <p:spPr>
          <a:xfrm>
            <a:off x="623888" y="1282305"/>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4500"/>
              <a:buFont typeface="Century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2" name="Google Shape;212;p48"/>
          <p:cNvSpPr txBox="1"/>
          <p:nvPr>
            <p:ph idx="1" type="body"/>
          </p:nvPr>
        </p:nvSpPr>
        <p:spPr>
          <a:xfrm>
            <a:off x="623888" y="3442098"/>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13" name="Google Shape;213;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4" name="Google Shape;214;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5" name="Google Shape;215;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Header">
  <p:cSld name="2_Section Header">
    <p:bg>
      <p:bgPr>
        <a:gradFill>
          <a:gsLst>
            <a:gs pos="0">
              <a:srgbClr val="5B6B82"/>
            </a:gs>
            <a:gs pos="50000">
              <a:srgbClr val="465872"/>
            </a:gs>
            <a:gs pos="100000">
              <a:srgbClr val="334358"/>
            </a:gs>
          </a:gsLst>
          <a:lin ang="5400012" scaled="0"/>
        </a:gradFill>
      </p:bgPr>
    </p:bg>
    <p:spTree>
      <p:nvGrpSpPr>
        <p:cNvPr id="216" name="Shape 216"/>
        <p:cNvGrpSpPr/>
        <p:nvPr/>
      </p:nvGrpSpPr>
      <p:grpSpPr>
        <a:xfrm>
          <a:off x="0" y="0"/>
          <a:ext cx="0" cy="0"/>
          <a:chOff x="0" y="0"/>
          <a:chExt cx="0" cy="0"/>
        </a:xfrm>
      </p:grpSpPr>
      <p:sp>
        <p:nvSpPr>
          <p:cNvPr id="217" name="Google Shape;217;p49"/>
          <p:cNvSpPr txBox="1"/>
          <p:nvPr>
            <p:ph type="title"/>
          </p:nvPr>
        </p:nvSpPr>
        <p:spPr>
          <a:xfrm>
            <a:off x="623888" y="1282305"/>
            <a:ext cx="7886700" cy="21396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lt1"/>
              </a:buClr>
              <a:buSzPts val="4500"/>
              <a:buFont typeface="Century Gothic"/>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8" name="Google Shape;218;p49"/>
          <p:cNvSpPr txBox="1"/>
          <p:nvPr>
            <p:ph idx="1" type="body"/>
          </p:nvPr>
        </p:nvSpPr>
        <p:spPr>
          <a:xfrm>
            <a:off x="623888" y="3442098"/>
            <a:ext cx="7886700" cy="1125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lt1"/>
              </a:buClr>
              <a:buSzPts val="1800"/>
              <a:buNone/>
              <a:defRPr sz="1800">
                <a:solidFill>
                  <a:schemeClr val="lt1"/>
                </a:solidFill>
              </a:defRPr>
            </a:lvl1pPr>
            <a:lvl2pPr indent="-228600" lvl="1" marL="914400" rtl="0" algn="l">
              <a:lnSpc>
                <a:spcPct val="90000"/>
              </a:lnSpc>
              <a:spcBef>
                <a:spcPts val="400"/>
              </a:spcBef>
              <a:spcAft>
                <a:spcPts val="0"/>
              </a:spcAft>
              <a:buClr>
                <a:schemeClr val="lt1"/>
              </a:buClr>
              <a:buSzPts val="1500"/>
              <a:buNone/>
              <a:defRPr sz="1500">
                <a:solidFill>
                  <a:schemeClr val="lt1"/>
                </a:solidFill>
              </a:defRPr>
            </a:lvl2pPr>
            <a:lvl3pPr indent="-228600" lvl="2" marL="1371600" rtl="0" algn="l">
              <a:lnSpc>
                <a:spcPct val="90000"/>
              </a:lnSpc>
              <a:spcBef>
                <a:spcPts val="400"/>
              </a:spcBef>
              <a:spcAft>
                <a:spcPts val="0"/>
              </a:spcAft>
              <a:buClr>
                <a:schemeClr val="lt1"/>
              </a:buClr>
              <a:buSzPts val="1400"/>
              <a:buNone/>
              <a:defRPr sz="1400">
                <a:solidFill>
                  <a:schemeClr val="lt1"/>
                </a:solidFill>
              </a:defRPr>
            </a:lvl3pPr>
            <a:lvl4pPr indent="-228600" lvl="3" marL="1828800" rtl="0" algn="l">
              <a:lnSpc>
                <a:spcPct val="90000"/>
              </a:lnSpc>
              <a:spcBef>
                <a:spcPts val="400"/>
              </a:spcBef>
              <a:spcAft>
                <a:spcPts val="0"/>
              </a:spcAft>
              <a:buClr>
                <a:schemeClr val="lt1"/>
              </a:buClr>
              <a:buSzPts val="1200"/>
              <a:buNone/>
              <a:defRPr sz="1200">
                <a:solidFill>
                  <a:schemeClr val="lt1"/>
                </a:solidFill>
              </a:defRPr>
            </a:lvl4pPr>
            <a:lvl5pPr indent="-228600" lvl="4" marL="2286000" rtl="0" algn="l">
              <a:lnSpc>
                <a:spcPct val="90000"/>
              </a:lnSpc>
              <a:spcBef>
                <a:spcPts val="400"/>
              </a:spcBef>
              <a:spcAft>
                <a:spcPts val="0"/>
              </a:spcAft>
              <a:buClr>
                <a:schemeClr val="lt1"/>
              </a:buClr>
              <a:buSzPts val="1200"/>
              <a:buNone/>
              <a:defRPr sz="1200">
                <a:solidFill>
                  <a:schemeClr val="lt1"/>
                </a:solidFill>
              </a:defRPr>
            </a:lvl5pPr>
            <a:lvl6pPr indent="-228600" lvl="5" marL="2743200" rtl="0" algn="l">
              <a:lnSpc>
                <a:spcPct val="90000"/>
              </a:lnSpc>
              <a:spcBef>
                <a:spcPts val="400"/>
              </a:spcBef>
              <a:spcAft>
                <a:spcPts val="0"/>
              </a:spcAft>
              <a:buClr>
                <a:schemeClr val="lt1"/>
              </a:buClr>
              <a:buSzPts val="1200"/>
              <a:buNone/>
              <a:defRPr sz="1200">
                <a:solidFill>
                  <a:schemeClr val="lt1"/>
                </a:solidFill>
              </a:defRPr>
            </a:lvl6pPr>
            <a:lvl7pPr indent="-228600" lvl="6" marL="3200400" rtl="0" algn="l">
              <a:lnSpc>
                <a:spcPct val="90000"/>
              </a:lnSpc>
              <a:spcBef>
                <a:spcPts val="400"/>
              </a:spcBef>
              <a:spcAft>
                <a:spcPts val="0"/>
              </a:spcAft>
              <a:buClr>
                <a:schemeClr val="lt1"/>
              </a:buClr>
              <a:buSzPts val="1200"/>
              <a:buNone/>
              <a:defRPr sz="1200">
                <a:solidFill>
                  <a:schemeClr val="lt1"/>
                </a:solidFill>
              </a:defRPr>
            </a:lvl7pPr>
            <a:lvl8pPr indent="-228600" lvl="7" marL="3657600" rtl="0" algn="l">
              <a:lnSpc>
                <a:spcPct val="90000"/>
              </a:lnSpc>
              <a:spcBef>
                <a:spcPts val="400"/>
              </a:spcBef>
              <a:spcAft>
                <a:spcPts val="0"/>
              </a:spcAft>
              <a:buClr>
                <a:schemeClr val="lt1"/>
              </a:buClr>
              <a:buSzPts val="1200"/>
              <a:buNone/>
              <a:defRPr sz="1200">
                <a:solidFill>
                  <a:schemeClr val="lt1"/>
                </a:solidFill>
              </a:defRPr>
            </a:lvl8pPr>
            <a:lvl9pPr indent="-228600" lvl="8" marL="4114800" rtl="0" algn="l">
              <a:lnSpc>
                <a:spcPct val="90000"/>
              </a:lnSpc>
              <a:spcBef>
                <a:spcPts val="400"/>
              </a:spcBef>
              <a:spcAft>
                <a:spcPts val="0"/>
              </a:spcAft>
              <a:buClr>
                <a:schemeClr val="lt1"/>
              </a:buClr>
              <a:buSzPts val="1200"/>
              <a:buNone/>
              <a:defRPr sz="1200">
                <a:solidFill>
                  <a:schemeClr val="lt1"/>
                </a:solidFill>
              </a:defRPr>
            </a:lvl9pPr>
          </a:lstStyle>
          <a:p/>
        </p:txBody>
      </p:sp>
      <p:sp>
        <p:nvSpPr>
          <p:cNvPr id="219" name="Google Shape;219;p4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0" name="Google Shape;220;p4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1" name="Google Shape;221;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lt1"/>
                </a:solidFill>
                <a:latin typeface="Helvetica Neue"/>
                <a:ea typeface="Helvetica Neue"/>
                <a:cs typeface="Helvetica Neue"/>
                <a:sym typeface="Helvetica Neue"/>
              </a:defRPr>
            </a:lvl1pPr>
            <a:lvl2pPr indent="0" lvl="1" marL="0" rtl="0" algn="r">
              <a:spcBef>
                <a:spcPts val="0"/>
              </a:spcBef>
              <a:buNone/>
              <a:defRPr sz="900">
                <a:solidFill>
                  <a:schemeClr val="lt1"/>
                </a:solidFill>
                <a:latin typeface="Helvetica Neue"/>
                <a:ea typeface="Helvetica Neue"/>
                <a:cs typeface="Helvetica Neue"/>
                <a:sym typeface="Helvetica Neue"/>
              </a:defRPr>
            </a:lvl2pPr>
            <a:lvl3pPr indent="0" lvl="2" marL="0" rtl="0" algn="r">
              <a:spcBef>
                <a:spcPts val="0"/>
              </a:spcBef>
              <a:buNone/>
              <a:defRPr sz="900">
                <a:solidFill>
                  <a:schemeClr val="lt1"/>
                </a:solidFill>
                <a:latin typeface="Helvetica Neue"/>
                <a:ea typeface="Helvetica Neue"/>
                <a:cs typeface="Helvetica Neue"/>
                <a:sym typeface="Helvetica Neue"/>
              </a:defRPr>
            </a:lvl3pPr>
            <a:lvl4pPr indent="0" lvl="3" marL="0" rtl="0" algn="r">
              <a:spcBef>
                <a:spcPts val="0"/>
              </a:spcBef>
              <a:buNone/>
              <a:defRPr sz="900">
                <a:solidFill>
                  <a:schemeClr val="lt1"/>
                </a:solidFill>
                <a:latin typeface="Helvetica Neue"/>
                <a:ea typeface="Helvetica Neue"/>
                <a:cs typeface="Helvetica Neue"/>
                <a:sym typeface="Helvetica Neue"/>
              </a:defRPr>
            </a:lvl4pPr>
            <a:lvl5pPr indent="0" lvl="4" marL="0" rtl="0" algn="r">
              <a:spcBef>
                <a:spcPts val="0"/>
              </a:spcBef>
              <a:buNone/>
              <a:defRPr sz="900">
                <a:solidFill>
                  <a:schemeClr val="lt1"/>
                </a:solidFill>
                <a:latin typeface="Helvetica Neue"/>
                <a:ea typeface="Helvetica Neue"/>
                <a:cs typeface="Helvetica Neue"/>
                <a:sym typeface="Helvetica Neue"/>
              </a:defRPr>
            </a:lvl5pPr>
            <a:lvl6pPr indent="0" lvl="5" marL="0" rtl="0" algn="r">
              <a:spcBef>
                <a:spcPts val="0"/>
              </a:spcBef>
              <a:buNone/>
              <a:defRPr sz="900">
                <a:solidFill>
                  <a:schemeClr val="lt1"/>
                </a:solidFill>
                <a:latin typeface="Helvetica Neue"/>
                <a:ea typeface="Helvetica Neue"/>
                <a:cs typeface="Helvetica Neue"/>
                <a:sym typeface="Helvetica Neue"/>
              </a:defRPr>
            </a:lvl6pPr>
            <a:lvl7pPr indent="0" lvl="6" marL="0" rtl="0" algn="r">
              <a:spcBef>
                <a:spcPts val="0"/>
              </a:spcBef>
              <a:buNone/>
              <a:defRPr sz="900">
                <a:solidFill>
                  <a:schemeClr val="lt1"/>
                </a:solidFill>
                <a:latin typeface="Helvetica Neue"/>
                <a:ea typeface="Helvetica Neue"/>
                <a:cs typeface="Helvetica Neue"/>
                <a:sym typeface="Helvetica Neue"/>
              </a:defRPr>
            </a:lvl7pPr>
            <a:lvl8pPr indent="0" lvl="7" marL="0" rtl="0" algn="r">
              <a:spcBef>
                <a:spcPts val="0"/>
              </a:spcBef>
              <a:buNone/>
              <a:defRPr sz="900">
                <a:solidFill>
                  <a:schemeClr val="lt1"/>
                </a:solidFill>
                <a:latin typeface="Helvetica Neue"/>
                <a:ea typeface="Helvetica Neue"/>
                <a:cs typeface="Helvetica Neue"/>
                <a:sym typeface="Helvetica Neue"/>
              </a:defRPr>
            </a:lvl8pPr>
            <a:lvl9pPr indent="0" lvl="8" marL="0" rtl="0" algn="r">
              <a:spcBef>
                <a:spcPts val="0"/>
              </a:spcBef>
              <a:buNone/>
              <a:defRPr sz="9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22" name="Shape 222"/>
        <p:cNvGrpSpPr/>
        <p:nvPr/>
      </p:nvGrpSpPr>
      <p:grpSpPr>
        <a:xfrm>
          <a:off x="0" y="0"/>
          <a:ext cx="0" cy="0"/>
          <a:chOff x="0" y="0"/>
          <a:chExt cx="0" cy="0"/>
        </a:xfrm>
      </p:grpSpPr>
      <p:sp>
        <p:nvSpPr>
          <p:cNvPr id="223" name="Google Shape;223;p50"/>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4" name="Google Shape;224;p5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1400"/>
              <a:buNone/>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5" name="Google Shape;225;p5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1400"/>
              <a:buNone/>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6" name="Google Shape;226;p5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7" name="Google Shape;227;p5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8" name="Google Shape;228;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29" name="Shape 229"/>
        <p:cNvGrpSpPr/>
        <p:nvPr/>
      </p:nvGrpSpPr>
      <p:grpSpPr>
        <a:xfrm>
          <a:off x="0" y="0"/>
          <a:ext cx="0" cy="0"/>
          <a:chOff x="0" y="0"/>
          <a:chExt cx="0" cy="0"/>
        </a:xfrm>
      </p:grpSpPr>
      <p:sp>
        <p:nvSpPr>
          <p:cNvPr id="230" name="Google Shape;230;p5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1" name="Google Shape;231;p51"/>
          <p:cNvSpPr txBox="1"/>
          <p:nvPr>
            <p:ph idx="1" type="body"/>
          </p:nvPr>
        </p:nvSpPr>
        <p:spPr>
          <a:xfrm>
            <a:off x="629842" y="1260872"/>
            <a:ext cx="38685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17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2" name="Google Shape;232;p51"/>
          <p:cNvSpPr txBox="1"/>
          <p:nvPr>
            <p:ph idx="2" type="body"/>
          </p:nvPr>
        </p:nvSpPr>
        <p:spPr>
          <a:xfrm>
            <a:off x="629842" y="1878806"/>
            <a:ext cx="3868500" cy="2763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1400"/>
              <a:buNone/>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3" name="Google Shape;233;p51"/>
          <p:cNvSpPr txBox="1"/>
          <p:nvPr>
            <p:ph idx="3" type="body"/>
          </p:nvPr>
        </p:nvSpPr>
        <p:spPr>
          <a:xfrm>
            <a:off x="4629151" y="1260872"/>
            <a:ext cx="3887400" cy="618000"/>
          </a:xfrm>
          <a:prstGeom prst="rect">
            <a:avLst/>
          </a:prstGeom>
          <a:noFill/>
          <a:ln>
            <a:noFill/>
          </a:ln>
        </p:spPr>
        <p:txBody>
          <a:bodyPr anchorCtr="0" anchor="b" bIns="34275" lIns="68575" spcFirstLastPara="1" rIns="68575" wrap="square" tIns="34275"/>
          <a:lstStyle>
            <a:lvl1pPr indent="-228600" lvl="0" marL="457200" rtl="0" algn="l">
              <a:lnSpc>
                <a:spcPct val="90000"/>
              </a:lnSpc>
              <a:spcBef>
                <a:spcPts val="17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4" name="Google Shape;234;p51"/>
          <p:cNvSpPr txBox="1"/>
          <p:nvPr>
            <p:ph idx="4" type="body"/>
          </p:nvPr>
        </p:nvSpPr>
        <p:spPr>
          <a:xfrm>
            <a:off x="4629151" y="1878806"/>
            <a:ext cx="3887400" cy="27633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1400"/>
              <a:buNone/>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5" name="Google Shape;235;p5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6" name="Google Shape;236;p5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7" name="Google Shape;237;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38" name="Shape 238"/>
        <p:cNvGrpSpPr/>
        <p:nvPr/>
      </p:nvGrpSpPr>
      <p:grpSpPr>
        <a:xfrm>
          <a:off x="0" y="0"/>
          <a:ext cx="0" cy="0"/>
          <a:chOff x="0" y="0"/>
          <a:chExt cx="0" cy="0"/>
        </a:xfrm>
      </p:grpSpPr>
      <p:sp>
        <p:nvSpPr>
          <p:cNvPr id="239" name="Google Shape;239;p5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0" name="Google Shape;240;p5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2400"/>
              <a:buNone/>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41" name="Google Shape;241;p52"/>
          <p:cNvSpPr txBox="1"/>
          <p:nvPr>
            <p:ph idx="2" type="body"/>
          </p:nvPr>
        </p:nvSpPr>
        <p:spPr>
          <a:xfrm>
            <a:off x="629841" y="1543051"/>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42" name="Google Shape;242;p5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3" name="Google Shape;243;p5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4" name="Google Shape;244;p5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45" name="Shape 245"/>
        <p:cNvGrpSpPr/>
        <p:nvPr/>
      </p:nvGrpSpPr>
      <p:grpSpPr>
        <a:xfrm>
          <a:off x="0" y="0"/>
          <a:ext cx="0" cy="0"/>
          <a:chOff x="0" y="0"/>
          <a:chExt cx="0" cy="0"/>
        </a:xfrm>
      </p:grpSpPr>
      <p:sp>
        <p:nvSpPr>
          <p:cNvPr id="246" name="Google Shape;246;p5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7" name="Google Shape;247;p53"/>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1700"/>
              </a:spcBef>
              <a:spcAft>
                <a:spcPts val="0"/>
              </a:spcAft>
              <a:buClr>
                <a:schemeClr val="dk1"/>
              </a:buClr>
              <a:buSzPts val="2400"/>
              <a:buFont typeface="Noto Sans Symbols"/>
              <a:buNone/>
              <a:defRPr b="0" i="0" sz="24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9pPr>
          </a:lstStyle>
          <a:p/>
        </p:txBody>
      </p:sp>
      <p:sp>
        <p:nvSpPr>
          <p:cNvPr id="248" name="Google Shape;248;p53"/>
          <p:cNvSpPr txBox="1"/>
          <p:nvPr>
            <p:ph idx="1" type="body"/>
          </p:nvPr>
        </p:nvSpPr>
        <p:spPr>
          <a:xfrm>
            <a:off x="629841" y="1543051"/>
            <a:ext cx="2949000" cy="2858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49" name="Google Shape;249;p5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0" name="Google Shape;250;p5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1" name="Google Shape;251;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52" name="Shape 252"/>
        <p:cNvGrpSpPr/>
        <p:nvPr/>
      </p:nvGrpSpPr>
      <p:grpSpPr>
        <a:xfrm>
          <a:off x="0" y="0"/>
          <a:ext cx="0" cy="0"/>
          <a:chOff x="0" y="0"/>
          <a:chExt cx="0" cy="0"/>
        </a:xfrm>
      </p:grpSpPr>
      <p:sp>
        <p:nvSpPr>
          <p:cNvPr id="253" name="Google Shape;253;p54"/>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4" name="Google Shape;254;p5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1400"/>
              <a:buNone/>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55" name="Google Shape;255;p5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6" name="Google Shape;256;p5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7" name="Google Shape;257;p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58" name="Shape 258"/>
        <p:cNvGrpSpPr/>
        <p:nvPr/>
      </p:nvGrpSpPr>
      <p:grpSpPr>
        <a:xfrm>
          <a:off x="0" y="0"/>
          <a:ext cx="0" cy="0"/>
          <a:chOff x="0" y="0"/>
          <a:chExt cx="0" cy="0"/>
        </a:xfrm>
      </p:grpSpPr>
      <p:sp>
        <p:nvSpPr>
          <p:cNvPr id="259" name="Google Shape;259;p55"/>
          <p:cNvSpPr txBox="1"/>
          <p:nvPr>
            <p:ph type="title"/>
          </p:nvPr>
        </p:nvSpPr>
        <p:spPr>
          <a:xfrm rot="5400000">
            <a:off x="5350051" y="1467545"/>
            <a:ext cx="4359000" cy="19716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0" name="Google Shape;260;p55"/>
          <p:cNvSpPr txBox="1"/>
          <p:nvPr>
            <p:ph idx="1" type="body"/>
          </p:nvPr>
        </p:nvSpPr>
        <p:spPr>
          <a:xfrm rot="5400000">
            <a:off x="1349476" y="-447056"/>
            <a:ext cx="4359000" cy="58008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1700"/>
              </a:spcBef>
              <a:spcAft>
                <a:spcPts val="0"/>
              </a:spcAft>
              <a:buClr>
                <a:schemeClr val="dk1"/>
              </a:buClr>
              <a:buSzPts val="1400"/>
              <a:buNone/>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1" name="Google Shape;261;p5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2" name="Google Shape;262;p5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3" name="Google Shape;263;p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showMasterSp="0">
  <p:cSld name="3_Title Slide">
    <p:bg>
      <p:bgPr>
        <a:gradFill>
          <a:gsLst>
            <a:gs pos="0">
              <a:srgbClr val="5B6B82"/>
            </a:gs>
            <a:gs pos="50000">
              <a:srgbClr val="465872"/>
            </a:gs>
            <a:gs pos="100000">
              <a:srgbClr val="334358"/>
            </a:gs>
          </a:gsLst>
          <a:lin ang="5400012" scaled="0"/>
        </a:gradFill>
      </p:bgPr>
    </p:bg>
    <p:spTree>
      <p:nvGrpSpPr>
        <p:cNvPr id="264" name="Shape 264"/>
        <p:cNvGrpSpPr/>
        <p:nvPr/>
      </p:nvGrpSpPr>
      <p:grpSpPr>
        <a:xfrm>
          <a:off x="0" y="0"/>
          <a:ext cx="0" cy="0"/>
          <a:chOff x="0" y="0"/>
          <a:chExt cx="0" cy="0"/>
        </a:xfrm>
      </p:grpSpPr>
      <p:sp>
        <p:nvSpPr>
          <p:cNvPr id="265" name="Google Shape;265;p56"/>
          <p:cNvSpPr txBox="1"/>
          <p:nvPr>
            <p:ph type="ctrTitle"/>
          </p:nvPr>
        </p:nvSpPr>
        <p:spPr>
          <a:xfrm>
            <a:off x="1" y="1436675"/>
            <a:ext cx="9144000" cy="1497000"/>
          </a:xfrm>
          <a:prstGeom prst="rect">
            <a:avLst/>
          </a:prstGeom>
          <a:noFill/>
          <a:ln>
            <a:noFill/>
          </a:ln>
        </p:spPr>
        <p:txBody>
          <a:bodyPr anchorCtr="0" anchor="ctr" bIns="34275" lIns="68575" spcFirstLastPara="1" rIns="68575" wrap="square" tIns="34275"/>
          <a:lstStyle>
            <a:lvl1pPr lvl="0" rtl="0" algn="ctr">
              <a:lnSpc>
                <a:spcPct val="90000"/>
              </a:lnSpc>
              <a:spcBef>
                <a:spcPts val="0"/>
              </a:spcBef>
              <a:spcAft>
                <a:spcPts val="0"/>
              </a:spcAft>
              <a:buClr>
                <a:schemeClr val="lt1"/>
              </a:buClr>
              <a:buSzPts val="3300"/>
              <a:buFont typeface="Helvetica Neue Light"/>
              <a:buNone/>
              <a:defRPr b="0" i="0">
                <a:solidFill>
                  <a:schemeClr val="lt1"/>
                </a:solidFill>
                <a:latin typeface="Helvetica Neue Light"/>
                <a:ea typeface="Helvetica Neue Light"/>
                <a:cs typeface="Helvetica Neue Light"/>
                <a:sym typeface="Helvetica Neue Ligh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6" name="Google Shape;266;p56"/>
          <p:cNvSpPr txBox="1"/>
          <p:nvPr>
            <p:ph idx="10" type="dt"/>
          </p:nvPr>
        </p:nvSpPr>
        <p:spPr>
          <a:xfrm>
            <a:off x="685800" y="4686300"/>
            <a:ext cx="1905000" cy="342900"/>
          </a:xfrm>
          <a:prstGeom prst="rect">
            <a:avLst/>
          </a:prstGeom>
          <a:noFill/>
          <a:ln>
            <a:noFill/>
          </a:ln>
        </p:spPr>
        <p:txBody>
          <a:bodyPr anchorCtr="0" anchor="t" bIns="34275" lIns="68575" spcFirstLastPara="1" rIns="68575" wrap="square" tIns="34275"/>
          <a:lstStyle>
            <a:lvl1pPr lvl="0" rtl="0" algn="l">
              <a:spcBef>
                <a:spcPts val="0"/>
              </a:spcBef>
              <a:spcAft>
                <a:spcPts val="0"/>
              </a:spcAft>
              <a:buSzPts val="1100"/>
              <a:buNone/>
              <a:defRPr b="0" i="0" sz="1100">
                <a:solidFill>
                  <a:schemeClr val="lt1"/>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7" name="Google Shape;267;p56"/>
          <p:cNvSpPr txBox="1"/>
          <p:nvPr>
            <p:ph idx="11" type="ftr"/>
          </p:nvPr>
        </p:nvSpPr>
        <p:spPr>
          <a:xfrm>
            <a:off x="3124200" y="4686300"/>
            <a:ext cx="2895600" cy="342900"/>
          </a:xfrm>
          <a:prstGeom prst="rect">
            <a:avLst/>
          </a:prstGeom>
          <a:noFill/>
          <a:ln>
            <a:noFill/>
          </a:ln>
        </p:spPr>
        <p:txBody>
          <a:bodyPr anchorCtr="0" anchor="t" bIns="34275" lIns="68575" spcFirstLastPara="1" rIns="68575" wrap="square" tIns="34275"/>
          <a:lstStyle>
            <a:lvl1pPr lvl="0" rtl="0" algn="ctr">
              <a:spcBef>
                <a:spcPts val="0"/>
              </a:spcBef>
              <a:spcAft>
                <a:spcPts val="0"/>
              </a:spcAft>
              <a:buSzPts val="1100"/>
              <a:buNone/>
              <a:defRPr b="0" i="0" sz="1100">
                <a:solidFill>
                  <a:schemeClr val="lt1"/>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8" name="Google Shape;268;p56"/>
          <p:cNvSpPr txBox="1"/>
          <p:nvPr>
            <p:ph idx="12" type="sldNum"/>
          </p:nvPr>
        </p:nvSpPr>
        <p:spPr>
          <a:xfrm>
            <a:off x="6553200" y="4686300"/>
            <a:ext cx="1905000" cy="34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a:solidFill>
                  <a:schemeClr val="lt1"/>
                </a:solidFill>
                <a:latin typeface="Helvetica Neue Light"/>
                <a:ea typeface="Helvetica Neue Light"/>
                <a:cs typeface="Helvetica Neue Light"/>
                <a:sym typeface="Helvetica Neue Light"/>
              </a:defRPr>
            </a:lvl1pPr>
            <a:lvl2pPr indent="0" lvl="1" marL="0" rtl="0" algn="r">
              <a:spcBef>
                <a:spcPts val="0"/>
              </a:spcBef>
              <a:buNone/>
              <a:defRPr b="0" i="0" sz="900">
                <a:solidFill>
                  <a:schemeClr val="lt1"/>
                </a:solidFill>
                <a:latin typeface="Helvetica Neue Light"/>
                <a:ea typeface="Helvetica Neue Light"/>
                <a:cs typeface="Helvetica Neue Light"/>
                <a:sym typeface="Helvetica Neue Light"/>
              </a:defRPr>
            </a:lvl2pPr>
            <a:lvl3pPr indent="0" lvl="2" marL="0" rtl="0" algn="r">
              <a:spcBef>
                <a:spcPts val="0"/>
              </a:spcBef>
              <a:buNone/>
              <a:defRPr b="0" i="0" sz="900">
                <a:solidFill>
                  <a:schemeClr val="lt1"/>
                </a:solidFill>
                <a:latin typeface="Helvetica Neue Light"/>
                <a:ea typeface="Helvetica Neue Light"/>
                <a:cs typeface="Helvetica Neue Light"/>
                <a:sym typeface="Helvetica Neue Light"/>
              </a:defRPr>
            </a:lvl3pPr>
            <a:lvl4pPr indent="0" lvl="3" marL="0" rtl="0" algn="r">
              <a:spcBef>
                <a:spcPts val="0"/>
              </a:spcBef>
              <a:buNone/>
              <a:defRPr b="0" i="0" sz="900">
                <a:solidFill>
                  <a:schemeClr val="lt1"/>
                </a:solidFill>
                <a:latin typeface="Helvetica Neue Light"/>
                <a:ea typeface="Helvetica Neue Light"/>
                <a:cs typeface="Helvetica Neue Light"/>
                <a:sym typeface="Helvetica Neue Light"/>
              </a:defRPr>
            </a:lvl4pPr>
            <a:lvl5pPr indent="0" lvl="4" marL="0" rtl="0" algn="r">
              <a:spcBef>
                <a:spcPts val="0"/>
              </a:spcBef>
              <a:buNone/>
              <a:defRPr b="0" i="0" sz="900">
                <a:solidFill>
                  <a:schemeClr val="lt1"/>
                </a:solidFill>
                <a:latin typeface="Helvetica Neue Light"/>
                <a:ea typeface="Helvetica Neue Light"/>
                <a:cs typeface="Helvetica Neue Light"/>
                <a:sym typeface="Helvetica Neue Light"/>
              </a:defRPr>
            </a:lvl5pPr>
            <a:lvl6pPr indent="0" lvl="5" marL="0" rtl="0" algn="r">
              <a:spcBef>
                <a:spcPts val="0"/>
              </a:spcBef>
              <a:buNone/>
              <a:defRPr b="0" i="0" sz="900">
                <a:solidFill>
                  <a:schemeClr val="lt1"/>
                </a:solidFill>
                <a:latin typeface="Helvetica Neue Light"/>
                <a:ea typeface="Helvetica Neue Light"/>
                <a:cs typeface="Helvetica Neue Light"/>
                <a:sym typeface="Helvetica Neue Light"/>
              </a:defRPr>
            </a:lvl6pPr>
            <a:lvl7pPr indent="0" lvl="6" marL="0" rtl="0" algn="r">
              <a:spcBef>
                <a:spcPts val="0"/>
              </a:spcBef>
              <a:buNone/>
              <a:defRPr b="0" i="0" sz="900">
                <a:solidFill>
                  <a:schemeClr val="lt1"/>
                </a:solidFill>
                <a:latin typeface="Helvetica Neue Light"/>
                <a:ea typeface="Helvetica Neue Light"/>
                <a:cs typeface="Helvetica Neue Light"/>
                <a:sym typeface="Helvetica Neue Light"/>
              </a:defRPr>
            </a:lvl7pPr>
            <a:lvl8pPr indent="0" lvl="7" marL="0" rtl="0" algn="r">
              <a:spcBef>
                <a:spcPts val="0"/>
              </a:spcBef>
              <a:buNone/>
              <a:defRPr b="0" i="0" sz="900">
                <a:solidFill>
                  <a:schemeClr val="lt1"/>
                </a:solidFill>
                <a:latin typeface="Helvetica Neue Light"/>
                <a:ea typeface="Helvetica Neue Light"/>
                <a:cs typeface="Helvetica Neue Light"/>
                <a:sym typeface="Helvetica Neue Light"/>
              </a:defRPr>
            </a:lvl8pPr>
            <a:lvl9pPr indent="0" lvl="8" marL="0" rtl="0" algn="r">
              <a:spcBef>
                <a:spcPts val="0"/>
              </a:spcBef>
              <a:buNone/>
              <a:defRPr b="0" i="0" sz="900">
                <a:solidFill>
                  <a:schemeClr val="lt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showMasterSp="0">
  <p:cSld name="4_Title Slide">
    <p:bg>
      <p:bgPr>
        <a:solidFill>
          <a:schemeClr val="accent5"/>
        </a:solidFill>
      </p:bgPr>
    </p:bg>
    <p:spTree>
      <p:nvGrpSpPr>
        <p:cNvPr id="269" name="Shape 269"/>
        <p:cNvGrpSpPr/>
        <p:nvPr/>
      </p:nvGrpSpPr>
      <p:grpSpPr>
        <a:xfrm>
          <a:off x="0" y="0"/>
          <a:ext cx="0" cy="0"/>
          <a:chOff x="0" y="0"/>
          <a:chExt cx="0" cy="0"/>
        </a:xfrm>
      </p:grpSpPr>
      <p:sp>
        <p:nvSpPr>
          <p:cNvPr id="270" name="Google Shape;270;p57"/>
          <p:cNvSpPr txBox="1"/>
          <p:nvPr>
            <p:ph type="ctrTitle"/>
          </p:nvPr>
        </p:nvSpPr>
        <p:spPr>
          <a:xfrm>
            <a:off x="1" y="1436675"/>
            <a:ext cx="9144000" cy="1497000"/>
          </a:xfrm>
          <a:prstGeom prst="rect">
            <a:avLst/>
          </a:prstGeom>
          <a:noFill/>
          <a:ln>
            <a:noFill/>
          </a:ln>
        </p:spPr>
        <p:txBody>
          <a:bodyPr anchorCtr="0" anchor="ctr" bIns="34275" lIns="68575" spcFirstLastPara="1" rIns="68575" wrap="square" tIns="34275"/>
          <a:lstStyle>
            <a:lvl1pPr lvl="0" rtl="0" algn="ctr">
              <a:lnSpc>
                <a:spcPct val="90000"/>
              </a:lnSpc>
              <a:spcBef>
                <a:spcPts val="0"/>
              </a:spcBef>
              <a:spcAft>
                <a:spcPts val="0"/>
              </a:spcAft>
              <a:buClr>
                <a:schemeClr val="lt1"/>
              </a:buClr>
              <a:buSzPts val="3300"/>
              <a:buFont typeface="Helvetica Neue Light"/>
              <a:buNone/>
              <a:defRPr b="0" i="0">
                <a:solidFill>
                  <a:schemeClr val="lt1"/>
                </a:solidFill>
                <a:latin typeface="Helvetica Neue Light"/>
                <a:ea typeface="Helvetica Neue Light"/>
                <a:cs typeface="Helvetica Neue Light"/>
                <a:sym typeface="Helvetica Neue Ligh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71" name="Google Shape;271;p57"/>
          <p:cNvSpPr txBox="1"/>
          <p:nvPr>
            <p:ph idx="10" type="dt"/>
          </p:nvPr>
        </p:nvSpPr>
        <p:spPr>
          <a:xfrm>
            <a:off x="685800" y="4686300"/>
            <a:ext cx="1905000" cy="342900"/>
          </a:xfrm>
          <a:prstGeom prst="rect">
            <a:avLst/>
          </a:prstGeom>
          <a:noFill/>
          <a:ln>
            <a:noFill/>
          </a:ln>
        </p:spPr>
        <p:txBody>
          <a:bodyPr anchorCtr="0" anchor="t" bIns="34275" lIns="68575" spcFirstLastPara="1" rIns="68575" wrap="square" tIns="34275"/>
          <a:lstStyle>
            <a:lvl1pPr lvl="0" rtl="0" algn="l">
              <a:spcBef>
                <a:spcPts val="0"/>
              </a:spcBef>
              <a:spcAft>
                <a:spcPts val="0"/>
              </a:spcAft>
              <a:buSzPts val="1100"/>
              <a:buNone/>
              <a:defRPr b="0" i="0" sz="1100">
                <a:solidFill>
                  <a:schemeClr val="lt1"/>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2" name="Google Shape;272;p57"/>
          <p:cNvSpPr txBox="1"/>
          <p:nvPr>
            <p:ph idx="11" type="ftr"/>
          </p:nvPr>
        </p:nvSpPr>
        <p:spPr>
          <a:xfrm>
            <a:off x="3124200" y="4686300"/>
            <a:ext cx="2895600" cy="342900"/>
          </a:xfrm>
          <a:prstGeom prst="rect">
            <a:avLst/>
          </a:prstGeom>
          <a:noFill/>
          <a:ln>
            <a:noFill/>
          </a:ln>
        </p:spPr>
        <p:txBody>
          <a:bodyPr anchorCtr="0" anchor="t" bIns="34275" lIns="68575" spcFirstLastPara="1" rIns="68575" wrap="square" tIns="34275"/>
          <a:lstStyle>
            <a:lvl1pPr lvl="0" rtl="0" algn="ctr">
              <a:spcBef>
                <a:spcPts val="0"/>
              </a:spcBef>
              <a:spcAft>
                <a:spcPts val="0"/>
              </a:spcAft>
              <a:buSzPts val="1100"/>
              <a:buNone/>
              <a:defRPr b="0" i="0" sz="1100">
                <a:solidFill>
                  <a:schemeClr val="lt1"/>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3" name="Google Shape;273;p57"/>
          <p:cNvSpPr txBox="1"/>
          <p:nvPr>
            <p:ph idx="12" type="sldNum"/>
          </p:nvPr>
        </p:nvSpPr>
        <p:spPr>
          <a:xfrm>
            <a:off x="6553200" y="4686300"/>
            <a:ext cx="1905000" cy="34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a:solidFill>
                  <a:schemeClr val="lt1"/>
                </a:solidFill>
                <a:latin typeface="Helvetica Neue Light"/>
                <a:ea typeface="Helvetica Neue Light"/>
                <a:cs typeface="Helvetica Neue Light"/>
                <a:sym typeface="Helvetica Neue Light"/>
              </a:defRPr>
            </a:lvl1pPr>
            <a:lvl2pPr indent="0" lvl="1" marL="0" rtl="0" algn="r">
              <a:spcBef>
                <a:spcPts val="0"/>
              </a:spcBef>
              <a:buNone/>
              <a:defRPr b="0" i="0" sz="900">
                <a:solidFill>
                  <a:schemeClr val="lt1"/>
                </a:solidFill>
                <a:latin typeface="Helvetica Neue Light"/>
                <a:ea typeface="Helvetica Neue Light"/>
                <a:cs typeface="Helvetica Neue Light"/>
                <a:sym typeface="Helvetica Neue Light"/>
              </a:defRPr>
            </a:lvl2pPr>
            <a:lvl3pPr indent="0" lvl="2" marL="0" rtl="0" algn="r">
              <a:spcBef>
                <a:spcPts val="0"/>
              </a:spcBef>
              <a:buNone/>
              <a:defRPr b="0" i="0" sz="900">
                <a:solidFill>
                  <a:schemeClr val="lt1"/>
                </a:solidFill>
                <a:latin typeface="Helvetica Neue Light"/>
                <a:ea typeface="Helvetica Neue Light"/>
                <a:cs typeface="Helvetica Neue Light"/>
                <a:sym typeface="Helvetica Neue Light"/>
              </a:defRPr>
            </a:lvl3pPr>
            <a:lvl4pPr indent="0" lvl="3" marL="0" rtl="0" algn="r">
              <a:spcBef>
                <a:spcPts val="0"/>
              </a:spcBef>
              <a:buNone/>
              <a:defRPr b="0" i="0" sz="900">
                <a:solidFill>
                  <a:schemeClr val="lt1"/>
                </a:solidFill>
                <a:latin typeface="Helvetica Neue Light"/>
                <a:ea typeface="Helvetica Neue Light"/>
                <a:cs typeface="Helvetica Neue Light"/>
                <a:sym typeface="Helvetica Neue Light"/>
              </a:defRPr>
            </a:lvl4pPr>
            <a:lvl5pPr indent="0" lvl="4" marL="0" rtl="0" algn="r">
              <a:spcBef>
                <a:spcPts val="0"/>
              </a:spcBef>
              <a:buNone/>
              <a:defRPr b="0" i="0" sz="900">
                <a:solidFill>
                  <a:schemeClr val="lt1"/>
                </a:solidFill>
                <a:latin typeface="Helvetica Neue Light"/>
                <a:ea typeface="Helvetica Neue Light"/>
                <a:cs typeface="Helvetica Neue Light"/>
                <a:sym typeface="Helvetica Neue Light"/>
              </a:defRPr>
            </a:lvl5pPr>
            <a:lvl6pPr indent="0" lvl="5" marL="0" rtl="0" algn="r">
              <a:spcBef>
                <a:spcPts val="0"/>
              </a:spcBef>
              <a:buNone/>
              <a:defRPr b="0" i="0" sz="900">
                <a:solidFill>
                  <a:schemeClr val="lt1"/>
                </a:solidFill>
                <a:latin typeface="Helvetica Neue Light"/>
                <a:ea typeface="Helvetica Neue Light"/>
                <a:cs typeface="Helvetica Neue Light"/>
                <a:sym typeface="Helvetica Neue Light"/>
              </a:defRPr>
            </a:lvl6pPr>
            <a:lvl7pPr indent="0" lvl="6" marL="0" rtl="0" algn="r">
              <a:spcBef>
                <a:spcPts val="0"/>
              </a:spcBef>
              <a:buNone/>
              <a:defRPr b="0" i="0" sz="900">
                <a:solidFill>
                  <a:schemeClr val="lt1"/>
                </a:solidFill>
                <a:latin typeface="Helvetica Neue Light"/>
                <a:ea typeface="Helvetica Neue Light"/>
                <a:cs typeface="Helvetica Neue Light"/>
                <a:sym typeface="Helvetica Neue Light"/>
              </a:defRPr>
            </a:lvl7pPr>
            <a:lvl8pPr indent="0" lvl="7" marL="0" rtl="0" algn="r">
              <a:spcBef>
                <a:spcPts val="0"/>
              </a:spcBef>
              <a:buNone/>
              <a:defRPr b="0" i="0" sz="900">
                <a:solidFill>
                  <a:schemeClr val="lt1"/>
                </a:solidFill>
                <a:latin typeface="Helvetica Neue Light"/>
                <a:ea typeface="Helvetica Neue Light"/>
                <a:cs typeface="Helvetica Neue Light"/>
                <a:sym typeface="Helvetica Neue Light"/>
              </a:defRPr>
            </a:lvl8pPr>
            <a:lvl9pPr indent="0" lvl="8" marL="0" rtl="0" algn="r">
              <a:spcBef>
                <a:spcPts val="0"/>
              </a:spcBef>
              <a:buNone/>
              <a:defRPr b="0" i="0" sz="900">
                <a:solidFill>
                  <a:schemeClr val="lt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53.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21"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5" Type="http://schemas.openxmlformats.org/officeDocument/2006/relationships/slideLayout" Target="../slideLayouts/slideLayout38.xml"/><Relationship Id="rId19" Type="http://schemas.openxmlformats.org/officeDocument/2006/relationships/slideLayout" Target="../slideLayouts/slideLayout52.xml"/><Relationship Id="rId6" Type="http://schemas.openxmlformats.org/officeDocument/2006/relationships/slideLayout" Target="../slideLayouts/slideLayout39.xml"/><Relationship Id="rId18" Type="http://schemas.openxmlformats.org/officeDocument/2006/relationships/slideLayout" Target="../slideLayouts/slideLayout51.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1A1E27"/>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5" name="Shape 145"/>
        <p:cNvGrpSpPr/>
        <p:nvPr/>
      </p:nvGrpSpPr>
      <p:grpSpPr>
        <a:xfrm>
          <a:off x="0" y="0"/>
          <a:ext cx="0" cy="0"/>
          <a:chOff x="0" y="0"/>
          <a:chExt cx="0" cy="0"/>
        </a:xfrm>
      </p:grpSpPr>
      <p:sp>
        <p:nvSpPr>
          <p:cNvPr id="146" name="Google Shape;146;p37"/>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47" name="Google Shape;147;p3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1700"/>
              </a:spcBef>
              <a:spcAft>
                <a:spcPts val="0"/>
              </a:spcAft>
              <a:buClr>
                <a:schemeClr val="dk1"/>
              </a:buClr>
              <a:buSzPts val="2100"/>
              <a:buFont typeface="Noto Sans Symbols"/>
              <a:buNone/>
              <a:defRPr b="0" i="0" sz="2100" u="none" cap="none" strike="noStrike">
                <a:solidFill>
                  <a:schemeClr val="dk1"/>
                </a:solidFill>
                <a:latin typeface="Century Gothic"/>
                <a:ea typeface="Century Gothic"/>
                <a:cs typeface="Century Gothic"/>
                <a:sym typeface="Century Gothic"/>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entury Gothic"/>
                <a:ea typeface="Century Gothic"/>
                <a:cs typeface="Century Gothic"/>
                <a:sym typeface="Century Gothic"/>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entury Gothic"/>
                <a:ea typeface="Century Gothic"/>
                <a:cs typeface="Century Gothic"/>
                <a:sym typeface="Century Gothic"/>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48" name="Google Shape;148;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Helvetica Neue"/>
                <a:ea typeface="Helvetica Neue"/>
                <a:cs typeface="Helvetica Neue"/>
                <a:sym typeface="Helvetica Neue"/>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49" name="Google Shape;149;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Helvetica Neue"/>
                <a:ea typeface="Helvetica Neue"/>
                <a:cs typeface="Helvetica Neue"/>
                <a:sym typeface="Helvetica Neue"/>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0" name="Google Shape;150;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Helvetica Neue"/>
                <a:ea typeface="Helvetica Neue"/>
                <a:cs typeface="Helvetica Neue"/>
                <a:sym typeface="Helvetica Neue"/>
              </a:defRPr>
            </a:lvl1pPr>
            <a:lvl2pPr indent="0" lvl="1" marL="0" marR="0" rtl="0" algn="r">
              <a:spcBef>
                <a:spcPts val="0"/>
              </a:spcBef>
              <a:buNone/>
              <a:defRPr b="0" i="0" sz="900" u="none" cap="none" strike="noStrike">
                <a:solidFill>
                  <a:srgbClr val="888888"/>
                </a:solidFill>
                <a:latin typeface="Helvetica Neue"/>
                <a:ea typeface="Helvetica Neue"/>
                <a:cs typeface="Helvetica Neue"/>
                <a:sym typeface="Helvetica Neue"/>
              </a:defRPr>
            </a:lvl2pPr>
            <a:lvl3pPr indent="0" lvl="2" marL="0" marR="0" rtl="0" algn="r">
              <a:spcBef>
                <a:spcPts val="0"/>
              </a:spcBef>
              <a:buNone/>
              <a:defRPr b="0" i="0" sz="900" u="none" cap="none" strike="noStrike">
                <a:solidFill>
                  <a:srgbClr val="888888"/>
                </a:solidFill>
                <a:latin typeface="Helvetica Neue"/>
                <a:ea typeface="Helvetica Neue"/>
                <a:cs typeface="Helvetica Neue"/>
                <a:sym typeface="Helvetica Neue"/>
              </a:defRPr>
            </a:lvl3pPr>
            <a:lvl4pPr indent="0" lvl="3" marL="0" marR="0" rtl="0" algn="r">
              <a:spcBef>
                <a:spcPts val="0"/>
              </a:spcBef>
              <a:buNone/>
              <a:defRPr b="0" i="0" sz="900" u="none" cap="none" strike="noStrike">
                <a:solidFill>
                  <a:srgbClr val="888888"/>
                </a:solidFill>
                <a:latin typeface="Helvetica Neue"/>
                <a:ea typeface="Helvetica Neue"/>
                <a:cs typeface="Helvetica Neue"/>
                <a:sym typeface="Helvetica Neue"/>
              </a:defRPr>
            </a:lvl4pPr>
            <a:lvl5pPr indent="0" lvl="4" marL="0" marR="0" rtl="0" algn="r">
              <a:spcBef>
                <a:spcPts val="0"/>
              </a:spcBef>
              <a:buNone/>
              <a:defRPr b="0" i="0" sz="900" u="none" cap="none" strike="noStrike">
                <a:solidFill>
                  <a:srgbClr val="888888"/>
                </a:solidFill>
                <a:latin typeface="Helvetica Neue"/>
                <a:ea typeface="Helvetica Neue"/>
                <a:cs typeface="Helvetica Neue"/>
                <a:sym typeface="Helvetica Neue"/>
              </a:defRPr>
            </a:lvl5pPr>
            <a:lvl6pPr indent="0" lvl="5" marL="0" marR="0" rtl="0" algn="r">
              <a:spcBef>
                <a:spcPts val="0"/>
              </a:spcBef>
              <a:buNone/>
              <a:defRPr b="0" i="0" sz="900" u="none" cap="none" strike="noStrike">
                <a:solidFill>
                  <a:srgbClr val="888888"/>
                </a:solidFill>
                <a:latin typeface="Helvetica Neue"/>
                <a:ea typeface="Helvetica Neue"/>
                <a:cs typeface="Helvetica Neue"/>
                <a:sym typeface="Helvetica Neue"/>
              </a:defRPr>
            </a:lvl6pPr>
            <a:lvl7pPr indent="0" lvl="6" marL="0" marR="0" rtl="0" algn="r">
              <a:spcBef>
                <a:spcPts val="0"/>
              </a:spcBef>
              <a:buNone/>
              <a:defRPr b="0" i="0" sz="900" u="none" cap="none" strike="noStrike">
                <a:solidFill>
                  <a:srgbClr val="888888"/>
                </a:solidFill>
                <a:latin typeface="Helvetica Neue"/>
                <a:ea typeface="Helvetica Neue"/>
                <a:cs typeface="Helvetica Neue"/>
                <a:sym typeface="Helvetica Neue"/>
              </a:defRPr>
            </a:lvl7pPr>
            <a:lvl8pPr indent="0" lvl="7" marL="0" marR="0" rtl="0" algn="r">
              <a:spcBef>
                <a:spcPts val="0"/>
              </a:spcBef>
              <a:buNone/>
              <a:defRPr b="0" i="0" sz="900" u="none" cap="none" strike="noStrike">
                <a:solidFill>
                  <a:srgbClr val="888888"/>
                </a:solidFill>
                <a:latin typeface="Helvetica Neue"/>
                <a:ea typeface="Helvetica Neue"/>
                <a:cs typeface="Helvetica Neue"/>
                <a:sym typeface="Helvetica Neue"/>
              </a:defRPr>
            </a:lvl8pPr>
            <a:lvl9pPr indent="0" lvl="8" marL="0" marR="0" rtl="0" algn="r">
              <a:spcBef>
                <a:spcPts val="0"/>
              </a:spcBef>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hyperlink" Target="https://www.postgresql.org/docs/9.5/static/datatyp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 Id="rId3" Type="http://schemas.openxmlformats.org/officeDocument/2006/relationships/hyperlink" Target="https://inst.eecs.berkeley.edu/~cs61a/fa18/" TargetMode="External"/><Relationship Id="rId4" Type="http://schemas.openxmlformats.org/officeDocument/2006/relationships/hyperlink" Target="http://composingprograms.com/pages/43-declarative-programming.html" TargetMode="External"/><Relationship Id="rId5" Type="http://schemas.openxmlformats.org/officeDocument/2006/relationships/hyperlink" Target="http://www.ds100.org/fa18/syllabus" TargetMode="External"/><Relationship Id="rId6" Type="http://schemas.openxmlformats.org/officeDocument/2006/relationships/hyperlink" Target="https://www.textbook.ds100.org/ch/09/sql_basic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2.xml"/><Relationship Id="rId3" Type="http://schemas.openxmlformats.org/officeDocument/2006/relationships/hyperlink" Target="http://sqlfiddle.com/#!17/67109/1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4.xml"/><Relationship Id="rId3" Type="http://schemas.openxmlformats.org/officeDocument/2006/relationships/hyperlink" Target="http://sqlfiddle.com/#!17/4215a/10" TargetMode="External"/><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7.xml"/><Relationship Id="rId3" Type="http://schemas.openxmlformats.org/officeDocument/2006/relationships/image" Target="../media/image17.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9.xml"/><Relationship Id="rId3"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5.xml"/><Relationship Id="rId3" Type="http://schemas.openxmlformats.org/officeDocument/2006/relationships/image" Target="../media/image21.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9.xml"/><Relationship Id="rId3" Type="http://schemas.openxmlformats.org/officeDocument/2006/relationships/image" Target="../media/image21.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5.xml"/><Relationship Id="rId3" Type="http://schemas.openxmlformats.org/officeDocument/2006/relationships/image" Target="../media/image2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hyperlink" Target="http://sqlfiddle.com/#!9/120e17/1/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7" name="Shape 277"/>
        <p:cNvGrpSpPr/>
        <p:nvPr/>
      </p:nvGrpSpPr>
      <p:grpSpPr>
        <a:xfrm>
          <a:off x="0" y="0"/>
          <a:ext cx="0" cy="0"/>
          <a:chOff x="0" y="0"/>
          <a:chExt cx="0" cy="0"/>
        </a:xfrm>
      </p:grpSpPr>
      <p:sp>
        <p:nvSpPr>
          <p:cNvPr id="278" name="Google Shape;278;p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F9537"/>
                </a:solidFill>
                <a:latin typeface="Lato"/>
                <a:ea typeface="Lato"/>
                <a:cs typeface="Lato"/>
                <a:sym typeface="Lato"/>
              </a:rPr>
              <a:t>Data 100 SQL Review</a:t>
            </a:r>
            <a:endParaRPr>
              <a:solidFill>
                <a:srgbClr val="DF9537"/>
              </a:solidFill>
              <a:latin typeface="Lato"/>
              <a:ea typeface="Lato"/>
              <a:cs typeface="Lato"/>
              <a:sym typeface="Lato"/>
            </a:endParaRPr>
          </a:p>
          <a:p>
            <a:pPr indent="0" lvl="0" marL="0" rtl="0" algn="ctr">
              <a:spcBef>
                <a:spcPts val="0"/>
              </a:spcBef>
              <a:spcAft>
                <a:spcPts val="0"/>
              </a:spcAft>
              <a:buNone/>
            </a:pPr>
            <a:r>
              <a:rPr lang="en" sz="3000">
                <a:solidFill>
                  <a:srgbClr val="FFFFFF"/>
                </a:solidFill>
                <a:latin typeface="Lato"/>
                <a:ea typeface="Lato"/>
                <a:cs typeface="Lato"/>
                <a:sym typeface="Lato"/>
              </a:rPr>
              <a:t>. . .</a:t>
            </a:r>
            <a:endParaRPr sz="3000">
              <a:solidFill>
                <a:srgbClr val="FFFFFF"/>
              </a:solidFill>
              <a:latin typeface="Lato"/>
              <a:ea typeface="Lato"/>
              <a:cs typeface="Lato"/>
              <a:sym typeface="Lato"/>
            </a:endParaRPr>
          </a:p>
        </p:txBody>
      </p:sp>
      <p:sp>
        <p:nvSpPr>
          <p:cNvPr id="279" name="Google Shape;279;p58"/>
          <p:cNvSpPr txBox="1"/>
          <p:nvPr>
            <p:ph idx="1" type="subTitle"/>
          </p:nvPr>
        </p:nvSpPr>
        <p:spPr>
          <a:xfrm>
            <a:off x="311700" y="2376925"/>
            <a:ext cx="8520600" cy="23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Lato"/>
                <a:ea typeface="Lato"/>
                <a:cs typeface="Lato"/>
                <a:sym typeface="Lato"/>
              </a:rPr>
              <a:t>Slides By:</a:t>
            </a:r>
            <a:endParaRPr sz="1800">
              <a:solidFill>
                <a:srgbClr val="000000"/>
              </a:solidFill>
              <a:latin typeface="Lato"/>
              <a:ea typeface="Lato"/>
              <a:cs typeface="Lato"/>
              <a:sym typeface="Lato"/>
            </a:endParaRPr>
          </a:p>
          <a:p>
            <a:pPr indent="0" lvl="0" marL="0" rtl="0" algn="ctr">
              <a:spcBef>
                <a:spcPts val="0"/>
              </a:spcBef>
              <a:spcAft>
                <a:spcPts val="0"/>
              </a:spcAft>
              <a:buNone/>
            </a:pPr>
            <a:r>
              <a:rPr lang="en" sz="1800">
                <a:solidFill>
                  <a:srgbClr val="000000"/>
                </a:solidFill>
                <a:latin typeface="Lato"/>
                <a:ea typeface="Lato"/>
                <a:cs typeface="Lato"/>
                <a:sym typeface="Lato"/>
              </a:rPr>
              <a:t>Joseph E. Gonzalez</a:t>
            </a:r>
            <a:endParaRPr sz="1800">
              <a:solidFill>
                <a:srgbClr val="000000"/>
              </a:solidFill>
              <a:latin typeface="Lato"/>
              <a:ea typeface="Lato"/>
              <a:cs typeface="Lato"/>
              <a:sym typeface="Lato"/>
            </a:endParaRPr>
          </a:p>
          <a:p>
            <a:pPr indent="0" lvl="0" marL="0" rtl="0" algn="ctr">
              <a:spcBef>
                <a:spcPts val="0"/>
              </a:spcBef>
              <a:spcAft>
                <a:spcPts val="0"/>
              </a:spcAft>
              <a:buNone/>
            </a:pPr>
            <a:r>
              <a:rPr lang="en" sz="1800">
                <a:solidFill>
                  <a:srgbClr val="000000"/>
                </a:solidFill>
                <a:latin typeface="Lato"/>
                <a:ea typeface="Lato"/>
                <a:cs typeface="Lato"/>
                <a:sym typeface="Lato"/>
              </a:rPr>
              <a:t>Joseph Hellerstein</a:t>
            </a:r>
            <a:endParaRPr sz="1800">
              <a:solidFill>
                <a:srgbClr val="000000"/>
              </a:solidFill>
              <a:latin typeface="Lato"/>
              <a:ea typeface="Lato"/>
              <a:cs typeface="Lato"/>
              <a:sym typeface="Lato"/>
            </a:endParaRPr>
          </a:p>
          <a:p>
            <a:pPr indent="0" lvl="0" marL="0" rtl="0" algn="ctr">
              <a:spcBef>
                <a:spcPts val="0"/>
              </a:spcBef>
              <a:spcAft>
                <a:spcPts val="0"/>
              </a:spcAft>
              <a:buNone/>
            </a:pPr>
            <a:r>
              <a:rPr lang="en" sz="1800">
                <a:solidFill>
                  <a:srgbClr val="000000"/>
                </a:solidFill>
                <a:latin typeface="Lato"/>
                <a:ea typeface="Lato"/>
                <a:cs typeface="Lato"/>
                <a:sym typeface="Lato"/>
              </a:rPr>
              <a:t>Josh Hug</a:t>
            </a:r>
            <a:endParaRPr sz="1800">
              <a:solidFill>
                <a:srgbClr val="000000"/>
              </a:solidFill>
              <a:latin typeface="Lato"/>
              <a:ea typeface="Lato"/>
              <a:cs typeface="Lato"/>
              <a:sym typeface="Lato"/>
            </a:endParaRPr>
          </a:p>
          <a:p>
            <a:pPr indent="0" lvl="0" marL="0" rtl="0" algn="ctr">
              <a:spcBef>
                <a:spcPts val="0"/>
              </a:spcBef>
              <a:spcAft>
                <a:spcPts val="0"/>
              </a:spcAft>
              <a:buNone/>
            </a:pPr>
            <a:r>
              <a:rPr lang="en" sz="1800">
                <a:solidFill>
                  <a:srgbClr val="000000"/>
                </a:solidFill>
                <a:latin typeface="Lato"/>
                <a:ea typeface="Lato"/>
                <a:cs typeface="Lato"/>
                <a:sym typeface="Lato"/>
              </a:rPr>
              <a:t>Sona Jeswani</a:t>
            </a:r>
            <a:endParaRPr sz="1800">
              <a:solidFill>
                <a:srgbClr val="000000"/>
              </a:solidFill>
              <a:latin typeface="Lato"/>
              <a:ea typeface="Lato"/>
              <a:cs typeface="Lato"/>
              <a:sym typeface="Lato"/>
            </a:endParaRPr>
          </a:p>
          <a:p>
            <a:pPr indent="0" lvl="0" marL="0" rtl="0" algn="ctr">
              <a:spcBef>
                <a:spcPts val="0"/>
              </a:spcBef>
              <a:spcAft>
                <a:spcPts val="0"/>
              </a:spcAft>
              <a:buNone/>
            </a:pPr>
            <a:r>
              <a:rPr lang="en" sz="1800">
                <a:solidFill>
                  <a:srgbClr val="000000"/>
                </a:solidFill>
                <a:latin typeface="Lato"/>
                <a:ea typeface="Lato"/>
                <a:cs typeface="Lato"/>
                <a:sym typeface="Lato"/>
              </a:rPr>
              <a:t>Karina Goot</a:t>
            </a:r>
            <a:endParaRPr sz="1800">
              <a:solidFill>
                <a:srgbClr val="000000"/>
              </a:solidFill>
              <a:latin typeface="Lato"/>
              <a:ea typeface="Lato"/>
              <a:cs typeface="Lato"/>
              <a:sym typeface="Lato"/>
            </a:endParaRPr>
          </a:p>
          <a:p>
            <a:pPr indent="0" lvl="0" marL="0" rtl="0" algn="ctr">
              <a:spcBef>
                <a:spcPts val="0"/>
              </a:spcBef>
              <a:spcAft>
                <a:spcPts val="0"/>
              </a:spcAft>
              <a:buNone/>
            </a:pPr>
            <a:r>
              <a:rPr lang="en" sz="1800">
                <a:solidFill>
                  <a:srgbClr val="000000"/>
                </a:solidFill>
                <a:latin typeface="Lato"/>
                <a:ea typeface="Lato"/>
                <a:cs typeface="Lato"/>
                <a:sym typeface="Lato"/>
              </a:rPr>
              <a:t>Allen Shen</a:t>
            </a:r>
            <a:endParaRPr sz="1800">
              <a:solidFill>
                <a:srgbClr val="000000"/>
              </a:solidFill>
              <a:latin typeface="Lato"/>
              <a:ea typeface="Lato"/>
              <a:cs typeface="Lato"/>
              <a:sym typeface="Lato"/>
            </a:endParaRPr>
          </a:p>
          <a:p>
            <a:pPr indent="0" lvl="0" marL="0" rtl="0" algn="ctr">
              <a:spcBef>
                <a:spcPts val="0"/>
              </a:spcBef>
              <a:spcAft>
                <a:spcPts val="0"/>
              </a:spcAft>
              <a:buNone/>
            </a:pPr>
            <a:r>
              <a:rPr lang="en" sz="1800">
                <a:solidFill>
                  <a:srgbClr val="000000"/>
                </a:solidFill>
                <a:latin typeface="Lato"/>
                <a:ea typeface="Lato"/>
                <a:cs typeface="Lato"/>
                <a:sym typeface="Lato"/>
              </a:rPr>
              <a:t>Neil Shah</a:t>
            </a:r>
            <a:endParaRPr sz="1800">
              <a:solidFill>
                <a:srgbClr val="000000"/>
              </a:solidFill>
              <a:latin typeface="Lato"/>
              <a:ea typeface="Lato"/>
              <a:cs typeface="Lato"/>
              <a:sym typeface="Lato"/>
            </a:endParaRPr>
          </a:p>
          <a:p>
            <a:pPr indent="0" lvl="0" marL="0" rtl="0" algn="ctr">
              <a:spcBef>
                <a:spcPts val="0"/>
              </a:spcBef>
              <a:spcAft>
                <a:spcPts val="0"/>
              </a:spcAft>
              <a:buNone/>
            </a:pPr>
            <a:r>
              <a:rPr lang="en" sz="1800">
                <a:solidFill>
                  <a:srgbClr val="000000"/>
                </a:solidFill>
                <a:latin typeface="Lato"/>
                <a:ea typeface="Lato"/>
                <a:cs typeface="Lato"/>
                <a:sym typeface="Lato"/>
              </a:rPr>
              <a:t>Paul Shao</a:t>
            </a:r>
            <a:endParaRPr sz="1800">
              <a:solidFill>
                <a:srgbClr val="000000"/>
              </a:solidFill>
              <a:latin typeface="Lato"/>
              <a:ea typeface="Lato"/>
              <a:cs typeface="Lato"/>
              <a:sym typeface="Lato"/>
            </a:endParaRPr>
          </a:p>
          <a:p>
            <a:pPr indent="0" lvl="0" marL="0" rtl="0" algn="ctr">
              <a:spcBef>
                <a:spcPts val="0"/>
              </a:spcBef>
              <a:spcAft>
                <a:spcPts val="0"/>
              </a:spcAft>
              <a:buClr>
                <a:srgbClr val="000000"/>
              </a:buClr>
              <a:buSzPts val="1100"/>
              <a:buFont typeface="Arial"/>
              <a:buNone/>
            </a:pPr>
            <a:r>
              <a:rPr lang="en" sz="1800">
                <a:solidFill>
                  <a:srgbClr val="000000"/>
                </a:solidFill>
                <a:latin typeface="Lato"/>
                <a:ea typeface="Lato"/>
                <a:cs typeface="Lato"/>
                <a:sym typeface="Lato"/>
              </a:rPr>
              <a:t> </a:t>
            </a:r>
            <a:endParaRPr sz="1800">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67"/>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Common SQL Types </a:t>
            </a:r>
            <a:r>
              <a:rPr lang="en" sz="1400"/>
              <a:t>(there are others...)</a:t>
            </a:r>
            <a:endParaRPr/>
          </a:p>
        </p:txBody>
      </p:sp>
      <p:sp>
        <p:nvSpPr>
          <p:cNvPr id="345" name="Google Shape;345;p6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36550" lvl="0" marL="342900" rtl="0" algn="l">
              <a:lnSpc>
                <a:spcPct val="80000"/>
              </a:lnSpc>
              <a:spcBef>
                <a:spcPts val="0"/>
              </a:spcBef>
              <a:spcAft>
                <a:spcPts val="0"/>
              </a:spcAft>
              <a:buClr>
                <a:schemeClr val="dk1"/>
              </a:buClr>
              <a:buSzPts val="2100"/>
              <a:buFont typeface="Noto Sans Symbols"/>
              <a:buChar char="➢"/>
            </a:pPr>
            <a:r>
              <a:rPr b="1" lang="en"/>
              <a:t>CHAR(size)</a:t>
            </a:r>
            <a:r>
              <a:rPr lang="en"/>
              <a:t>: Fixed number of characters</a:t>
            </a:r>
            <a:endParaRPr/>
          </a:p>
          <a:p>
            <a:pPr indent="-336550" lvl="0" marL="342900" rtl="0" algn="l">
              <a:lnSpc>
                <a:spcPct val="80000"/>
              </a:lnSpc>
              <a:spcBef>
                <a:spcPts val="1700"/>
              </a:spcBef>
              <a:spcAft>
                <a:spcPts val="0"/>
              </a:spcAft>
              <a:buClr>
                <a:schemeClr val="dk1"/>
              </a:buClr>
              <a:buSzPts val="2100"/>
              <a:buFont typeface="Noto Sans Symbols"/>
              <a:buChar char="➢"/>
            </a:pPr>
            <a:r>
              <a:rPr b="1" lang="en"/>
              <a:t>TEXT</a:t>
            </a:r>
            <a:r>
              <a:rPr lang="en"/>
              <a:t>: Arbitrary number of character strings</a:t>
            </a:r>
            <a:endParaRPr/>
          </a:p>
          <a:p>
            <a:pPr indent="-336550" lvl="0" marL="342900" rtl="0" algn="l">
              <a:lnSpc>
                <a:spcPct val="80000"/>
              </a:lnSpc>
              <a:spcBef>
                <a:spcPts val="1700"/>
              </a:spcBef>
              <a:spcAft>
                <a:spcPts val="0"/>
              </a:spcAft>
              <a:buClr>
                <a:schemeClr val="dk1"/>
              </a:buClr>
              <a:buSzPts val="2100"/>
              <a:buFont typeface="Noto Sans Symbols"/>
              <a:buChar char="➢"/>
            </a:pPr>
            <a:r>
              <a:rPr b="1" lang="en"/>
              <a:t>INTEGER &amp; BIGINT</a:t>
            </a:r>
            <a:r>
              <a:rPr lang="en"/>
              <a:t>: Integers of various sizes</a:t>
            </a:r>
            <a:endParaRPr/>
          </a:p>
          <a:p>
            <a:pPr indent="-336550" lvl="0" marL="342900" rtl="0" algn="l">
              <a:lnSpc>
                <a:spcPct val="80000"/>
              </a:lnSpc>
              <a:spcBef>
                <a:spcPts val="1700"/>
              </a:spcBef>
              <a:spcAft>
                <a:spcPts val="0"/>
              </a:spcAft>
              <a:buClr>
                <a:schemeClr val="dk1"/>
              </a:buClr>
              <a:buSzPts val="2100"/>
              <a:buFont typeface="Noto Sans Symbols"/>
              <a:buChar char="➢"/>
            </a:pPr>
            <a:r>
              <a:rPr b="1" lang="en"/>
              <a:t>REAL &amp; DOUBLE PRECISION</a:t>
            </a:r>
            <a:r>
              <a:rPr lang="en"/>
              <a:t>: Floating point numbers</a:t>
            </a:r>
            <a:endParaRPr/>
          </a:p>
          <a:p>
            <a:pPr indent="-336550" lvl="0" marL="342900" rtl="0" algn="l">
              <a:lnSpc>
                <a:spcPct val="80000"/>
              </a:lnSpc>
              <a:spcBef>
                <a:spcPts val="1700"/>
              </a:spcBef>
              <a:spcAft>
                <a:spcPts val="0"/>
              </a:spcAft>
              <a:buClr>
                <a:schemeClr val="dk1"/>
              </a:buClr>
              <a:buSzPts val="2100"/>
              <a:buFont typeface="Noto Sans Symbols"/>
              <a:buChar char="➢"/>
            </a:pPr>
            <a:r>
              <a:rPr b="1" lang="en"/>
              <a:t>DATE &amp; DATETIME</a:t>
            </a:r>
            <a:r>
              <a:rPr lang="en"/>
              <a:t>: Date and Date+Time formats</a:t>
            </a:r>
            <a:endParaRPr/>
          </a:p>
          <a:p>
            <a:pPr indent="0" lvl="0" marL="12700" rtl="0" algn="l">
              <a:lnSpc>
                <a:spcPct val="80000"/>
              </a:lnSpc>
              <a:spcBef>
                <a:spcPts val="1700"/>
              </a:spcBef>
              <a:spcAft>
                <a:spcPts val="0"/>
              </a:spcAft>
              <a:buSzPts val="2100"/>
              <a:buNone/>
            </a:pPr>
            <a:r>
              <a:t/>
            </a:r>
            <a:endParaRPr/>
          </a:p>
          <a:p>
            <a:pPr indent="0" lvl="0" marL="12700" rtl="0" algn="l">
              <a:lnSpc>
                <a:spcPct val="80000"/>
              </a:lnSpc>
              <a:spcBef>
                <a:spcPts val="1700"/>
              </a:spcBef>
              <a:spcAft>
                <a:spcPts val="0"/>
              </a:spcAft>
              <a:buSzPts val="2100"/>
              <a:buNone/>
            </a:pPr>
            <a:r>
              <a:rPr lang="en"/>
              <a:t>See documentation for database system (e.g., </a:t>
            </a:r>
            <a:r>
              <a:rPr lang="en" u="sng">
                <a:solidFill>
                  <a:schemeClr val="hlink"/>
                </a:solidFill>
                <a:hlinkClick r:id="rId3"/>
              </a:rPr>
              <a:t>Postgres</a:t>
            </a:r>
            <a:r>
              <a:rPr lang="en"/>
              <a:t>)</a:t>
            </a:r>
            <a:endParaRPr/>
          </a:p>
          <a:p>
            <a:pPr indent="0" lvl="0" marL="12700" rtl="0" algn="l">
              <a:lnSpc>
                <a:spcPct val="80000"/>
              </a:lnSpc>
              <a:spcBef>
                <a:spcPts val="1700"/>
              </a:spcBef>
              <a:spcAft>
                <a:spcPts val="0"/>
              </a:spcAft>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500"/>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500"/>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500"/>
                                        <p:tgtEl>
                                          <p:spTgt spid="3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animEffect filter="fade" transition="in">
                                      <p:cBhvr>
                                        <p:cTn dur="500"/>
                                        <p:tgtEl>
                                          <p:spTgt spid="3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4" st="4"/>
                                            </p:txEl>
                                          </p:spTgt>
                                        </p:tgtEl>
                                        <p:attrNameLst>
                                          <p:attrName>style.visibility</p:attrName>
                                        </p:attrNameLst>
                                      </p:cBhvr>
                                      <p:to>
                                        <p:strVal val="visible"/>
                                      </p:to>
                                    </p:set>
                                    <p:animEffect filter="fade" transition="in">
                                      <p:cBhvr>
                                        <p:cTn dur="500"/>
                                        <p:tgtEl>
                                          <p:spTgt spid="3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5" st="5"/>
                                            </p:txEl>
                                          </p:spTgt>
                                        </p:tgtEl>
                                        <p:attrNameLst>
                                          <p:attrName>style.visibility</p:attrName>
                                        </p:attrNameLst>
                                      </p:cBhvr>
                                      <p:to>
                                        <p:strVal val="visible"/>
                                      </p:to>
                                    </p:set>
                                    <p:animEffect filter="fade" transition="in">
                                      <p:cBhvr>
                                        <p:cTn dur="500"/>
                                        <p:tgtEl>
                                          <p:spTgt spid="3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6" st="6"/>
                                            </p:txEl>
                                          </p:spTgt>
                                        </p:tgtEl>
                                        <p:attrNameLst>
                                          <p:attrName>style.visibility</p:attrName>
                                        </p:attrNameLst>
                                      </p:cBhvr>
                                      <p:to>
                                        <p:strVal val="visible"/>
                                      </p:to>
                                    </p:set>
                                    <p:animEffect filter="fade" transition="in">
                                      <p:cBhvr>
                                        <p:cTn dur="500"/>
                                        <p:tgtEl>
                                          <p:spTgt spid="3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7" st="7"/>
                                            </p:txEl>
                                          </p:spTgt>
                                        </p:tgtEl>
                                        <p:attrNameLst>
                                          <p:attrName>style.visibility</p:attrName>
                                        </p:attrNameLst>
                                      </p:cBhvr>
                                      <p:to>
                                        <p:strVal val="visible"/>
                                      </p:to>
                                    </p:set>
                                    <p:animEffect filter="fade" transition="in">
                                      <p:cBhvr>
                                        <p:cTn dur="500"/>
                                        <p:tgtEl>
                                          <p:spTgt spid="34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68"/>
          <p:cNvSpPr txBox="1"/>
          <p:nvPr>
            <p:ph idx="4294967295" type="body"/>
          </p:nvPr>
        </p:nvSpPr>
        <p:spPr>
          <a:xfrm>
            <a:off x="4538784" y="444559"/>
            <a:ext cx="4229100" cy="38289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CREATE TABLE Sailors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sid </a:t>
            </a:r>
            <a:r>
              <a:rPr lang="en" sz="1200">
                <a:solidFill>
                  <a:schemeClr val="accent5"/>
                </a:solidFill>
                <a:latin typeface="Droid Sans Mono"/>
                <a:ea typeface="Droid Sans Mono"/>
                <a:cs typeface="Droid Sans Mono"/>
                <a:sym typeface="Droid Sans Mono"/>
              </a:rPr>
              <a:t>INTEGER</a:t>
            </a:r>
            <a:r>
              <a:rPr lang="en" sz="1200">
                <a:latin typeface="Droid Sans Mono"/>
                <a:ea typeface="Droid Sans Mono"/>
                <a:cs typeface="Droid Sans Mono"/>
                <a:sym typeface="Droid Sans Mono"/>
              </a:rPr>
              <a:t>,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sname CHAR(20),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rating INTEGER,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age REAL,</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a:t>
            </a:r>
            <a:r>
              <a:rPr lang="en" sz="1200">
                <a:solidFill>
                  <a:schemeClr val="accent5"/>
                </a:solidFill>
                <a:latin typeface="Droid Sans Mono"/>
                <a:ea typeface="Droid Sans Mono"/>
                <a:cs typeface="Droid Sans Mono"/>
                <a:sym typeface="Droid Sans Mono"/>
              </a:rPr>
              <a:t>PRIMARY KEY</a:t>
            </a:r>
            <a:r>
              <a:rPr lang="en" sz="1200">
                <a:latin typeface="Droid Sans Mono"/>
                <a:ea typeface="Droid Sans Mono"/>
                <a:cs typeface="Droid Sans Mono"/>
                <a:sym typeface="Droid Sans Mono"/>
              </a:rPr>
              <a:t> (sid));</a:t>
            </a:r>
            <a:endParaRPr sz="1200"/>
          </a:p>
          <a:p>
            <a:pPr indent="0" lvl="0" marL="0" rtl="0" algn="l">
              <a:lnSpc>
                <a:spcPct val="80000"/>
              </a:lnSpc>
              <a:spcBef>
                <a:spcPts val="1700"/>
              </a:spcBef>
              <a:spcAft>
                <a:spcPts val="0"/>
              </a:spcAft>
              <a:buClr>
                <a:schemeClr val="dk1"/>
              </a:buClr>
              <a:buSzPts val="1400"/>
              <a:buFont typeface="Century Gothic"/>
              <a:buNone/>
            </a:pPr>
            <a:r>
              <a:t/>
            </a:r>
            <a:endParaRPr sz="1200">
              <a:latin typeface="Droid Sans Mono"/>
              <a:ea typeface="Droid Sans Mono"/>
              <a:cs typeface="Droid Sans Mono"/>
              <a:sym typeface="Droid Sans Mono"/>
            </a:endParaRPr>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CREATE TABLE Boats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bid INTEGER,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bname CHAR (20),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color CHAR(10),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PRIMARY KEY (bid));</a:t>
            </a:r>
            <a:endParaRPr sz="1200"/>
          </a:p>
          <a:p>
            <a:pPr indent="0" lvl="0" marL="0" rtl="0" algn="l">
              <a:lnSpc>
                <a:spcPct val="80000"/>
              </a:lnSpc>
              <a:spcBef>
                <a:spcPts val="1700"/>
              </a:spcBef>
              <a:spcAft>
                <a:spcPts val="0"/>
              </a:spcAft>
              <a:buClr>
                <a:schemeClr val="dk1"/>
              </a:buClr>
              <a:buSzPts val="1400"/>
              <a:buFont typeface="Century Gothic"/>
              <a:buNone/>
            </a:pPr>
            <a:r>
              <a:t/>
            </a:r>
            <a:endParaRPr sz="1200">
              <a:latin typeface="Droid Sans Mono"/>
              <a:ea typeface="Droid Sans Mono"/>
              <a:cs typeface="Droid Sans Mono"/>
              <a:sym typeface="Droid Sans Mono"/>
            </a:endParaRPr>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CREATE TABLE Reserves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sid INTEGER,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bid INTEGER,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day DATE,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PRIMARY KEY (sid, bid, day),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a:t>
            </a:r>
            <a:r>
              <a:rPr lang="en" sz="1200">
                <a:solidFill>
                  <a:schemeClr val="accent5"/>
                </a:solidFill>
                <a:latin typeface="Droid Sans Mono"/>
                <a:ea typeface="Droid Sans Mono"/>
                <a:cs typeface="Droid Sans Mono"/>
                <a:sym typeface="Droid Sans Mono"/>
              </a:rPr>
              <a:t>FOREIGN KEY</a:t>
            </a:r>
            <a:r>
              <a:rPr lang="en" sz="1200">
                <a:latin typeface="Droid Sans Mono"/>
                <a:ea typeface="Droid Sans Mono"/>
                <a:cs typeface="Droid Sans Mono"/>
                <a:sym typeface="Droid Sans Mono"/>
              </a:rPr>
              <a:t> (sid) REFERENCES Sailors, </a:t>
            </a:r>
            <a:endParaRPr sz="1200"/>
          </a:p>
          <a:p>
            <a:pPr indent="0" lvl="0" marL="0" rtl="0" algn="l">
              <a:lnSpc>
                <a:spcPct val="80000"/>
              </a:lnSpc>
              <a:spcBef>
                <a:spcPts val="0"/>
              </a:spcBef>
              <a:spcAft>
                <a:spcPts val="0"/>
              </a:spcAft>
              <a:buClr>
                <a:schemeClr val="dk1"/>
              </a:buClr>
              <a:buSzPts val="1400"/>
              <a:buFont typeface="Droid Sans Mono"/>
              <a:buNone/>
            </a:pPr>
            <a:r>
              <a:rPr lang="en" sz="1200">
                <a:latin typeface="Droid Sans Mono"/>
                <a:ea typeface="Droid Sans Mono"/>
                <a:cs typeface="Droid Sans Mono"/>
                <a:sym typeface="Droid Sans Mono"/>
              </a:rPr>
              <a:t>  FOREIGN KEY (bid) REFERENCES Boats)</a:t>
            </a:r>
            <a:r>
              <a:rPr lang="en" sz="1200">
                <a:solidFill>
                  <a:schemeClr val="accent5"/>
                </a:solidFill>
                <a:latin typeface="Droid Sans Mono"/>
                <a:ea typeface="Droid Sans Mono"/>
                <a:cs typeface="Droid Sans Mono"/>
                <a:sym typeface="Droid Sans Mono"/>
              </a:rPr>
              <a:t>;</a:t>
            </a:r>
            <a:endParaRPr sz="1200"/>
          </a:p>
          <a:p>
            <a:pPr indent="0" lvl="0" marL="0" rtl="0" algn="l">
              <a:lnSpc>
                <a:spcPct val="80000"/>
              </a:lnSpc>
              <a:spcBef>
                <a:spcPts val="1700"/>
              </a:spcBef>
              <a:spcAft>
                <a:spcPts val="0"/>
              </a:spcAft>
              <a:buClr>
                <a:schemeClr val="dk1"/>
              </a:buClr>
              <a:buSzPts val="1400"/>
              <a:buNone/>
            </a:pPr>
            <a:r>
              <a:t/>
            </a:r>
            <a:endParaRPr sz="1200">
              <a:latin typeface="Droid Sans Mono"/>
              <a:ea typeface="Droid Sans Mono"/>
              <a:cs typeface="Droid Sans Mono"/>
              <a:sym typeface="Droid Sans Mono"/>
            </a:endParaRPr>
          </a:p>
        </p:txBody>
      </p:sp>
      <p:graphicFrame>
        <p:nvGraphicFramePr>
          <p:cNvPr id="352" name="Google Shape;352;p68"/>
          <p:cNvGraphicFramePr/>
          <p:nvPr/>
        </p:nvGraphicFramePr>
        <p:xfrm>
          <a:off x="1737203" y="858897"/>
          <a:ext cx="3000000" cy="3000000"/>
        </p:xfrm>
        <a:graphic>
          <a:graphicData uri="http://schemas.openxmlformats.org/drawingml/2006/table">
            <a:tbl>
              <a:tblPr>
                <a:noFill/>
                <a:tableStyleId>{3CB5C307-25BD-4842-8602-FFD1880269A7}</a:tableStyleId>
              </a:tblPr>
              <a:tblGrid>
                <a:gridCol w="457200"/>
                <a:gridCol w="742950"/>
                <a:gridCol w="600075"/>
                <a:gridCol w="600075"/>
              </a:tblGrid>
              <a:tr h="251525">
                <a:tc>
                  <a:txBody>
                    <a:bodyPr>
                      <a:noAutofit/>
                    </a:bodyPr>
                    <a:lstStyle/>
                    <a:p>
                      <a:pPr indent="0" lvl="0" marL="0" marR="0" rtl="0" algn="l">
                        <a:lnSpc>
                          <a:spcPct val="100000"/>
                        </a:lnSpc>
                        <a:spcBef>
                          <a:spcPts val="0"/>
                        </a:spcBef>
                        <a:spcAft>
                          <a:spcPts val="0"/>
                        </a:spcAft>
                        <a:buClr>
                          <a:schemeClr val="dk1"/>
                        </a:buClr>
                        <a:buSzPts val="1200"/>
                        <a:buFont typeface="Tahoma"/>
                        <a:buNone/>
                      </a:pPr>
                      <a:r>
                        <a:rPr b="1" i="0" lang="en" sz="1200" u="sng" cap="none" strike="noStrike">
                          <a:solidFill>
                            <a:schemeClr val="dk1"/>
                          </a:solidFill>
                          <a:latin typeface="Tahoma"/>
                          <a:ea typeface="Tahoma"/>
                          <a:cs typeface="Tahoma"/>
                          <a:sym typeface="Tahoma"/>
                        </a:rPr>
                        <a:t>sid</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49800"/>
                      </a:schemeClr>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sname</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49800"/>
                      </a:schemeClr>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rating</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49800"/>
                      </a:schemeClr>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age</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49800"/>
                      </a:schemeClr>
                    </a:solidFill>
                  </a:tcPr>
                </a:tc>
              </a:tr>
              <a:tr h="251525">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1</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Fred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7</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22</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51525">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2</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Jim</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2</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39</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51525">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3</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Nancy</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8</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27</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graphicFrame>
        <p:nvGraphicFramePr>
          <p:cNvPr id="353" name="Google Shape;353;p68"/>
          <p:cNvGraphicFramePr/>
          <p:nvPr/>
        </p:nvGraphicFramePr>
        <p:xfrm>
          <a:off x="1737203" y="2287647"/>
          <a:ext cx="3000000" cy="3000000"/>
        </p:xfrm>
        <a:graphic>
          <a:graphicData uri="http://schemas.openxmlformats.org/drawingml/2006/table">
            <a:tbl>
              <a:tblPr>
                <a:noFill/>
                <a:tableStyleId>{3CB5C307-25BD-4842-8602-FFD1880269A7}</a:tableStyleId>
              </a:tblPr>
              <a:tblGrid>
                <a:gridCol w="600075"/>
                <a:gridCol w="1106100"/>
                <a:gridCol w="694125"/>
              </a:tblGrid>
              <a:tr h="251525">
                <a:tc>
                  <a:txBody>
                    <a:bodyPr>
                      <a:noAutofit/>
                    </a:bodyPr>
                    <a:lstStyle/>
                    <a:p>
                      <a:pPr indent="0" lvl="0" marL="0" marR="0" rtl="0" algn="l">
                        <a:lnSpc>
                          <a:spcPct val="100000"/>
                        </a:lnSpc>
                        <a:spcBef>
                          <a:spcPts val="0"/>
                        </a:spcBef>
                        <a:spcAft>
                          <a:spcPts val="0"/>
                        </a:spcAft>
                        <a:buClr>
                          <a:schemeClr val="dk1"/>
                        </a:buClr>
                        <a:buSzPts val="1200"/>
                        <a:buFont typeface="Tahoma"/>
                        <a:buNone/>
                      </a:pPr>
                      <a:r>
                        <a:rPr b="1" i="0" lang="en" sz="1200" u="sng" cap="none" strike="noStrike">
                          <a:solidFill>
                            <a:schemeClr val="dk1"/>
                          </a:solidFill>
                          <a:latin typeface="Tahoma"/>
                          <a:ea typeface="Tahoma"/>
                          <a:cs typeface="Tahoma"/>
                          <a:sym typeface="Tahoma"/>
                        </a:rPr>
                        <a:t>bid</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49800"/>
                      </a:schemeClr>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bname</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49800"/>
                      </a:schemeClr>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color</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49800"/>
                      </a:schemeClr>
                    </a:solidFill>
                  </a:tcPr>
                </a:tc>
              </a:tr>
              <a:tr h="251525">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101</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Nina</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red</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525">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102</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Pinta</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blue</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525">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103</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Santa Maria</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red</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54" name="Google Shape;354;p68"/>
          <p:cNvGraphicFramePr/>
          <p:nvPr/>
        </p:nvGraphicFramePr>
        <p:xfrm>
          <a:off x="1737203" y="3887847"/>
          <a:ext cx="3000000" cy="3000000"/>
        </p:xfrm>
        <a:graphic>
          <a:graphicData uri="http://schemas.openxmlformats.org/drawingml/2006/table">
            <a:tbl>
              <a:tblPr>
                <a:noFill/>
                <a:tableStyleId>{3CB5C307-25BD-4842-8602-FFD1880269A7}</a:tableStyleId>
              </a:tblPr>
              <a:tblGrid>
                <a:gridCol w="800100"/>
                <a:gridCol w="800100"/>
                <a:gridCol w="800100"/>
              </a:tblGrid>
              <a:tr h="257175">
                <a:tc>
                  <a:txBody>
                    <a:bodyPr>
                      <a:noAutofit/>
                    </a:bodyPr>
                    <a:lstStyle/>
                    <a:p>
                      <a:pPr indent="0" lvl="0" marL="0" marR="0" rtl="0" algn="l">
                        <a:lnSpc>
                          <a:spcPct val="100000"/>
                        </a:lnSpc>
                        <a:spcBef>
                          <a:spcPts val="0"/>
                        </a:spcBef>
                        <a:spcAft>
                          <a:spcPts val="0"/>
                        </a:spcAft>
                        <a:buClr>
                          <a:schemeClr val="dk1"/>
                        </a:buClr>
                        <a:buSzPts val="1200"/>
                        <a:buFont typeface="Tahoma"/>
                        <a:buNone/>
                      </a:pPr>
                      <a:r>
                        <a:rPr b="1" i="0" lang="en" sz="1200" u="sng" cap="none" strike="noStrike">
                          <a:solidFill>
                            <a:schemeClr val="dk1"/>
                          </a:solidFill>
                          <a:latin typeface="Tahoma"/>
                          <a:ea typeface="Tahoma"/>
                          <a:cs typeface="Tahoma"/>
                          <a:sym typeface="Tahoma"/>
                        </a:rPr>
                        <a:t>sid</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49800"/>
                      </a:schemeClr>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1" i="0" lang="en" sz="1200" u="sng" cap="none" strike="noStrike">
                          <a:solidFill>
                            <a:schemeClr val="dk1"/>
                          </a:solidFill>
                          <a:latin typeface="Tahoma"/>
                          <a:ea typeface="Tahoma"/>
                          <a:cs typeface="Tahoma"/>
                          <a:sym typeface="Tahoma"/>
                        </a:rPr>
                        <a:t>bid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49800"/>
                      </a:schemeClr>
                    </a:solidFill>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1" i="0" lang="en" sz="1200" u="sng" cap="none" strike="noStrike">
                          <a:solidFill>
                            <a:schemeClr val="dk1"/>
                          </a:solidFill>
                          <a:latin typeface="Tahoma"/>
                          <a:ea typeface="Tahoma"/>
                          <a:cs typeface="Tahoma"/>
                          <a:sym typeface="Tahoma"/>
                        </a:rPr>
                        <a:t>day</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alpha val="49800"/>
                      </a:schemeClr>
                    </a:solidFill>
                  </a:tcPr>
                </a:tc>
              </a:tr>
              <a:tr h="257175">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1</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102</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9/12</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7175">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2</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102</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SzPts val="1200"/>
                        <a:buFont typeface="Tahoma"/>
                        <a:buNone/>
                      </a:pPr>
                      <a:r>
                        <a:rPr b="0" i="0" lang="en" sz="1200" u="none" cap="none" strike="noStrike">
                          <a:solidFill>
                            <a:schemeClr val="dk1"/>
                          </a:solidFill>
                          <a:latin typeface="Tahoma"/>
                          <a:ea typeface="Tahoma"/>
                          <a:cs typeface="Tahoma"/>
                          <a:sym typeface="Tahoma"/>
                        </a:rPr>
                        <a:t>9/13</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355" name="Google Shape;355;p68"/>
          <p:cNvCxnSpPr/>
          <p:nvPr/>
        </p:nvCxnSpPr>
        <p:spPr>
          <a:xfrm rot="-5400000">
            <a:off x="222053" y="2500085"/>
            <a:ext cx="3031500" cy="1200"/>
          </a:xfrm>
          <a:prstGeom prst="curvedConnector3">
            <a:avLst>
              <a:gd fmla="val 0" name="adj1"/>
            </a:avLst>
          </a:prstGeom>
          <a:noFill/>
          <a:ln cap="flat" cmpd="sng" w="12700">
            <a:solidFill>
              <a:schemeClr val="dk1"/>
            </a:solidFill>
            <a:prstDash val="solid"/>
            <a:round/>
            <a:headEnd len="sm" w="sm" type="none"/>
            <a:tailEnd len="sm" w="sm" type="triangle"/>
          </a:ln>
        </p:spPr>
      </p:cxnSp>
      <p:cxnSp>
        <p:nvCxnSpPr>
          <p:cNvPr id="356" name="Google Shape;356;p68"/>
          <p:cNvCxnSpPr/>
          <p:nvPr/>
        </p:nvCxnSpPr>
        <p:spPr>
          <a:xfrm flipH="1" rot="5400000">
            <a:off x="1687253" y="2637747"/>
            <a:ext cx="1600200" cy="900000"/>
          </a:xfrm>
          <a:prstGeom prst="curvedConnector3">
            <a:avLst>
              <a:gd fmla="val 110713" name="adj1"/>
            </a:avLst>
          </a:prstGeom>
          <a:noFill/>
          <a:ln cap="flat" cmpd="sng" w="12700">
            <a:solidFill>
              <a:schemeClr val="dk1"/>
            </a:solidFill>
            <a:prstDash val="solid"/>
            <a:round/>
            <a:headEnd len="sm" w="sm" type="none"/>
            <a:tailEnd len="sm" w="sm" type="triangle"/>
          </a:ln>
        </p:spPr>
      </p:cxnSp>
      <p:sp>
        <p:nvSpPr>
          <p:cNvPr id="357" name="Google Shape;357;p68"/>
          <p:cNvSpPr txBox="1"/>
          <p:nvPr/>
        </p:nvSpPr>
        <p:spPr>
          <a:xfrm>
            <a:off x="7171052" y="733800"/>
            <a:ext cx="1596900" cy="4845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Columns have</a:t>
            </a:r>
            <a:br>
              <a:rPr b="0" i="0" lang="en" sz="1400" u="none" cap="none" strike="noStrike">
                <a:solidFill>
                  <a:srgbClr val="000000"/>
                </a:solidFill>
                <a:latin typeface="Century Gothic"/>
                <a:ea typeface="Century Gothic"/>
                <a:cs typeface="Century Gothic"/>
                <a:sym typeface="Century Gothic"/>
              </a:rPr>
            </a:br>
            <a:r>
              <a:rPr b="1" i="0" lang="en" sz="1400" u="none" cap="none" strike="noStrike">
                <a:solidFill>
                  <a:srgbClr val="000000"/>
                </a:solidFill>
                <a:latin typeface="Century Gothic"/>
                <a:ea typeface="Century Gothic"/>
                <a:cs typeface="Century Gothic"/>
                <a:sym typeface="Century Gothic"/>
              </a:rPr>
              <a:t>names</a:t>
            </a:r>
            <a:r>
              <a:rPr b="0" i="0" lang="en" sz="1400" u="none" cap="none" strike="noStrike">
                <a:solidFill>
                  <a:srgbClr val="000000"/>
                </a:solidFill>
                <a:latin typeface="Century Gothic"/>
                <a:ea typeface="Century Gothic"/>
                <a:cs typeface="Century Gothic"/>
                <a:sym typeface="Century Gothic"/>
              </a:rPr>
              <a:t> and </a:t>
            </a:r>
            <a:r>
              <a:rPr b="1" i="0" lang="en" sz="1400" u="none" cap="none" strike="noStrike">
                <a:solidFill>
                  <a:srgbClr val="000000"/>
                </a:solidFill>
                <a:latin typeface="Century Gothic"/>
                <a:ea typeface="Century Gothic"/>
                <a:cs typeface="Century Gothic"/>
                <a:sym typeface="Century Gothic"/>
              </a:rPr>
              <a:t>types</a:t>
            </a:r>
            <a:endParaRPr sz="1100"/>
          </a:p>
        </p:txBody>
      </p:sp>
      <p:sp>
        <p:nvSpPr>
          <p:cNvPr id="358" name="Google Shape;358;p68"/>
          <p:cNvSpPr txBox="1"/>
          <p:nvPr/>
        </p:nvSpPr>
        <p:spPr>
          <a:xfrm>
            <a:off x="7635121" y="1422509"/>
            <a:ext cx="1132500" cy="6924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Specify</a:t>
            </a:r>
            <a:br>
              <a:rPr b="0" i="0" lang="en" sz="1400" u="none" cap="none" strike="noStrike">
                <a:solidFill>
                  <a:srgbClr val="000000"/>
                </a:solidFill>
                <a:latin typeface="Century Gothic"/>
                <a:ea typeface="Century Gothic"/>
                <a:cs typeface="Century Gothic"/>
                <a:sym typeface="Century Gothic"/>
              </a:rPr>
            </a:br>
            <a:r>
              <a:rPr b="1" i="0" lang="en" sz="1400" u="none" cap="none" strike="noStrike">
                <a:solidFill>
                  <a:srgbClr val="000000"/>
                </a:solidFill>
                <a:latin typeface="Century Gothic"/>
                <a:ea typeface="Century Gothic"/>
                <a:cs typeface="Century Gothic"/>
                <a:sym typeface="Century Gothic"/>
              </a:rPr>
              <a:t>Primary Key</a:t>
            </a:r>
            <a:br>
              <a:rPr b="0" i="0" lang="en" sz="1400" u="none" cap="none" strike="noStrike">
                <a:solidFill>
                  <a:srgbClr val="000000"/>
                </a:solidFill>
                <a:latin typeface="Century Gothic"/>
                <a:ea typeface="Century Gothic"/>
                <a:cs typeface="Century Gothic"/>
                <a:sym typeface="Century Gothic"/>
              </a:rPr>
            </a:br>
            <a:r>
              <a:rPr b="0" i="0" lang="en" sz="1400" u="none" cap="none" strike="noStrike">
                <a:solidFill>
                  <a:srgbClr val="000000"/>
                </a:solidFill>
                <a:latin typeface="Century Gothic"/>
                <a:ea typeface="Century Gothic"/>
                <a:cs typeface="Century Gothic"/>
                <a:sym typeface="Century Gothic"/>
              </a:rPr>
              <a:t>column(s)</a:t>
            </a:r>
            <a:endParaRPr b="1" i="0" sz="1400" u="none" cap="none" strike="noStrike">
              <a:solidFill>
                <a:srgbClr val="000000"/>
              </a:solidFill>
              <a:latin typeface="Century Gothic"/>
              <a:ea typeface="Century Gothic"/>
              <a:cs typeface="Century Gothic"/>
              <a:sym typeface="Century Gothic"/>
            </a:endParaRPr>
          </a:p>
        </p:txBody>
      </p:sp>
      <p:sp>
        <p:nvSpPr>
          <p:cNvPr id="359" name="Google Shape;359;p68"/>
          <p:cNvSpPr txBox="1"/>
          <p:nvPr/>
        </p:nvSpPr>
        <p:spPr>
          <a:xfrm>
            <a:off x="7606267" y="2404925"/>
            <a:ext cx="1161600" cy="6924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Specify</a:t>
            </a:r>
            <a:br>
              <a:rPr b="0" i="0" lang="en" sz="1400" u="none" cap="none" strike="noStrike">
                <a:solidFill>
                  <a:srgbClr val="000000"/>
                </a:solidFill>
                <a:latin typeface="Century Gothic"/>
                <a:ea typeface="Century Gothic"/>
                <a:cs typeface="Century Gothic"/>
                <a:sym typeface="Century Gothic"/>
              </a:rPr>
            </a:br>
            <a:r>
              <a:rPr b="1" i="0" lang="en" sz="1400" u="none" cap="none" strike="noStrike">
                <a:solidFill>
                  <a:srgbClr val="000000"/>
                </a:solidFill>
                <a:latin typeface="Century Gothic"/>
                <a:ea typeface="Century Gothic"/>
                <a:cs typeface="Century Gothic"/>
                <a:sym typeface="Century Gothic"/>
              </a:rPr>
              <a:t>Foreign Key</a:t>
            </a:r>
            <a:br>
              <a:rPr b="0" i="0" lang="en" sz="1400" u="none" cap="none" strike="noStrike">
                <a:solidFill>
                  <a:srgbClr val="000000"/>
                </a:solidFill>
                <a:latin typeface="Century Gothic"/>
                <a:ea typeface="Century Gothic"/>
                <a:cs typeface="Century Gothic"/>
                <a:sym typeface="Century Gothic"/>
              </a:rPr>
            </a:br>
            <a:r>
              <a:rPr b="0" i="0" lang="en" sz="1400" u="none" cap="none" strike="noStrike">
                <a:solidFill>
                  <a:srgbClr val="000000"/>
                </a:solidFill>
                <a:latin typeface="Century Gothic"/>
                <a:ea typeface="Century Gothic"/>
                <a:cs typeface="Century Gothic"/>
                <a:sym typeface="Century Gothic"/>
              </a:rPr>
              <a:t>relationships</a:t>
            </a:r>
            <a:endParaRPr b="1" i="0" sz="1400" u="none" cap="none" strike="noStrike">
              <a:solidFill>
                <a:srgbClr val="000000"/>
              </a:solidFill>
              <a:latin typeface="Century Gothic"/>
              <a:ea typeface="Century Gothic"/>
              <a:cs typeface="Century Gothic"/>
              <a:sym typeface="Century Gothic"/>
            </a:endParaRPr>
          </a:p>
        </p:txBody>
      </p:sp>
      <p:cxnSp>
        <p:nvCxnSpPr>
          <p:cNvPr id="360" name="Google Shape;360;p68"/>
          <p:cNvCxnSpPr/>
          <p:nvPr/>
        </p:nvCxnSpPr>
        <p:spPr>
          <a:xfrm rot="10800000">
            <a:off x="5401567" y="1479258"/>
            <a:ext cx="2204700" cy="289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1" name="Google Shape;361;p68"/>
          <p:cNvCxnSpPr/>
          <p:nvPr/>
        </p:nvCxnSpPr>
        <p:spPr>
          <a:xfrm rot="10800000">
            <a:off x="6122049" y="733774"/>
            <a:ext cx="1296300" cy="242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62" name="Google Shape;362;p68"/>
          <p:cNvCxnSpPr/>
          <p:nvPr/>
        </p:nvCxnSpPr>
        <p:spPr>
          <a:xfrm flipH="1">
            <a:off x="5829822" y="3097323"/>
            <a:ext cx="1647000" cy="1136700"/>
          </a:xfrm>
          <a:prstGeom prst="straightConnector1">
            <a:avLst/>
          </a:prstGeom>
          <a:noFill/>
          <a:ln cap="flat" cmpd="sng" w="9525">
            <a:solidFill>
              <a:schemeClr val="accent1"/>
            </a:solidFill>
            <a:prstDash val="solid"/>
            <a:miter lim="800000"/>
            <a:headEnd len="sm" w="sm" type="none"/>
            <a:tailEnd len="med" w="med" type="triangle"/>
          </a:ln>
        </p:spPr>
      </p:cxnSp>
      <p:sp>
        <p:nvSpPr>
          <p:cNvPr id="363" name="Google Shape;363;p68"/>
          <p:cNvSpPr txBox="1"/>
          <p:nvPr/>
        </p:nvSpPr>
        <p:spPr>
          <a:xfrm>
            <a:off x="7282128" y="4501718"/>
            <a:ext cx="1631700" cy="4845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400"/>
              <a:buFont typeface="Century Gothic"/>
              <a:buNone/>
            </a:pPr>
            <a:r>
              <a:rPr b="1" i="0" lang="en" sz="1400" u="none" cap="none" strike="noStrike">
                <a:solidFill>
                  <a:srgbClr val="000000"/>
                </a:solidFill>
                <a:latin typeface="Century Gothic"/>
                <a:ea typeface="Century Gothic"/>
                <a:cs typeface="Century Gothic"/>
                <a:sym typeface="Century Gothic"/>
              </a:rPr>
              <a:t>Semicolon</a:t>
            </a:r>
            <a:r>
              <a:rPr b="0" i="0" lang="en" sz="1400" u="none" cap="none" strike="noStrike">
                <a:solidFill>
                  <a:srgbClr val="000000"/>
                </a:solidFill>
                <a:latin typeface="Century Gothic"/>
                <a:ea typeface="Century Gothic"/>
                <a:cs typeface="Century Gothic"/>
                <a:sym typeface="Century Gothic"/>
              </a:rPr>
              <a:t> at</a:t>
            </a:r>
            <a:br>
              <a:rPr b="0" i="0" lang="en" sz="1400" u="none" cap="none" strike="noStrike">
                <a:solidFill>
                  <a:srgbClr val="000000"/>
                </a:solidFill>
                <a:latin typeface="Century Gothic"/>
                <a:ea typeface="Century Gothic"/>
                <a:cs typeface="Century Gothic"/>
                <a:sym typeface="Century Gothic"/>
              </a:rPr>
            </a:br>
            <a:r>
              <a:rPr b="0" i="0" lang="en" sz="1400" u="none" cap="none" strike="noStrike">
                <a:solidFill>
                  <a:srgbClr val="000000"/>
                </a:solidFill>
                <a:latin typeface="Century Gothic"/>
                <a:ea typeface="Century Gothic"/>
                <a:cs typeface="Century Gothic"/>
                <a:sym typeface="Century Gothic"/>
              </a:rPr>
              <a:t>end of command</a:t>
            </a:r>
            <a:endParaRPr b="1" i="0" sz="1400" u="none" cap="none" strike="noStrike">
              <a:solidFill>
                <a:srgbClr val="000000"/>
              </a:solidFill>
              <a:latin typeface="Century Gothic"/>
              <a:ea typeface="Century Gothic"/>
              <a:cs typeface="Century Gothic"/>
              <a:sym typeface="Century Gothic"/>
            </a:endParaRPr>
          </a:p>
        </p:txBody>
      </p:sp>
      <p:cxnSp>
        <p:nvCxnSpPr>
          <p:cNvPr id="364" name="Google Shape;364;p68"/>
          <p:cNvCxnSpPr>
            <a:endCxn id="363" idx="0"/>
          </p:cNvCxnSpPr>
          <p:nvPr/>
        </p:nvCxnSpPr>
        <p:spPr>
          <a:xfrm flipH="1">
            <a:off x="8097978" y="4366718"/>
            <a:ext cx="215400" cy="1350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69"/>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Deleting and Modifying Records</a:t>
            </a:r>
            <a:endParaRPr/>
          </a:p>
        </p:txBody>
      </p:sp>
      <p:sp>
        <p:nvSpPr>
          <p:cNvPr id="370" name="Google Shape;370;p69"/>
          <p:cNvSpPr txBox="1"/>
          <p:nvPr>
            <p:ph idx="1" type="body"/>
          </p:nvPr>
        </p:nvSpPr>
        <p:spPr>
          <a:xfrm>
            <a:off x="628650" y="1369219"/>
            <a:ext cx="7886700" cy="3481800"/>
          </a:xfrm>
          <a:prstGeom prst="rect">
            <a:avLst/>
          </a:prstGeom>
          <a:noFill/>
          <a:ln>
            <a:noFill/>
          </a:ln>
        </p:spPr>
        <p:txBody>
          <a:bodyPr anchorCtr="0" anchor="t" bIns="34275" lIns="68575" spcFirstLastPara="1" rIns="68575" wrap="square" tIns="34275">
            <a:noAutofit/>
          </a:bodyPr>
          <a:lstStyle/>
          <a:p>
            <a:pPr indent="-336550" lvl="0" marL="342900" rtl="0" algn="l">
              <a:lnSpc>
                <a:spcPct val="90000"/>
              </a:lnSpc>
              <a:spcBef>
                <a:spcPts val="0"/>
              </a:spcBef>
              <a:spcAft>
                <a:spcPts val="0"/>
              </a:spcAft>
              <a:buClr>
                <a:schemeClr val="dk1"/>
              </a:buClr>
              <a:buSzPts val="2100"/>
              <a:buFont typeface="Noto Sans Symbols"/>
              <a:buChar char="➢"/>
            </a:pPr>
            <a:r>
              <a:rPr lang="en"/>
              <a:t>Records are deleted by specifying a condition:</a:t>
            </a:r>
            <a:endParaRPr/>
          </a:p>
          <a:p>
            <a:pPr indent="-203200" lvl="0" marL="342900" rtl="0" algn="l">
              <a:lnSpc>
                <a:spcPct val="90000"/>
              </a:lnSpc>
              <a:spcBef>
                <a:spcPts val="1700"/>
              </a:spcBef>
              <a:spcAft>
                <a:spcPts val="0"/>
              </a:spcAft>
              <a:buClr>
                <a:schemeClr val="dk1"/>
              </a:buClr>
              <a:buSzPts val="2100"/>
              <a:buFont typeface="Noto Sans Symbols"/>
              <a:buNone/>
            </a:pPr>
            <a:r>
              <a:t/>
            </a:r>
            <a:endParaRPr/>
          </a:p>
          <a:p>
            <a:pPr indent="-203200" lvl="0" marL="342900" rtl="0" algn="l">
              <a:lnSpc>
                <a:spcPct val="90000"/>
              </a:lnSpc>
              <a:spcBef>
                <a:spcPts val="1700"/>
              </a:spcBef>
              <a:spcAft>
                <a:spcPts val="0"/>
              </a:spcAft>
              <a:buClr>
                <a:schemeClr val="dk1"/>
              </a:buClr>
              <a:buSzPts val="2100"/>
              <a:buFont typeface="Noto Sans Symbols"/>
              <a:buNone/>
            </a:pPr>
            <a:r>
              <a:t/>
            </a:r>
            <a:endParaRPr/>
          </a:p>
          <a:p>
            <a:pPr indent="-336550" lvl="0" marL="342900" rtl="0" algn="l">
              <a:lnSpc>
                <a:spcPct val="90000"/>
              </a:lnSpc>
              <a:spcBef>
                <a:spcPts val="1700"/>
              </a:spcBef>
              <a:spcAft>
                <a:spcPts val="0"/>
              </a:spcAft>
              <a:buClr>
                <a:schemeClr val="dk1"/>
              </a:buClr>
              <a:buSzPts val="2100"/>
              <a:buFont typeface="Noto Sans Symbols"/>
              <a:buChar char="➢"/>
            </a:pPr>
            <a:r>
              <a:rPr lang="en"/>
              <a:t>Modifying records</a:t>
            </a:r>
            <a:endParaRPr/>
          </a:p>
          <a:p>
            <a:pPr indent="-203200" lvl="0" marL="342900" rtl="0" algn="l">
              <a:lnSpc>
                <a:spcPct val="90000"/>
              </a:lnSpc>
              <a:spcBef>
                <a:spcPts val="1700"/>
              </a:spcBef>
              <a:spcAft>
                <a:spcPts val="0"/>
              </a:spcAft>
              <a:buClr>
                <a:schemeClr val="dk1"/>
              </a:buClr>
              <a:buSzPts val="2100"/>
              <a:buFont typeface="Noto Sans Symbols"/>
              <a:buNone/>
            </a:pPr>
            <a:r>
              <a:t/>
            </a:r>
            <a:endParaRPr/>
          </a:p>
          <a:p>
            <a:pPr indent="-203200" lvl="0" marL="342900" rtl="0" algn="l">
              <a:lnSpc>
                <a:spcPct val="90000"/>
              </a:lnSpc>
              <a:spcBef>
                <a:spcPts val="1700"/>
              </a:spcBef>
              <a:spcAft>
                <a:spcPts val="0"/>
              </a:spcAft>
              <a:buClr>
                <a:schemeClr val="dk1"/>
              </a:buClr>
              <a:buSzPts val="2100"/>
              <a:buFont typeface="Noto Sans Symbols"/>
              <a:buNone/>
            </a:pPr>
            <a:r>
              <a:t/>
            </a:r>
            <a:endParaRPr/>
          </a:p>
          <a:p>
            <a:pPr indent="-336550" lvl="0" marL="342900" rtl="0" algn="l">
              <a:lnSpc>
                <a:spcPct val="90000"/>
              </a:lnSpc>
              <a:spcBef>
                <a:spcPts val="1700"/>
              </a:spcBef>
              <a:spcAft>
                <a:spcPts val="0"/>
              </a:spcAft>
              <a:buClr>
                <a:schemeClr val="dk1"/>
              </a:buClr>
              <a:buSzPts val="2100"/>
              <a:buFont typeface="Noto Sans Symbols"/>
              <a:buChar char="➢"/>
            </a:pPr>
            <a:r>
              <a:rPr lang="en"/>
              <a:t>Note: There is no way to modify records by location</a:t>
            </a:r>
            <a:endParaRPr/>
          </a:p>
        </p:txBody>
      </p:sp>
      <p:sp>
        <p:nvSpPr>
          <p:cNvPr id="371" name="Google Shape;371;p69"/>
          <p:cNvSpPr txBox="1"/>
          <p:nvPr/>
        </p:nvSpPr>
        <p:spPr>
          <a:xfrm>
            <a:off x="1622503" y="1806500"/>
            <a:ext cx="54333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DELETE FROM students     </a:t>
            </a:r>
            <a:endParaRPr sz="1100"/>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WHERE LOWER(name) = 'sergey brin'</a:t>
            </a:r>
            <a:endParaRPr sz="1100"/>
          </a:p>
        </p:txBody>
      </p:sp>
      <p:sp>
        <p:nvSpPr>
          <p:cNvPr id="372" name="Google Shape;372;p69"/>
          <p:cNvSpPr/>
          <p:nvPr/>
        </p:nvSpPr>
        <p:spPr>
          <a:xfrm>
            <a:off x="2902104" y="2539198"/>
            <a:ext cx="1823100" cy="259200"/>
          </a:xfrm>
          <a:prstGeom prst="wedgeRoundRectCallout">
            <a:avLst>
              <a:gd fmla="val -9365" name="adj1"/>
              <a:gd fmla="val -86706" name="adj2"/>
              <a:gd fmla="val 16667" name="adj3"/>
            </a:avLst>
          </a:prstGeom>
          <a:solidFill>
            <a:schemeClr val="accent1"/>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entury Gothic"/>
              <a:buNone/>
            </a:pPr>
            <a:r>
              <a:rPr b="0" i="0" lang="en" sz="1400" u="none" cap="none" strike="noStrike">
                <a:solidFill>
                  <a:srgbClr val="FFFFFF"/>
                </a:solidFill>
                <a:latin typeface="Century Gothic"/>
                <a:ea typeface="Century Gothic"/>
                <a:cs typeface="Century Gothic"/>
                <a:sym typeface="Century Gothic"/>
              </a:rPr>
              <a:t>String Function</a:t>
            </a:r>
            <a:endParaRPr sz="1100"/>
          </a:p>
        </p:txBody>
      </p:sp>
      <p:sp>
        <p:nvSpPr>
          <p:cNvPr id="373" name="Google Shape;373;p69"/>
          <p:cNvSpPr/>
          <p:nvPr/>
        </p:nvSpPr>
        <p:spPr>
          <a:xfrm>
            <a:off x="1622503" y="3337078"/>
            <a:ext cx="4038600" cy="9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UPDATE students </a:t>
            </a:r>
            <a:endParaRPr sz="1100"/>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SET gpa = 1.0 + gpa    </a:t>
            </a:r>
            <a:endParaRPr sz="1100"/>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WHERE dept = ‘CS’;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pic>
        <p:nvPicPr>
          <p:cNvPr id="378" name="Google Shape;378;p70"/>
          <p:cNvPicPr preferRelativeResize="0"/>
          <p:nvPr/>
        </p:nvPicPr>
        <p:blipFill rotWithShape="1">
          <a:blip r:embed="rId3">
            <a:alphaModFix/>
          </a:blip>
          <a:srcRect b="0" l="0" r="0" t="0"/>
          <a:stretch/>
        </p:blipFill>
        <p:spPr>
          <a:xfrm>
            <a:off x="5180552" y="1520341"/>
            <a:ext cx="3889986" cy="3179316"/>
          </a:xfrm>
          <a:prstGeom prst="rect">
            <a:avLst/>
          </a:prstGeom>
          <a:noFill/>
          <a:ln>
            <a:noFill/>
          </a:ln>
        </p:spPr>
      </p:pic>
      <p:sp>
        <p:nvSpPr>
          <p:cNvPr id="379" name="Google Shape;379;p70"/>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Deleting and Modifying Records</a:t>
            </a:r>
            <a:endParaRPr/>
          </a:p>
        </p:txBody>
      </p:sp>
      <p:sp>
        <p:nvSpPr>
          <p:cNvPr id="380" name="Google Shape;380;p70"/>
          <p:cNvSpPr txBox="1"/>
          <p:nvPr>
            <p:ph idx="1" type="body"/>
          </p:nvPr>
        </p:nvSpPr>
        <p:spPr>
          <a:xfrm>
            <a:off x="628650" y="1369219"/>
            <a:ext cx="7886700" cy="3481800"/>
          </a:xfrm>
          <a:prstGeom prst="rect">
            <a:avLst/>
          </a:prstGeom>
          <a:noFill/>
          <a:ln>
            <a:noFill/>
          </a:ln>
        </p:spPr>
        <p:txBody>
          <a:bodyPr anchorCtr="0" anchor="t" bIns="34275" lIns="68575" spcFirstLastPara="1" rIns="68575" wrap="square" tIns="34275">
            <a:noAutofit/>
          </a:bodyPr>
          <a:lstStyle/>
          <a:p>
            <a:pPr indent="-336550" lvl="0" marL="342900" rtl="0" algn="l">
              <a:lnSpc>
                <a:spcPct val="90000"/>
              </a:lnSpc>
              <a:spcBef>
                <a:spcPts val="0"/>
              </a:spcBef>
              <a:spcAft>
                <a:spcPts val="0"/>
              </a:spcAft>
              <a:buClr>
                <a:schemeClr val="dk1"/>
              </a:buClr>
              <a:buSzPts val="2100"/>
              <a:buFont typeface="Noto Sans Symbols"/>
              <a:buChar char="➢"/>
            </a:pPr>
            <a:r>
              <a:rPr lang="en"/>
              <a:t>What is wrong with the following</a:t>
            </a:r>
            <a:endParaRPr/>
          </a:p>
        </p:txBody>
      </p:sp>
      <p:sp>
        <p:nvSpPr>
          <p:cNvPr id="381" name="Google Shape;381;p70"/>
          <p:cNvSpPr/>
          <p:nvPr/>
        </p:nvSpPr>
        <p:spPr>
          <a:xfrm>
            <a:off x="1062154" y="1906934"/>
            <a:ext cx="4038600" cy="9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UPDATE students </a:t>
            </a:r>
            <a:endParaRPr sz="1100"/>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SET gpa = 1.0 + gpa    </a:t>
            </a:r>
            <a:endParaRPr sz="1100"/>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WHERE dept = ‘CS’;</a:t>
            </a:r>
            <a:endParaRPr sz="1100"/>
          </a:p>
        </p:txBody>
      </p:sp>
      <p:sp>
        <p:nvSpPr>
          <p:cNvPr id="382" name="Google Shape;382;p70"/>
          <p:cNvSpPr txBox="1"/>
          <p:nvPr/>
        </p:nvSpPr>
        <p:spPr>
          <a:xfrm>
            <a:off x="250824" y="3306386"/>
            <a:ext cx="5484900" cy="1315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CREATE TABLE students(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	name TEXT PRIMARY KEY,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	gpa FLOAT CHECK (gpa &gt;= 0.0 and gpa &lt;= 4.0),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	age INTEGER,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	dept TEXT,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	gender CHAR);</a:t>
            </a:r>
            <a:endParaRPr sz="1100"/>
          </a:p>
        </p:txBody>
      </p:sp>
      <p:sp>
        <p:nvSpPr>
          <p:cNvPr id="383" name="Google Shape;383;p70"/>
          <p:cNvSpPr/>
          <p:nvPr/>
        </p:nvSpPr>
        <p:spPr>
          <a:xfrm>
            <a:off x="6789388" y="2196007"/>
            <a:ext cx="300900" cy="284400"/>
          </a:xfrm>
          <a:prstGeom prst="roundRect">
            <a:avLst>
              <a:gd fmla="val 16667" name="adj"/>
            </a:avLst>
          </a:prstGeom>
          <a:solidFill>
            <a:schemeClr val="accent4">
              <a:alpha val="50980"/>
            </a:schemeClr>
          </a:solidFill>
          <a:ln cap="flat" cmpd="sng" w="12700">
            <a:solidFill>
              <a:srgbClr val="9E464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p:txBody>
      </p:sp>
      <p:sp>
        <p:nvSpPr>
          <p:cNvPr id="384" name="Google Shape;384;p70"/>
          <p:cNvSpPr/>
          <p:nvPr/>
        </p:nvSpPr>
        <p:spPr>
          <a:xfrm>
            <a:off x="6782729" y="3109999"/>
            <a:ext cx="300900" cy="284400"/>
          </a:xfrm>
          <a:prstGeom prst="roundRect">
            <a:avLst>
              <a:gd fmla="val 16667" name="adj"/>
            </a:avLst>
          </a:prstGeom>
          <a:solidFill>
            <a:schemeClr val="accent4">
              <a:alpha val="50980"/>
            </a:schemeClr>
          </a:solidFill>
          <a:ln cap="flat" cmpd="sng" w="12700">
            <a:solidFill>
              <a:srgbClr val="9E464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p:txBody>
      </p:sp>
      <p:sp>
        <p:nvSpPr>
          <p:cNvPr id="385" name="Google Shape;385;p70"/>
          <p:cNvSpPr/>
          <p:nvPr/>
        </p:nvSpPr>
        <p:spPr>
          <a:xfrm>
            <a:off x="6782729" y="3426311"/>
            <a:ext cx="300900" cy="284400"/>
          </a:xfrm>
          <a:prstGeom prst="roundRect">
            <a:avLst>
              <a:gd fmla="val 16667" name="adj"/>
            </a:avLst>
          </a:prstGeom>
          <a:solidFill>
            <a:schemeClr val="accent4">
              <a:alpha val="50980"/>
            </a:schemeClr>
          </a:solidFill>
          <a:ln cap="flat" cmpd="sng" w="12700">
            <a:solidFill>
              <a:srgbClr val="9E464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p:txBody>
      </p:sp>
      <p:sp>
        <p:nvSpPr>
          <p:cNvPr id="386" name="Google Shape;386;p70"/>
          <p:cNvSpPr/>
          <p:nvPr/>
        </p:nvSpPr>
        <p:spPr>
          <a:xfrm>
            <a:off x="1920797" y="3710667"/>
            <a:ext cx="3105600" cy="245400"/>
          </a:xfrm>
          <a:prstGeom prst="roundRect">
            <a:avLst>
              <a:gd fmla="val 16667" name="adj"/>
            </a:avLst>
          </a:prstGeom>
          <a:solidFill>
            <a:schemeClr val="accent4">
              <a:alpha val="50980"/>
            </a:schemeClr>
          </a:solidFill>
          <a:ln cap="flat" cmpd="sng" w="12700">
            <a:solidFill>
              <a:srgbClr val="9E464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entury Gothic"/>
              <a:buNone/>
            </a:pPr>
            <a:r>
              <a:t/>
            </a:r>
            <a:endParaRPr b="0" i="0" sz="1400" u="none" cap="none" strike="noStrike">
              <a:solidFill>
                <a:srgbClr val="FFFFFF"/>
              </a:solidFill>
              <a:latin typeface="Century Gothic"/>
              <a:ea typeface="Century Gothic"/>
              <a:cs typeface="Century Gothic"/>
              <a:sym typeface="Century Gothic"/>
            </a:endParaRPr>
          </a:p>
        </p:txBody>
      </p:sp>
      <p:sp>
        <p:nvSpPr>
          <p:cNvPr id="387" name="Google Shape;387;p70"/>
          <p:cNvSpPr/>
          <p:nvPr/>
        </p:nvSpPr>
        <p:spPr>
          <a:xfrm>
            <a:off x="2844485" y="4233233"/>
            <a:ext cx="2223600" cy="777900"/>
          </a:xfrm>
          <a:prstGeom prst="wedgeRoundRectCallout">
            <a:avLst>
              <a:gd fmla="val -24935" name="adj1"/>
              <a:gd fmla="val -79365" name="adj2"/>
              <a:gd fmla="val 16667" name="adj3"/>
            </a:avLst>
          </a:prstGeom>
          <a:gradFill>
            <a:gsLst>
              <a:gs pos="0">
                <a:srgbClr val="DD7573"/>
              </a:gs>
              <a:gs pos="50000">
                <a:srgbClr val="DE5B58"/>
              </a:gs>
              <a:gs pos="100000">
                <a:srgbClr val="CB4946"/>
              </a:gs>
            </a:gsLst>
            <a:lin ang="5400012" scaled="0"/>
          </a:gradFill>
          <a:ln>
            <a:noFill/>
          </a:ln>
          <a:effectLst>
            <a:outerShdw blurRad="57150" rotWithShape="0" algn="ctr" dir="5400000" dist="19050">
              <a:srgbClr val="000000">
                <a:alpha val="6275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entury Gothic"/>
              <a:buNone/>
            </a:pPr>
            <a:r>
              <a:rPr lang="en" sz="1400">
                <a:solidFill>
                  <a:srgbClr val="FFFFFF"/>
                </a:solidFill>
                <a:latin typeface="Century Gothic"/>
                <a:ea typeface="Century Gothic"/>
                <a:cs typeface="Century Gothic"/>
                <a:sym typeface="Century Gothic"/>
              </a:rPr>
              <a:t>U</a:t>
            </a:r>
            <a:r>
              <a:rPr b="0" i="0" lang="en" sz="1400" u="none" cap="none" strike="noStrike">
                <a:solidFill>
                  <a:srgbClr val="FFFFFF"/>
                </a:solidFill>
                <a:latin typeface="Century Gothic"/>
                <a:ea typeface="Century Gothic"/>
                <a:cs typeface="Century Gothic"/>
                <a:sym typeface="Century Gothic"/>
              </a:rPr>
              <a:t>pdate would violate </a:t>
            </a:r>
            <a:br>
              <a:rPr b="0" i="0" lang="en" sz="1400" u="none" cap="none" strike="noStrike">
                <a:solidFill>
                  <a:srgbClr val="FFFFFF"/>
                </a:solidFill>
                <a:latin typeface="Century Gothic"/>
                <a:ea typeface="Century Gothic"/>
                <a:cs typeface="Century Gothic"/>
                <a:sym typeface="Century Gothic"/>
              </a:rPr>
            </a:br>
            <a:r>
              <a:rPr b="1" i="0" lang="en" sz="1400" u="none" cap="none" strike="noStrike">
                <a:solidFill>
                  <a:srgbClr val="FFFFFF"/>
                </a:solidFill>
                <a:latin typeface="Century Gothic"/>
                <a:ea typeface="Century Gothic"/>
                <a:cs typeface="Century Gothic"/>
                <a:sym typeface="Century Gothic"/>
              </a:rPr>
              <a:t>Integrity Constraints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71"/>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Dropping Tables</a:t>
            </a:r>
            <a:endParaRPr/>
          </a:p>
        </p:txBody>
      </p:sp>
      <p:sp>
        <p:nvSpPr>
          <p:cNvPr id="393" name="Google Shape;393;p71"/>
          <p:cNvSpPr txBox="1"/>
          <p:nvPr>
            <p:ph idx="1" type="body"/>
          </p:nvPr>
        </p:nvSpPr>
        <p:spPr>
          <a:xfrm>
            <a:off x="628650" y="1158494"/>
            <a:ext cx="7886700" cy="3263400"/>
          </a:xfrm>
          <a:prstGeom prst="rect">
            <a:avLst/>
          </a:prstGeom>
          <a:noFill/>
          <a:ln>
            <a:noFill/>
          </a:ln>
        </p:spPr>
        <p:txBody>
          <a:bodyPr anchorCtr="0" anchor="t" bIns="34275" lIns="68575" spcFirstLastPara="1" rIns="68575" wrap="square" tIns="34275">
            <a:noAutofit/>
          </a:bodyPr>
          <a:lstStyle/>
          <a:p>
            <a:pPr indent="-336550" lvl="0" marL="342900" rtl="0" algn="l">
              <a:lnSpc>
                <a:spcPct val="90000"/>
              </a:lnSpc>
              <a:spcBef>
                <a:spcPts val="0"/>
              </a:spcBef>
              <a:spcAft>
                <a:spcPts val="0"/>
              </a:spcAft>
              <a:buClr>
                <a:schemeClr val="dk1"/>
              </a:buClr>
              <a:buSzPts val="2100"/>
              <a:buFont typeface="Noto Sans Symbols"/>
              <a:buChar char="➢"/>
            </a:pPr>
            <a:r>
              <a:rPr lang="en"/>
              <a:t>To delete a table entirely from our database, we can use the “DROP TABLES” command.</a:t>
            </a:r>
            <a:endParaRPr/>
          </a:p>
          <a:p>
            <a:pPr indent="-336550" lvl="0" marL="342900" rtl="0" algn="l">
              <a:lnSpc>
                <a:spcPct val="90000"/>
              </a:lnSpc>
              <a:spcBef>
                <a:spcPts val="1700"/>
              </a:spcBef>
              <a:spcAft>
                <a:spcPts val="0"/>
              </a:spcAft>
              <a:buClr>
                <a:schemeClr val="dk1"/>
              </a:buClr>
              <a:buSzPts val="2100"/>
              <a:buFont typeface="Noto Sans Symbols"/>
              <a:buChar char="➢"/>
            </a:pPr>
            <a:r>
              <a:rPr lang="en"/>
              <a:t>Example: </a:t>
            </a:r>
            <a:r>
              <a:rPr lang="en">
                <a:solidFill>
                  <a:srgbClr val="000000"/>
                </a:solidFill>
                <a:latin typeface="Consolas"/>
                <a:ea typeface="Consolas"/>
                <a:cs typeface="Consolas"/>
                <a:sym typeface="Consolas"/>
              </a:rPr>
              <a:t>DROP TABLE tips;</a:t>
            </a:r>
            <a:endParaRPr/>
          </a:p>
          <a:p>
            <a:pPr indent="-336550" lvl="0" marL="342900" rtl="0" algn="l">
              <a:lnSpc>
                <a:spcPct val="90000"/>
              </a:lnSpc>
              <a:spcBef>
                <a:spcPts val="1700"/>
              </a:spcBef>
              <a:spcAft>
                <a:spcPts val="0"/>
              </a:spcAft>
              <a:buClr>
                <a:schemeClr val="dk1"/>
              </a:buClr>
              <a:buSzPts val="2100"/>
              <a:buFont typeface="Noto Sans Symbols"/>
              <a:buChar char="➢"/>
            </a:pPr>
            <a:r>
              <a:rPr lang="en"/>
              <a:t>Be careful, there is no easy way to undo this command.</a:t>
            </a:r>
            <a:endParaRPr/>
          </a:p>
          <a:p>
            <a:pPr indent="-203200" lvl="0" marL="342900" rtl="0" algn="l">
              <a:lnSpc>
                <a:spcPct val="90000"/>
              </a:lnSpc>
              <a:spcBef>
                <a:spcPts val="1700"/>
              </a:spcBef>
              <a:spcAft>
                <a:spcPts val="0"/>
              </a:spcAft>
              <a:buClr>
                <a:schemeClr val="dk1"/>
              </a:buClr>
              <a:buSzPts val="2100"/>
              <a:buFont typeface="Noto Sans Symbols"/>
              <a:buNone/>
            </a:pPr>
            <a:r>
              <a:t/>
            </a:r>
            <a:endParaRPr/>
          </a:p>
        </p:txBody>
      </p:sp>
      <p:sp>
        <p:nvSpPr>
          <p:cNvPr id="394" name="Google Shape;394;p71"/>
          <p:cNvSpPr txBox="1"/>
          <p:nvPr/>
        </p:nvSpPr>
        <p:spPr>
          <a:xfrm>
            <a:off x="934971" y="4355724"/>
            <a:ext cx="138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rgbClr val="000000"/>
              </a:solidFill>
              <a:latin typeface="Consolas"/>
              <a:ea typeface="Consolas"/>
              <a:cs typeface="Consolas"/>
              <a:sym typeface="Consolas"/>
            </a:endParaRPr>
          </a:p>
        </p:txBody>
      </p:sp>
      <p:pic>
        <p:nvPicPr>
          <p:cNvPr id="395" name="Google Shape;395;p71"/>
          <p:cNvPicPr preferRelativeResize="0"/>
          <p:nvPr/>
        </p:nvPicPr>
        <p:blipFill>
          <a:blip r:embed="rId3">
            <a:alphaModFix/>
          </a:blip>
          <a:stretch>
            <a:fillRect/>
          </a:stretch>
        </p:blipFill>
        <p:spPr>
          <a:xfrm>
            <a:off x="1293125" y="3115713"/>
            <a:ext cx="6343650" cy="195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72"/>
          <p:cNvSpPr txBox="1"/>
          <p:nvPr>
            <p:ph type="title"/>
          </p:nvPr>
        </p:nvSpPr>
        <p:spPr>
          <a:xfrm>
            <a:off x="623888" y="1282305"/>
            <a:ext cx="7886700" cy="2139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4500"/>
              <a:buFont typeface="Century Gothic"/>
              <a:buNone/>
            </a:pPr>
            <a:r>
              <a:rPr lang="en"/>
              <a:t>Querying Tables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73"/>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SQL DML:</a:t>
            </a:r>
            <a:br>
              <a:rPr lang="en"/>
            </a:br>
            <a:r>
              <a:rPr lang="en"/>
              <a:t>Basic Single-Table Queries</a:t>
            </a:r>
            <a:endParaRPr/>
          </a:p>
        </p:txBody>
      </p:sp>
      <p:sp>
        <p:nvSpPr>
          <p:cNvPr id="406" name="Google Shape;406;p7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 </a:t>
            </a: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DISTINCT</a:t>
            </a:r>
            <a:r>
              <a:rPr lang="en" sz="1800">
                <a:latin typeface="Lucida Sans"/>
                <a:ea typeface="Lucida Sans"/>
                <a:cs typeface="Lucida Sans"/>
                <a:sym typeface="Lucida Sans"/>
              </a:rPr>
              <a:t>] </a:t>
            </a:r>
            <a:r>
              <a:rPr i="1" lang="en" sz="1800">
                <a:latin typeface="Lucida Sans"/>
                <a:ea typeface="Lucida Sans"/>
                <a:cs typeface="Lucida Sans"/>
                <a:sym typeface="Lucida Sans"/>
              </a:rPr>
              <a:t>&lt;column expression list&gt;</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 </a:t>
            </a:r>
            <a:r>
              <a:rPr i="1" lang="en" sz="1800">
                <a:latin typeface="Lucida Sans"/>
                <a:ea typeface="Lucida Sans"/>
                <a:cs typeface="Lucida Sans"/>
                <a:sym typeface="Lucida Sans"/>
              </a:rPr>
              <a:t>&lt;single table&gt;</a:t>
            </a:r>
            <a:br>
              <a:rPr lang="en" sz="1800">
                <a:latin typeface="Lucida Sans"/>
                <a:ea typeface="Lucida Sans"/>
                <a:cs typeface="Lucida Sans"/>
                <a:sym typeface="Lucida Sans"/>
              </a:rPr>
            </a:b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WHERE</a:t>
            </a:r>
            <a:r>
              <a:rPr lang="en" sz="1800">
                <a:latin typeface="Lucida Sans"/>
                <a:ea typeface="Lucida Sans"/>
                <a:cs typeface="Lucida Sans"/>
                <a:sym typeface="Lucida Sans"/>
              </a:rPr>
              <a:t> </a:t>
            </a:r>
            <a:r>
              <a:rPr i="1" lang="en" sz="1800">
                <a:latin typeface="Lucida Sans"/>
                <a:ea typeface="Lucida Sans"/>
                <a:cs typeface="Lucida Sans"/>
                <a:sym typeface="Lucida Sans"/>
              </a:rPr>
              <a:t>&lt;predicate&gt;</a:t>
            </a:r>
            <a:r>
              <a:rPr lang="en" sz="1800">
                <a:latin typeface="Lucida Sans"/>
                <a:ea typeface="Lucida Sans"/>
                <a:cs typeface="Lucida Sans"/>
                <a:sym typeface="Lucida Sans"/>
              </a:rPr>
              <a:t>]</a:t>
            </a:r>
            <a:br>
              <a:rPr lang="en" sz="1800">
                <a:latin typeface="Lucida Sans"/>
                <a:ea typeface="Lucida Sans"/>
                <a:cs typeface="Lucida Sans"/>
                <a:sym typeface="Lucida Sans"/>
              </a:rPr>
            </a:b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GROUP BY </a:t>
            </a:r>
            <a:r>
              <a:rPr i="1" lang="en" sz="1800">
                <a:latin typeface="Lucida Sans"/>
                <a:ea typeface="Lucida Sans"/>
                <a:cs typeface="Lucida Sans"/>
                <a:sym typeface="Lucida Sans"/>
              </a:rPr>
              <a:t>&lt;column list&gt;</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HAVING</a:t>
            </a:r>
            <a:r>
              <a:rPr lang="en" sz="1800">
                <a:latin typeface="Lucida Sans"/>
                <a:ea typeface="Lucida Sans"/>
                <a:cs typeface="Lucida Sans"/>
                <a:sym typeface="Lucida Sans"/>
              </a:rPr>
              <a:t> </a:t>
            </a:r>
            <a:r>
              <a:rPr i="1" lang="en" sz="1800">
                <a:latin typeface="Lucida Sans"/>
                <a:ea typeface="Lucida Sans"/>
                <a:cs typeface="Lucida Sans"/>
                <a:sym typeface="Lucida Sans"/>
              </a:rPr>
              <a:t>&lt;predicate&gt;</a:t>
            </a:r>
            <a:r>
              <a:rPr lang="en" sz="1800">
                <a:latin typeface="Lucida Sans"/>
                <a:ea typeface="Lucida Sans"/>
                <a:cs typeface="Lucida Sans"/>
                <a:sym typeface="Lucida Sans"/>
              </a:rPr>
              <a:t>] ]</a:t>
            </a:r>
            <a:br>
              <a:rPr lang="en" sz="1800">
                <a:latin typeface="Lucida Sans"/>
                <a:ea typeface="Lucida Sans"/>
                <a:cs typeface="Lucida Sans"/>
                <a:sym typeface="Lucida Sans"/>
              </a:rPr>
            </a:b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ORDER BY </a:t>
            </a:r>
            <a:r>
              <a:rPr i="1" lang="en" sz="1800">
                <a:latin typeface="Lucida Sans"/>
                <a:ea typeface="Lucida Sans"/>
                <a:cs typeface="Lucida Sans"/>
                <a:sym typeface="Lucida Sans"/>
              </a:rPr>
              <a:t>&lt;column list&gt;</a:t>
            </a: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a:t>
            </a:r>
            <a:endParaRPr sz="2400">
              <a:latin typeface="Century Gothic"/>
              <a:ea typeface="Century Gothic"/>
              <a:cs typeface="Century Gothic"/>
              <a:sym typeface="Century Gothic"/>
            </a:endParaRPr>
          </a:p>
          <a:p>
            <a:pPr indent="-330200" lvl="0" marL="342900" rtl="0" algn="l">
              <a:lnSpc>
                <a:spcPct val="100000"/>
              </a:lnSpc>
              <a:spcBef>
                <a:spcPts val="1700"/>
              </a:spcBef>
              <a:spcAft>
                <a:spcPts val="0"/>
              </a:spcAft>
              <a:buSzPts val="2400"/>
              <a:buChar char="➢"/>
            </a:pPr>
            <a:r>
              <a:rPr lang="en" sz="2400">
                <a:latin typeface="Century Gothic"/>
                <a:ea typeface="Century Gothic"/>
                <a:cs typeface="Century Gothic"/>
                <a:sym typeface="Century Gothic"/>
              </a:rPr>
              <a:t>Elements of the basic select statement</a:t>
            </a:r>
            <a:endParaRPr/>
          </a:p>
          <a:p>
            <a:pPr indent="-330200" lvl="0" marL="342900" rtl="0" algn="l">
              <a:lnSpc>
                <a:spcPct val="100000"/>
              </a:lnSpc>
              <a:spcBef>
                <a:spcPts val="1700"/>
              </a:spcBef>
              <a:spcAft>
                <a:spcPts val="0"/>
              </a:spcAft>
              <a:buSzPts val="2400"/>
              <a:buChar char="➢"/>
            </a:pPr>
            <a:r>
              <a:rPr lang="en" sz="2400">
                <a:latin typeface="Century Gothic"/>
                <a:ea typeface="Century Gothic"/>
                <a:cs typeface="Century Gothic"/>
                <a:sym typeface="Century Gothic"/>
              </a:rPr>
              <a:t>[Square brackets] are optional expressions.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74"/>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Basic Single-Table Queries</a:t>
            </a:r>
            <a:endParaRPr/>
          </a:p>
        </p:txBody>
      </p:sp>
      <p:sp>
        <p:nvSpPr>
          <p:cNvPr id="412" name="Google Shape;412;p74"/>
          <p:cNvSpPr txBox="1"/>
          <p:nvPr>
            <p:ph idx="1" type="body"/>
          </p:nvPr>
        </p:nvSpPr>
        <p:spPr>
          <a:xfrm>
            <a:off x="628650" y="1369219"/>
            <a:ext cx="7886700" cy="35490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a:t>
            </a:r>
            <a:r>
              <a:rPr lang="en" sz="1800">
                <a:solidFill>
                  <a:schemeClr val="lt2"/>
                </a:solidFill>
                <a:latin typeface="Lucida Sans"/>
                <a:ea typeface="Lucida Sans"/>
                <a:cs typeface="Lucida Sans"/>
                <a:sym typeface="Lucida Sans"/>
              </a:rPr>
              <a:t>[</a:t>
            </a:r>
            <a:r>
              <a:rPr lang="en" sz="1800">
                <a:solidFill>
                  <a:srgbClr val="BFBFBF"/>
                </a:solidFill>
                <a:latin typeface="Lucida Sans"/>
                <a:ea typeface="Lucida Sans"/>
                <a:cs typeface="Lucida Sans"/>
                <a:sym typeface="Lucida Sans"/>
              </a:rPr>
              <a:t>DISTINCT</a:t>
            </a:r>
            <a:r>
              <a:rPr lang="en" sz="1800">
                <a:solidFill>
                  <a:schemeClr val="lt2"/>
                </a:solidFill>
                <a:latin typeface="Lucida Sans"/>
                <a:ea typeface="Lucida Sans"/>
                <a:cs typeface="Lucida Sans"/>
                <a:sym typeface="Lucida Sans"/>
              </a:rPr>
              <a:t>]</a:t>
            </a:r>
            <a:r>
              <a:rPr lang="en" sz="1800">
                <a:latin typeface="Lucida Sans"/>
                <a:ea typeface="Lucida Sans"/>
                <a:cs typeface="Lucida Sans"/>
                <a:sym typeface="Lucida Sans"/>
              </a:rPr>
              <a:t> </a:t>
            </a:r>
            <a:r>
              <a:rPr i="1" lang="en" sz="1800">
                <a:latin typeface="Lucida Sans"/>
                <a:ea typeface="Lucida Sans"/>
                <a:cs typeface="Lucida Sans"/>
                <a:sym typeface="Lucida Sans"/>
              </a:rPr>
              <a:t>&lt;column expression list&gt;</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latin typeface="Lucida Sans"/>
                <a:ea typeface="Lucida Sans"/>
                <a:cs typeface="Lucida Sans"/>
                <a:sym typeface="Lucida Sans"/>
              </a:rPr>
              <a:t> </a:t>
            </a:r>
            <a:r>
              <a:rPr i="1" lang="en" sz="1800">
                <a:latin typeface="Lucida Sans"/>
                <a:ea typeface="Lucida Sans"/>
                <a:cs typeface="Lucida Sans"/>
                <a:sym typeface="Lucida Sans"/>
              </a:rPr>
              <a:t>&lt;single table&gt;</a:t>
            </a:r>
            <a:br>
              <a:rPr lang="en" sz="1800">
                <a:latin typeface="Lucida Sans"/>
                <a:ea typeface="Lucida Sans"/>
                <a:cs typeface="Lucida Sans"/>
                <a:sym typeface="Lucida Sans"/>
              </a:rPr>
            </a:b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WHERE</a:t>
            </a:r>
            <a:r>
              <a:rPr lang="en" sz="1800">
                <a:latin typeface="Lucida Sans"/>
                <a:ea typeface="Lucida Sans"/>
                <a:cs typeface="Lucida Sans"/>
                <a:sym typeface="Lucida Sans"/>
              </a:rPr>
              <a:t> </a:t>
            </a:r>
            <a:r>
              <a:rPr i="1" lang="en" sz="1800">
                <a:latin typeface="Lucida Sans"/>
                <a:ea typeface="Lucida Sans"/>
                <a:cs typeface="Lucida Sans"/>
                <a:sym typeface="Lucida Sans"/>
              </a:rPr>
              <a:t>&lt;predicate&gt;</a:t>
            </a:r>
            <a:r>
              <a:rPr lang="en" sz="1800">
                <a:latin typeface="Lucida Sans"/>
                <a:ea typeface="Lucida Sans"/>
                <a:cs typeface="Lucida Sans"/>
                <a:sym typeface="Lucida Sans"/>
              </a:rPr>
              <a:t>]</a:t>
            </a:r>
            <a:br>
              <a:rPr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[GROUP BY </a:t>
            </a:r>
            <a:r>
              <a:rPr i="1" lang="en" sz="1800">
                <a:solidFill>
                  <a:schemeClr val="lt2"/>
                </a:solidFill>
                <a:latin typeface="Lucida Sans"/>
                <a:ea typeface="Lucida Sans"/>
                <a:cs typeface="Lucida Sans"/>
                <a:sym typeface="Lucida Sans"/>
              </a:rPr>
              <a:t>&lt;column list&gt;</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[HAVING </a:t>
            </a:r>
            <a:r>
              <a:rPr i="1" lang="en" sz="1800">
                <a:solidFill>
                  <a:schemeClr val="lt2"/>
                </a:solidFill>
                <a:latin typeface="Lucida Sans"/>
                <a:ea typeface="Lucida Sans"/>
                <a:cs typeface="Lucida Sans"/>
                <a:sym typeface="Lucida Sans"/>
              </a:rPr>
              <a:t>&lt;predicate&gt;</a:t>
            </a:r>
            <a:r>
              <a:rPr lang="en" sz="1800">
                <a:solidFill>
                  <a:schemeClr val="lt2"/>
                </a:solidFill>
                <a:latin typeface="Lucida Sans"/>
                <a:ea typeface="Lucida Sans"/>
                <a:cs typeface="Lucida Sans"/>
                <a:sym typeface="Lucida Sans"/>
              </a:rPr>
              <a:t>] ]</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[ORDER BY </a:t>
            </a:r>
            <a:r>
              <a:rPr i="1" lang="en" sz="1800">
                <a:solidFill>
                  <a:schemeClr val="lt2"/>
                </a:solidFill>
                <a:latin typeface="Lucida Sans"/>
                <a:ea typeface="Lucida Sans"/>
                <a:cs typeface="Lucida Sans"/>
                <a:sym typeface="Lucida Sans"/>
              </a:rPr>
              <a:t>&lt;column list&gt;</a:t>
            </a:r>
            <a:r>
              <a:rPr lang="en" sz="1800">
                <a:solidFill>
                  <a:schemeClr val="lt2"/>
                </a:solidFill>
                <a:latin typeface="Lucida Sans"/>
                <a:ea typeface="Lucida Sans"/>
                <a:cs typeface="Lucida Sans"/>
                <a:sym typeface="Lucida Sans"/>
              </a:rPr>
              <a:t>] </a:t>
            </a:r>
            <a:r>
              <a:rPr lang="en" sz="1800">
                <a:latin typeface="Lucida Sans"/>
                <a:ea typeface="Lucida Sans"/>
                <a:cs typeface="Lucida Sans"/>
                <a:sym typeface="Lucida Sans"/>
              </a:rPr>
              <a:t>;</a:t>
            </a:r>
            <a:endParaRPr sz="1500">
              <a:solidFill>
                <a:schemeClr val="lt2"/>
              </a:solidFill>
              <a:latin typeface="Lucida Sans"/>
              <a:ea typeface="Lucida Sans"/>
              <a:cs typeface="Lucida Sans"/>
              <a:sym typeface="Lucida Sans"/>
            </a:endParaRPr>
          </a:p>
          <a:p>
            <a:pPr indent="-336550" lvl="0" marL="342900" rtl="0" algn="l">
              <a:lnSpc>
                <a:spcPct val="90000"/>
              </a:lnSpc>
              <a:spcBef>
                <a:spcPts val="1700"/>
              </a:spcBef>
              <a:spcAft>
                <a:spcPts val="0"/>
              </a:spcAft>
              <a:buClr>
                <a:schemeClr val="dk1"/>
              </a:buClr>
              <a:buSzPts val="1500"/>
              <a:buFont typeface="Noto Sans Symbols"/>
              <a:buChar char="➢"/>
            </a:pPr>
            <a:r>
              <a:rPr lang="en" sz="1500"/>
              <a:t>Simplest version is straightforward</a:t>
            </a:r>
            <a:endParaRPr/>
          </a:p>
          <a:p>
            <a:pPr indent="-336550" lvl="1" marL="685800" rtl="0" algn="l">
              <a:lnSpc>
                <a:spcPct val="90000"/>
              </a:lnSpc>
              <a:spcBef>
                <a:spcPts val="400"/>
              </a:spcBef>
              <a:spcAft>
                <a:spcPts val="0"/>
              </a:spcAft>
              <a:buClr>
                <a:schemeClr val="dk1"/>
              </a:buClr>
              <a:buSzPts val="1500"/>
              <a:buChar char="➢"/>
            </a:pPr>
            <a:r>
              <a:rPr lang="en" sz="1500"/>
              <a:t>Produce all tuples in the table that </a:t>
            </a:r>
            <a:r>
              <a:rPr b="1" lang="en" sz="1500"/>
              <a:t>satisfy the predicate</a:t>
            </a:r>
            <a:endParaRPr/>
          </a:p>
          <a:p>
            <a:pPr indent="-336550" lvl="1" marL="685800" rtl="0" algn="l">
              <a:lnSpc>
                <a:spcPct val="90000"/>
              </a:lnSpc>
              <a:spcBef>
                <a:spcPts val="400"/>
              </a:spcBef>
              <a:spcAft>
                <a:spcPts val="0"/>
              </a:spcAft>
              <a:buClr>
                <a:schemeClr val="dk1"/>
              </a:buClr>
              <a:buSzPts val="1500"/>
              <a:buChar char="➢"/>
            </a:pPr>
            <a:r>
              <a:rPr lang="en" sz="1500"/>
              <a:t>Output the expressions in the </a:t>
            </a:r>
            <a:r>
              <a:rPr b="1" lang="en" sz="1500"/>
              <a:t>SELECT list</a:t>
            </a:r>
            <a:r>
              <a:rPr b="1" lang="en">
                <a:solidFill>
                  <a:schemeClr val="lt2"/>
                </a:solidFill>
              </a:rPr>
              <a:t> </a:t>
            </a:r>
            <a:endParaRPr/>
          </a:p>
          <a:p>
            <a:pPr indent="-336550" lvl="1" marL="685800" rtl="0" algn="l">
              <a:lnSpc>
                <a:spcPct val="90000"/>
              </a:lnSpc>
              <a:spcBef>
                <a:spcPts val="400"/>
              </a:spcBef>
              <a:spcAft>
                <a:spcPts val="0"/>
              </a:spcAft>
              <a:buClr>
                <a:schemeClr val="dk1"/>
              </a:buClr>
              <a:buSzPts val="1500"/>
              <a:buChar char="➢"/>
            </a:pPr>
            <a:r>
              <a:rPr b="1" lang="en" sz="1500"/>
              <a:t>Expression</a:t>
            </a:r>
            <a:r>
              <a:rPr lang="en" sz="1500"/>
              <a:t> can be a </a:t>
            </a:r>
            <a:r>
              <a:rPr b="1" lang="en" sz="1500"/>
              <a:t>column reference</a:t>
            </a:r>
            <a:r>
              <a:rPr lang="en" sz="1500"/>
              <a:t>, or an </a:t>
            </a:r>
            <a:r>
              <a:rPr b="1" lang="en" sz="1500"/>
              <a:t>arithmetic expression over column refs</a:t>
            </a:r>
            <a:endParaRPr/>
          </a:p>
          <a:p>
            <a:pPr indent="-241300" lvl="1" marL="685800" rtl="0" algn="l">
              <a:lnSpc>
                <a:spcPct val="90000"/>
              </a:lnSpc>
              <a:spcBef>
                <a:spcPts val="400"/>
              </a:spcBef>
              <a:spcAft>
                <a:spcPts val="0"/>
              </a:spcAft>
              <a:buClr>
                <a:schemeClr val="dk1"/>
              </a:buClr>
              <a:buSzPts val="1500"/>
              <a:buNone/>
            </a:pPr>
            <a:r>
              <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75"/>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Find the name and GPA for all CS Students</a:t>
            </a:r>
            <a:endParaRPr/>
          </a:p>
        </p:txBody>
      </p:sp>
      <p:sp>
        <p:nvSpPr>
          <p:cNvPr id="419" name="Google Shape;419;p75"/>
          <p:cNvSpPr txBox="1"/>
          <p:nvPr>
            <p:ph idx="1" type="body"/>
          </p:nvPr>
        </p:nvSpPr>
        <p:spPr>
          <a:xfrm>
            <a:off x="628649" y="1488688"/>
            <a:ext cx="3904500" cy="12711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2400"/>
              <a:buNone/>
            </a:pPr>
            <a:r>
              <a:rPr lang="en" sz="2400">
                <a:solidFill>
                  <a:srgbClr val="FF0000"/>
                </a:solidFill>
                <a:latin typeface="Lucida Sans"/>
                <a:ea typeface="Lucida Sans"/>
                <a:cs typeface="Lucida Sans"/>
                <a:sym typeface="Lucida Sans"/>
              </a:rPr>
              <a:t>SELECT</a:t>
            </a:r>
            <a:r>
              <a:rPr lang="en" sz="2400">
                <a:latin typeface="Lucida Sans"/>
                <a:ea typeface="Lucida Sans"/>
                <a:cs typeface="Lucida Sans"/>
                <a:sym typeface="Lucida Sans"/>
              </a:rPr>
              <a:t> name, gpa</a:t>
            </a:r>
            <a:br>
              <a:rPr lang="en" sz="2400">
                <a:latin typeface="Lucida Sans"/>
                <a:ea typeface="Lucida Sans"/>
                <a:cs typeface="Lucida Sans"/>
                <a:sym typeface="Lucida Sans"/>
              </a:rPr>
            </a:br>
            <a:r>
              <a:rPr lang="en" sz="2400">
                <a:latin typeface="Lucida Sans"/>
                <a:ea typeface="Lucida Sans"/>
                <a:cs typeface="Lucida Sans"/>
                <a:sym typeface="Lucida Sans"/>
              </a:rPr>
              <a:t>  </a:t>
            </a:r>
            <a:r>
              <a:rPr lang="en" sz="2400">
                <a:solidFill>
                  <a:srgbClr val="FF0000"/>
                </a:solidFill>
                <a:latin typeface="Lucida Sans"/>
                <a:ea typeface="Lucida Sans"/>
                <a:cs typeface="Lucida Sans"/>
                <a:sym typeface="Lucida Sans"/>
              </a:rPr>
              <a:t>FROM</a:t>
            </a:r>
            <a:r>
              <a:rPr lang="en" sz="2400">
                <a:latin typeface="Lucida Sans"/>
                <a:ea typeface="Lucida Sans"/>
                <a:cs typeface="Lucida Sans"/>
                <a:sym typeface="Lucida Sans"/>
              </a:rPr>
              <a:t> students </a:t>
            </a:r>
            <a:br>
              <a:rPr lang="en" sz="2400">
                <a:latin typeface="Lucida Sans"/>
                <a:ea typeface="Lucida Sans"/>
                <a:cs typeface="Lucida Sans"/>
                <a:sym typeface="Lucida Sans"/>
              </a:rPr>
            </a:br>
            <a:r>
              <a:rPr lang="en" sz="2400">
                <a:latin typeface="Lucida Sans"/>
                <a:ea typeface="Lucida Sans"/>
                <a:cs typeface="Lucida Sans"/>
                <a:sym typeface="Lucida Sans"/>
              </a:rPr>
              <a:t> </a:t>
            </a:r>
            <a:r>
              <a:rPr lang="en" sz="2400">
                <a:solidFill>
                  <a:srgbClr val="FF0000"/>
                </a:solidFill>
                <a:latin typeface="Lucida Sans"/>
                <a:ea typeface="Lucida Sans"/>
                <a:cs typeface="Lucida Sans"/>
                <a:sym typeface="Lucida Sans"/>
              </a:rPr>
              <a:t>WHERE</a:t>
            </a:r>
            <a:r>
              <a:rPr lang="en" sz="2400">
                <a:latin typeface="Lucida Sans"/>
                <a:ea typeface="Lucida Sans"/>
                <a:cs typeface="Lucida Sans"/>
                <a:sym typeface="Lucida Sans"/>
              </a:rPr>
              <a:t> dept = 'CS'</a:t>
            </a:r>
            <a:br>
              <a:rPr lang="en" sz="2400">
                <a:latin typeface="Lucida Sans"/>
                <a:ea typeface="Lucida Sans"/>
                <a:cs typeface="Lucida Sans"/>
                <a:sym typeface="Lucida Sans"/>
              </a:rPr>
            </a:br>
            <a:endParaRPr/>
          </a:p>
        </p:txBody>
      </p:sp>
      <p:pic>
        <p:nvPicPr>
          <p:cNvPr id="420" name="Google Shape;420;p75"/>
          <p:cNvPicPr preferRelativeResize="0"/>
          <p:nvPr/>
        </p:nvPicPr>
        <p:blipFill rotWithShape="1">
          <a:blip r:embed="rId3">
            <a:alphaModFix/>
          </a:blip>
          <a:srcRect b="0" l="0" r="0" t="0"/>
          <a:stretch/>
        </p:blipFill>
        <p:spPr>
          <a:xfrm>
            <a:off x="5180552" y="1520341"/>
            <a:ext cx="3889986" cy="3179316"/>
          </a:xfrm>
          <a:prstGeom prst="rect">
            <a:avLst/>
          </a:prstGeom>
          <a:noFill/>
          <a:ln>
            <a:noFill/>
          </a:ln>
        </p:spPr>
      </p:pic>
      <p:pic>
        <p:nvPicPr>
          <p:cNvPr id="421" name="Google Shape;421;p75"/>
          <p:cNvPicPr preferRelativeResize="0"/>
          <p:nvPr/>
        </p:nvPicPr>
        <p:blipFill rotWithShape="1">
          <a:blip r:embed="rId4">
            <a:alphaModFix/>
          </a:blip>
          <a:srcRect b="0" l="0" r="0" t="0"/>
          <a:stretch/>
        </p:blipFill>
        <p:spPr>
          <a:xfrm>
            <a:off x="1544714" y="2757889"/>
            <a:ext cx="2290993" cy="21913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76"/>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Combining predicates with OR and AND</a:t>
            </a:r>
            <a:endParaRPr/>
          </a:p>
        </p:txBody>
      </p:sp>
      <p:sp>
        <p:nvSpPr>
          <p:cNvPr id="427" name="Google Shape;427;p7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 </a:t>
            </a:r>
            <a:r>
              <a:rPr lang="en" sz="1800">
                <a:latin typeface="Lucida Sans"/>
                <a:ea typeface="Lucida Sans"/>
                <a:cs typeface="Lucida Sans"/>
                <a:sym typeface="Lucida Sans"/>
              </a:rPr>
              <a:t>name, gpa</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latin typeface="Lucida Sans"/>
                <a:ea typeface="Lucida Sans"/>
                <a:cs typeface="Lucida Sans"/>
                <a:sym typeface="Lucida Sans"/>
              </a:rPr>
              <a:t> students </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WHERE</a:t>
            </a:r>
            <a:r>
              <a:rPr lang="en" sz="1800">
                <a:latin typeface="Lucida Sans"/>
                <a:ea typeface="Lucida Sans"/>
                <a:cs typeface="Lucida Sans"/>
                <a:sym typeface="Lucida Sans"/>
              </a:rPr>
              <a:t> dept = 'CS’ OR name &lt; ‘B’</a:t>
            </a:r>
            <a:endParaRPr sz="1500">
              <a:solidFill>
                <a:schemeClr val="lt2"/>
              </a:solidFill>
              <a:latin typeface="Lucida Sans"/>
              <a:ea typeface="Lucida Sans"/>
              <a:cs typeface="Lucida Sans"/>
              <a:sym typeface="Lucida Sans"/>
            </a:endParaRPr>
          </a:p>
        </p:txBody>
      </p:sp>
      <p:pic>
        <p:nvPicPr>
          <p:cNvPr id="428" name="Google Shape;428;p76"/>
          <p:cNvPicPr preferRelativeResize="0"/>
          <p:nvPr/>
        </p:nvPicPr>
        <p:blipFill rotWithShape="1">
          <a:blip r:embed="rId3">
            <a:alphaModFix/>
          </a:blip>
          <a:srcRect b="0" l="0" r="0" t="0"/>
          <a:stretch/>
        </p:blipFill>
        <p:spPr>
          <a:xfrm>
            <a:off x="5180552" y="1520341"/>
            <a:ext cx="3889986" cy="3179316"/>
          </a:xfrm>
          <a:prstGeom prst="rect">
            <a:avLst/>
          </a:prstGeom>
          <a:noFill/>
          <a:ln>
            <a:noFill/>
          </a:ln>
        </p:spPr>
      </p:pic>
      <p:pic>
        <p:nvPicPr>
          <p:cNvPr id="429" name="Google Shape;429;p76"/>
          <p:cNvPicPr preferRelativeResize="0"/>
          <p:nvPr/>
        </p:nvPicPr>
        <p:blipFill rotWithShape="1">
          <a:blip r:embed="rId4">
            <a:alphaModFix/>
          </a:blip>
          <a:srcRect b="0" l="0" r="0" t="0"/>
          <a:stretch/>
        </p:blipFill>
        <p:spPr>
          <a:xfrm>
            <a:off x="961501" y="2331123"/>
            <a:ext cx="3471707" cy="2571871"/>
          </a:xfrm>
          <a:prstGeom prst="rect">
            <a:avLst/>
          </a:prstGeom>
          <a:noFill/>
          <a:ln>
            <a:noFill/>
          </a:ln>
        </p:spPr>
      </p:pic>
      <p:cxnSp>
        <p:nvCxnSpPr>
          <p:cNvPr id="430" name="Google Shape;430;p76"/>
          <p:cNvCxnSpPr/>
          <p:nvPr/>
        </p:nvCxnSpPr>
        <p:spPr>
          <a:xfrm>
            <a:off x="1032750" y="4667625"/>
            <a:ext cx="3361500" cy="20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9"/>
          <p:cNvSpPr txBox="1"/>
          <p:nvPr>
            <p:ph type="title"/>
          </p:nvPr>
        </p:nvSpPr>
        <p:spPr>
          <a:xfrm>
            <a:off x="414338" y="240506"/>
            <a:ext cx="81012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SQL Resources</a:t>
            </a:r>
            <a:endParaRPr/>
          </a:p>
        </p:txBody>
      </p:sp>
      <p:sp>
        <p:nvSpPr>
          <p:cNvPr id="285" name="Google Shape;285;p5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1700"/>
              </a:spcBef>
              <a:spcAft>
                <a:spcPts val="0"/>
              </a:spcAft>
              <a:buSzPts val="1800"/>
              <a:buChar char="➢"/>
            </a:pPr>
            <a:r>
              <a:rPr lang="en" sz="1800"/>
              <a:t>CS61A Fall 2018 Lectures 32, 33, 34, 35 [John DeNero]</a:t>
            </a:r>
            <a:endParaRPr sz="1800"/>
          </a:p>
          <a:p>
            <a:pPr indent="-342900" lvl="1" marL="914400" rtl="0" algn="l">
              <a:lnSpc>
                <a:spcPct val="115000"/>
              </a:lnSpc>
              <a:spcBef>
                <a:spcPts val="0"/>
              </a:spcBef>
              <a:spcAft>
                <a:spcPts val="0"/>
              </a:spcAft>
              <a:buSzPts val="1800"/>
              <a:buChar char="➢"/>
            </a:pPr>
            <a:r>
              <a:rPr lang="en" u="sng">
                <a:solidFill>
                  <a:schemeClr val="hlink"/>
                </a:solidFill>
                <a:hlinkClick r:id="rId3"/>
              </a:rPr>
              <a:t>https://inst.eecs.berkeley.edu/~cs61a/fa18/</a:t>
            </a:r>
            <a:endParaRPr/>
          </a:p>
          <a:p>
            <a:pPr indent="-342900" lvl="0" marL="457200" rtl="0" algn="l">
              <a:lnSpc>
                <a:spcPct val="115000"/>
              </a:lnSpc>
              <a:spcBef>
                <a:spcPts val="0"/>
              </a:spcBef>
              <a:spcAft>
                <a:spcPts val="0"/>
              </a:spcAft>
              <a:buSzPts val="1800"/>
              <a:buChar char="➢"/>
            </a:pPr>
            <a:r>
              <a:rPr lang="en" sz="1800"/>
              <a:t>Composing Programs Section 4.3 [John DeNero, Allen Shen, et al.]</a:t>
            </a:r>
            <a:endParaRPr sz="1800"/>
          </a:p>
          <a:p>
            <a:pPr indent="-342900" lvl="1" marL="914400" rtl="0" algn="l">
              <a:lnSpc>
                <a:spcPct val="115000"/>
              </a:lnSpc>
              <a:spcBef>
                <a:spcPts val="0"/>
              </a:spcBef>
              <a:spcAft>
                <a:spcPts val="0"/>
              </a:spcAft>
              <a:buSzPts val="1800"/>
              <a:buChar char="➢"/>
            </a:pPr>
            <a:r>
              <a:rPr lang="en" u="sng">
                <a:solidFill>
                  <a:schemeClr val="hlink"/>
                </a:solidFill>
                <a:hlinkClick r:id="rId4"/>
              </a:rPr>
              <a:t>http://composingprograms.com/pages/43-declarative-programming.html</a:t>
            </a:r>
            <a:endParaRPr/>
          </a:p>
          <a:p>
            <a:pPr indent="-342900" lvl="0" marL="457200" rtl="0" algn="l">
              <a:lnSpc>
                <a:spcPct val="115000"/>
              </a:lnSpc>
              <a:spcBef>
                <a:spcPts val="0"/>
              </a:spcBef>
              <a:spcAft>
                <a:spcPts val="0"/>
              </a:spcAft>
              <a:buSzPts val="1800"/>
              <a:buChar char="➢"/>
            </a:pPr>
            <a:r>
              <a:rPr lang="en" sz="1800"/>
              <a:t>DS100 Fall 2018 Lecture 22 [Josh Hug]</a:t>
            </a:r>
            <a:endParaRPr sz="1800"/>
          </a:p>
          <a:p>
            <a:pPr indent="-342900" lvl="1" marL="914400" rtl="0" algn="l">
              <a:lnSpc>
                <a:spcPct val="115000"/>
              </a:lnSpc>
              <a:spcBef>
                <a:spcPts val="0"/>
              </a:spcBef>
              <a:spcAft>
                <a:spcPts val="0"/>
              </a:spcAft>
              <a:buSzPts val="1800"/>
              <a:buChar char="➢"/>
            </a:pPr>
            <a:r>
              <a:rPr lang="en" u="sng">
                <a:solidFill>
                  <a:schemeClr val="hlink"/>
                </a:solidFill>
                <a:hlinkClick r:id="rId5"/>
              </a:rPr>
              <a:t>http://www.ds100.org/fa18/syllabus</a:t>
            </a:r>
            <a:endParaRPr/>
          </a:p>
          <a:p>
            <a:pPr indent="-342900" lvl="0" marL="457200" rtl="0" algn="l">
              <a:lnSpc>
                <a:spcPct val="115000"/>
              </a:lnSpc>
              <a:spcBef>
                <a:spcPts val="0"/>
              </a:spcBef>
              <a:spcAft>
                <a:spcPts val="0"/>
              </a:spcAft>
              <a:buSzPts val="1800"/>
              <a:buChar char="➢"/>
            </a:pPr>
            <a:r>
              <a:rPr lang="en" sz="1800"/>
              <a:t>DS100 Textbook Section 9.2 [Sam Lau, Junseo Park, Ananth Agarwal, et al.]</a:t>
            </a:r>
            <a:endParaRPr sz="1800"/>
          </a:p>
          <a:p>
            <a:pPr indent="-342900" lvl="1" marL="914400" rtl="0" algn="l">
              <a:lnSpc>
                <a:spcPct val="115000"/>
              </a:lnSpc>
              <a:spcBef>
                <a:spcPts val="0"/>
              </a:spcBef>
              <a:spcAft>
                <a:spcPts val="0"/>
              </a:spcAft>
              <a:buSzPts val="1800"/>
              <a:buChar char="➢"/>
            </a:pPr>
            <a:r>
              <a:rPr lang="en" u="sng">
                <a:solidFill>
                  <a:schemeClr val="hlink"/>
                </a:solidFill>
                <a:hlinkClick r:id="rId6"/>
              </a:rPr>
              <a:t>https://www.textbook.ds100.org/ch/09/sql_basics.html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77"/>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SELECT DISTINCT</a:t>
            </a:r>
            <a:endParaRPr/>
          </a:p>
        </p:txBody>
      </p:sp>
      <p:sp>
        <p:nvSpPr>
          <p:cNvPr id="436" name="Google Shape;436;p7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DISTINCT</a:t>
            </a:r>
            <a:r>
              <a:rPr lang="en" sz="1800">
                <a:latin typeface="Lucida Sans"/>
                <a:ea typeface="Lucida Sans"/>
                <a:cs typeface="Lucida Sans"/>
                <a:sym typeface="Lucida Sans"/>
              </a:rPr>
              <a:t> dept</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latin typeface="Lucida Sans"/>
                <a:ea typeface="Lucida Sans"/>
                <a:cs typeface="Lucida Sans"/>
                <a:sym typeface="Lucida Sans"/>
              </a:rPr>
              <a:t> students </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chemeClr val="lt2"/>
                </a:solidFill>
                <a:latin typeface="Lucida Sans"/>
                <a:ea typeface="Lucida Sans"/>
                <a:cs typeface="Lucida Sans"/>
                <a:sym typeface="Lucida Sans"/>
              </a:rPr>
              <a:t>[WHERE &lt;predicate&gt;]</a:t>
            </a:r>
            <a:br>
              <a:rPr lang="en" sz="1800">
                <a:solidFill>
                  <a:schemeClr val="lt2"/>
                </a:solidFill>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chemeClr val="lt2"/>
                </a:solidFill>
                <a:latin typeface="Lucida Sans"/>
                <a:ea typeface="Lucida Sans"/>
                <a:cs typeface="Lucida Sans"/>
                <a:sym typeface="Lucida Sans"/>
              </a:rPr>
              <a:t>[GROUP BY </a:t>
            </a:r>
            <a:r>
              <a:rPr i="1" lang="en" sz="1800">
                <a:solidFill>
                  <a:schemeClr val="lt2"/>
                </a:solidFill>
                <a:latin typeface="Lucida Sans"/>
                <a:ea typeface="Lucida Sans"/>
                <a:cs typeface="Lucida Sans"/>
                <a:sym typeface="Lucida Sans"/>
              </a:rPr>
              <a:t>&lt;column list&gt;</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[HAVING </a:t>
            </a:r>
            <a:r>
              <a:rPr i="1" lang="en" sz="1800">
                <a:solidFill>
                  <a:schemeClr val="lt2"/>
                </a:solidFill>
                <a:latin typeface="Lucida Sans"/>
                <a:ea typeface="Lucida Sans"/>
                <a:cs typeface="Lucida Sans"/>
                <a:sym typeface="Lucida Sans"/>
              </a:rPr>
              <a:t>&lt;predicate&gt;</a:t>
            </a:r>
            <a:r>
              <a:rPr lang="en" sz="1800">
                <a:solidFill>
                  <a:schemeClr val="lt2"/>
                </a:solidFill>
                <a:latin typeface="Lucida Sans"/>
                <a:ea typeface="Lucida Sans"/>
                <a:cs typeface="Lucida Sans"/>
                <a:sym typeface="Lucida Sans"/>
              </a:rPr>
              <a:t>] ]</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[ORDER BY </a:t>
            </a:r>
            <a:r>
              <a:rPr i="1" lang="en" sz="1800">
                <a:solidFill>
                  <a:schemeClr val="lt2"/>
                </a:solidFill>
                <a:latin typeface="Lucida Sans"/>
                <a:ea typeface="Lucida Sans"/>
                <a:cs typeface="Lucida Sans"/>
                <a:sym typeface="Lucida Sans"/>
              </a:rPr>
              <a:t>&lt;column list&gt;</a:t>
            </a:r>
            <a:r>
              <a:rPr lang="en" sz="1800">
                <a:solidFill>
                  <a:schemeClr val="lt2"/>
                </a:solidFill>
                <a:latin typeface="Lucida Sans"/>
                <a:ea typeface="Lucida Sans"/>
                <a:cs typeface="Lucida Sans"/>
                <a:sym typeface="Lucida Sans"/>
              </a:rPr>
              <a:t>]</a:t>
            </a:r>
            <a:r>
              <a:rPr lang="en" sz="1800">
                <a:latin typeface="Lucida Sans"/>
                <a:ea typeface="Lucida Sans"/>
                <a:cs typeface="Lucida Sans"/>
                <a:sym typeface="Lucida Sans"/>
              </a:rPr>
              <a:t> ;</a:t>
            </a:r>
            <a:endParaRPr sz="1500">
              <a:solidFill>
                <a:schemeClr val="lt2"/>
              </a:solidFill>
              <a:latin typeface="Lucida Sans"/>
              <a:ea typeface="Lucida Sans"/>
              <a:cs typeface="Lucida Sans"/>
              <a:sym typeface="Lucida Sans"/>
            </a:endParaRPr>
          </a:p>
          <a:p>
            <a:pPr indent="-241300" lvl="0" marL="342900" rtl="0" algn="l">
              <a:lnSpc>
                <a:spcPct val="90000"/>
              </a:lnSpc>
              <a:spcBef>
                <a:spcPts val="1700"/>
              </a:spcBef>
              <a:spcAft>
                <a:spcPts val="0"/>
              </a:spcAft>
              <a:buClr>
                <a:schemeClr val="dk1"/>
              </a:buClr>
              <a:buSzPts val="1500"/>
              <a:buFont typeface="Noto Sans Symbols"/>
              <a:buNone/>
            </a:pPr>
            <a:r>
              <a:t/>
            </a:r>
            <a:endParaRPr sz="1500">
              <a:latin typeface="Tahoma"/>
              <a:ea typeface="Tahoma"/>
              <a:cs typeface="Tahoma"/>
              <a:sym typeface="Tahoma"/>
            </a:endParaRPr>
          </a:p>
          <a:p>
            <a:pPr indent="-336550" lvl="0" marL="342900" rtl="0" algn="l">
              <a:lnSpc>
                <a:spcPct val="90000"/>
              </a:lnSpc>
              <a:spcBef>
                <a:spcPts val="1700"/>
              </a:spcBef>
              <a:spcAft>
                <a:spcPts val="0"/>
              </a:spcAft>
              <a:buClr>
                <a:schemeClr val="dk1"/>
              </a:buClr>
              <a:buSzPts val="1500"/>
              <a:buFont typeface="Noto Sans Symbols"/>
              <a:buChar char="➢"/>
            </a:pPr>
            <a:r>
              <a:rPr lang="en" sz="1500"/>
              <a:t>DISTINCT flag specifies removal of duplicates before output</a:t>
            </a:r>
            <a:endParaRPr/>
          </a:p>
        </p:txBody>
      </p:sp>
      <p:pic>
        <p:nvPicPr>
          <p:cNvPr id="437" name="Google Shape;437;p77"/>
          <p:cNvPicPr preferRelativeResize="0"/>
          <p:nvPr/>
        </p:nvPicPr>
        <p:blipFill rotWithShape="1">
          <a:blip r:embed="rId3">
            <a:alphaModFix/>
          </a:blip>
          <a:srcRect b="0" l="0" r="0" t="0"/>
          <a:stretch/>
        </p:blipFill>
        <p:spPr>
          <a:xfrm>
            <a:off x="4464844" y="1369219"/>
            <a:ext cx="1246150" cy="1707687"/>
          </a:xfrm>
          <a:prstGeom prst="rect">
            <a:avLst/>
          </a:prstGeom>
          <a:noFill/>
          <a:ln>
            <a:noFill/>
          </a:ln>
        </p:spPr>
      </p:pic>
      <p:pic>
        <p:nvPicPr>
          <p:cNvPr id="438" name="Google Shape;438;p77"/>
          <p:cNvPicPr preferRelativeResize="0"/>
          <p:nvPr/>
        </p:nvPicPr>
        <p:blipFill rotWithShape="1">
          <a:blip r:embed="rId4">
            <a:alphaModFix/>
          </a:blip>
          <a:srcRect b="0" l="0" r="0" t="0"/>
          <a:stretch/>
        </p:blipFill>
        <p:spPr>
          <a:xfrm>
            <a:off x="5975081" y="240506"/>
            <a:ext cx="3168918" cy="26030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78"/>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SELECT DISTINCT</a:t>
            </a:r>
            <a:endParaRPr/>
          </a:p>
        </p:txBody>
      </p:sp>
      <p:sp>
        <p:nvSpPr>
          <p:cNvPr id="444" name="Google Shape;444;p7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DISTINCT</a:t>
            </a:r>
            <a:r>
              <a:rPr lang="en" sz="1800">
                <a:latin typeface="Lucida Sans"/>
                <a:ea typeface="Lucida Sans"/>
                <a:cs typeface="Lucida Sans"/>
                <a:sym typeface="Lucida Sans"/>
              </a:rPr>
              <a:t> dept, gender</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latin typeface="Lucida Sans"/>
                <a:ea typeface="Lucida Sans"/>
                <a:cs typeface="Lucida Sans"/>
                <a:sym typeface="Lucida Sans"/>
              </a:rPr>
              <a:t> students </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chemeClr val="lt2"/>
                </a:solidFill>
                <a:latin typeface="Lucida Sans"/>
                <a:ea typeface="Lucida Sans"/>
                <a:cs typeface="Lucida Sans"/>
                <a:sym typeface="Lucida Sans"/>
              </a:rPr>
              <a:t>[WHERE &lt;predicate&gt;]</a:t>
            </a:r>
            <a:br>
              <a:rPr lang="en" sz="1800">
                <a:solidFill>
                  <a:schemeClr val="lt2"/>
                </a:solidFill>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chemeClr val="lt2"/>
                </a:solidFill>
                <a:latin typeface="Lucida Sans"/>
                <a:ea typeface="Lucida Sans"/>
                <a:cs typeface="Lucida Sans"/>
                <a:sym typeface="Lucida Sans"/>
              </a:rPr>
              <a:t>[GROUP BY </a:t>
            </a:r>
            <a:r>
              <a:rPr i="1" lang="en" sz="1800">
                <a:solidFill>
                  <a:schemeClr val="lt2"/>
                </a:solidFill>
                <a:latin typeface="Lucida Sans"/>
                <a:ea typeface="Lucida Sans"/>
                <a:cs typeface="Lucida Sans"/>
                <a:sym typeface="Lucida Sans"/>
              </a:rPr>
              <a:t>&lt;column list&gt;</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[HAVING </a:t>
            </a:r>
            <a:r>
              <a:rPr i="1" lang="en" sz="1800">
                <a:solidFill>
                  <a:schemeClr val="lt2"/>
                </a:solidFill>
                <a:latin typeface="Lucida Sans"/>
                <a:ea typeface="Lucida Sans"/>
                <a:cs typeface="Lucida Sans"/>
                <a:sym typeface="Lucida Sans"/>
              </a:rPr>
              <a:t>&lt;predicate&gt;</a:t>
            </a:r>
            <a:r>
              <a:rPr lang="en" sz="1800">
                <a:solidFill>
                  <a:schemeClr val="lt2"/>
                </a:solidFill>
                <a:latin typeface="Lucida Sans"/>
                <a:ea typeface="Lucida Sans"/>
                <a:cs typeface="Lucida Sans"/>
                <a:sym typeface="Lucida Sans"/>
              </a:rPr>
              <a:t>] ]</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[ORDER BY </a:t>
            </a:r>
            <a:r>
              <a:rPr i="1" lang="en" sz="1800">
                <a:solidFill>
                  <a:schemeClr val="lt2"/>
                </a:solidFill>
                <a:latin typeface="Lucida Sans"/>
                <a:ea typeface="Lucida Sans"/>
                <a:cs typeface="Lucida Sans"/>
                <a:sym typeface="Lucida Sans"/>
              </a:rPr>
              <a:t>&lt;column list&gt;</a:t>
            </a:r>
            <a:r>
              <a:rPr lang="en" sz="1800">
                <a:solidFill>
                  <a:schemeClr val="lt2"/>
                </a:solidFill>
                <a:latin typeface="Lucida Sans"/>
                <a:ea typeface="Lucida Sans"/>
                <a:cs typeface="Lucida Sans"/>
                <a:sym typeface="Lucida Sans"/>
              </a:rPr>
              <a:t>]</a:t>
            </a:r>
            <a:r>
              <a:rPr lang="en" sz="1800">
                <a:latin typeface="Lucida Sans"/>
                <a:ea typeface="Lucida Sans"/>
                <a:cs typeface="Lucida Sans"/>
                <a:sym typeface="Lucida Sans"/>
              </a:rPr>
              <a:t> ;</a:t>
            </a:r>
            <a:endParaRPr sz="1500">
              <a:solidFill>
                <a:schemeClr val="lt2"/>
              </a:solidFill>
              <a:latin typeface="Lucida Sans"/>
              <a:ea typeface="Lucida Sans"/>
              <a:cs typeface="Lucida Sans"/>
              <a:sym typeface="Lucida Sans"/>
            </a:endParaRPr>
          </a:p>
          <a:p>
            <a:pPr indent="-241300" lvl="0" marL="342900" rtl="0" algn="l">
              <a:lnSpc>
                <a:spcPct val="90000"/>
              </a:lnSpc>
              <a:spcBef>
                <a:spcPts val="1700"/>
              </a:spcBef>
              <a:spcAft>
                <a:spcPts val="0"/>
              </a:spcAft>
              <a:buClr>
                <a:schemeClr val="dk1"/>
              </a:buClr>
              <a:buSzPts val="1500"/>
              <a:buFont typeface="Noto Sans Symbols"/>
              <a:buNone/>
            </a:pPr>
            <a:r>
              <a:t/>
            </a:r>
            <a:endParaRPr sz="1500">
              <a:latin typeface="Tahoma"/>
              <a:ea typeface="Tahoma"/>
              <a:cs typeface="Tahoma"/>
              <a:sym typeface="Tahoma"/>
            </a:endParaRPr>
          </a:p>
          <a:p>
            <a:pPr indent="-336550" lvl="0" marL="342900" rtl="0" algn="l">
              <a:lnSpc>
                <a:spcPct val="90000"/>
              </a:lnSpc>
              <a:spcBef>
                <a:spcPts val="1700"/>
              </a:spcBef>
              <a:spcAft>
                <a:spcPts val="0"/>
              </a:spcAft>
              <a:buClr>
                <a:schemeClr val="dk1"/>
              </a:buClr>
              <a:buSzPts val="1500"/>
              <a:buFont typeface="Noto Sans Symbols"/>
              <a:buChar char="➢"/>
            </a:pPr>
            <a:r>
              <a:rPr lang="en" sz="1500"/>
              <a:t>DISTINCT flag specifies removal of duplicates before output</a:t>
            </a:r>
            <a:endParaRPr/>
          </a:p>
          <a:p>
            <a:pPr indent="-336550" lvl="0" marL="342900" rtl="0" algn="l">
              <a:lnSpc>
                <a:spcPct val="90000"/>
              </a:lnSpc>
              <a:spcBef>
                <a:spcPts val="1700"/>
              </a:spcBef>
              <a:spcAft>
                <a:spcPts val="0"/>
              </a:spcAft>
              <a:buClr>
                <a:schemeClr val="dk1"/>
              </a:buClr>
              <a:buSzPts val="1500"/>
              <a:buFont typeface="Noto Sans Symbols"/>
              <a:buChar char="➢"/>
            </a:pPr>
            <a:r>
              <a:rPr lang="en" sz="1500"/>
              <a:t>DISTINCT operates at the tuple level, not the column level</a:t>
            </a:r>
            <a:endParaRPr/>
          </a:p>
        </p:txBody>
      </p:sp>
      <p:pic>
        <p:nvPicPr>
          <p:cNvPr id="445" name="Google Shape;445;p78"/>
          <p:cNvPicPr preferRelativeResize="0"/>
          <p:nvPr/>
        </p:nvPicPr>
        <p:blipFill rotWithShape="1">
          <a:blip r:embed="rId3">
            <a:alphaModFix/>
          </a:blip>
          <a:srcRect b="0" l="0" r="0" t="0"/>
          <a:stretch/>
        </p:blipFill>
        <p:spPr>
          <a:xfrm>
            <a:off x="5975081" y="240506"/>
            <a:ext cx="3168918" cy="2603040"/>
          </a:xfrm>
          <a:prstGeom prst="rect">
            <a:avLst/>
          </a:prstGeom>
          <a:noFill/>
          <a:ln>
            <a:noFill/>
          </a:ln>
        </p:spPr>
      </p:pic>
      <p:pic>
        <p:nvPicPr>
          <p:cNvPr id="446" name="Google Shape;446;p78"/>
          <p:cNvPicPr preferRelativeResize="0"/>
          <p:nvPr/>
        </p:nvPicPr>
        <p:blipFill rotWithShape="1">
          <a:blip r:embed="rId4">
            <a:alphaModFix/>
          </a:blip>
          <a:srcRect b="0" l="0" r="0" t="0"/>
          <a:stretch/>
        </p:blipFill>
        <p:spPr>
          <a:xfrm>
            <a:off x="6661951" y="3090300"/>
            <a:ext cx="2278875" cy="1817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79"/>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Functions in the SELECT list</a:t>
            </a:r>
            <a:endParaRPr/>
          </a:p>
        </p:txBody>
      </p:sp>
      <p:sp>
        <p:nvSpPr>
          <p:cNvPr id="452" name="Google Shape;452;p79"/>
          <p:cNvSpPr txBox="1"/>
          <p:nvPr>
            <p:ph idx="1" type="body"/>
          </p:nvPr>
        </p:nvSpPr>
        <p:spPr>
          <a:xfrm>
            <a:off x="628650" y="1483519"/>
            <a:ext cx="7886700" cy="32634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UPPER(name), LOWER(dept) AS d, gpa/4.0 AS GPA_ratio</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latin typeface="Lucida Sans"/>
                <a:ea typeface="Lucida Sans"/>
                <a:cs typeface="Lucida Sans"/>
                <a:sym typeface="Lucida Sans"/>
              </a:rPr>
              <a:t> students </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chemeClr val="lt2"/>
                </a:solidFill>
                <a:latin typeface="Lucida Sans"/>
                <a:ea typeface="Lucida Sans"/>
                <a:cs typeface="Lucida Sans"/>
                <a:sym typeface="Lucida Sans"/>
              </a:rPr>
              <a:t>[WHERE &lt;predicate&gt;]</a:t>
            </a:r>
            <a:br>
              <a:rPr lang="en" sz="1800">
                <a:solidFill>
                  <a:schemeClr val="lt2"/>
                </a:solidFill>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chemeClr val="lt2"/>
                </a:solidFill>
                <a:latin typeface="Lucida Sans"/>
                <a:ea typeface="Lucida Sans"/>
                <a:cs typeface="Lucida Sans"/>
                <a:sym typeface="Lucida Sans"/>
              </a:rPr>
              <a:t>[GROUP BY </a:t>
            </a:r>
            <a:r>
              <a:rPr i="1" lang="en" sz="1800">
                <a:solidFill>
                  <a:schemeClr val="lt2"/>
                </a:solidFill>
                <a:latin typeface="Lucida Sans"/>
                <a:ea typeface="Lucida Sans"/>
                <a:cs typeface="Lucida Sans"/>
                <a:sym typeface="Lucida Sans"/>
              </a:rPr>
              <a:t>&lt;column list&gt;</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[HAVING </a:t>
            </a:r>
            <a:r>
              <a:rPr i="1" lang="en" sz="1800">
                <a:solidFill>
                  <a:schemeClr val="lt2"/>
                </a:solidFill>
                <a:latin typeface="Lucida Sans"/>
                <a:ea typeface="Lucida Sans"/>
                <a:cs typeface="Lucida Sans"/>
                <a:sym typeface="Lucida Sans"/>
              </a:rPr>
              <a:t>&lt;predicate&gt;</a:t>
            </a:r>
            <a:r>
              <a:rPr lang="en" sz="1800">
                <a:solidFill>
                  <a:schemeClr val="lt2"/>
                </a:solidFill>
                <a:latin typeface="Lucida Sans"/>
                <a:ea typeface="Lucida Sans"/>
                <a:cs typeface="Lucida Sans"/>
                <a:sym typeface="Lucida Sans"/>
              </a:rPr>
              <a:t>] ]</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[ORDER BY </a:t>
            </a:r>
            <a:r>
              <a:rPr i="1" lang="en" sz="1800">
                <a:solidFill>
                  <a:schemeClr val="lt2"/>
                </a:solidFill>
                <a:latin typeface="Lucida Sans"/>
                <a:ea typeface="Lucida Sans"/>
                <a:cs typeface="Lucida Sans"/>
                <a:sym typeface="Lucida Sans"/>
              </a:rPr>
              <a:t>&lt;column list&gt;</a:t>
            </a:r>
            <a:r>
              <a:rPr lang="en" sz="1800">
                <a:solidFill>
                  <a:schemeClr val="lt2"/>
                </a:solidFill>
                <a:latin typeface="Lucida Sans"/>
                <a:ea typeface="Lucida Sans"/>
                <a:cs typeface="Lucida Sans"/>
                <a:sym typeface="Lucida Sans"/>
              </a:rPr>
              <a:t>]</a:t>
            </a:r>
            <a:r>
              <a:rPr lang="en" sz="1800">
                <a:latin typeface="Lucida Sans"/>
                <a:ea typeface="Lucida Sans"/>
                <a:cs typeface="Lucida Sans"/>
                <a:sym typeface="Lucida Sans"/>
              </a:rPr>
              <a:t> ;</a:t>
            </a:r>
            <a:endParaRPr sz="1500">
              <a:solidFill>
                <a:schemeClr val="lt2"/>
              </a:solidFill>
              <a:latin typeface="Lucida Sans"/>
              <a:ea typeface="Lucida Sans"/>
              <a:cs typeface="Lucida Sans"/>
              <a:sym typeface="Lucida Sans"/>
            </a:endParaRPr>
          </a:p>
        </p:txBody>
      </p:sp>
      <p:sp>
        <p:nvSpPr>
          <p:cNvPr id="453" name="Google Shape;453;p79"/>
          <p:cNvSpPr txBox="1"/>
          <p:nvPr/>
        </p:nvSpPr>
        <p:spPr>
          <a:xfrm>
            <a:off x="628650" y="1280369"/>
            <a:ext cx="7886700" cy="3263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1700"/>
              </a:spcBef>
              <a:spcAft>
                <a:spcPts val="0"/>
              </a:spcAft>
              <a:buClr>
                <a:schemeClr val="dk1"/>
              </a:buClr>
              <a:buSzPts val="1500"/>
              <a:buFont typeface="Noto Sans Symbols"/>
              <a:buNone/>
            </a:pPr>
            <a:r>
              <a:t/>
            </a:r>
            <a:endParaRPr b="0" i="0" sz="1500">
              <a:solidFill>
                <a:schemeClr val="dk1"/>
              </a:solidFill>
              <a:latin typeface="Century Gothic"/>
              <a:ea typeface="Century Gothic"/>
              <a:cs typeface="Century Gothic"/>
              <a:sym typeface="Century Gothic"/>
            </a:endParaRPr>
          </a:p>
          <a:p>
            <a:pPr indent="-241300" lvl="0" marL="342900" marR="0" rtl="0" algn="l">
              <a:lnSpc>
                <a:spcPct val="90000"/>
              </a:lnSpc>
              <a:spcBef>
                <a:spcPts val="1700"/>
              </a:spcBef>
              <a:spcAft>
                <a:spcPts val="0"/>
              </a:spcAft>
              <a:buClr>
                <a:schemeClr val="dk1"/>
              </a:buClr>
              <a:buSzPts val="1500"/>
              <a:buFont typeface="Noto Sans Symbols"/>
              <a:buNone/>
            </a:pPr>
            <a:r>
              <a:t/>
            </a:r>
            <a:endParaRPr b="0" i="0" sz="1500">
              <a:solidFill>
                <a:schemeClr val="dk1"/>
              </a:solidFill>
              <a:latin typeface="Century Gothic"/>
              <a:ea typeface="Century Gothic"/>
              <a:cs typeface="Century Gothic"/>
              <a:sym typeface="Century Gothic"/>
            </a:endParaRPr>
          </a:p>
          <a:p>
            <a:pPr indent="-241300" lvl="0" marL="342900" marR="0" rtl="0" algn="l">
              <a:lnSpc>
                <a:spcPct val="90000"/>
              </a:lnSpc>
              <a:spcBef>
                <a:spcPts val="1700"/>
              </a:spcBef>
              <a:spcAft>
                <a:spcPts val="0"/>
              </a:spcAft>
              <a:buClr>
                <a:schemeClr val="dk1"/>
              </a:buClr>
              <a:buSzPts val="1500"/>
              <a:buFont typeface="Noto Sans Symbols"/>
              <a:buNone/>
            </a:pPr>
            <a:r>
              <a:t/>
            </a:r>
            <a:endParaRPr b="0" i="0" sz="1500">
              <a:solidFill>
                <a:schemeClr val="dk1"/>
              </a:solidFill>
              <a:latin typeface="Century Gothic"/>
              <a:ea typeface="Century Gothic"/>
              <a:cs typeface="Century Gothic"/>
              <a:sym typeface="Century Gothic"/>
            </a:endParaRPr>
          </a:p>
          <a:p>
            <a:pPr indent="-241300" lvl="0" marL="342900" marR="0" rtl="0" algn="l">
              <a:lnSpc>
                <a:spcPct val="90000"/>
              </a:lnSpc>
              <a:spcBef>
                <a:spcPts val="1700"/>
              </a:spcBef>
              <a:spcAft>
                <a:spcPts val="0"/>
              </a:spcAft>
              <a:buClr>
                <a:schemeClr val="dk1"/>
              </a:buClr>
              <a:buSzPts val="1500"/>
              <a:buFont typeface="Noto Sans Symbols"/>
              <a:buNone/>
            </a:pPr>
            <a:r>
              <a:t/>
            </a:r>
            <a:endParaRPr b="0" i="0" sz="1500">
              <a:solidFill>
                <a:schemeClr val="dk1"/>
              </a:solidFill>
              <a:latin typeface="Century Gothic"/>
              <a:ea typeface="Century Gothic"/>
              <a:cs typeface="Century Gothic"/>
              <a:sym typeface="Century Gothic"/>
            </a:endParaRPr>
          </a:p>
          <a:p>
            <a:pPr indent="-241300" lvl="0" marL="342900" marR="0" rtl="0" algn="l">
              <a:lnSpc>
                <a:spcPct val="90000"/>
              </a:lnSpc>
              <a:spcBef>
                <a:spcPts val="1700"/>
              </a:spcBef>
              <a:spcAft>
                <a:spcPts val="0"/>
              </a:spcAft>
              <a:buClr>
                <a:schemeClr val="dk1"/>
              </a:buClr>
              <a:buSzPts val="1500"/>
              <a:buFont typeface="Noto Sans Symbols"/>
              <a:buNone/>
            </a:pPr>
            <a:r>
              <a:t/>
            </a:r>
            <a:endParaRPr b="0" i="0" sz="1500">
              <a:solidFill>
                <a:schemeClr val="dk1"/>
              </a:solidFill>
              <a:latin typeface="Century Gothic"/>
              <a:ea typeface="Century Gothic"/>
              <a:cs typeface="Century Gothic"/>
              <a:sym typeface="Century Gothic"/>
            </a:endParaRPr>
          </a:p>
          <a:p>
            <a:pPr indent="-336550" lvl="0" marL="342900" marR="0" rtl="0" algn="l">
              <a:lnSpc>
                <a:spcPct val="90000"/>
              </a:lnSpc>
              <a:spcBef>
                <a:spcPts val="1700"/>
              </a:spcBef>
              <a:spcAft>
                <a:spcPts val="0"/>
              </a:spcAft>
              <a:buClr>
                <a:schemeClr val="dk1"/>
              </a:buClr>
              <a:buSzPts val="1500"/>
              <a:buFont typeface="Noto Sans Symbols"/>
              <a:buChar char="➢"/>
            </a:pPr>
            <a:r>
              <a:rPr b="0" i="0" lang="en" sz="1500">
                <a:solidFill>
                  <a:schemeClr val="dk1"/>
                </a:solidFill>
                <a:latin typeface="Century Gothic"/>
                <a:ea typeface="Century Gothic"/>
                <a:cs typeface="Century Gothic"/>
                <a:sym typeface="Century Gothic"/>
              </a:rPr>
              <a:t>Can provide functions in selection list.</a:t>
            </a:r>
            <a:endParaRPr sz="1100"/>
          </a:p>
          <a:p>
            <a:pPr indent="-336550" lvl="0" marL="342900" marR="0" rtl="0" algn="l">
              <a:lnSpc>
                <a:spcPct val="90000"/>
              </a:lnSpc>
              <a:spcBef>
                <a:spcPts val="1700"/>
              </a:spcBef>
              <a:spcAft>
                <a:spcPts val="0"/>
              </a:spcAft>
              <a:buClr>
                <a:schemeClr val="dk1"/>
              </a:buClr>
              <a:buSzPts val="1500"/>
              <a:buFont typeface="Noto Sans Symbols"/>
              <a:buChar char="➢"/>
            </a:pPr>
            <a:r>
              <a:rPr b="0" i="0" lang="en" sz="1500">
                <a:solidFill>
                  <a:schemeClr val="dk1"/>
                </a:solidFill>
                <a:latin typeface="Century Gothic"/>
                <a:ea typeface="Century Gothic"/>
                <a:cs typeface="Century Gothic"/>
                <a:sym typeface="Century Gothic"/>
              </a:rPr>
              <a:t>AS lets us alias (name) our columns.</a:t>
            </a:r>
            <a:endParaRPr sz="1100"/>
          </a:p>
        </p:txBody>
      </p:sp>
      <p:pic>
        <p:nvPicPr>
          <p:cNvPr id="454" name="Google Shape;454;p79"/>
          <p:cNvPicPr preferRelativeResize="0"/>
          <p:nvPr/>
        </p:nvPicPr>
        <p:blipFill rotWithShape="1">
          <a:blip r:embed="rId3">
            <a:alphaModFix/>
          </a:blip>
          <a:srcRect b="0" l="0" r="0" t="0"/>
          <a:stretch/>
        </p:blipFill>
        <p:spPr>
          <a:xfrm>
            <a:off x="5378751" y="1983475"/>
            <a:ext cx="3350899" cy="2932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80"/>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Aggregates</a:t>
            </a:r>
            <a:endParaRPr/>
          </a:p>
        </p:txBody>
      </p:sp>
      <p:sp>
        <p:nvSpPr>
          <p:cNvPr id="460" name="Google Shape;460;p80"/>
          <p:cNvSpPr txBox="1"/>
          <p:nvPr>
            <p:ph idx="1" type="body"/>
          </p:nvPr>
        </p:nvSpPr>
        <p:spPr>
          <a:xfrm>
            <a:off x="628650" y="1369219"/>
            <a:ext cx="7886700" cy="37743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AVG</a:t>
            </a:r>
            <a:r>
              <a:rPr lang="en" sz="1800">
                <a:latin typeface="Lucida Sans"/>
                <a:ea typeface="Lucida Sans"/>
                <a:cs typeface="Lucida Sans"/>
                <a:sym typeface="Lucida Sans"/>
              </a:rPr>
              <a:t>(age)</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latin typeface="Lucida Sans"/>
                <a:ea typeface="Lucida Sans"/>
                <a:cs typeface="Lucida Sans"/>
                <a:sym typeface="Lucida Sans"/>
              </a:rPr>
              <a:t> students </a:t>
            </a:r>
            <a:br>
              <a:rPr i="1"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WHERE</a:t>
            </a:r>
            <a:r>
              <a:rPr lang="en" sz="1800">
                <a:latin typeface="Lucida Sans"/>
                <a:ea typeface="Lucida Sans"/>
                <a:cs typeface="Lucida Sans"/>
                <a:sym typeface="Lucida Sans"/>
              </a:rPr>
              <a:t> dept = 'CS'</a:t>
            </a:r>
            <a:br>
              <a:rPr lang="en" sz="1800">
                <a:latin typeface="Lucida Sans"/>
                <a:ea typeface="Lucida Sans"/>
                <a:cs typeface="Lucida Sans"/>
                <a:sym typeface="Lucida Sans"/>
              </a:rPr>
            </a:br>
            <a:r>
              <a:rPr lang="en" sz="1500">
                <a:solidFill>
                  <a:schemeClr val="lt2"/>
                </a:solidFill>
                <a:latin typeface="Lucida Sans"/>
                <a:ea typeface="Lucida Sans"/>
                <a:cs typeface="Lucida Sans"/>
                <a:sym typeface="Lucida Sans"/>
              </a:rPr>
              <a:t>[GROUP BY </a:t>
            </a:r>
            <a:r>
              <a:rPr i="1" lang="en" sz="1500">
                <a:solidFill>
                  <a:schemeClr val="lt2"/>
                </a:solidFill>
                <a:latin typeface="Lucida Sans"/>
                <a:ea typeface="Lucida Sans"/>
                <a:cs typeface="Lucida Sans"/>
                <a:sym typeface="Lucida Sans"/>
              </a:rPr>
              <a:t>&lt;column list&gt;</a:t>
            </a:r>
            <a:br>
              <a:rPr lang="en" sz="1500">
                <a:solidFill>
                  <a:schemeClr val="lt2"/>
                </a:solidFill>
                <a:latin typeface="Lucida Sans"/>
                <a:ea typeface="Lucida Sans"/>
                <a:cs typeface="Lucida Sans"/>
                <a:sym typeface="Lucida Sans"/>
              </a:rPr>
            </a:br>
            <a:r>
              <a:rPr lang="en" sz="1500">
                <a:solidFill>
                  <a:schemeClr val="lt2"/>
                </a:solidFill>
                <a:latin typeface="Lucida Sans"/>
                <a:ea typeface="Lucida Sans"/>
                <a:cs typeface="Lucida Sans"/>
                <a:sym typeface="Lucida Sans"/>
              </a:rPr>
              <a:t> [HAVING </a:t>
            </a:r>
            <a:r>
              <a:rPr i="1" lang="en" sz="1500">
                <a:solidFill>
                  <a:schemeClr val="lt2"/>
                </a:solidFill>
                <a:latin typeface="Lucida Sans"/>
                <a:ea typeface="Lucida Sans"/>
                <a:cs typeface="Lucida Sans"/>
                <a:sym typeface="Lucida Sans"/>
              </a:rPr>
              <a:t>&lt;predicate&gt;</a:t>
            </a:r>
            <a:r>
              <a:rPr lang="en" sz="1500">
                <a:solidFill>
                  <a:schemeClr val="lt2"/>
                </a:solidFill>
                <a:latin typeface="Lucida Sans"/>
                <a:ea typeface="Lucida Sans"/>
                <a:cs typeface="Lucida Sans"/>
                <a:sym typeface="Lucida Sans"/>
              </a:rPr>
              <a:t>] ]</a:t>
            </a:r>
            <a:br>
              <a:rPr lang="en" sz="1500">
                <a:solidFill>
                  <a:schemeClr val="lt2"/>
                </a:solidFill>
                <a:latin typeface="Lucida Sans"/>
                <a:ea typeface="Lucida Sans"/>
                <a:cs typeface="Lucida Sans"/>
                <a:sym typeface="Lucida Sans"/>
              </a:rPr>
            </a:br>
            <a:r>
              <a:rPr lang="en" sz="1500">
                <a:solidFill>
                  <a:schemeClr val="lt2"/>
                </a:solidFill>
                <a:latin typeface="Lucida Sans"/>
                <a:ea typeface="Lucida Sans"/>
                <a:cs typeface="Lucida Sans"/>
                <a:sym typeface="Lucida Sans"/>
              </a:rPr>
              <a:t>[ORDER BY </a:t>
            </a:r>
            <a:r>
              <a:rPr i="1" lang="en" sz="1500">
                <a:solidFill>
                  <a:schemeClr val="lt2"/>
                </a:solidFill>
                <a:latin typeface="Lucida Sans"/>
                <a:ea typeface="Lucida Sans"/>
                <a:cs typeface="Lucida Sans"/>
                <a:sym typeface="Lucida Sans"/>
              </a:rPr>
              <a:t>&lt;column list&gt;</a:t>
            </a:r>
            <a:r>
              <a:rPr lang="en" sz="1500">
                <a:solidFill>
                  <a:schemeClr val="lt2"/>
                </a:solidFill>
                <a:latin typeface="Lucida Sans"/>
                <a:ea typeface="Lucida Sans"/>
                <a:cs typeface="Lucida Sans"/>
                <a:sym typeface="Lucida Sans"/>
              </a:rPr>
              <a:t>] </a:t>
            </a:r>
            <a:r>
              <a:rPr lang="en" sz="1500">
                <a:solidFill>
                  <a:srgbClr val="000000"/>
                </a:solidFill>
                <a:latin typeface="Lucida Sans"/>
                <a:ea typeface="Lucida Sans"/>
                <a:cs typeface="Lucida Sans"/>
                <a:sym typeface="Lucida Sans"/>
              </a:rPr>
              <a:t>;</a:t>
            </a:r>
            <a:endParaRPr sz="1400">
              <a:latin typeface="Tahoma"/>
              <a:ea typeface="Tahoma"/>
              <a:cs typeface="Tahoma"/>
              <a:sym typeface="Tahoma"/>
            </a:endParaRPr>
          </a:p>
          <a:p>
            <a:pPr indent="-330200" lvl="0" marL="342900" rtl="0" algn="l">
              <a:lnSpc>
                <a:spcPct val="90000"/>
              </a:lnSpc>
              <a:spcBef>
                <a:spcPts val="1700"/>
              </a:spcBef>
              <a:spcAft>
                <a:spcPts val="0"/>
              </a:spcAft>
              <a:buSzPts val="1800"/>
              <a:buChar char="➢"/>
            </a:pPr>
            <a:r>
              <a:rPr lang="en" sz="1800">
                <a:latin typeface="Century Gothic"/>
                <a:ea typeface="Century Gothic"/>
                <a:cs typeface="Century Gothic"/>
                <a:sym typeface="Century Gothic"/>
              </a:rPr>
              <a:t>Before producing output, compute a summary statistic</a:t>
            </a:r>
            <a:endParaRPr/>
          </a:p>
          <a:p>
            <a:pPr indent="-342900" lvl="1" marL="685800" rtl="0" algn="l">
              <a:lnSpc>
                <a:spcPct val="90000"/>
              </a:lnSpc>
              <a:spcBef>
                <a:spcPts val="400"/>
              </a:spcBef>
              <a:spcAft>
                <a:spcPts val="0"/>
              </a:spcAft>
              <a:buClr>
                <a:schemeClr val="dk1"/>
              </a:buClr>
              <a:buSzPts val="1400"/>
              <a:buChar char="➢"/>
            </a:pPr>
            <a:r>
              <a:rPr lang="en" sz="1400">
                <a:latin typeface="Century Gothic"/>
                <a:ea typeface="Century Gothic"/>
                <a:cs typeface="Century Gothic"/>
                <a:sym typeface="Century Gothic"/>
              </a:rPr>
              <a:t>Aggregates include: SUM, COUNT, MAX, MIN, AVG, …</a:t>
            </a:r>
            <a:endParaRPr sz="1400">
              <a:latin typeface="Century Gothic"/>
              <a:ea typeface="Century Gothic"/>
              <a:cs typeface="Century Gothic"/>
              <a:sym typeface="Century Gothic"/>
            </a:endParaRPr>
          </a:p>
          <a:p>
            <a:pPr indent="-330200" lvl="0" marL="342900" rtl="0" algn="l">
              <a:lnSpc>
                <a:spcPct val="90000"/>
              </a:lnSpc>
              <a:spcBef>
                <a:spcPts val="1700"/>
              </a:spcBef>
              <a:spcAft>
                <a:spcPts val="0"/>
              </a:spcAft>
              <a:buSzPts val="1800"/>
              <a:buChar char="➢"/>
            </a:pPr>
            <a:r>
              <a:rPr lang="en" sz="1800">
                <a:latin typeface="Century Gothic"/>
                <a:ea typeface="Century Gothic"/>
                <a:cs typeface="Century Gothic"/>
                <a:sym typeface="Century Gothic"/>
              </a:rPr>
              <a:t>Produces 1 row of output → </a:t>
            </a:r>
            <a:r>
              <a:rPr b="1" lang="en" sz="1800">
                <a:latin typeface="Century Gothic"/>
                <a:ea typeface="Century Gothic"/>
                <a:cs typeface="Century Gothic"/>
                <a:sym typeface="Century Gothic"/>
              </a:rPr>
              <a:t>Still a table</a:t>
            </a:r>
            <a:endParaRPr b="1" sz="1800">
              <a:latin typeface="Century Gothic"/>
              <a:ea typeface="Century Gothic"/>
              <a:cs typeface="Century Gothic"/>
              <a:sym typeface="Century Gothic"/>
            </a:endParaRPr>
          </a:p>
          <a:p>
            <a:pPr indent="-330200" lvl="0" marL="342900" rtl="0" algn="l">
              <a:lnSpc>
                <a:spcPct val="90000"/>
              </a:lnSpc>
              <a:spcBef>
                <a:spcPts val="1700"/>
              </a:spcBef>
              <a:spcAft>
                <a:spcPts val="0"/>
              </a:spcAft>
              <a:buSzPts val="1800"/>
              <a:buChar char="➢"/>
            </a:pPr>
            <a:r>
              <a:rPr lang="en" sz="1800">
                <a:latin typeface="Century Gothic"/>
                <a:ea typeface="Century Gothic"/>
                <a:cs typeface="Century Gothic"/>
                <a:sym typeface="Century Gothic"/>
              </a:rPr>
              <a:t>Note: can use DISTINCT </a:t>
            </a:r>
            <a:r>
              <a:rPr i="1" lang="en" sz="1800">
                <a:latin typeface="Century Gothic"/>
                <a:ea typeface="Century Gothic"/>
                <a:cs typeface="Century Gothic"/>
                <a:sym typeface="Century Gothic"/>
              </a:rPr>
              <a:t>inside</a:t>
            </a:r>
            <a:r>
              <a:rPr lang="en" sz="1800">
                <a:latin typeface="Century Gothic"/>
                <a:ea typeface="Century Gothic"/>
                <a:cs typeface="Century Gothic"/>
                <a:sym typeface="Century Gothic"/>
              </a:rPr>
              <a:t> the agg function</a:t>
            </a:r>
            <a:endParaRPr/>
          </a:p>
          <a:p>
            <a:pPr indent="-342900" lvl="1" marL="685800" rtl="0" algn="l">
              <a:lnSpc>
                <a:spcPct val="90000"/>
              </a:lnSpc>
              <a:spcBef>
                <a:spcPts val="400"/>
              </a:spcBef>
              <a:spcAft>
                <a:spcPts val="0"/>
              </a:spcAft>
              <a:buClr>
                <a:schemeClr val="dk1"/>
              </a:buClr>
              <a:buSzPts val="1800"/>
              <a:buChar char="➢"/>
            </a:pPr>
            <a:r>
              <a:rPr lang="en">
                <a:latin typeface="Century Gothic"/>
                <a:ea typeface="Century Gothic"/>
                <a:cs typeface="Century Gothic"/>
                <a:sym typeface="Century Gothic"/>
              </a:rPr>
              <a:t>SELECT COUNT(DISTINCT name) …</a:t>
            </a:r>
            <a:endParaRPr>
              <a:latin typeface="Century Gothic"/>
              <a:ea typeface="Century Gothic"/>
              <a:cs typeface="Century Gothic"/>
              <a:sym typeface="Century Gothic"/>
            </a:endParaRPr>
          </a:p>
        </p:txBody>
      </p:sp>
      <p:pic>
        <p:nvPicPr>
          <p:cNvPr id="461" name="Google Shape;461;p80"/>
          <p:cNvPicPr preferRelativeResize="0"/>
          <p:nvPr/>
        </p:nvPicPr>
        <p:blipFill rotWithShape="1">
          <a:blip r:embed="rId3">
            <a:alphaModFix/>
          </a:blip>
          <a:srcRect b="0" l="0" r="0" t="0"/>
          <a:stretch/>
        </p:blipFill>
        <p:spPr>
          <a:xfrm>
            <a:off x="6021145" y="1234678"/>
            <a:ext cx="1824733" cy="10687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81"/>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GROUP BY</a:t>
            </a:r>
            <a:endParaRPr/>
          </a:p>
        </p:txBody>
      </p:sp>
      <p:sp>
        <p:nvSpPr>
          <p:cNvPr id="468" name="Google Shape;468;p81"/>
          <p:cNvSpPr txBox="1"/>
          <p:nvPr>
            <p:ph idx="1" type="body"/>
          </p:nvPr>
        </p:nvSpPr>
        <p:spPr>
          <a:xfrm>
            <a:off x="483525" y="1054818"/>
            <a:ext cx="7886700" cy="41454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dept, </a:t>
            </a:r>
            <a:r>
              <a:rPr lang="en" sz="1800">
                <a:solidFill>
                  <a:srgbClr val="FF0000"/>
                </a:solidFill>
                <a:latin typeface="Lucida Sans"/>
                <a:ea typeface="Lucida Sans"/>
                <a:cs typeface="Lucida Sans"/>
                <a:sym typeface="Lucida Sans"/>
              </a:rPr>
              <a:t>AVG</a:t>
            </a:r>
            <a:r>
              <a:rPr lang="en" sz="1800">
                <a:latin typeface="Lucida Sans"/>
                <a:ea typeface="Lucida Sans"/>
                <a:cs typeface="Lucida Sans"/>
                <a:sym typeface="Lucida Sans"/>
              </a:rPr>
              <a:t>(age) </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latin typeface="Lucida Sans"/>
                <a:ea typeface="Lucida Sans"/>
                <a:cs typeface="Lucida Sans"/>
                <a:sym typeface="Lucida Sans"/>
              </a:rPr>
              <a:t> students </a:t>
            </a:r>
            <a:br>
              <a:rPr i="1"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[WHERE </a:t>
            </a:r>
            <a:r>
              <a:rPr i="1" lang="en" sz="1800">
                <a:solidFill>
                  <a:schemeClr val="lt2"/>
                </a:solidFill>
                <a:latin typeface="Lucida Sans"/>
                <a:ea typeface="Lucida Sans"/>
                <a:cs typeface="Lucida Sans"/>
                <a:sym typeface="Lucida Sans"/>
              </a:rPr>
              <a:t>&lt;predicate&gt;</a:t>
            </a:r>
            <a:r>
              <a:rPr lang="en" sz="1800">
                <a:solidFill>
                  <a:schemeClr val="lt2"/>
                </a:solidFill>
                <a:latin typeface="Lucida Sans"/>
                <a:ea typeface="Lucida Sans"/>
                <a:cs typeface="Lucida Sans"/>
                <a:sym typeface="Lucida Sans"/>
              </a:rPr>
              <a:t>]</a:t>
            </a:r>
            <a:br>
              <a:rPr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GROUP BY </a:t>
            </a:r>
            <a:r>
              <a:rPr lang="en" sz="1800">
                <a:latin typeface="Lucida Sans"/>
                <a:ea typeface="Lucida Sans"/>
                <a:cs typeface="Lucida Sans"/>
                <a:sym typeface="Lucida Sans"/>
              </a:rPr>
              <a:t>dept</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[HAVING </a:t>
            </a:r>
            <a:r>
              <a:rPr i="1" lang="en" sz="1800">
                <a:solidFill>
                  <a:schemeClr val="lt2"/>
                </a:solidFill>
                <a:latin typeface="Lucida Sans"/>
                <a:ea typeface="Lucida Sans"/>
                <a:cs typeface="Lucida Sans"/>
                <a:sym typeface="Lucida Sans"/>
              </a:rPr>
              <a:t>&lt;predicate&gt;</a:t>
            </a:r>
            <a:r>
              <a:rPr lang="en" sz="1800">
                <a:solidFill>
                  <a:schemeClr val="lt2"/>
                </a:solidFill>
                <a:latin typeface="Lucida Sans"/>
                <a:ea typeface="Lucida Sans"/>
                <a:cs typeface="Lucida Sans"/>
                <a:sym typeface="Lucida Sans"/>
              </a:rPr>
              <a:t>] </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[ORDER BY </a:t>
            </a:r>
            <a:r>
              <a:rPr i="1" lang="en" sz="1800">
                <a:solidFill>
                  <a:schemeClr val="lt2"/>
                </a:solidFill>
                <a:latin typeface="Lucida Sans"/>
                <a:ea typeface="Lucida Sans"/>
                <a:cs typeface="Lucida Sans"/>
                <a:sym typeface="Lucida Sans"/>
              </a:rPr>
              <a:t>&lt;column list&gt;</a:t>
            </a:r>
            <a:r>
              <a:rPr lang="en" sz="1800">
                <a:solidFill>
                  <a:schemeClr val="lt2"/>
                </a:solidFill>
                <a:latin typeface="Lucida Sans"/>
                <a:ea typeface="Lucida Sans"/>
                <a:cs typeface="Lucida Sans"/>
                <a:sym typeface="Lucida Sans"/>
              </a:rPr>
              <a:t>] </a:t>
            </a:r>
            <a:r>
              <a:rPr lang="en" sz="1800">
                <a:latin typeface="Lucida Sans"/>
                <a:ea typeface="Lucida Sans"/>
                <a:cs typeface="Lucida Sans"/>
                <a:sym typeface="Lucida Sans"/>
              </a:rPr>
              <a:t>;</a:t>
            </a:r>
            <a:endParaRPr sz="1500">
              <a:latin typeface="Tahoma"/>
              <a:ea typeface="Tahoma"/>
              <a:cs typeface="Tahoma"/>
              <a:sym typeface="Tahoma"/>
            </a:endParaRPr>
          </a:p>
          <a:p>
            <a:pPr indent="-336550" lvl="0" marL="342900" rtl="0" algn="l">
              <a:lnSpc>
                <a:spcPct val="90000"/>
              </a:lnSpc>
              <a:spcBef>
                <a:spcPts val="1700"/>
              </a:spcBef>
              <a:spcAft>
                <a:spcPts val="0"/>
              </a:spcAft>
              <a:buSzPts val="1500"/>
              <a:buChar char="➢"/>
            </a:pPr>
            <a:r>
              <a:rPr lang="en" sz="1500">
                <a:latin typeface="Century Gothic"/>
                <a:ea typeface="Century Gothic"/>
                <a:cs typeface="Century Gothic"/>
                <a:sym typeface="Century Gothic"/>
              </a:rPr>
              <a:t>Partition table into groups with same GROUP BY column values</a:t>
            </a:r>
            <a:endParaRPr/>
          </a:p>
          <a:p>
            <a:pPr indent="-336550" lvl="1" marL="685800" rtl="0" algn="l">
              <a:lnSpc>
                <a:spcPct val="90000"/>
              </a:lnSpc>
              <a:spcBef>
                <a:spcPts val="400"/>
              </a:spcBef>
              <a:spcAft>
                <a:spcPts val="0"/>
              </a:spcAft>
              <a:buClr>
                <a:schemeClr val="dk1"/>
              </a:buClr>
              <a:buSzPts val="1500"/>
              <a:buChar char="➢"/>
            </a:pPr>
            <a:r>
              <a:rPr lang="en" sz="1500">
                <a:latin typeface="Century Gothic"/>
                <a:ea typeface="Century Gothic"/>
                <a:cs typeface="Century Gothic"/>
                <a:sym typeface="Century Gothic"/>
              </a:rPr>
              <a:t>Group By takes a list of columns </a:t>
            </a:r>
            <a:endParaRPr/>
          </a:p>
          <a:p>
            <a:pPr indent="-336550" lvl="0" marL="342900" rtl="0" algn="l">
              <a:lnSpc>
                <a:spcPct val="90000"/>
              </a:lnSpc>
              <a:spcBef>
                <a:spcPts val="1700"/>
              </a:spcBef>
              <a:spcAft>
                <a:spcPts val="0"/>
              </a:spcAft>
              <a:buSzPts val="1500"/>
              <a:buChar char="➢"/>
            </a:pPr>
            <a:r>
              <a:rPr lang="en" sz="1500">
                <a:latin typeface="Century Gothic"/>
                <a:ea typeface="Century Gothic"/>
                <a:cs typeface="Century Gothic"/>
                <a:sym typeface="Century Gothic"/>
              </a:rPr>
              <a:t>Produce an aggregate result per group</a:t>
            </a:r>
            <a:endParaRPr sz="1500">
              <a:latin typeface="Century Gothic"/>
              <a:ea typeface="Century Gothic"/>
              <a:cs typeface="Century Gothic"/>
              <a:sym typeface="Century Gothic"/>
            </a:endParaRPr>
          </a:p>
          <a:p>
            <a:pPr indent="-336550" lvl="0" marL="342900" rtl="0" algn="l">
              <a:lnSpc>
                <a:spcPct val="90000"/>
              </a:lnSpc>
              <a:spcBef>
                <a:spcPts val="1700"/>
              </a:spcBef>
              <a:spcAft>
                <a:spcPts val="0"/>
              </a:spcAft>
              <a:buSzPts val="1500"/>
              <a:buChar char="➢"/>
            </a:pPr>
            <a:r>
              <a:rPr lang="en" sz="1500"/>
              <a:t>SELECT list can contain aggregates and GROUP BY columns only!</a:t>
            </a:r>
            <a:endParaRPr sz="1500"/>
          </a:p>
          <a:p>
            <a:pPr indent="-336550" lvl="0" marL="342900" rtl="0" algn="l">
              <a:lnSpc>
                <a:spcPct val="90000"/>
              </a:lnSpc>
              <a:spcBef>
                <a:spcPts val="1700"/>
              </a:spcBef>
              <a:spcAft>
                <a:spcPts val="0"/>
              </a:spcAft>
              <a:buSzPts val="1500"/>
              <a:buChar char="➢"/>
            </a:pPr>
            <a:r>
              <a:rPr b="1" lang="en" sz="1200">
                <a:solidFill>
                  <a:srgbClr val="222222"/>
                </a:solidFill>
                <a:highlight>
                  <a:srgbClr val="FFFFFF"/>
                </a:highlight>
              </a:rPr>
              <a:t>I</a:t>
            </a:r>
            <a:r>
              <a:rPr b="1" lang="en" sz="1400">
                <a:solidFill>
                  <a:srgbClr val="222222"/>
                </a:solidFill>
                <a:highlight>
                  <a:srgbClr val="FFFFFF"/>
                </a:highlight>
              </a:rPr>
              <a:t>mportant</a:t>
            </a:r>
            <a:r>
              <a:rPr lang="en" sz="1400">
                <a:solidFill>
                  <a:srgbClr val="222222"/>
                </a:solidFill>
                <a:highlight>
                  <a:srgbClr val="FFFFFF"/>
                </a:highlight>
              </a:rPr>
              <a:t>: When using </a:t>
            </a:r>
            <a:r>
              <a:rPr lang="en" sz="1400">
                <a:solidFill>
                  <a:srgbClr val="222222"/>
                </a:solidFill>
              </a:rPr>
              <a:t>GROUP BY</a:t>
            </a:r>
            <a:r>
              <a:rPr lang="en" sz="1400">
                <a:solidFill>
                  <a:srgbClr val="222222"/>
                </a:solidFill>
                <a:highlight>
                  <a:srgbClr val="FFFFFF"/>
                </a:highlight>
              </a:rPr>
              <a:t>, all columns in the </a:t>
            </a:r>
            <a:r>
              <a:rPr lang="en" sz="1400">
                <a:solidFill>
                  <a:srgbClr val="222222"/>
                </a:solidFill>
              </a:rPr>
              <a:t>SELECT</a:t>
            </a:r>
            <a:r>
              <a:rPr lang="en" sz="1400">
                <a:solidFill>
                  <a:srgbClr val="222222"/>
                </a:solidFill>
                <a:highlight>
                  <a:srgbClr val="FFFFFF"/>
                </a:highlight>
              </a:rPr>
              <a:t> clause must be </a:t>
            </a:r>
            <a:r>
              <a:rPr b="1" lang="en" sz="1400">
                <a:solidFill>
                  <a:srgbClr val="222222"/>
                </a:solidFill>
                <a:highlight>
                  <a:srgbClr val="FFFFFF"/>
                </a:highlight>
              </a:rPr>
              <a:t>either listed in the </a:t>
            </a:r>
            <a:r>
              <a:rPr b="1" lang="en" sz="1400">
                <a:solidFill>
                  <a:srgbClr val="222222"/>
                </a:solidFill>
              </a:rPr>
              <a:t>GROUP BY</a:t>
            </a:r>
            <a:r>
              <a:rPr b="1" lang="en" sz="1400">
                <a:solidFill>
                  <a:srgbClr val="222222"/>
                </a:solidFill>
                <a:highlight>
                  <a:srgbClr val="FFFFFF"/>
                </a:highlight>
              </a:rPr>
              <a:t> clause</a:t>
            </a:r>
            <a:r>
              <a:rPr lang="en" sz="1400">
                <a:solidFill>
                  <a:srgbClr val="222222"/>
                </a:solidFill>
                <a:highlight>
                  <a:srgbClr val="FFFFFF"/>
                </a:highlight>
              </a:rPr>
              <a:t> or </a:t>
            </a:r>
            <a:r>
              <a:rPr b="1" lang="en" sz="1400">
                <a:solidFill>
                  <a:srgbClr val="222222"/>
                </a:solidFill>
                <a:highlight>
                  <a:srgbClr val="FFFFFF"/>
                </a:highlight>
              </a:rPr>
              <a:t>have an aggregate function applied to them</a:t>
            </a:r>
            <a:r>
              <a:rPr lang="en" sz="1400">
                <a:solidFill>
                  <a:srgbClr val="222222"/>
                </a:solidFill>
                <a:highlight>
                  <a:srgbClr val="FFFFFF"/>
                </a:highlight>
              </a:rPr>
              <a:t>.</a:t>
            </a:r>
            <a:endParaRPr sz="1400"/>
          </a:p>
        </p:txBody>
      </p:sp>
      <p:pic>
        <p:nvPicPr>
          <p:cNvPr id="469" name="Google Shape;469;p81"/>
          <p:cNvPicPr preferRelativeResize="0"/>
          <p:nvPr/>
        </p:nvPicPr>
        <p:blipFill rotWithShape="1">
          <a:blip r:embed="rId3">
            <a:alphaModFix/>
          </a:blip>
          <a:srcRect b="0" l="0" r="0" t="0"/>
          <a:stretch/>
        </p:blipFill>
        <p:spPr>
          <a:xfrm>
            <a:off x="5870122" y="421200"/>
            <a:ext cx="2743200" cy="1771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82"/>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Century Gothic"/>
              <a:buNone/>
            </a:pPr>
            <a:r>
              <a:rPr lang="en" sz="2700"/>
              <a:t>What if we wanted to only consider departments that have greater than two students?</a:t>
            </a:r>
            <a:endParaRPr/>
          </a:p>
        </p:txBody>
      </p:sp>
      <p:sp>
        <p:nvSpPr>
          <p:cNvPr id="475" name="Google Shape;475;p82"/>
          <p:cNvSpPr/>
          <p:nvPr/>
        </p:nvSpPr>
        <p:spPr>
          <a:xfrm>
            <a:off x="479502" y="1504070"/>
            <a:ext cx="4572000" cy="1731000"/>
          </a:xfrm>
          <a:prstGeom prst="rect">
            <a:avLst/>
          </a:prstGeom>
          <a:noFill/>
          <a:ln>
            <a:noFill/>
          </a:ln>
        </p:spPr>
        <p:txBody>
          <a:bodyPr anchorCtr="0" anchor="t" bIns="34275" lIns="68575" spcFirstLastPara="1" rIns="68575" wrap="square" tIns="34275">
            <a:noAutofit/>
          </a:bodyPr>
          <a:lstStyle/>
          <a:p>
            <a:pPr indent="0" lvl="0" marL="12700" marR="0" rtl="0" algn="l">
              <a:lnSpc>
                <a:spcPct val="100000"/>
              </a:lnSpc>
              <a:spcBef>
                <a:spcPts val="0"/>
              </a:spcBef>
              <a:spcAft>
                <a:spcPts val="0"/>
              </a:spcAft>
              <a:buClr>
                <a:srgbClr val="FF0000"/>
              </a:buClr>
              <a:buSzPts val="1800"/>
              <a:buFont typeface="Lucida Sans"/>
              <a:buNone/>
            </a:pPr>
            <a:r>
              <a:rPr b="0" i="0" lang="en" sz="1800" u="none" cap="none" strike="noStrike">
                <a:solidFill>
                  <a:srgbClr val="FF0000"/>
                </a:solidFill>
                <a:latin typeface="Lucida Sans"/>
                <a:ea typeface="Lucida Sans"/>
                <a:cs typeface="Lucida Sans"/>
                <a:sym typeface="Lucida Sans"/>
              </a:rPr>
              <a:t>SELECT</a:t>
            </a:r>
            <a:r>
              <a:rPr b="0" i="0" lang="en" sz="1800" u="none" cap="none" strike="noStrike">
                <a:solidFill>
                  <a:srgbClr val="000000"/>
                </a:solidFill>
                <a:latin typeface="Lucida Sans"/>
                <a:ea typeface="Lucida Sans"/>
                <a:cs typeface="Lucida Sans"/>
                <a:sym typeface="Lucida Sans"/>
              </a:rPr>
              <a:t> dept, </a:t>
            </a:r>
            <a:r>
              <a:rPr b="0" i="0" lang="en" sz="1800" u="none" cap="none" strike="noStrike">
                <a:solidFill>
                  <a:srgbClr val="FF0000"/>
                </a:solidFill>
                <a:latin typeface="Lucida Sans"/>
                <a:ea typeface="Lucida Sans"/>
                <a:cs typeface="Lucida Sans"/>
                <a:sym typeface="Lucida Sans"/>
              </a:rPr>
              <a:t>AVG</a:t>
            </a:r>
            <a:r>
              <a:rPr b="0" i="0" lang="en" sz="1800" u="none" cap="none" strike="noStrike">
                <a:solidFill>
                  <a:srgbClr val="000000"/>
                </a:solidFill>
                <a:latin typeface="Lucida Sans"/>
                <a:ea typeface="Lucida Sans"/>
                <a:cs typeface="Lucida Sans"/>
                <a:sym typeface="Lucida Sans"/>
              </a:rPr>
              <a:t>(age) </a:t>
            </a:r>
            <a:br>
              <a:rPr b="0" i="0" lang="en" sz="1800" u="none" cap="none" strike="noStrike">
                <a:solidFill>
                  <a:srgbClr val="000000"/>
                </a:solidFill>
                <a:latin typeface="Lucida Sans"/>
                <a:ea typeface="Lucida Sans"/>
                <a:cs typeface="Lucida Sans"/>
                <a:sym typeface="Lucida Sans"/>
              </a:rPr>
            </a:br>
            <a:r>
              <a:rPr b="0" i="0" lang="en" sz="1800" u="none" cap="none" strike="noStrike">
                <a:solidFill>
                  <a:srgbClr val="000000"/>
                </a:solidFill>
                <a:latin typeface="Lucida Sans"/>
                <a:ea typeface="Lucida Sans"/>
                <a:cs typeface="Lucida Sans"/>
                <a:sym typeface="Lucida Sans"/>
              </a:rPr>
              <a:t>  </a:t>
            </a:r>
            <a:r>
              <a:rPr b="0" i="0" lang="en" sz="1800" u="none" cap="none" strike="noStrike">
                <a:solidFill>
                  <a:srgbClr val="FF0000"/>
                </a:solidFill>
                <a:latin typeface="Lucida Sans"/>
                <a:ea typeface="Lucida Sans"/>
                <a:cs typeface="Lucida Sans"/>
                <a:sym typeface="Lucida Sans"/>
              </a:rPr>
              <a:t>FROM</a:t>
            </a:r>
            <a:r>
              <a:rPr b="0" i="0" lang="en" sz="1800" u="none" cap="none" strike="noStrike">
                <a:solidFill>
                  <a:srgbClr val="000000"/>
                </a:solidFill>
                <a:latin typeface="Lucida Sans"/>
                <a:ea typeface="Lucida Sans"/>
                <a:cs typeface="Lucida Sans"/>
                <a:sym typeface="Lucida Sans"/>
              </a:rPr>
              <a:t> students </a:t>
            </a:r>
            <a:br>
              <a:rPr b="0" i="1" lang="en" sz="1800" u="none" cap="none" strike="noStrike">
                <a:solidFill>
                  <a:srgbClr val="000000"/>
                </a:solidFill>
                <a:latin typeface="Lucida Sans"/>
                <a:ea typeface="Lucida Sans"/>
                <a:cs typeface="Lucida Sans"/>
                <a:sym typeface="Lucida Sans"/>
              </a:rPr>
            </a:br>
            <a:r>
              <a:rPr b="0" i="0" lang="en" sz="1800" u="none" cap="none" strike="noStrike">
                <a:solidFill>
                  <a:srgbClr val="E7E6E6"/>
                </a:solidFill>
                <a:latin typeface="Lucida Sans"/>
                <a:ea typeface="Lucida Sans"/>
                <a:cs typeface="Lucida Sans"/>
                <a:sym typeface="Lucida Sans"/>
              </a:rPr>
              <a:t>[WHERE </a:t>
            </a:r>
            <a:r>
              <a:rPr b="0" i="1" lang="en" sz="1800" u="none" cap="none" strike="noStrike">
                <a:solidFill>
                  <a:srgbClr val="E7E6E6"/>
                </a:solidFill>
                <a:latin typeface="Lucida Sans"/>
                <a:ea typeface="Lucida Sans"/>
                <a:cs typeface="Lucida Sans"/>
                <a:sym typeface="Lucida Sans"/>
              </a:rPr>
              <a:t>&lt;predicate&gt;</a:t>
            </a:r>
            <a:r>
              <a:rPr b="0" i="0" lang="en" sz="1800" u="none" cap="none" strike="noStrike">
                <a:solidFill>
                  <a:srgbClr val="E7E6E6"/>
                </a:solidFill>
                <a:latin typeface="Lucida Sans"/>
                <a:ea typeface="Lucida Sans"/>
                <a:cs typeface="Lucida Sans"/>
                <a:sym typeface="Lucida Sans"/>
              </a:rPr>
              <a:t>]</a:t>
            </a:r>
            <a:br>
              <a:rPr b="0" i="0" lang="en" sz="1800" u="none" cap="none" strike="noStrike">
                <a:solidFill>
                  <a:srgbClr val="000000"/>
                </a:solidFill>
                <a:latin typeface="Lucida Sans"/>
                <a:ea typeface="Lucida Sans"/>
                <a:cs typeface="Lucida Sans"/>
                <a:sym typeface="Lucida Sans"/>
              </a:rPr>
            </a:br>
            <a:r>
              <a:rPr b="0" i="0" lang="en" sz="1800" u="none" cap="none" strike="noStrike">
                <a:solidFill>
                  <a:srgbClr val="E7E6E6"/>
                </a:solidFill>
                <a:latin typeface="Lucida Sans"/>
                <a:ea typeface="Lucida Sans"/>
                <a:cs typeface="Lucida Sans"/>
                <a:sym typeface="Lucida Sans"/>
              </a:rPr>
              <a:t> </a:t>
            </a:r>
            <a:r>
              <a:rPr b="0" i="0" lang="en" sz="1800" u="none" cap="none" strike="noStrike">
                <a:solidFill>
                  <a:srgbClr val="FF0000"/>
                </a:solidFill>
                <a:latin typeface="Lucida Sans"/>
                <a:ea typeface="Lucida Sans"/>
                <a:cs typeface="Lucida Sans"/>
                <a:sym typeface="Lucida Sans"/>
              </a:rPr>
              <a:t>GROUP BY </a:t>
            </a:r>
            <a:r>
              <a:rPr b="0" i="0" lang="en" sz="1800" u="none" cap="none" strike="noStrike">
                <a:solidFill>
                  <a:srgbClr val="000000"/>
                </a:solidFill>
                <a:latin typeface="Lucida Sans"/>
                <a:ea typeface="Lucida Sans"/>
                <a:cs typeface="Lucida Sans"/>
                <a:sym typeface="Lucida Sans"/>
              </a:rPr>
              <a:t>dept</a:t>
            </a:r>
            <a:br>
              <a:rPr b="0" i="0" lang="en" sz="1800" u="none" cap="none" strike="noStrike">
                <a:solidFill>
                  <a:srgbClr val="E7E6E6"/>
                </a:solidFill>
                <a:latin typeface="Lucida Sans"/>
                <a:ea typeface="Lucida Sans"/>
                <a:cs typeface="Lucida Sans"/>
                <a:sym typeface="Lucida Sans"/>
              </a:rPr>
            </a:br>
            <a:r>
              <a:rPr b="0" i="0" lang="en" sz="1800" u="none" cap="none" strike="noStrike">
                <a:solidFill>
                  <a:srgbClr val="E7E6E6"/>
                </a:solidFill>
                <a:latin typeface="Lucida Sans"/>
                <a:ea typeface="Lucida Sans"/>
                <a:cs typeface="Lucida Sans"/>
                <a:sym typeface="Lucida Sans"/>
              </a:rPr>
              <a:t> [HAVING </a:t>
            </a:r>
            <a:r>
              <a:rPr b="0" i="1" lang="en" sz="1800" u="none" cap="none" strike="noStrike">
                <a:solidFill>
                  <a:srgbClr val="E7E6E6"/>
                </a:solidFill>
                <a:latin typeface="Lucida Sans"/>
                <a:ea typeface="Lucida Sans"/>
                <a:cs typeface="Lucida Sans"/>
                <a:sym typeface="Lucida Sans"/>
              </a:rPr>
              <a:t>&lt;predicate&gt;</a:t>
            </a:r>
            <a:r>
              <a:rPr b="0" i="0" lang="en" sz="1800" u="none" cap="none" strike="noStrike">
                <a:solidFill>
                  <a:srgbClr val="E7E6E6"/>
                </a:solidFill>
                <a:latin typeface="Lucida Sans"/>
                <a:ea typeface="Lucida Sans"/>
                <a:cs typeface="Lucida Sans"/>
                <a:sym typeface="Lucida Sans"/>
              </a:rPr>
              <a:t>] </a:t>
            </a:r>
            <a:br>
              <a:rPr b="0" i="0" lang="en" sz="1800" u="none" cap="none" strike="noStrike">
                <a:solidFill>
                  <a:srgbClr val="E7E6E6"/>
                </a:solidFill>
                <a:latin typeface="Lucida Sans"/>
                <a:ea typeface="Lucida Sans"/>
                <a:cs typeface="Lucida Sans"/>
                <a:sym typeface="Lucida Sans"/>
              </a:rPr>
            </a:br>
            <a:r>
              <a:rPr b="0" i="0" lang="en" sz="1800" u="none" cap="none" strike="noStrike">
                <a:solidFill>
                  <a:srgbClr val="E7E6E6"/>
                </a:solidFill>
                <a:latin typeface="Lucida Sans"/>
                <a:ea typeface="Lucida Sans"/>
                <a:cs typeface="Lucida Sans"/>
                <a:sym typeface="Lucida Sans"/>
              </a:rPr>
              <a:t>[ORDER BY </a:t>
            </a:r>
            <a:r>
              <a:rPr b="0" i="1" lang="en" sz="1800" u="none" cap="none" strike="noStrike">
                <a:solidFill>
                  <a:srgbClr val="E7E6E6"/>
                </a:solidFill>
                <a:latin typeface="Lucida Sans"/>
                <a:ea typeface="Lucida Sans"/>
                <a:cs typeface="Lucida Sans"/>
                <a:sym typeface="Lucida Sans"/>
              </a:rPr>
              <a:t>&lt;column list&gt;</a:t>
            </a:r>
            <a:r>
              <a:rPr b="0" i="0" lang="en" sz="1800" u="none" cap="none" strike="noStrike">
                <a:solidFill>
                  <a:srgbClr val="E7E6E6"/>
                </a:solidFill>
                <a:latin typeface="Lucida Sans"/>
                <a:ea typeface="Lucida Sans"/>
                <a:cs typeface="Lucida Sans"/>
                <a:sym typeface="Lucida Sans"/>
              </a:rPr>
              <a:t>] </a:t>
            </a:r>
            <a:r>
              <a:rPr b="0" i="0" lang="en" sz="1800" u="none" cap="none" strike="noStrike">
                <a:solidFill>
                  <a:srgbClr val="000000"/>
                </a:solidFill>
                <a:latin typeface="Lucida Sans"/>
                <a:ea typeface="Lucida Sans"/>
                <a:cs typeface="Lucida Sans"/>
                <a:sym typeface="Lucida Sans"/>
              </a:rPr>
              <a:t>;</a:t>
            </a:r>
            <a:endParaRPr b="0" i="0" sz="1500" u="none" cap="none" strike="noStrike">
              <a:solidFill>
                <a:srgbClr val="000000"/>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83"/>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Century Gothic"/>
              <a:buNone/>
            </a:pPr>
            <a:r>
              <a:rPr lang="en" sz="2700"/>
              <a:t>What if we wanted to only consider departments that have greater than two students?</a:t>
            </a:r>
            <a:endParaRPr/>
          </a:p>
        </p:txBody>
      </p:sp>
      <p:sp>
        <p:nvSpPr>
          <p:cNvPr id="481" name="Google Shape;481;p83"/>
          <p:cNvSpPr txBox="1"/>
          <p:nvPr>
            <p:ph idx="1" type="body"/>
          </p:nvPr>
        </p:nvSpPr>
        <p:spPr>
          <a:xfrm>
            <a:off x="628650" y="3546088"/>
            <a:ext cx="7886700" cy="1103400"/>
          </a:xfrm>
          <a:prstGeom prst="rect">
            <a:avLst/>
          </a:prstGeom>
          <a:noFill/>
          <a:ln>
            <a:noFill/>
          </a:ln>
        </p:spPr>
        <p:txBody>
          <a:bodyPr anchorCtr="0" anchor="t" bIns="34275" lIns="68575" spcFirstLastPara="1" rIns="68575" wrap="square" tIns="34275">
            <a:noAutofit/>
          </a:bodyPr>
          <a:lstStyle/>
          <a:p>
            <a:pPr indent="-336550" lvl="0" marL="342900" rtl="0" algn="l">
              <a:lnSpc>
                <a:spcPct val="80000"/>
              </a:lnSpc>
              <a:spcBef>
                <a:spcPts val="0"/>
              </a:spcBef>
              <a:spcAft>
                <a:spcPts val="0"/>
              </a:spcAft>
              <a:buClr>
                <a:schemeClr val="dk1"/>
              </a:buClr>
              <a:buSzPts val="2100"/>
              <a:buFont typeface="Noto Sans Symbols"/>
              <a:buChar char="➢"/>
            </a:pPr>
            <a:r>
              <a:rPr lang="en"/>
              <a:t>Doesn’t work … </a:t>
            </a:r>
            <a:r>
              <a:rPr lang="en" sz="1400"/>
              <a:t>COUNT(*) here returns the number of rows in the table </a:t>
            </a:r>
            <a:endParaRPr sz="1400"/>
          </a:p>
          <a:p>
            <a:pPr indent="-336550" lvl="0" marL="342900" rtl="0" algn="l">
              <a:lnSpc>
                <a:spcPct val="80000"/>
              </a:lnSpc>
              <a:spcBef>
                <a:spcPts val="1700"/>
              </a:spcBef>
              <a:spcAft>
                <a:spcPts val="0"/>
              </a:spcAft>
              <a:buClr>
                <a:schemeClr val="dk1"/>
              </a:buClr>
              <a:buSzPts val="2100"/>
              <a:buFont typeface="Noto Sans Symbols"/>
              <a:buChar char="➢"/>
            </a:pPr>
            <a:r>
              <a:rPr lang="en"/>
              <a:t>WHERE clause is applied before GROUP BY</a:t>
            </a:r>
            <a:endParaRPr/>
          </a:p>
          <a:p>
            <a:pPr indent="-342900" lvl="1" marL="685800" rtl="0" algn="l">
              <a:lnSpc>
                <a:spcPct val="80000"/>
              </a:lnSpc>
              <a:spcBef>
                <a:spcPts val="400"/>
              </a:spcBef>
              <a:spcAft>
                <a:spcPts val="0"/>
              </a:spcAft>
              <a:buClr>
                <a:schemeClr val="dk1"/>
              </a:buClr>
              <a:buSzPts val="1800"/>
              <a:buChar char="➢"/>
            </a:pPr>
            <a:r>
              <a:rPr lang="en"/>
              <a:t>You cannot have </a:t>
            </a:r>
            <a:r>
              <a:rPr lang="en"/>
              <a:t>aggregation </a:t>
            </a:r>
            <a:r>
              <a:rPr lang="en"/>
              <a:t>functions in the where clause</a:t>
            </a:r>
            <a:endParaRPr/>
          </a:p>
          <a:p>
            <a:pPr indent="-228600" lvl="1" marL="685800" rtl="0" algn="l">
              <a:lnSpc>
                <a:spcPct val="80000"/>
              </a:lnSpc>
              <a:spcBef>
                <a:spcPts val="400"/>
              </a:spcBef>
              <a:spcAft>
                <a:spcPts val="0"/>
              </a:spcAft>
              <a:buClr>
                <a:schemeClr val="dk1"/>
              </a:buClr>
              <a:buSzPts val="1800"/>
              <a:buNone/>
            </a:pPr>
            <a:r>
              <a:t/>
            </a:r>
            <a:endParaRPr/>
          </a:p>
          <a:p>
            <a:pPr indent="-203200" lvl="0" marL="342900" rtl="0" algn="l">
              <a:lnSpc>
                <a:spcPct val="80000"/>
              </a:lnSpc>
              <a:spcBef>
                <a:spcPts val="1700"/>
              </a:spcBef>
              <a:spcAft>
                <a:spcPts val="0"/>
              </a:spcAft>
              <a:buClr>
                <a:schemeClr val="dk1"/>
              </a:buClr>
              <a:buSzPts val="2100"/>
              <a:buFont typeface="Noto Sans Symbols"/>
              <a:buNone/>
            </a:pPr>
            <a:r>
              <a:t/>
            </a:r>
            <a:endParaRPr/>
          </a:p>
        </p:txBody>
      </p:sp>
      <p:sp>
        <p:nvSpPr>
          <p:cNvPr id="482" name="Google Shape;482;p83"/>
          <p:cNvSpPr/>
          <p:nvPr/>
        </p:nvSpPr>
        <p:spPr>
          <a:xfrm>
            <a:off x="479502" y="1504070"/>
            <a:ext cx="4572000" cy="1731000"/>
          </a:xfrm>
          <a:prstGeom prst="rect">
            <a:avLst/>
          </a:prstGeom>
          <a:noFill/>
          <a:ln>
            <a:noFill/>
          </a:ln>
        </p:spPr>
        <p:txBody>
          <a:bodyPr anchorCtr="0" anchor="t" bIns="34275" lIns="68575" spcFirstLastPara="1" rIns="68575" wrap="square" tIns="34275">
            <a:noAutofit/>
          </a:bodyPr>
          <a:lstStyle/>
          <a:p>
            <a:pPr indent="0" lvl="0" marL="12700" marR="0" rtl="0" algn="l">
              <a:lnSpc>
                <a:spcPct val="100000"/>
              </a:lnSpc>
              <a:spcBef>
                <a:spcPts val="0"/>
              </a:spcBef>
              <a:spcAft>
                <a:spcPts val="0"/>
              </a:spcAft>
              <a:buClr>
                <a:srgbClr val="FF0000"/>
              </a:buClr>
              <a:buSzPts val="1800"/>
              <a:buFont typeface="Lucida Sans"/>
              <a:buNone/>
            </a:pPr>
            <a:r>
              <a:rPr b="0" i="0" lang="en" sz="1800" u="none" cap="none" strike="noStrike">
                <a:solidFill>
                  <a:srgbClr val="FF0000"/>
                </a:solidFill>
                <a:latin typeface="Lucida Sans"/>
                <a:ea typeface="Lucida Sans"/>
                <a:cs typeface="Lucida Sans"/>
                <a:sym typeface="Lucida Sans"/>
              </a:rPr>
              <a:t>SELECT</a:t>
            </a:r>
            <a:r>
              <a:rPr b="0" i="0" lang="en" sz="1800" u="none" cap="none" strike="noStrike">
                <a:solidFill>
                  <a:srgbClr val="000000"/>
                </a:solidFill>
                <a:latin typeface="Lucida Sans"/>
                <a:ea typeface="Lucida Sans"/>
                <a:cs typeface="Lucida Sans"/>
                <a:sym typeface="Lucida Sans"/>
              </a:rPr>
              <a:t> dept, </a:t>
            </a:r>
            <a:r>
              <a:rPr b="0" i="0" lang="en" sz="1800" u="none" cap="none" strike="noStrike">
                <a:solidFill>
                  <a:srgbClr val="FF0000"/>
                </a:solidFill>
                <a:latin typeface="Lucida Sans"/>
                <a:ea typeface="Lucida Sans"/>
                <a:cs typeface="Lucida Sans"/>
                <a:sym typeface="Lucida Sans"/>
              </a:rPr>
              <a:t>AVG</a:t>
            </a:r>
            <a:r>
              <a:rPr b="0" i="0" lang="en" sz="1800" u="none" cap="none" strike="noStrike">
                <a:solidFill>
                  <a:srgbClr val="000000"/>
                </a:solidFill>
                <a:latin typeface="Lucida Sans"/>
                <a:ea typeface="Lucida Sans"/>
                <a:cs typeface="Lucida Sans"/>
                <a:sym typeface="Lucida Sans"/>
              </a:rPr>
              <a:t>(age) </a:t>
            </a:r>
            <a:br>
              <a:rPr b="0" i="0" lang="en" sz="1800" u="none" cap="none" strike="noStrike">
                <a:solidFill>
                  <a:srgbClr val="000000"/>
                </a:solidFill>
                <a:latin typeface="Lucida Sans"/>
                <a:ea typeface="Lucida Sans"/>
                <a:cs typeface="Lucida Sans"/>
                <a:sym typeface="Lucida Sans"/>
              </a:rPr>
            </a:br>
            <a:r>
              <a:rPr b="0" i="0" lang="en" sz="1800" u="none" cap="none" strike="noStrike">
                <a:solidFill>
                  <a:srgbClr val="000000"/>
                </a:solidFill>
                <a:latin typeface="Lucida Sans"/>
                <a:ea typeface="Lucida Sans"/>
                <a:cs typeface="Lucida Sans"/>
                <a:sym typeface="Lucida Sans"/>
              </a:rPr>
              <a:t>  </a:t>
            </a:r>
            <a:r>
              <a:rPr b="0" i="0" lang="en" sz="1800" u="none" cap="none" strike="noStrike">
                <a:solidFill>
                  <a:srgbClr val="FF0000"/>
                </a:solidFill>
                <a:latin typeface="Lucida Sans"/>
                <a:ea typeface="Lucida Sans"/>
                <a:cs typeface="Lucida Sans"/>
                <a:sym typeface="Lucida Sans"/>
              </a:rPr>
              <a:t>FROM</a:t>
            </a:r>
            <a:r>
              <a:rPr b="0" i="0" lang="en" sz="1800" u="none" cap="none" strike="noStrike">
                <a:solidFill>
                  <a:srgbClr val="000000"/>
                </a:solidFill>
                <a:latin typeface="Lucida Sans"/>
                <a:ea typeface="Lucida Sans"/>
                <a:cs typeface="Lucida Sans"/>
                <a:sym typeface="Lucida Sans"/>
              </a:rPr>
              <a:t> students </a:t>
            </a:r>
            <a:br>
              <a:rPr b="0" i="1" lang="en" sz="1800" u="none" cap="none" strike="noStrike">
                <a:solidFill>
                  <a:srgbClr val="000000"/>
                </a:solidFill>
                <a:latin typeface="Lucida Sans"/>
                <a:ea typeface="Lucida Sans"/>
                <a:cs typeface="Lucida Sans"/>
                <a:sym typeface="Lucida Sans"/>
              </a:rPr>
            </a:br>
            <a:r>
              <a:rPr b="0" i="0" lang="en" sz="1800" u="none" cap="none" strike="noStrike">
                <a:solidFill>
                  <a:srgbClr val="FF0000"/>
                </a:solidFill>
                <a:latin typeface="Lucida Sans"/>
                <a:ea typeface="Lucida Sans"/>
                <a:cs typeface="Lucida Sans"/>
                <a:sym typeface="Lucida Sans"/>
              </a:rPr>
              <a:t> WHERE </a:t>
            </a:r>
            <a:r>
              <a:rPr b="0" i="1" lang="en" sz="1800" u="none" cap="none" strike="noStrike">
                <a:solidFill>
                  <a:srgbClr val="4472C4"/>
                </a:solidFill>
                <a:latin typeface="Lucida Sans"/>
                <a:ea typeface="Lucida Sans"/>
                <a:cs typeface="Lucida Sans"/>
                <a:sym typeface="Lucida Sans"/>
              </a:rPr>
              <a:t>COUNT(*) &gt; 2</a:t>
            </a:r>
            <a:br>
              <a:rPr b="0" i="0" lang="en" sz="1800" u="none" cap="none" strike="noStrike">
                <a:solidFill>
                  <a:srgbClr val="000000"/>
                </a:solidFill>
                <a:latin typeface="Lucida Sans"/>
                <a:ea typeface="Lucida Sans"/>
                <a:cs typeface="Lucida Sans"/>
                <a:sym typeface="Lucida Sans"/>
              </a:rPr>
            </a:br>
            <a:r>
              <a:rPr b="0" i="0" lang="en" sz="1800" u="none" cap="none" strike="noStrike">
                <a:solidFill>
                  <a:srgbClr val="E7E6E6"/>
                </a:solidFill>
                <a:latin typeface="Lucida Sans"/>
                <a:ea typeface="Lucida Sans"/>
                <a:cs typeface="Lucida Sans"/>
                <a:sym typeface="Lucida Sans"/>
              </a:rPr>
              <a:t> </a:t>
            </a:r>
            <a:r>
              <a:rPr b="0" i="0" lang="en" sz="1800" u="none" cap="none" strike="noStrike">
                <a:solidFill>
                  <a:srgbClr val="FF0000"/>
                </a:solidFill>
                <a:latin typeface="Lucida Sans"/>
                <a:ea typeface="Lucida Sans"/>
                <a:cs typeface="Lucida Sans"/>
                <a:sym typeface="Lucida Sans"/>
              </a:rPr>
              <a:t>GROUP BY </a:t>
            </a:r>
            <a:r>
              <a:rPr b="0" i="0" lang="en" sz="1800" u="none" cap="none" strike="noStrike">
                <a:solidFill>
                  <a:srgbClr val="000000"/>
                </a:solidFill>
                <a:latin typeface="Lucida Sans"/>
                <a:ea typeface="Lucida Sans"/>
                <a:cs typeface="Lucida Sans"/>
                <a:sym typeface="Lucida Sans"/>
              </a:rPr>
              <a:t>dept</a:t>
            </a:r>
            <a:br>
              <a:rPr b="0" i="0" lang="en" sz="1800" u="none" cap="none" strike="noStrike">
                <a:solidFill>
                  <a:srgbClr val="E7E6E6"/>
                </a:solidFill>
                <a:latin typeface="Lucida Sans"/>
                <a:ea typeface="Lucida Sans"/>
                <a:cs typeface="Lucida Sans"/>
                <a:sym typeface="Lucida Sans"/>
              </a:rPr>
            </a:br>
            <a:r>
              <a:rPr b="0" i="0" lang="en" sz="1800" u="none" cap="none" strike="noStrike">
                <a:solidFill>
                  <a:srgbClr val="E7E6E6"/>
                </a:solidFill>
                <a:latin typeface="Lucida Sans"/>
                <a:ea typeface="Lucida Sans"/>
                <a:cs typeface="Lucida Sans"/>
                <a:sym typeface="Lucida Sans"/>
              </a:rPr>
              <a:t> [HAVING </a:t>
            </a:r>
            <a:r>
              <a:rPr b="0" i="1" lang="en" sz="1800" u="none" cap="none" strike="noStrike">
                <a:solidFill>
                  <a:srgbClr val="E7E6E6"/>
                </a:solidFill>
                <a:latin typeface="Lucida Sans"/>
                <a:ea typeface="Lucida Sans"/>
                <a:cs typeface="Lucida Sans"/>
                <a:sym typeface="Lucida Sans"/>
              </a:rPr>
              <a:t>&lt;predicate&gt;</a:t>
            </a:r>
            <a:r>
              <a:rPr b="0" i="0" lang="en" sz="1800" u="none" cap="none" strike="noStrike">
                <a:solidFill>
                  <a:srgbClr val="E7E6E6"/>
                </a:solidFill>
                <a:latin typeface="Lucida Sans"/>
                <a:ea typeface="Lucida Sans"/>
                <a:cs typeface="Lucida Sans"/>
                <a:sym typeface="Lucida Sans"/>
              </a:rPr>
              <a:t>] </a:t>
            </a:r>
            <a:br>
              <a:rPr b="0" i="0" lang="en" sz="1800" u="none" cap="none" strike="noStrike">
                <a:solidFill>
                  <a:srgbClr val="E7E6E6"/>
                </a:solidFill>
                <a:latin typeface="Lucida Sans"/>
                <a:ea typeface="Lucida Sans"/>
                <a:cs typeface="Lucida Sans"/>
                <a:sym typeface="Lucida Sans"/>
              </a:rPr>
            </a:br>
            <a:r>
              <a:rPr b="0" i="0" lang="en" sz="1800" u="none" cap="none" strike="noStrike">
                <a:solidFill>
                  <a:srgbClr val="E7E6E6"/>
                </a:solidFill>
                <a:latin typeface="Lucida Sans"/>
                <a:ea typeface="Lucida Sans"/>
                <a:cs typeface="Lucida Sans"/>
                <a:sym typeface="Lucida Sans"/>
              </a:rPr>
              <a:t>[ORDER BY </a:t>
            </a:r>
            <a:r>
              <a:rPr b="0" i="1" lang="en" sz="1800" u="none" cap="none" strike="noStrike">
                <a:solidFill>
                  <a:srgbClr val="E7E6E6"/>
                </a:solidFill>
                <a:latin typeface="Lucida Sans"/>
                <a:ea typeface="Lucida Sans"/>
                <a:cs typeface="Lucida Sans"/>
                <a:sym typeface="Lucida Sans"/>
              </a:rPr>
              <a:t>&lt;column list&gt;</a:t>
            </a:r>
            <a:r>
              <a:rPr b="0" i="0" lang="en" sz="1800" u="none" cap="none" strike="noStrike">
                <a:solidFill>
                  <a:srgbClr val="E7E6E6"/>
                </a:solidFill>
                <a:latin typeface="Lucida Sans"/>
                <a:ea typeface="Lucida Sans"/>
                <a:cs typeface="Lucida Sans"/>
                <a:sym typeface="Lucida Sans"/>
              </a:rPr>
              <a:t>] </a:t>
            </a:r>
            <a:r>
              <a:rPr b="0" i="0" lang="en" sz="1800" u="none" cap="none" strike="noStrike">
                <a:solidFill>
                  <a:srgbClr val="000000"/>
                </a:solidFill>
                <a:latin typeface="Lucida Sans"/>
                <a:ea typeface="Lucida Sans"/>
                <a:cs typeface="Lucida Sans"/>
                <a:sym typeface="Lucida Sans"/>
              </a:rPr>
              <a:t>;</a:t>
            </a:r>
            <a:endParaRPr b="0" i="0" sz="1500" u="none" cap="none" strike="noStrike">
              <a:solidFill>
                <a:srgbClr val="000000"/>
              </a:solidFill>
              <a:latin typeface="Tahoma"/>
              <a:ea typeface="Tahoma"/>
              <a:cs typeface="Tahoma"/>
              <a:sym typeface="Tahoma"/>
            </a:endParaRPr>
          </a:p>
        </p:txBody>
      </p:sp>
      <p:sp>
        <p:nvSpPr>
          <p:cNvPr id="483" name="Google Shape;483;p83"/>
          <p:cNvSpPr txBox="1"/>
          <p:nvPr/>
        </p:nvSpPr>
        <p:spPr>
          <a:xfrm>
            <a:off x="300613" y="1992334"/>
            <a:ext cx="365700" cy="531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000"/>
              <a:buFont typeface="Century Gothic"/>
              <a:buNone/>
            </a:pPr>
            <a:r>
              <a:rPr b="0" i="0" lang="en" sz="3000" u="none" cap="none" strike="noStrike">
                <a:solidFill>
                  <a:srgbClr val="000000"/>
                </a:solidFill>
                <a:latin typeface="Century Gothic"/>
                <a:ea typeface="Century Gothic"/>
                <a:cs typeface="Century Gothic"/>
                <a:sym typeface="Century Gothic"/>
              </a:rPr>
              <a: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0" st="0"/>
                                            </p:txEl>
                                          </p:spTgt>
                                        </p:tgtEl>
                                        <p:attrNameLst>
                                          <p:attrName>style.visibility</p:attrName>
                                        </p:attrNameLst>
                                      </p:cBhvr>
                                      <p:to>
                                        <p:strVal val="visible"/>
                                      </p:to>
                                    </p:set>
                                    <p:animEffect filter="fade" transition="in">
                                      <p:cBhvr>
                                        <p:cTn dur="500"/>
                                        <p:tgtEl>
                                          <p:spTgt spid="4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1" st="1"/>
                                            </p:txEl>
                                          </p:spTgt>
                                        </p:tgtEl>
                                        <p:attrNameLst>
                                          <p:attrName>style.visibility</p:attrName>
                                        </p:attrNameLst>
                                      </p:cBhvr>
                                      <p:to>
                                        <p:strVal val="visible"/>
                                      </p:to>
                                    </p:set>
                                    <p:animEffect filter="fade" transition="in">
                                      <p:cBhvr>
                                        <p:cTn dur="500"/>
                                        <p:tgtEl>
                                          <p:spTgt spid="4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2" st="2"/>
                                            </p:txEl>
                                          </p:spTgt>
                                        </p:tgtEl>
                                        <p:attrNameLst>
                                          <p:attrName>style.visibility</p:attrName>
                                        </p:attrNameLst>
                                      </p:cBhvr>
                                      <p:to>
                                        <p:strVal val="visible"/>
                                      </p:to>
                                    </p:set>
                                    <p:animEffect filter="fade" transition="in">
                                      <p:cBhvr>
                                        <p:cTn dur="500"/>
                                        <p:tgtEl>
                                          <p:spTgt spid="4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3" st="3"/>
                                            </p:txEl>
                                          </p:spTgt>
                                        </p:tgtEl>
                                        <p:attrNameLst>
                                          <p:attrName>style.visibility</p:attrName>
                                        </p:attrNameLst>
                                      </p:cBhvr>
                                      <p:to>
                                        <p:strVal val="visible"/>
                                      </p:to>
                                    </p:set>
                                    <p:animEffect filter="fade" transition="in">
                                      <p:cBhvr>
                                        <p:cTn dur="500"/>
                                        <p:tgtEl>
                                          <p:spTgt spid="4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4" st="4"/>
                                            </p:txEl>
                                          </p:spTgt>
                                        </p:tgtEl>
                                        <p:attrNameLst>
                                          <p:attrName>style.visibility</p:attrName>
                                        </p:attrNameLst>
                                      </p:cBhvr>
                                      <p:to>
                                        <p:strVal val="visible"/>
                                      </p:to>
                                    </p:set>
                                    <p:animEffect filter="fade" transition="in">
                                      <p:cBhvr>
                                        <p:cTn dur="500"/>
                                        <p:tgtEl>
                                          <p:spTgt spid="4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84"/>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HAVING</a:t>
            </a:r>
            <a:endParaRPr/>
          </a:p>
        </p:txBody>
      </p:sp>
      <p:sp>
        <p:nvSpPr>
          <p:cNvPr id="489" name="Google Shape;489;p84"/>
          <p:cNvSpPr txBox="1"/>
          <p:nvPr>
            <p:ph idx="1" type="body"/>
          </p:nvPr>
        </p:nvSpPr>
        <p:spPr>
          <a:xfrm>
            <a:off x="628650" y="1183794"/>
            <a:ext cx="7886700" cy="3666000"/>
          </a:xfrm>
          <a:prstGeom prst="rect">
            <a:avLst/>
          </a:prstGeom>
          <a:noFill/>
          <a:ln>
            <a:noFill/>
          </a:ln>
        </p:spPr>
        <p:txBody>
          <a:bodyPr anchorCtr="0" anchor="t" bIns="34275" lIns="68575" spcFirstLastPara="1" rIns="68575" wrap="square" tIns="34275">
            <a:noAutofit/>
          </a:bodyPr>
          <a:lstStyle/>
          <a:p>
            <a:pPr indent="0" lvl="0" marL="12700" rtl="0" algn="l">
              <a:lnSpc>
                <a:spcPct val="11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dept, </a:t>
            </a:r>
            <a:r>
              <a:rPr lang="en" sz="1800">
                <a:solidFill>
                  <a:srgbClr val="FF0000"/>
                </a:solidFill>
                <a:latin typeface="Lucida Sans"/>
                <a:ea typeface="Lucida Sans"/>
                <a:cs typeface="Lucida Sans"/>
                <a:sym typeface="Lucida Sans"/>
              </a:rPr>
              <a:t>AVG</a:t>
            </a:r>
            <a:r>
              <a:rPr lang="en" sz="1800">
                <a:latin typeface="Lucida Sans"/>
                <a:ea typeface="Lucida Sans"/>
                <a:cs typeface="Lucida Sans"/>
                <a:sym typeface="Lucida Sans"/>
              </a:rPr>
              <a:t>(gpa) as avg_age, </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COUNT</a:t>
            </a:r>
            <a:r>
              <a:rPr lang="en" sz="1800">
                <a:latin typeface="Lucida Sans"/>
                <a:ea typeface="Lucida Sans"/>
                <a:cs typeface="Lucida Sans"/>
                <a:sym typeface="Lucida Sans"/>
              </a:rPr>
              <a:t>(*) as cnt </a:t>
            </a:r>
            <a:br>
              <a:rPr i="1"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latin typeface="Lucida Sans"/>
                <a:ea typeface="Lucida Sans"/>
                <a:cs typeface="Lucida Sans"/>
                <a:sym typeface="Lucida Sans"/>
              </a:rPr>
              <a:t> students </a:t>
            </a:r>
            <a:br>
              <a:rPr i="1"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[WHERE </a:t>
            </a:r>
            <a:r>
              <a:rPr i="1" lang="en" sz="1800">
                <a:solidFill>
                  <a:schemeClr val="lt2"/>
                </a:solidFill>
                <a:latin typeface="Lucida Sans"/>
                <a:ea typeface="Lucida Sans"/>
                <a:cs typeface="Lucida Sans"/>
                <a:sym typeface="Lucida Sans"/>
              </a:rPr>
              <a:t>&lt;predicate&gt;</a:t>
            </a:r>
            <a:r>
              <a:rPr lang="en" sz="1800">
                <a:solidFill>
                  <a:schemeClr val="lt2"/>
                </a:solidFill>
                <a:latin typeface="Lucida Sans"/>
                <a:ea typeface="Lucida Sans"/>
                <a:cs typeface="Lucida Sans"/>
                <a:sym typeface="Lucida Sans"/>
              </a:rPr>
              <a:t>]</a:t>
            </a:r>
            <a:br>
              <a:rPr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GROUP BY </a:t>
            </a:r>
            <a:r>
              <a:rPr lang="en" sz="1800">
                <a:latin typeface="Lucida Sans"/>
                <a:ea typeface="Lucida Sans"/>
                <a:cs typeface="Lucida Sans"/>
                <a:sym typeface="Lucida Sans"/>
              </a:rPr>
              <a:t>dept</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HAVING COUNT</a:t>
            </a:r>
            <a:r>
              <a:rPr lang="en" sz="1800">
                <a:latin typeface="Lucida Sans"/>
                <a:ea typeface="Lucida Sans"/>
                <a:cs typeface="Lucida Sans"/>
                <a:sym typeface="Lucida Sans"/>
              </a:rPr>
              <a:t>(*) &gt; 2</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[ORDER BY </a:t>
            </a:r>
            <a:r>
              <a:rPr i="1" lang="en" sz="1800">
                <a:solidFill>
                  <a:schemeClr val="lt2"/>
                </a:solidFill>
                <a:latin typeface="Lucida Sans"/>
                <a:ea typeface="Lucida Sans"/>
                <a:cs typeface="Lucida Sans"/>
                <a:sym typeface="Lucida Sans"/>
              </a:rPr>
              <a:t>&lt;column list&gt;</a:t>
            </a:r>
            <a:r>
              <a:rPr lang="en" sz="1800">
                <a:solidFill>
                  <a:schemeClr val="lt2"/>
                </a:solidFill>
                <a:latin typeface="Lucida Sans"/>
                <a:ea typeface="Lucida Sans"/>
                <a:cs typeface="Lucida Sans"/>
                <a:sym typeface="Lucida Sans"/>
              </a:rPr>
              <a:t>] </a:t>
            </a:r>
            <a:r>
              <a:rPr lang="en" sz="1800">
                <a:solidFill>
                  <a:srgbClr val="000000"/>
                </a:solidFill>
                <a:latin typeface="Lucida Sans"/>
                <a:ea typeface="Lucida Sans"/>
                <a:cs typeface="Lucida Sans"/>
                <a:sym typeface="Lucida Sans"/>
              </a:rPr>
              <a:t>;</a:t>
            </a:r>
            <a:endParaRPr sz="1800">
              <a:solidFill>
                <a:schemeClr val="lt2"/>
              </a:solidFill>
              <a:latin typeface="Tahoma"/>
              <a:ea typeface="Tahoma"/>
              <a:cs typeface="Tahoma"/>
              <a:sym typeface="Tahoma"/>
            </a:endParaRPr>
          </a:p>
          <a:p>
            <a:pPr indent="-336550" lvl="0" marL="342900" rtl="0" algn="l">
              <a:lnSpc>
                <a:spcPct val="90000"/>
              </a:lnSpc>
              <a:spcBef>
                <a:spcPts val="1700"/>
              </a:spcBef>
              <a:spcAft>
                <a:spcPts val="0"/>
              </a:spcAft>
              <a:buSzPts val="1500"/>
              <a:buChar char="➢"/>
            </a:pPr>
            <a:r>
              <a:rPr lang="en" sz="1500"/>
              <a:t>The HAVING predicate is applied </a:t>
            </a:r>
            <a:r>
              <a:rPr b="1" i="1" lang="en" sz="1500"/>
              <a:t>after</a:t>
            </a:r>
            <a:r>
              <a:rPr lang="en" sz="1500"/>
              <a:t> </a:t>
            </a:r>
            <a:r>
              <a:rPr i="1" lang="en" sz="1500"/>
              <a:t>grouping</a:t>
            </a:r>
            <a:r>
              <a:rPr lang="en" sz="1500"/>
              <a:t> and </a:t>
            </a:r>
            <a:r>
              <a:rPr i="1" lang="en" sz="1500"/>
              <a:t>aggregation</a:t>
            </a:r>
            <a:endParaRPr/>
          </a:p>
          <a:p>
            <a:pPr indent="-336550" lvl="1" marL="685800" rtl="0" algn="l">
              <a:lnSpc>
                <a:spcPct val="90000"/>
              </a:lnSpc>
              <a:spcBef>
                <a:spcPts val="400"/>
              </a:spcBef>
              <a:spcAft>
                <a:spcPts val="0"/>
              </a:spcAft>
              <a:buClr>
                <a:schemeClr val="dk1"/>
              </a:buClr>
              <a:buSzPts val="1500"/>
              <a:buChar char="➢"/>
            </a:pPr>
            <a:r>
              <a:rPr lang="en" sz="1500"/>
              <a:t>Hence can contain anything that could go in the SELECT list</a:t>
            </a:r>
            <a:endParaRPr/>
          </a:p>
          <a:p>
            <a:pPr indent="-336550" lvl="0" marL="342900" rtl="0" algn="l">
              <a:lnSpc>
                <a:spcPct val="90000"/>
              </a:lnSpc>
              <a:spcBef>
                <a:spcPts val="1700"/>
              </a:spcBef>
              <a:spcAft>
                <a:spcPts val="0"/>
              </a:spcAft>
              <a:buSzPts val="1500"/>
              <a:buChar char="➢"/>
            </a:pPr>
            <a:r>
              <a:rPr lang="en" sz="1500"/>
              <a:t>HAVING can only be used in aggregate queries</a:t>
            </a:r>
            <a:endParaRPr sz="1500"/>
          </a:p>
          <a:p>
            <a:pPr indent="-336550" lvl="0" marL="342900" rtl="0" algn="l">
              <a:lnSpc>
                <a:spcPct val="90000"/>
              </a:lnSpc>
              <a:spcBef>
                <a:spcPts val="1700"/>
              </a:spcBef>
              <a:spcAft>
                <a:spcPts val="0"/>
              </a:spcAft>
              <a:buSzPts val="1500"/>
              <a:buChar char="➢"/>
            </a:pPr>
            <a:r>
              <a:rPr lang="en" sz="1500"/>
              <a:t>This also means that you </a:t>
            </a:r>
            <a:r>
              <a:rPr b="1" lang="en" sz="1500"/>
              <a:t>cannot use HAVING without GROUP BY</a:t>
            </a:r>
            <a:r>
              <a:rPr lang="en" sz="1500"/>
              <a:t> first!</a:t>
            </a:r>
            <a:endParaRPr sz="1500"/>
          </a:p>
        </p:txBody>
      </p:sp>
      <p:pic>
        <p:nvPicPr>
          <p:cNvPr id="490" name="Google Shape;490;p84"/>
          <p:cNvPicPr preferRelativeResize="0"/>
          <p:nvPr/>
        </p:nvPicPr>
        <p:blipFill rotWithShape="1">
          <a:blip r:embed="rId3">
            <a:alphaModFix/>
          </a:blip>
          <a:srcRect b="0" l="0" r="0" t="0"/>
          <a:stretch/>
        </p:blipFill>
        <p:spPr>
          <a:xfrm>
            <a:off x="5556831" y="536093"/>
            <a:ext cx="3250406" cy="12215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85"/>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ORDER BY</a:t>
            </a:r>
            <a:endParaRPr/>
          </a:p>
        </p:txBody>
      </p:sp>
      <p:sp>
        <p:nvSpPr>
          <p:cNvPr id="496" name="Google Shape;496;p85"/>
          <p:cNvSpPr txBox="1"/>
          <p:nvPr>
            <p:ph idx="1" type="body"/>
          </p:nvPr>
        </p:nvSpPr>
        <p:spPr>
          <a:xfrm>
            <a:off x="628650" y="1369219"/>
            <a:ext cx="7886700" cy="35817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 </a:t>
            </a:r>
            <a:r>
              <a:rPr lang="en" sz="1800">
                <a:latin typeface="Lucida Sans"/>
                <a:ea typeface="Lucida Sans"/>
                <a:cs typeface="Lucida Sans"/>
                <a:sym typeface="Lucida Sans"/>
              </a:rPr>
              <a:t>name, gpa, age</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latin typeface="Lucida Sans"/>
                <a:ea typeface="Lucida Sans"/>
                <a:cs typeface="Lucida Sans"/>
                <a:sym typeface="Lucida Sans"/>
              </a:rPr>
              <a:t> students </a:t>
            </a:r>
            <a:br>
              <a:rPr i="1"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WHERE</a:t>
            </a:r>
            <a:r>
              <a:rPr lang="en" sz="1800">
                <a:latin typeface="Lucida Sans"/>
                <a:ea typeface="Lucida Sans"/>
                <a:cs typeface="Lucida Sans"/>
                <a:sym typeface="Lucida Sans"/>
              </a:rPr>
              <a:t> name &gt; ‘E'</a:t>
            </a:r>
            <a:br>
              <a:rPr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[GROUP BY </a:t>
            </a:r>
            <a:r>
              <a:rPr i="1" lang="en" sz="1800">
                <a:solidFill>
                  <a:schemeClr val="lt2"/>
                </a:solidFill>
                <a:latin typeface="Lucida Sans"/>
                <a:ea typeface="Lucida Sans"/>
                <a:cs typeface="Lucida Sans"/>
                <a:sym typeface="Lucida Sans"/>
              </a:rPr>
              <a:t>&lt;column list&gt;</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[HAVING </a:t>
            </a:r>
            <a:r>
              <a:rPr i="1" lang="en" sz="1800">
                <a:solidFill>
                  <a:schemeClr val="lt2"/>
                </a:solidFill>
                <a:latin typeface="Lucida Sans"/>
                <a:ea typeface="Lucida Sans"/>
                <a:cs typeface="Lucida Sans"/>
                <a:sym typeface="Lucida Sans"/>
              </a:rPr>
              <a:t>&lt;predicate&gt;</a:t>
            </a:r>
            <a:r>
              <a:rPr lang="en" sz="1800">
                <a:solidFill>
                  <a:schemeClr val="lt2"/>
                </a:solidFill>
                <a:latin typeface="Lucida Sans"/>
                <a:ea typeface="Lucida Sans"/>
                <a:cs typeface="Lucida Sans"/>
                <a:sym typeface="Lucida Sans"/>
              </a:rPr>
              <a:t>] ]</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ORDER BY </a:t>
            </a:r>
            <a:r>
              <a:rPr lang="en" sz="1800">
                <a:latin typeface="Lucida Sans"/>
                <a:ea typeface="Lucida Sans"/>
                <a:cs typeface="Lucida Sans"/>
                <a:sym typeface="Lucida Sans"/>
              </a:rPr>
              <a:t>gpa, name</a:t>
            </a:r>
            <a:r>
              <a:rPr lang="en" sz="1800">
                <a:solidFill>
                  <a:srgbClr val="000000"/>
                </a:solidFill>
                <a:latin typeface="Lucida Sans"/>
                <a:ea typeface="Lucida Sans"/>
                <a:cs typeface="Lucida Sans"/>
                <a:sym typeface="Lucida Sans"/>
              </a:rPr>
              <a:t>;</a:t>
            </a:r>
            <a:endParaRPr>
              <a:latin typeface="Tahoma"/>
              <a:ea typeface="Tahoma"/>
              <a:cs typeface="Tahoma"/>
              <a:sym typeface="Tahoma"/>
            </a:endParaRPr>
          </a:p>
          <a:p>
            <a:pPr indent="-215900" lvl="0" marL="342900" rtl="0" algn="l">
              <a:lnSpc>
                <a:spcPct val="90000"/>
              </a:lnSpc>
              <a:spcBef>
                <a:spcPts val="1700"/>
              </a:spcBef>
              <a:spcAft>
                <a:spcPts val="0"/>
              </a:spcAft>
              <a:buSzPts val="1800"/>
              <a:buNone/>
            </a:pPr>
            <a:r>
              <a:t/>
            </a:r>
            <a:endParaRPr sz="1800"/>
          </a:p>
          <a:p>
            <a:pPr indent="-330200" lvl="0" marL="342900" rtl="0" algn="l">
              <a:lnSpc>
                <a:spcPct val="90000"/>
              </a:lnSpc>
              <a:spcBef>
                <a:spcPts val="1700"/>
              </a:spcBef>
              <a:spcAft>
                <a:spcPts val="0"/>
              </a:spcAft>
              <a:buSzPts val="1800"/>
              <a:buChar char="➢"/>
            </a:pPr>
            <a:r>
              <a:rPr lang="en" sz="1800"/>
              <a:t>ORDER BY clause specifies output to be sorted</a:t>
            </a:r>
            <a:endParaRPr/>
          </a:p>
          <a:p>
            <a:pPr indent="-336550" lvl="1" marL="685800" rtl="0" algn="l">
              <a:lnSpc>
                <a:spcPct val="90000"/>
              </a:lnSpc>
              <a:spcBef>
                <a:spcPts val="400"/>
              </a:spcBef>
              <a:spcAft>
                <a:spcPts val="0"/>
              </a:spcAft>
              <a:buClr>
                <a:schemeClr val="dk1"/>
              </a:buClr>
              <a:buSzPts val="1500"/>
              <a:buChar char="➢"/>
            </a:pPr>
            <a:r>
              <a:rPr b="1" i="1" lang="en" sz="1500"/>
              <a:t>Lexicographic</a:t>
            </a:r>
            <a:r>
              <a:rPr lang="en" sz="1500"/>
              <a:t> ordering</a:t>
            </a:r>
            <a:endParaRPr sz="1500"/>
          </a:p>
          <a:p>
            <a:pPr indent="-234950" lvl="2" marL="1028700" rtl="0" algn="l">
              <a:lnSpc>
                <a:spcPct val="90000"/>
              </a:lnSpc>
              <a:spcBef>
                <a:spcPts val="400"/>
              </a:spcBef>
              <a:spcAft>
                <a:spcPts val="0"/>
              </a:spcAft>
              <a:buSzPts val="1500"/>
              <a:buChar char="➢"/>
            </a:pPr>
            <a:r>
              <a:rPr lang="en"/>
              <a:t>(By default) Words: Alphabetical</a:t>
            </a:r>
            <a:endParaRPr/>
          </a:p>
          <a:p>
            <a:pPr indent="-234950" lvl="2" marL="1028700" rtl="0" algn="l">
              <a:lnSpc>
                <a:spcPct val="90000"/>
              </a:lnSpc>
              <a:spcBef>
                <a:spcPts val="400"/>
              </a:spcBef>
              <a:spcAft>
                <a:spcPts val="0"/>
              </a:spcAft>
              <a:buSzPts val="1500"/>
              <a:buChar char="➢"/>
            </a:pPr>
            <a:r>
              <a:rPr lang="en"/>
              <a:t>(By default) Numbers: Ascending</a:t>
            </a:r>
            <a:endParaRPr/>
          </a:p>
        </p:txBody>
      </p:sp>
      <p:pic>
        <p:nvPicPr>
          <p:cNvPr id="497" name="Google Shape;497;p85"/>
          <p:cNvPicPr preferRelativeResize="0"/>
          <p:nvPr/>
        </p:nvPicPr>
        <p:blipFill rotWithShape="1">
          <a:blip r:embed="rId3">
            <a:alphaModFix/>
          </a:blip>
          <a:srcRect b="0" l="0" r="0" t="0"/>
          <a:stretch/>
        </p:blipFill>
        <p:spPr>
          <a:xfrm>
            <a:off x="5514975" y="295421"/>
            <a:ext cx="3214688" cy="28646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86"/>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ORDER BY</a:t>
            </a:r>
            <a:endParaRPr/>
          </a:p>
        </p:txBody>
      </p:sp>
      <p:sp>
        <p:nvSpPr>
          <p:cNvPr id="503" name="Google Shape;503;p86"/>
          <p:cNvSpPr txBox="1"/>
          <p:nvPr>
            <p:ph idx="1" type="body"/>
          </p:nvPr>
        </p:nvSpPr>
        <p:spPr>
          <a:xfrm>
            <a:off x="628650" y="1369226"/>
            <a:ext cx="7886700" cy="36129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 </a:t>
            </a:r>
            <a:r>
              <a:rPr lang="en" sz="1800">
                <a:latin typeface="Lucida Sans"/>
                <a:ea typeface="Lucida Sans"/>
                <a:cs typeface="Lucida Sans"/>
                <a:sym typeface="Lucida Sans"/>
              </a:rPr>
              <a:t>name, gpa, age</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latin typeface="Lucida Sans"/>
                <a:ea typeface="Lucida Sans"/>
                <a:cs typeface="Lucida Sans"/>
                <a:sym typeface="Lucida Sans"/>
              </a:rPr>
              <a:t> students </a:t>
            </a:r>
            <a:br>
              <a:rPr i="1"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WHERE</a:t>
            </a:r>
            <a:r>
              <a:rPr lang="en" sz="1800">
                <a:latin typeface="Lucida Sans"/>
                <a:ea typeface="Lucida Sans"/>
                <a:cs typeface="Lucida Sans"/>
                <a:sym typeface="Lucida Sans"/>
              </a:rPr>
              <a:t> name &gt; ‘E'</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chemeClr val="lt2"/>
                </a:solidFill>
                <a:latin typeface="Lucida Sans"/>
                <a:ea typeface="Lucida Sans"/>
                <a:cs typeface="Lucida Sans"/>
                <a:sym typeface="Lucida Sans"/>
              </a:rPr>
              <a:t>[GROUP BY </a:t>
            </a:r>
            <a:r>
              <a:rPr i="1" lang="en" sz="1800">
                <a:solidFill>
                  <a:schemeClr val="lt2"/>
                </a:solidFill>
                <a:latin typeface="Lucida Sans"/>
                <a:ea typeface="Lucida Sans"/>
                <a:cs typeface="Lucida Sans"/>
                <a:sym typeface="Lucida Sans"/>
              </a:rPr>
              <a:t>&lt;column list&gt;</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[HAVING </a:t>
            </a:r>
            <a:r>
              <a:rPr i="1" lang="en" sz="1800">
                <a:solidFill>
                  <a:schemeClr val="lt2"/>
                </a:solidFill>
                <a:latin typeface="Lucida Sans"/>
                <a:ea typeface="Lucida Sans"/>
                <a:cs typeface="Lucida Sans"/>
                <a:sym typeface="Lucida Sans"/>
              </a:rPr>
              <a:t>&lt;predicate&gt;</a:t>
            </a:r>
            <a:r>
              <a:rPr lang="en" sz="1800">
                <a:solidFill>
                  <a:schemeClr val="lt2"/>
                </a:solidFill>
                <a:latin typeface="Lucida Sans"/>
                <a:ea typeface="Lucida Sans"/>
                <a:cs typeface="Lucida Sans"/>
                <a:sym typeface="Lucida Sans"/>
              </a:rPr>
              <a:t>] ]</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ORDER BY </a:t>
            </a:r>
            <a:r>
              <a:rPr lang="en" sz="1800">
                <a:latin typeface="Lucida Sans"/>
                <a:ea typeface="Lucida Sans"/>
                <a:cs typeface="Lucida Sans"/>
                <a:sym typeface="Lucida Sans"/>
              </a:rPr>
              <a:t>gpa </a:t>
            </a:r>
            <a:r>
              <a:rPr lang="en" sz="1800">
                <a:solidFill>
                  <a:srgbClr val="FF0000"/>
                </a:solidFill>
                <a:latin typeface="Lucida Sans"/>
                <a:ea typeface="Lucida Sans"/>
                <a:cs typeface="Lucida Sans"/>
                <a:sym typeface="Lucida Sans"/>
              </a:rPr>
              <a:t>DESC</a:t>
            </a:r>
            <a:r>
              <a:rPr lang="en" sz="1800">
                <a:latin typeface="Lucida Sans"/>
                <a:ea typeface="Lucida Sans"/>
                <a:cs typeface="Lucida Sans"/>
                <a:sym typeface="Lucida Sans"/>
              </a:rPr>
              <a:t>, name </a:t>
            </a:r>
            <a:r>
              <a:rPr lang="en" sz="1800">
                <a:solidFill>
                  <a:srgbClr val="FF0000"/>
                </a:solidFill>
                <a:latin typeface="Lucida Sans"/>
                <a:ea typeface="Lucida Sans"/>
                <a:cs typeface="Lucida Sans"/>
                <a:sym typeface="Lucida Sans"/>
              </a:rPr>
              <a:t>ASC</a:t>
            </a:r>
            <a:r>
              <a:rPr lang="en" sz="1800">
                <a:solidFill>
                  <a:srgbClr val="000000"/>
                </a:solidFill>
                <a:latin typeface="Lucida Sans"/>
                <a:ea typeface="Lucida Sans"/>
                <a:cs typeface="Lucida Sans"/>
                <a:sym typeface="Lucida Sans"/>
              </a:rPr>
              <a:t>;</a:t>
            </a:r>
            <a:endParaRPr>
              <a:latin typeface="Tahoma"/>
              <a:ea typeface="Tahoma"/>
              <a:cs typeface="Tahoma"/>
              <a:sym typeface="Tahoma"/>
            </a:endParaRPr>
          </a:p>
          <a:p>
            <a:pPr indent="-336550" lvl="0" marL="342900" rtl="0" algn="l">
              <a:lnSpc>
                <a:spcPct val="90000"/>
              </a:lnSpc>
              <a:spcBef>
                <a:spcPts val="1700"/>
              </a:spcBef>
              <a:spcAft>
                <a:spcPts val="0"/>
              </a:spcAft>
              <a:buSzPts val="2100"/>
              <a:buChar char="➢"/>
            </a:pPr>
            <a:r>
              <a:rPr lang="en">
                <a:latin typeface="Century Gothic"/>
                <a:ea typeface="Century Gothic"/>
                <a:cs typeface="Century Gothic"/>
                <a:sym typeface="Century Gothic"/>
              </a:rPr>
              <a:t>Ascending order by default</a:t>
            </a:r>
            <a:endParaRPr/>
          </a:p>
          <a:p>
            <a:pPr indent="-342900" lvl="1" marL="685800" rtl="0" algn="l">
              <a:lnSpc>
                <a:spcPct val="90000"/>
              </a:lnSpc>
              <a:spcBef>
                <a:spcPts val="400"/>
              </a:spcBef>
              <a:spcAft>
                <a:spcPts val="0"/>
              </a:spcAft>
              <a:buClr>
                <a:schemeClr val="dk1"/>
              </a:buClr>
              <a:buSzPts val="1800"/>
              <a:buChar char="➢"/>
            </a:pPr>
            <a:r>
              <a:rPr lang="en">
                <a:latin typeface="Century Gothic"/>
                <a:ea typeface="Century Gothic"/>
                <a:cs typeface="Century Gothic"/>
                <a:sym typeface="Century Gothic"/>
              </a:rPr>
              <a:t>DESC flag for descending, ASC for ascending</a:t>
            </a:r>
            <a:endParaRPr/>
          </a:p>
          <a:p>
            <a:pPr indent="-342900" lvl="1" marL="685800" rtl="0" algn="l">
              <a:lnSpc>
                <a:spcPct val="90000"/>
              </a:lnSpc>
              <a:spcBef>
                <a:spcPts val="400"/>
              </a:spcBef>
              <a:spcAft>
                <a:spcPts val="0"/>
              </a:spcAft>
              <a:buClr>
                <a:schemeClr val="dk1"/>
              </a:buClr>
              <a:buSzPts val="1800"/>
              <a:buChar char="➢"/>
            </a:pPr>
            <a:r>
              <a:rPr lang="en">
                <a:latin typeface="Century Gothic"/>
                <a:ea typeface="Century Gothic"/>
                <a:cs typeface="Century Gothic"/>
                <a:sym typeface="Century Gothic"/>
              </a:rPr>
              <a:t>Can mix and match, lexicographically</a:t>
            </a:r>
            <a:endParaRPr>
              <a:latin typeface="Century Gothic"/>
              <a:ea typeface="Century Gothic"/>
              <a:cs typeface="Century Gothic"/>
              <a:sym typeface="Century Gothic"/>
            </a:endParaRPr>
          </a:p>
          <a:p>
            <a:pPr indent="-234950" lvl="2" marL="1028700" rtl="0" algn="l">
              <a:lnSpc>
                <a:spcPct val="90000"/>
              </a:lnSpc>
              <a:spcBef>
                <a:spcPts val="400"/>
              </a:spcBef>
              <a:spcAft>
                <a:spcPts val="0"/>
              </a:spcAft>
              <a:buSzPts val="1500"/>
              <a:buChar char="➢"/>
            </a:pPr>
            <a:r>
              <a:rPr lang="en"/>
              <a:t>During mix and match, whichever column we specify first will be prioritized as the main level of ordering.</a:t>
            </a:r>
            <a:endParaRPr/>
          </a:p>
          <a:p>
            <a:pPr indent="-203200" lvl="0" marL="342900" rtl="0" algn="l">
              <a:lnSpc>
                <a:spcPct val="90000"/>
              </a:lnSpc>
              <a:spcBef>
                <a:spcPts val="1700"/>
              </a:spcBef>
              <a:spcAft>
                <a:spcPts val="0"/>
              </a:spcAft>
              <a:buSzPts val="2100"/>
              <a:buNone/>
            </a:pPr>
            <a:r>
              <a:t/>
            </a:r>
            <a:endParaRPr>
              <a:latin typeface="Tahoma"/>
              <a:ea typeface="Tahoma"/>
              <a:cs typeface="Tahoma"/>
              <a:sym typeface="Tahoma"/>
            </a:endParaRPr>
          </a:p>
        </p:txBody>
      </p:sp>
      <p:pic>
        <p:nvPicPr>
          <p:cNvPr id="504" name="Google Shape;504;p86"/>
          <p:cNvPicPr preferRelativeResize="0"/>
          <p:nvPr/>
        </p:nvPicPr>
        <p:blipFill rotWithShape="1">
          <a:blip r:embed="rId3">
            <a:alphaModFix/>
          </a:blip>
          <a:srcRect b="0" l="0" r="0" t="0"/>
          <a:stretch/>
        </p:blipFill>
        <p:spPr>
          <a:xfrm>
            <a:off x="5543550" y="331005"/>
            <a:ext cx="3186113" cy="27503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60"/>
          <p:cNvSpPr txBox="1"/>
          <p:nvPr>
            <p:ph type="title"/>
          </p:nvPr>
        </p:nvSpPr>
        <p:spPr>
          <a:xfrm>
            <a:off x="567211" y="2863612"/>
            <a:ext cx="7886700" cy="2139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25800"/>
              <a:buFont typeface="Century Gothic"/>
              <a:buNone/>
            </a:pPr>
            <a:r>
              <a:rPr lang="en" sz="25800"/>
              <a:t>SQL</a:t>
            </a:r>
            <a:endParaRPr sz="3300"/>
          </a:p>
        </p:txBody>
      </p:sp>
      <p:sp>
        <p:nvSpPr>
          <p:cNvPr id="291" name="Google Shape;291;p60"/>
          <p:cNvSpPr/>
          <p:nvPr/>
        </p:nvSpPr>
        <p:spPr>
          <a:xfrm>
            <a:off x="5667768" y="1689149"/>
            <a:ext cx="2601300" cy="2516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5400" u="none" cap="none" strike="noStrike">
                <a:solidFill>
                  <a:schemeClr val="lt1"/>
                </a:solidFill>
                <a:latin typeface="Century Gothic"/>
                <a:ea typeface="Century Gothic"/>
                <a:cs typeface="Century Gothic"/>
                <a:sym typeface="Century Gothic"/>
              </a:rPr>
              <a:t>What</a:t>
            </a:r>
            <a:br>
              <a:rPr b="0" i="0" lang="en" sz="5400" u="none" cap="none" strike="noStrike">
                <a:solidFill>
                  <a:schemeClr val="lt1"/>
                </a:solidFill>
                <a:latin typeface="Century Gothic"/>
                <a:ea typeface="Century Gothic"/>
                <a:cs typeface="Century Gothic"/>
                <a:sym typeface="Century Gothic"/>
              </a:rPr>
            </a:br>
            <a:r>
              <a:rPr b="0" i="0" lang="en" sz="4500" u="none" cap="none" strike="noStrike">
                <a:solidFill>
                  <a:schemeClr val="lt1"/>
                </a:solidFill>
                <a:latin typeface="Century Gothic"/>
                <a:ea typeface="Century Gothic"/>
                <a:cs typeface="Century Gothic"/>
                <a:sym typeface="Century Gothic"/>
              </a:rPr>
              <a:t>not</a:t>
            </a:r>
            <a:br>
              <a:rPr b="0" i="0" lang="en" sz="4500" u="none" cap="none" strike="noStrike">
                <a:solidFill>
                  <a:schemeClr val="lt1"/>
                </a:solidFill>
                <a:latin typeface="Century Gothic"/>
                <a:ea typeface="Century Gothic"/>
                <a:cs typeface="Century Gothic"/>
                <a:sym typeface="Century Gothic"/>
              </a:rPr>
            </a:br>
            <a:r>
              <a:rPr b="1" i="1" lang="en" sz="5400" u="none" cap="none" strike="noStrike">
                <a:solidFill>
                  <a:schemeClr val="lt1"/>
                </a:solidFill>
                <a:latin typeface="Century Gothic"/>
                <a:ea typeface="Century Gothic"/>
                <a:cs typeface="Century Gothic"/>
                <a:sym typeface="Century Gothic"/>
              </a:rPr>
              <a:t>How</a:t>
            </a:r>
            <a:endParaRPr b="1" i="1" sz="4500">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87"/>
          <p:cNvSpPr txBox="1"/>
          <p:nvPr>
            <p:ph type="title"/>
          </p:nvPr>
        </p:nvSpPr>
        <p:spPr>
          <a:xfrm>
            <a:off x="414338" y="345306"/>
            <a:ext cx="81012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on ORDER BY</a:t>
            </a:r>
            <a:endParaRPr/>
          </a:p>
          <a:p>
            <a:pPr indent="0" lvl="0" marL="0" rtl="0" algn="l">
              <a:spcBef>
                <a:spcPts val="0"/>
              </a:spcBef>
              <a:spcAft>
                <a:spcPts val="0"/>
              </a:spcAft>
              <a:buNone/>
            </a:pPr>
            <a:r>
              <a:rPr lang="en" sz="1400"/>
              <a:t>The level of ordering is very helpful when it comes to </a:t>
            </a:r>
            <a:endParaRPr sz="1400"/>
          </a:p>
          <a:p>
            <a:pPr indent="0" lvl="0" marL="0" rtl="0" algn="l">
              <a:spcBef>
                <a:spcPts val="0"/>
              </a:spcBef>
              <a:spcAft>
                <a:spcPts val="0"/>
              </a:spcAft>
              <a:buNone/>
            </a:pPr>
            <a:r>
              <a:rPr b="1" lang="en" sz="1400"/>
              <a:t>breaking ties</a:t>
            </a:r>
            <a:r>
              <a:rPr lang="en" sz="1400"/>
              <a:t> within a table.</a:t>
            </a:r>
            <a:endParaRPr sz="1400"/>
          </a:p>
        </p:txBody>
      </p:sp>
      <p:graphicFrame>
        <p:nvGraphicFramePr>
          <p:cNvPr id="510" name="Google Shape;510;p87"/>
          <p:cNvGraphicFramePr/>
          <p:nvPr/>
        </p:nvGraphicFramePr>
        <p:xfrm>
          <a:off x="5741275" y="288700"/>
          <a:ext cx="3000000" cy="3000000"/>
        </p:xfrm>
        <a:graphic>
          <a:graphicData uri="http://schemas.openxmlformats.org/drawingml/2006/table">
            <a:tbl>
              <a:tblPr>
                <a:noFill/>
                <a:tableStyleId>{8C426A21-E9B1-4BEC-9B0D-C347240EA3BF}</a:tableStyleId>
              </a:tblPr>
              <a:tblGrid>
                <a:gridCol w="1252100"/>
                <a:gridCol w="1252100"/>
              </a:tblGrid>
              <a:tr h="439400">
                <a:tc>
                  <a:txBody>
                    <a:bodyPr>
                      <a:noAutofit/>
                    </a:bodyPr>
                    <a:lstStyle/>
                    <a:p>
                      <a:pPr indent="0" lvl="0" marL="0" rtl="0" algn="l">
                        <a:spcBef>
                          <a:spcPts val="0"/>
                        </a:spcBef>
                        <a:spcAft>
                          <a:spcPts val="0"/>
                        </a:spcAft>
                        <a:buNone/>
                      </a:pPr>
                      <a:r>
                        <a:rPr b="1" lang="en">
                          <a:latin typeface="Century Gothic"/>
                          <a:ea typeface="Century Gothic"/>
                          <a:cs typeface="Century Gothic"/>
                          <a:sym typeface="Century Gothic"/>
                        </a:rPr>
                        <a:t>Name</a:t>
                      </a:r>
                      <a:endParaRPr b="1">
                        <a:latin typeface="Century Gothic"/>
                        <a:ea typeface="Century Gothic"/>
                        <a:cs typeface="Century Gothic"/>
                        <a:sym typeface="Century Gothic"/>
                      </a:endParaRPr>
                    </a:p>
                  </a:txBody>
                  <a:tcPr marT="91425" marB="91425" marR="91425" marL="91425"/>
                </a:tc>
                <a:tc>
                  <a:txBody>
                    <a:bodyPr>
                      <a:noAutofit/>
                    </a:bodyPr>
                    <a:lstStyle/>
                    <a:p>
                      <a:pPr indent="0" lvl="0" marL="0" rtl="0" algn="l">
                        <a:spcBef>
                          <a:spcPts val="0"/>
                        </a:spcBef>
                        <a:spcAft>
                          <a:spcPts val="0"/>
                        </a:spcAft>
                        <a:buNone/>
                      </a:pPr>
                      <a:r>
                        <a:rPr b="1" lang="en">
                          <a:latin typeface="Century Gothic"/>
                          <a:ea typeface="Century Gothic"/>
                          <a:cs typeface="Century Gothic"/>
                          <a:sym typeface="Century Gothic"/>
                        </a:rPr>
                        <a:t>Score</a:t>
                      </a:r>
                      <a:endParaRPr b="1">
                        <a:latin typeface="Century Gothic"/>
                        <a:ea typeface="Century Gothic"/>
                        <a:cs typeface="Century Gothic"/>
                        <a:sym typeface="Century Gothic"/>
                      </a:endParaRPr>
                    </a:p>
                  </a:txBody>
                  <a:tcPr marT="91425" marB="91425" marR="91425" marL="91425"/>
                </a:tc>
              </a:tr>
              <a:tr h="347400">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John</a:t>
                      </a:r>
                      <a:endParaRPr>
                        <a:latin typeface="Century Gothic"/>
                        <a:ea typeface="Century Gothic"/>
                        <a:cs typeface="Century Gothic"/>
                        <a:sym typeface="Century Gothic"/>
                      </a:endParaRPr>
                    </a:p>
                  </a:txBody>
                  <a:tcPr marT="91425" marB="91425" marR="91425" marL="91425"/>
                </a:tc>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40</a:t>
                      </a:r>
                      <a:endParaRPr>
                        <a:latin typeface="Century Gothic"/>
                        <a:ea typeface="Century Gothic"/>
                        <a:cs typeface="Century Gothic"/>
                        <a:sym typeface="Century Gothic"/>
                      </a:endParaRPr>
                    </a:p>
                  </a:txBody>
                  <a:tcPr marT="91425" marB="91425" marR="91425" marL="91425"/>
                </a:tc>
              </a:tr>
              <a:tr h="347400">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Mary</a:t>
                      </a:r>
                      <a:endParaRPr>
                        <a:latin typeface="Century Gothic"/>
                        <a:ea typeface="Century Gothic"/>
                        <a:cs typeface="Century Gothic"/>
                        <a:sym typeface="Century Gothic"/>
                      </a:endParaRPr>
                    </a:p>
                  </a:txBody>
                  <a:tcPr marT="91425" marB="91425" marR="91425" marL="91425"/>
                </a:tc>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40</a:t>
                      </a:r>
                      <a:endParaRPr>
                        <a:latin typeface="Century Gothic"/>
                        <a:ea typeface="Century Gothic"/>
                        <a:cs typeface="Century Gothic"/>
                        <a:sym typeface="Century Gothic"/>
                      </a:endParaRPr>
                    </a:p>
                  </a:txBody>
                  <a:tcPr marT="91425" marB="91425" marR="91425" marL="91425"/>
                </a:tc>
              </a:tr>
              <a:tr h="347400">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Anne</a:t>
                      </a:r>
                      <a:endParaRPr>
                        <a:latin typeface="Century Gothic"/>
                        <a:ea typeface="Century Gothic"/>
                        <a:cs typeface="Century Gothic"/>
                        <a:sym typeface="Century Gothic"/>
                      </a:endParaRPr>
                    </a:p>
                  </a:txBody>
                  <a:tcPr marT="91425" marB="91425" marR="91425" marL="91425"/>
                </a:tc>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30</a:t>
                      </a:r>
                      <a:endParaRPr>
                        <a:latin typeface="Century Gothic"/>
                        <a:ea typeface="Century Gothic"/>
                        <a:cs typeface="Century Gothic"/>
                        <a:sym typeface="Century Gothic"/>
                      </a:endParaRPr>
                    </a:p>
                  </a:txBody>
                  <a:tcPr marT="91425" marB="91425" marR="91425" marL="91425"/>
                </a:tc>
              </a:tr>
              <a:tr h="347400">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Carter</a:t>
                      </a:r>
                      <a:endParaRPr>
                        <a:latin typeface="Century Gothic"/>
                        <a:ea typeface="Century Gothic"/>
                        <a:cs typeface="Century Gothic"/>
                        <a:sym typeface="Century Gothic"/>
                      </a:endParaRPr>
                    </a:p>
                  </a:txBody>
                  <a:tcPr marT="91425" marB="91425" marR="91425" marL="91425"/>
                </a:tc>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40</a:t>
                      </a:r>
                      <a:endParaRPr>
                        <a:latin typeface="Century Gothic"/>
                        <a:ea typeface="Century Gothic"/>
                        <a:cs typeface="Century Gothic"/>
                        <a:sym typeface="Century Gothic"/>
                      </a:endParaRPr>
                    </a:p>
                  </a:txBody>
                  <a:tcPr marT="91425" marB="91425" marR="91425" marL="91425"/>
                </a:tc>
              </a:tr>
            </a:tbl>
          </a:graphicData>
        </a:graphic>
      </p:graphicFrame>
      <p:sp>
        <p:nvSpPr>
          <p:cNvPr id="511" name="Google Shape;511;p87"/>
          <p:cNvSpPr txBox="1"/>
          <p:nvPr/>
        </p:nvSpPr>
        <p:spPr>
          <a:xfrm>
            <a:off x="330550" y="1512900"/>
            <a:ext cx="4232400" cy="30000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 sz="1800">
                <a:solidFill>
                  <a:srgbClr val="FF0000"/>
                </a:solidFill>
                <a:latin typeface="Lucida Sans"/>
                <a:ea typeface="Lucida Sans"/>
                <a:cs typeface="Lucida Sans"/>
                <a:sym typeface="Lucida Sans"/>
              </a:rPr>
              <a:t>SELECT </a:t>
            </a:r>
            <a:r>
              <a:rPr lang="en" sz="1800">
                <a:solidFill>
                  <a:schemeClr val="dk1"/>
                </a:solidFill>
                <a:latin typeface="Lucida Sans"/>
                <a:ea typeface="Lucida Sans"/>
                <a:cs typeface="Lucida Sans"/>
                <a:sym typeface="Lucida Sans"/>
              </a:rPr>
              <a:t>*</a:t>
            </a:r>
            <a:br>
              <a:rPr lang="en" sz="1800">
                <a:solidFill>
                  <a:schemeClr val="dk1"/>
                </a:solidFill>
                <a:latin typeface="Lucida Sans"/>
                <a:ea typeface="Lucida Sans"/>
                <a:cs typeface="Lucida Sans"/>
                <a:sym typeface="Lucida Sans"/>
              </a:rPr>
            </a:br>
            <a:r>
              <a:rPr lang="en" sz="1800">
                <a:solidFill>
                  <a:schemeClr val="dk1"/>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a:t>
            </a:r>
            <a:r>
              <a:rPr lang="en" sz="1800">
                <a:solidFill>
                  <a:schemeClr val="dk1"/>
                </a:solidFill>
                <a:latin typeface="Lucida Sans"/>
                <a:ea typeface="Lucida Sans"/>
                <a:cs typeface="Lucida Sans"/>
                <a:sym typeface="Lucida Sans"/>
              </a:rPr>
              <a:t> scores </a:t>
            </a:r>
            <a:br>
              <a:rPr i="1" lang="en" sz="1800">
                <a:solidFill>
                  <a:schemeClr val="dk1"/>
                </a:solidFill>
                <a:latin typeface="Lucida Sans"/>
                <a:ea typeface="Lucida Sans"/>
                <a:cs typeface="Lucida Sans"/>
                <a:sym typeface="Lucida Sans"/>
              </a:rPr>
            </a:br>
            <a:r>
              <a:rPr lang="en" sz="1800">
                <a:solidFill>
                  <a:srgbClr val="CCCCCC"/>
                </a:solidFill>
                <a:latin typeface="Lucida Sans"/>
                <a:ea typeface="Lucida Sans"/>
                <a:cs typeface="Lucida Sans"/>
                <a:sym typeface="Lucida Sans"/>
              </a:rPr>
              <a:t> [WHERE</a:t>
            </a:r>
            <a:r>
              <a:rPr lang="en" sz="1800">
                <a:solidFill>
                  <a:srgbClr val="CCCCCC"/>
                </a:solidFill>
                <a:latin typeface="Lucida Sans"/>
                <a:ea typeface="Lucida Sans"/>
                <a:cs typeface="Lucida Sans"/>
                <a:sym typeface="Lucida Sans"/>
              </a:rPr>
              <a:t> </a:t>
            </a:r>
            <a:r>
              <a:rPr i="1" lang="en" sz="1800">
                <a:solidFill>
                  <a:srgbClr val="CCCCCC"/>
                </a:solidFill>
                <a:latin typeface="Lucida Sans"/>
                <a:ea typeface="Lucida Sans"/>
                <a:cs typeface="Lucida Sans"/>
                <a:sym typeface="Lucida Sans"/>
              </a:rPr>
              <a:t>&lt;predicate&gt;</a:t>
            </a:r>
            <a:r>
              <a:rPr lang="en" sz="1800">
                <a:solidFill>
                  <a:srgbClr val="CCCCCC"/>
                </a:solidFill>
                <a:latin typeface="Lucida Sans"/>
                <a:ea typeface="Lucida Sans"/>
                <a:cs typeface="Lucida Sans"/>
                <a:sym typeface="Lucida Sans"/>
              </a:rPr>
              <a:t>]</a:t>
            </a:r>
            <a:br>
              <a:rPr lang="en" sz="1800">
                <a:solidFill>
                  <a:schemeClr val="dk1"/>
                </a:solidFill>
                <a:latin typeface="Lucida Sans"/>
                <a:ea typeface="Lucida Sans"/>
                <a:cs typeface="Lucida Sans"/>
                <a:sym typeface="Lucida Sans"/>
              </a:rPr>
            </a:br>
            <a:r>
              <a:rPr lang="en" sz="1800">
                <a:solidFill>
                  <a:schemeClr val="dk1"/>
                </a:solidFill>
                <a:latin typeface="Lucida Sans"/>
                <a:ea typeface="Lucida Sans"/>
                <a:cs typeface="Lucida Sans"/>
                <a:sym typeface="Lucida Sans"/>
              </a:rPr>
              <a:t> </a:t>
            </a:r>
            <a:r>
              <a:rPr lang="en" sz="1800">
                <a:solidFill>
                  <a:schemeClr val="lt2"/>
                </a:solidFill>
                <a:latin typeface="Lucida Sans"/>
                <a:ea typeface="Lucida Sans"/>
                <a:cs typeface="Lucida Sans"/>
                <a:sym typeface="Lucida Sans"/>
              </a:rPr>
              <a:t>[GROUP BY </a:t>
            </a:r>
            <a:r>
              <a:rPr i="1" lang="en" sz="1800">
                <a:solidFill>
                  <a:schemeClr val="lt2"/>
                </a:solidFill>
                <a:latin typeface="Lucida Sans"/>
                <a:ea typeface="Lucida Sans"/>
                <a:cs typeface="Lucida Sans"/>
                <a:sym typeface="Lucida Sans"/>
              </a:rPr>
              <a:t>&lt;column list&gt;</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[HAVING </a:t>
            </a:r>
            <a:r>
              <a:rPr i="1" lang="en" sz="1800">
                <a:solidFill>
                  <a:schemeClr val="lt2"/>
                </a:solidFill>
                <a:latin typeface="Lucida Sans"/>
                <a:ea typeface="Lucida Sans"/>
                <a:cs typeface="Lucida Sans"/>
                <a:sym typeface="Lucida Sans"/>
              </a:rPr>
              <a:t>&lt;predicate&gt;</a:t>
            </a:r>
            <a:r>
              <a:rPr lang="en" sz="1800">
                <a:solidFill>
                  <a:schemeClr val="lt2"/>
                </a:solidFill>
                <a:latin typeface="Lucida Sans"/>
                <a:ea typeface="Lucida Sans"/>
                <a:cs typeface="Lucida Sans"/>
                <a:sym typeface="Lucida Sans"/>
              </a:rPr>
              <a:t>] ]</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ORDER BY </a:t>
            </a:r>
            <a:r>
              <a:rPr lang="en" sz="1800">
                <a:solidFill>
                  <a:schemeClr val="dk1"/>
                </a:solidFill>
                <a:latin typeface="Lucida Sans"/>
                <a:ea typeface="Lucida Sans"/>
                <a:cs typeface="Lucida Sans"/>
                <a:sym typeface="Lucida Sans"/>
              </a:rPr>
              <a:t>Score</a:t>
            </a:r>
            <a:r>
              <a:rPr lang="en" sz="1800">
                <a:solidFill>
                  <a:schemeClr val="dk1"/>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ASC</a:t>
            </a:r>
            <a:r>
              <a:rPr lang="en" sz="1800">
                <a:solidFill>
                  <a:schemeClr val="dk1"/>
                </a:solidFill>
                <a:latin typeface="Lucida Sans"/>
                <a:ea typeface="Lucida Sans"/>
                <a:cs typeface="Lucida Sans"/>
                <a:sym typeface="Lucida Sans"/>
              </a:rPr>
              <a:t>, Name </a:t>
            </a:r>
            <a:r>
              <a:rPr lang="en" sz="1800">
                <a:solidFill>
                  <a:srgbClr val="FF0000"/>
                </a:solidFill>
                <a:latin typeface="Lucida Sans"/>
                <a:ea typeface="Lucida Sans"/>
                <a:cs typeface="Lucida Sans"/>
                <a:sym typeface="Lucida Sans"/>
              </a:rPr>
              <a:t>DESC</a:t>
            </a:r>
            <a:r>
              <a:rPr lang="en" sz="1800">
                <a:solidFill>
                  <a:schemeClr val="dk1"/>
                </a:solidFill>
                <a:latin typeface="Lucida Sans"/>
                <a:ea typeface="Lucida Sans"/>
                <a:cs typeface="Lucida Sans"/>
                <a:sym typeface="Lucida Sans"/>
              </a:rPr>
              <a:t>;</a:t>
            </a:r>
            <a:endParaRPr/>
          </a:p>
        </p:txBody>
      </p:sp>
      <p:graphicFrame>
        <p:nvGraphicFramePr>
          <p:cNvPr id="512" name="Google Shape;512;p87"/>
          <p:cNvGraphicFramePr/>
          <p:nvPr/>
        </p:nvGraphicFramePr>
        <p:xfrm>
          <a:off x="5741275" y="2675625"/>
          <a:ext cx="3000000" cy="3000000"/>
        </p:xfrm>
        <a:graphic>
          <a:graphicData uri="http://schemas.openxmlformats.org/drawingml/2006/table">
            <a:tbl>
              <a:tblPr>
                <a:noFill/>
                <a:tableStyleId>{8C426A21-E9B1-4BEC-9B0D-C347240EA3BF}</a:tableStyleId>
              </a:tblPr>
              <a:tblGrid>
                <a:gridCol w="1252100"/>
                <a:gridCol w="1252100"/>
              </a:tblGrid>
              <a:tr h="421950">
                <a:tc>
                  <a:txBody>
                    <a:bodyPr>
                      <a:noAutofit/>
                    </a:bodyPr>
                    <a:lstStyle/>
                    <a:p>
                      <a:pPr indent="0" lvl="0" marL="0" rtl="0" algn="l">
                        <a:spcBef>
                          <a:spcPts val="0"/>
                        </a:spcBef>
                        <a:spcAft>
                          <a:spcPts val="0"/>
                        </a:spcAft>
                        <a:buNone/>
                      </a:pPr>
                      <a:r>
                        <a:rPr b="1" lang="en">
                          <a:latin typeface="Century Gothic"/>
                          <a:ea typeface="Century Gothic"/>
                          <a:cs typeface="Century Gothic"/>
                          <a:sym typeface="Century Gothic"/>
                        </a:rPr>
                        <a:t>Name</a:t>
                      </a:r>
                      <a:endParaRPr b="1">
                        <a:latin typeface="Century Gothic"/>
                        <a:ea typeface="Century Gothic"/>
                        <a:cs typeface="Century Gothic"/>
                        <a:sym typeface="Century Gothic"/>
                      </a:endParaRPr>
                    </a:p>
                  </a:txBody>
                  <a:tcPr marT="91425" marB="91425" marR="91425" marL="91425"/>
                </a:tc>
                <a:tc>
                  <a:txBody>
                    <a:bodyPr>
                      <a:noAutofit/>
                    </a:bodyPr>
                    <a:lstStyle/>
                    <a:p>
                      <a:pPr indent="0" lvl="0" marL="0" rtl="0" algn="l">
                        <a:spcBef>
                          <a:spcPts val="0"/>
                        </a:spcBef>
                        <a:spcAft>
                          <a:spcPts val="0"/>
                        </a:spcAft>
                        <a:buNone/>
                      </a:pPr>
                      <a:r>
                        <a:rPr b="1" lang="en">
                          <a:latin typeface="Century Gothic"/>
                          <a:ea typeface="Century Gothic"/>
                          <a:cs typeface="Century Gothic"/>
                          <a:sym typeface="Century Gothic"/>
                        </a:rPr>
                        <a:t>Score</a:t>
                      </a:r>
                      <a:endParaRPr b="1">
                        <a:latin typeface="Century Gothic"/>
                        <a:ea typeface="Century Gothic"/>
                        <a:cs typeface="Century Gothic"/>
                        <a:sym typeface="Century Gothic"/>
                      </a:endParaRPr>
                    </a:p>
                  </a:txBody>
                  <a:tcPr marT="91425" marB="91425" marR="91425" marL="91425"/>
                </a:tc>
              </a:tr>
              <a:tr h="421950">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Anne</a:t>
                      </a:r>
                      <a:endParaRPr>
                        <a:latin typeface="Century Gothic"/>
                        <a:ea typeface="Century Gothic"/>
                        <a:cs typeface="Century Gothic"/>
                        <a:sym typeface="Century Gothic"/>
                      </a:endParaRPr>
                    </a:p>
                  </a:txBody>
                  <a:tcPr marT="91425" marB="91425" marR="91425" marL="91425"/>
                </a:tc>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30</a:t>
                      </a:r>
                      <a:endParaRPr>
                        <a:latin typeface="Century Gothic"/>
                        <a:ea typeface="Century Gothic"/>
                        <a:cs typeface="Century Gothic"/>
                        <a:sym typeface="Century Gothic"/>
                      </a:endParaRPr>
                    </a:p>
                  </a:txBody>
                  <a:tcPr marT="91425" marB="91425" marR="91425" marL="91425"/>
                </a:tc>
              </a:tr>
              <a:tr h="421950">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Mary</a:t>
                      </a:r>
                      <a:endParaRPr>
                        <a:latin typeface="Century Gothic"/>
                        <a:ea typeface="Century Gothic"/>
                        <a:cs typeface="Century Gothic"/>
                        <a:sym typeface="Century Gothic"/>
                      </a:endParaRPr>
                    </a:p>
                  </a:txBody>
                  <a:tcPr marT="91425" marB="91425" marR="91425" marL="91425"/>
                </a:tc>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4</a:t>
                      </a:r>
                      <a:r>
                        <a:rPr lang="en">
                          <a:latin typeface="Century Gothic"/>
                          <a:ea typeface="Century Gothic"/>
                          <a:cs typeface="Century Gothic"/>
                          <a:sym typeface="Century Gothic"/>
                        </a:rPr>
                        <a:t>0</a:t>
                      </a:r>
                      <a:endParaRPr>
                        <a:latin typeface="Century Gothic"/>
                        <a:ea typeface="Century Gothic"/>
                        <a:cs typeface="Century Gothic"/>
                        <a:sym typeface="Century Gothic"/>
                      </a:endParaRPr>
                    </a:p>
                  </a:txBody>
                  <a:tcPr marT="91425" marB="91425" marR="91425" marL="91425"/>
                </a:tc>
              </a:tr>
              <a:tr h="421950">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John</a:t>
                      </a:r>
                      <a:endParaRPr>
                        <a:latin typeface="Century Gothic"/>
                        <a:ea typeface="Century Gothic"/>
                        <a:cs typeface="Century Gothic"/>
                        <a:sym typeface="Century Gothic"/>
                      </a:endParaRPr>
                    </a:p>
                  </a:txBody>
                  <a:tcPr marT="91425" marB="91425" marR="91425" marL="91425"/>
                </a:tc>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40</a:t>
                      </a:r>
                      <a:endParaRPr>
                        <a:latin typeface="Century Gothic"/>
                        <a:ea typeface="Century Gothic"/>
                        <a:cs typeface="Century Gothic"/>
                        <a:sym typeface="Century Gothic"/>
                      </a:endParaRPr>
                    </a:p>
                  </a:txBody>
                  <a:tcPr marT="91425" marB="91425" marR="91425" marL="91425"/>
                </a:tc>
              </a:tr>
              <a:tr h="421950">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Carter</a:t>
                      </a:r>
                      <a:endParaRPr>
                        <a:latin typeface="Century Gothic"/>
                        <a:ea typeface="Century Gothic"/>
                        <a:cs typeface="Century Gothic"/>
                        <a:sym typeface="Century Gothic"/>
                      </a:endParaRPr>
                    </a:p>
                  </a:txBody>
                  <a:tcPr marT="91425" marB="91425" marR="91425" marL="91425"/>
                </a:tc>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40</a:t>
                      </a:r>
                      <a:endParaRPr>
                        <a:latin typeface="Century Gothic"/>
                        <a:ea typeface="Century Gothic"/>
                        <a:cs typeface="Century Gothic"/>
                        <a:sym typeface="Century Gothic"/>
                      </a:endParaRPr>
                    </a:p>
                  </a:txBody>
                  <a:tcPr marT="91425" marB="91425" marR="91425" marL="91425"/>
                </a:tc>
              </a:tr>
            </a:tbl>
          </a:graphicData>
        </a:graphic>
      </p:graphicFrame>
      <p:sp>
        <p:nvSpPr>
          <p:cNvPr id="513" name="Google Shape;513;p87"/>
          <p:cNvSpPr/>
          <p:nvPr/>
        </p:nvSpPr>
        <p:spPr>
          <a:xfrm>
            <a:off x="6892575" y="2233150"/>
            <a:ext cx="201600" cy="4998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cxnSp>
        <p:nvCxnSpPr>
          <p:cNvPr id="514" name="Google Shape;514;p87"/>
          <p:cNvCxnSpPr/>
          <p:nvPr/>
        </p:nvCxnSpPr>
        <p:spPr>
          <a:xfrm>
            <a:off x="7562075" y="3232825"/>
            <a:ext cx="0" cy="1475400"/>
          </a:xfrm>
          <a:prstGeom prst="straightConnector1">
            <a:avLst/>
          </a:prstGeom>
          <a:noFill/>
          <a:ln cap="flat" cmpd="sng" w="28575">
            <a:solidFill>
              <a:srgbClr val="000000"/>
            </a:solidFill>
            <a:prstDash val="solid"/>
            <a:round/>
            <a:headEnd len="med" w="med" type="none"/>
            <a:tailEnd len="med" w="med" type="triangle"/>
          </a:ln>
        </p:spPr>
      </p:cxnSp>
      <p:sp>
        <p:nvSpPr>
          <p:cNvPr id="515" name="Google Shape;515;p87"/>
          <p:cNvSpPr txBox="1"/>
          <p:nvPr/>
        </p:nvSpPr>
        <p:spPr>
          <a:xfrm>
            <a:off x="7634650" y="3724525"/>
            <a:ext cx="8385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entury Gothic"/>
                <a:ea typeface="Century Gothic"/>
                <a:cs typeface="Century Gothic"/>
                <a:sym typeface="Century Gothic"/>
              </a:rPr>
              <a:t>ASC</a:t>
            </a:r>
            <a:endParaRPr b="1">
              <a:latin typeface="Century Gothic"/>
              <a:ea typeface="Century Gothic"/>
              <a:cs typeface="Century Gothic"/>
              <a:sym typeface="Century Gothic"/>
            </a:endParaRPr>
          </a:p>
          <a:p>
            <a:pPr indent="0" lvl="0" marL="0" rtl="0" algn="l">
              <a:spcBef>
                <a:spcPts val="0"/>
              </a:spcBef>
              <a:spcAft>
                <a:spcPts val="0"/>
              </a:spcAft>
              <a:buNone/>
            </a:pPr>
            <a:r>
              <a:rPr b="1" lang="en">
                <a:latin typeface="Century Gothic"/>
                <a:ea typeface="Century Gothic"/>
                <a:cs typeface="Century Gothic"/>
                <a:sym typeface="Century Gothic"/>
              </a:rPr>
              <a:t> (1)</a:t>
            </a:r>
            <a:endParaRPr b="1">
              <a:latin typeface="Century Gothic"/>
              <a:ea typeface="Century Gothic"/>
              <a:cs typeface="Century Gothic"/>
              <a:sym typeface="Century Gothic"/>
            </a:endParaRPr>
          </a:p>
        </p:txBody>
      </p:sp>
      <p:cxnSp>
        <p:nvCxnSpPr>
          <p:cNvPr id="516" name="Google Shape;516;p87"/>
          <p:cNvCxnSpPr/>
          <p:nvPr/>
        </p:nvCxnSpPr>
        <p:spPr>
          <a:xfrm>
            <a:off x="5570775" y="3563375"/>
            <a:ext cx="0" cy="1169100"/>
          </a:xfrm>
          <a:prstGeom prst="straightConnector1">
            <a:avLst/>
          </a:prstGeom>
          <a:noFill/>
          <a:ln cap="flat" cmpd="sng" w="28575">
            <a:solidFill>
              <a:srgbClr val="000000"/>
            </a:solidFill>
            <a:prstDash val="solid"/>
            <a:round/>
            <a:headEnd len="med" w="med" type="none"/>
            <a:tailEnd len="med" w="med" type="triangle"/>
          </a:ln>
        </p:spPr>
      </p:cxnSp>
      <p:sp>
        <p:nvSpPr>
          <p:cNvPr id="517" name="Google Shape;517;p87"/>
          <p:cNvSpPr txBox="1"/>
          <p:nvPr/>
        </p:nvSpPr>
        <p:spPr>
          <a:xfrm>
            <a:off x="3970575" y="3446975"/>
            <a:ext cx="1600200" cy="11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entury Gothic"/>
                <a:ea typeface="Century Gothic"/>
                <a:cs typeface="Century Gothic"/>
                <a:sym typeface="Century Gothic"/>
              </a:rPr>
              <a:t>Break the ties of having the same scores with DSC on names </a:t>
            </a:r>
            <a:endParaRPr b="1">
              <a:latin typeface="Century Gothic"/>
              <a:ea typeface="Century Gothic"/>
              <a:cs typeface="Century Gothic"/>
              <a:sym typeface="Century Gothic"/>
            </a:endParaRPr>
          </a:p>
          <a:p>
            <a:pPr indent="0" lvl="0" marL="0" rtl="0" algn="ctr">
              <a:spcBef>
                <a:spcPts val="0"/>
              </a:spcBef>
              <a:spcAft>
                <a:spcPts val="0"/>
              </a:spcAft>
              <a:buNone/>
            </a:pPr>
            <a:r>
              <a:rPr b="1" lang="en">
                <a:latin typeface="Century Gothic"/>
                <a:ea typeface="Century Gothic"/>
                <a:cs typeface="Century Gothic"/>
                <a:sym typeface="Century Gothic"/>
              </a:rPr>
              <a:t>(2)</a:t>
            </a:r>
            <a:endParaRPr b="1">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88"/>
          <p:cNvSpPr txBox="1"/>
          <p:nvPr>
            <p:ph type="title"/>
          </p:nvPr>
        </p:nvSpPr>
        <p:spPr>
          <a:xfrm>
            <a:off x="425688" y="63125"/>
            <a:ext cx="82926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SQL vs. Pandas</a:t>
            </a:r>
            <a:endParaRPr/>
          </a:p>
          <a:p>
            <a:pPr indent="0" lvl="0" marL="0" rtl="0" algn="l">
              <a:spcBef>
                <a:spcPts val="0"/>
              </a:spcBef>
              <a:spcAft>
                <a:spcPts val="0"/>
              </a:spcAft>
              <a:buNone/>
            </a:pPr>
            <a:r>
              <a:rPr lang="en" sz="1800"/>
              <a:t>Suppose we have a table </a:t>
            </a:r>
            <a:r>
              <a:rPr b="1" i="1" lang="en" sz="1800"/>
              <a:t>stores</a:t>
            </a:r>
            <a:r>
              <a:rPr lang="en" sz="1800"/>
              <a:t> with the columns </a:t>
            </a:r>
            <a:r>
              <a:rPr b="1" i="1" lang="en" sz="1800"/>
              <a:t>product, price, ratings</a:t>
            </a:r>
            <a:endParaRPr b="1" i="1" sz="1800"/>
          </a:p>
        </p:txBody>
      </p:sp>
      <p:graphicFrame>
        <p:nvGraphicFramePr>
          <p:cNvPr id="523" name="Google Shape;523;p88"/>
          <p:cNvGraphicFramePr/>
          <p:nvPr/>
        </p:nvGraphicFramePr>
        <p:xfrm>
          <a:off x="218100" y="1039600"/>
          <a:ext cx="3000000" cy="3000000"/>
        </p:xfrm>
        <a:graphic>
          <a:graphicData uri="http://schemas.openxmlformats.org/drawingml/2006/table">
            <a:tbl>
              <a:tblPr>
                <a:noFill/>
                <a:tableStyleId>{8C426A21-E9B1-4BEC-9B0D-C347240EA3BF}</a:tableStyleId>
              </a:tblPr>
              <a:tblGrid>
                <a:gridCol w="4086500"/>
                <a:gridCol w="4621275"/>
              </a:tblGrid>
              <a:tr h="609200">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SQL Queries</a:t>
                      </a:r>
                      <a:endParaRPr>
                        <a:latin typeface="Century Gothic"/>
                        <a:ea typeface="Century Gothic"/>
                        <a:cs typeface="Century Gothic"/>
                        <a:sym typeface="Century Gothic"/>
                      </a:endParaRPr>
                    </a:p>
                  </a:txBody>
                  <a:tcPr marT="91425" marB="91425" marR="91425" marL="91425" anchor="ctr"/>
                </a:tc>
                <a:tc>
                  <a:txBody>
                    <a:bodyPr>
                      <a:noAutofit/>
                    </a:bodyPr>
                    <a:lstStyle/>
                    <a:p>
                      <a:pPr indent="0" lvl="0" marL="0" rtl="0" algn="l">
                        <a:spcBef>
                          <a:spcPts val="0"/>
                        </a:spcBef>
                        <a:spcAft>
                          <a:spcPts val="0"/>
                        </a:spcAft>
                        <a:buNone/>
                      </a:pPr>
                      <a:r>
                        <a:rPr lang="en">
                          <a:latin typeface="Century Gothic"/>
                          <a:ea typeface="Century Gothic"/>
                          <a:cs typeface="Century Gothic"/>
                          <a:sym typeface="Century Gothic"/>
                        </a:rPr>
                        <a:t>Semantically Equivalent Pandas Expressions</a:t>
                      </a:r>
                      <a:endParaRPr>
                        <a:latin typeface="Century Gothic"/>
                        <a:ea typeface="Century Gothic"/>
                        <a:cs typeface="Century Gothic"/>
                        <a:sym typeface="Century Gothic"/>
                      </a:endParaRPr>
                    </a:p>
                  </a:txBody>
                  <a:tcPr marT="91425" marB="91425" marR="91425" marL="91425" anchor="ctr"/>
                </a:tc>
              </a:tr>
              <a:tr h="596000">
                <a:tc>
                  <a:txBody>
                    <a:bodyPr>
                      <a:noAutofit/>
                    </a:bodyPr>
                    <a:lstStyle/>
                    <a:p>
                      <a:pPr indent="0" lvl="0" marL="0" rtl="0" algn="l">
                        <a:spcBef>
                          <a:spcPts val="0"/>
                        </a:spcBef>
                        <a:spcAft>
                          <a:spcPts val="0"/>
                        </a:spcAft>
                        <a:buNone/>
                      </a:pPr>
                      <a:r>
                        <a:rPr lang="en">
                          <a:solidFill>
                            <a:srgbClr val="FF0000"/>
                          </a:solidFill>
                          <a:latin typeface="Lucida Sans"/>
                          <a:ea typeface="Lucida Sans"/>
                          <a:cs typeface="Lucida Sans"/>
                          <a:sym typeface="Lucida Sans"/>
                        </a:rPr>
                        <a:t>SELECT</a:t>
                      </a:r>
                      <a:r>
                        <a:rPr lang="en">
                          <a:latin typeface="Lucida Sans"/>
                          <a:ea typeface="Lucida Sans"/>
                          <a:cs typeface="Lucida Sans"/>
                          <a:sym typeface="Lucida Sans"/>
                        </a:rPr>
                        <a:t> product, MAX(ratings) as max_rating </a:t>
                      </a:r>
                      <a:r>
                        <a:rPr lang="en">
                          <a:solidFill>
                            <a:srgbClr val="FF0000"/>
                          </a:solidFill>
                          <a:latin typeface="Lucida Sans"/>
                          <a:ea typeface="Lucida Sans"/>
                          <a:cs typeface="Lucida Sans"/>
                          <a:sym typeface="Lucida Sans"/>
                        </a:rPr>
                        <a:t>FROM</a:t>
                      </a:r>
                      <a:r>
                        <a:rPr lang="en">
                          <a:latin typeface="Lucida Sans"/>
                          <a:ea typeface="Lucida Sans"/>
                          <a:cs typeface="Lucida Sans"/>
                          <a:sym typeface="Lucida Sans"/>
                        </a:rPr>
                        <a:t> stores</a:t>
                      </a:r>
                      <a:endParaRPr>
                        <a:latin typeface="Lucida Sans"/>
                        <a:ea typeface="Lucida Sans"/>
                        <a:cs typeface="Lucida Sans"/>
                        <a:sym typeface="Lucida Sans"/>
                      </a:endParaRPr>
                    </a:p>
                  </a:txBody>
                  <a:tcPr marT="91425" marB="91425" marR="91425" marL="91425" anchor="ctr"/>
                </a:tc>
                <a:tc>
                  <a:txBody>
                    <a:bodyPr>
                      <a:noAutofit/>
                    </a:bodyPr>
                    <a:lstStyle/>
                    <a:p>
                      <a:pPr indent="0" lvl="0" marL="0" rtl="0" algn="l">
                        <a:spcBef>
                          <a:spcPts val="0"/>
                        </a:spcBef>
                        <a:spcAft>
                          <a:spcPts val="0"/>
                        </a:spcAft>
                        <a:buNone/>
                      </a:pPr>
                      <a:r>
                        <a:rPr lang="en">
                          <a:latin typeface="Lucida Sans"/>
                          <a:ea typeface="Lucida Sans"/>
                          <a:cs typeface="Lucida Sans"/>
                          <a:sym typeface="Lucida Sans"/>
                        </a:rPr>
                        <a:t>prod = stores</a:t>
                      </a:r>
                      <a:r>
                        <a:rPr lang="en">
                          <a:solidFill>
                            <a:srgbClr val="FF0000"/>
                          </a:solidFill>
                          <a:latin typeface="Lucida Sans"/>
                          <a:ea typeface="Lucida Sans"/>
                          <a:cs typeface="Lucida Sans"/>
                          <a:sym typeface="Lucida Sans"/>
                        </a:rPr>
                        <a:t>[[</a:t>
                      </a:r>
                      <a:r>
                        <a:rPr lang="en">
                          <a:latin typeface="Lucida Sans"/>
                          <a:ea typeface="Lucida Sans"/>
                          <a:cs typeface="Lucida Sans"/>
                          <a:sym typeface="Lucida Sans"/>
                        </a:rPr>
                        <a:t>‘product’</a:t>
                      </a:r>
                      <a:r>
                        <a:rPr lang="en">
                          <a:solidFill>
                            <a:srgbClr val="FF0000"/>
                          </a:solidFill>
                          <a:latin typeface="Lucida Sans"/>
                          <a:ea typeface="Lucida Sans"/>
                          <a:cs typeface="Lucida Sans"/>
                          <a:sym typeface="Lucida Sans"/>
                        </a:rPr>
                        <a:t>]]</a:t>
                      </a:r>
                      <a:endParaRPr>
                        <a:solidFill>
                          <a:srgbClr val="FF0000"/>
                        </a:solidFill>
                        <a:latin typeface="Lucida Sans"/>
                        <a:ea typeface="Lucida Sans"/>
                        <a:cs typeface="Lucida Sans"/>
                        <a:sym typeface="Lucida Sans"/>
                      </a:endParaRPr>
                    </a:p>
                  </a:txBody>
                  <a:tcPr marT="91425" marB="91425" marR="91425" marL="91425" anchor="ctr"/>
                </a:tc>
              </a:tr>
              <a:tr h="406425">
                <a:tc>
                  <a:txBody>
                    <a:bodyPr>
                      <a:noAutofit/>
                    </a:bodyPr>
                    <a:lstStyle/>
                    <a:p>
                      <a:pPr indent="0" lvl="0" marL="0" rtl="0" algn="l">
                        <a:spcBef>
                          <a:spcPts val="0"/>
                        </a:spcBef>
                        <a:spcAft>
                          <a:spcPts val="0"/>
                        </a:spcAft>
                        <a:buNone/>
                      </a:pPr>
                      <a:r>
                        <a:rPr lang="en">
                          <a:solidFill>
                            <a:srgbClr val="FF0000"/>
                          </a:solidFill>
                          <a:latin typeface="Lucida Sans"/>
                          <a:ea typeface="Lucida Sans"/>
                          <a:cs typeface="Lucida Sans"/>
                          <a:sym typeface="Lucida Sans"/>
                        </a:rPr>
                        <a:t>WHERE</a:t>
                      </a:r>
                      <a:r>
                        <a:rPr lang="en">
                          <a:latin typeface="Lucida Sans"/>
                          <a:ea typeface="Lucida Sans"/>
                          <a:cs typeface="Lucida Sans"/>
                          <a:sym typeface="Lucida Sans"/>
                        </a:rPr>
                        <a:t> price &gt; 15</a:t>
                      </a:r>
                      <a:endParaRPr>
                        <a:latin typeface="Lucida Sans"/>
                        <a:ea typeface="Lucida Sans"/>
                        <a:cs typeface="Lucida Sans"/>
                        <a:sym typeface="Lucida Sans"/>
                      </a:endParaRPr>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Lucida Sans"/>
                          <a:ea typeface="Lucida Sans"/>
                          <a:cs typeface="Lucida Sans"/>
                          <a:sym typeface="Lucida Sans"/>
                        </a:rPr>
                        <a:t>prod = stores[</a:t>
                      </a:r>
                      <a:r>
                        <a:rPr lang="en">
                          <a:solidFill>
                            <a:srgbClr val="FF0000"/>
                          </a:solidFill>
                          <a:latin typeface="Lucida Sans"/>
                          <a:ea typeface="Lucida Sans"/>
                          <a:cs typeface="Lucida Sans"/>
                          <a:sym typeface="Lucida Sans"/>
                        </a:rPr>
                        <a:t>stores[‘price’] &gt; 15</a:t>
                      </a:r>
                      <a:r>
                        <a:rPr lang="en">
                          <a:latin typeface="Lucida Sans"/>
                          <a:ea typeface="Lucida Sans"/>
                          <a:cs typeface="Lucida Sans"/>
                          <a:sym typeface="Lucida Sans"/>
                        </a:rPr>
                        <a:t>][[‘product’]]</a:t>
                      </a:r>
                      <a:endParaRPr>
                        <a:latin typeface="Lucida Sans"/>
                        <a:ea typeface="Lucida Sans"/>
                        <a:cs typeface="Lucida Sans"/>
                        <a:sym typeface="Lucida Sans"/>
                      </a:endParaRPr>
                    </a:p>
                  </a:txBody>
                  <a:tcPr marT="91425" marB="91425" marR="91425" marL="91425" anchor="ctr">
                    <a:lnB cap="flat" cmpd="sng" w="9525">
                      <a:solidFill>
                        <a:srgbClr val="9E9E9E"/>
                      </a:solidFill>
                      <a:prstDash val="solid"/>
                      <a:round/>
                      <a:headEnd len="sm" w="sm" type="none"/>
                      <a:tailEnd len="sm" w="sm" type="none"/>
                    </a:lnB>
                  </a:tcPr>
                </a:tc>
              </a:tr>
              <a:tr h="406425">
                <a:tc>
                  <a:txBody>
                    <a:bodyPr>
                      <a:noAutofit/>
                    </a:bodyPr>
                    <a:lstStyle/>
                    <a:p>
                      <a:pPr indent="0" lvl="0" marL="0" rtl="0" algn="l">
                        <a:spcBef>
                          <a:spcPts val="0"/>
                        </a:spcBef>
                        <a:spcAft>
                          <a:spcPts val="0"/>
                        </a:spcAft>
                        <a:buNone/>
                      </a:pPr>
                      <a:r>
                        <a:rPr lang="en">
                          <a:solidFill>
                            <a:srgbClr val="FF0000"/>
                          </a:solidFill>
                          <a:latin typeface="Lucida Sans"/>
                          <a:ea typeface="Lucida Sans"/>
                          <a:cs typeface="Lucida Sans"/>
                          <a:sym typeface="Lucida Sans"/>
                        </a:rPr>
                        <a:t>GROUP BY</a:t>
                      </a:r>
                      <a:r>
                        <a:rPr lang="en">
                          <a:latin typeface="Lucida Sans"/>
                          <a:ea typeface="Lucida Sans"/>
                          <a:cs typeface="Lucida Sans"/>
                          <a:sym typeface="Lucida Sans"/>
                        </a:rPr>
                        <a:t> product</a:t>
                      </a:r>
                      <a:endParaRPr>
                        <a:latin typeface="Lucida Sans"/>
                        <a:ea typeface="Lucida Sans"/>
                        <a:cs typeface="Lucida Sans"/>
                        <a:sym typeface="Lucid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Lucida Sans"/>
                          <a:ea typeface="Lucida Sans"/>
                          <a:cs typeface="Lucida Sans"/>
                          <a:sym typeface="Lucida Sans"/>
                        </a:rPr>
                        <a:t>rated = stores</a:t>
                      </a:r>
                      <a:r>
                        <a:rPr lang="en">
                          <a:latin typeface="Lucida Sans"/>
                          <a:ea typeface="Lucida Sans"/>
                          <a:cs typeface="Lucida Sans"/>
                          <a:sym typeface="Lucida Sans"/>
                        </a:rPr>
                        <a:t>.</a:t>
                      </a:r>
                      <a:r>
                        <a:rPr lang="en">
                          <a:solidFill>
                            <a:srgbClr val="FF0000"/>
                          </a:solidFill>
                          <a:latin typeface="Lucida Sans"/>
                          <a:ea typeface="Lucida Sans"/>
                          <a:cs typeface="Lucida Sans"/>
                          <a:sym typeface="Lucida Sans"/>
                        </a:rPr>
                        <a:t>groupby</a:t>
                      </a:r>
                      <a:r>
                        <a:rPr lang="en">
                          <a:latin typeface="Lucida Sans"/>
                          <a:ea typeface="Lucida Sans"/>
                          <a:cs typeface="Lucida Sans"/>
                          <a:sym typeface="Lucida Sans"/>
                        </a:rPr>
                        <a:t>(‘product’)</a:t>
                      </a:r>
                      <a:endParaRPr>
                        <a:latin typeface="Lucida Sans"/>
                        <a:ea typeface="Lucida Sans"/>
                        <a:cs typeface="Lucida Sans"/>
                        <a:sym typeface="Lucida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425">
                <a:tc>
                  <a:txBody>
                    <a:bodyPr>
                      <a:noAutofit/>
                    </a:bodyPr>
                    <a:lstStyle/>
                    <a:p>
                      <a:pPr indent="0" lvl="0" marL="0" rtl="0" algn="l">
                        <a:spcBef>
                          <a:spcPts val="0"/>
                        </a:spcBef>
                        <a:spcAft>
                          <a:spcPts val="0"/>
                        </a:spcAft>
                        <a:buNone/>
                      </a:pPr>
                      <a:r>
                        <a:rPr lang="en">
                          <a:solidFill>
                            <a:srgbClr val="FF0000"/>
                          </a:solidFill>
                          <a:latin typeface="Lucida Sans"/>
                          <a:ea typeface="Lucida Sans"/>
                          <a:cs typeface="Lucida Sans"/>
                          <a:sym typeface="Lucida Sans"/>
                        </a:rPr>
                        <a:t>HAVING</a:t>
                      </a:r>
                      <a:r>
                        <a:rPr lang="en">
                          <a:latin typeface="Lucida Sans"/>
                          <a:ea typeface="Lucida Sans"/>
                          <a:cs typeface="Lucida Sans"/>
                          <a:sym typeface="Lucida Sans"/>
                        </a:rPr>
                        <a:t> max_rating &gt;= 3</a:t>
                      </a:r>
                      <a:endParaRPr>
                        <a:latin typeface="Lucida Sans"/>
                        <a:ea typeface="Lucida Sans"/>
                        <a:cs typeface="Lucida Sans"/>
                        <a:sym typeface="Lucida Sans"/>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Lucida Sans"/>
                          <a:ea typeface="Lucida Sans"/>
                          <a:cs typeface="Lucida Sans"/>
                          <a:sym typeface="Lucida Sans"/>
                        </a:rPr>
                        <a:t>m</a:t>
                      </a:r>
                      <a:r>
                        <a:rPr lang="en">
                          <a:latin typeface="Lucida Sans"/>
                          <a:ea typeface="Lucida Sans"/>
                          <a:cs typeface="Lucida Sans"/>
                          <a:sym typeface="Lucida Sans"/>
                        </a:rPr>
                        <a:t>ax_rating = rated.</a:t>
                      </a:r>
                      <a:r>
                        <a:rPr lang="en">
                          <a:solidFill>
                            <a:srgbClr val="FF0000"/>
                          </a:solidFill>
                          <a:latin typeface="Lucida Sans"/>
                          <a:ea typeface="Lucida Sans"/>
                          <a:cs typeface="Lucida Sans"/>
                          <a:sym typeface="Lucida Sans"/>
                        </a:rPr>
                        <a:t>max( )</a:t>
                      </a:r>
                      <a:r>
                        <a:rPr lang="en">
                          <a:latin typeface="Lucida Sans"/>
                          <a:ea typeface="Lucida Sans"/>
                          <a:cs typeface="Lucida Sans"/>
                          <a:sym typeface="Lucida Sans"/>
                        </a:rPr>
                        <a:t>;</a:t>
                      </a:r>
                      <a:endParaRPr>
                        <a:latin typeface="Lucida Sans"/>
                        <a:ea typeface="Lucida Sans"/>
                        <a:cs typeface="Lucida Sans"/>
                        <a:sym typeface="Lucida Sans"/>
                      </a:endParaRPr>
                    </a:p>
                    <a:p>
                      <a:pPr indent="0" lvl="0" marL="0" rtl="0" algn="l">
                        <a:spcBef>
                          <a:spcPts val="0"/>
                        </a:spcBef>
                        <a:spcAft>
                          <a:spcPts val="0"/>
                        </a:spcAft>
                        <a:buNone/>
                      </a:pPr>
                      <a:r>
                        <a:rPr lang="en">
                          <a:latin typeface="Lucida Sans"/>
                          <a:ea typeface="Lucida Sans"/>
                          <a:cs typeface="Lucida Sans"/>
                          <a:sym typeface="Lucida Sans"/>
                        </a:rPr>
                        <a:t>high = max_rating.</a:t>
                      </a:r>
                      <a:r>
                        <a:rPr lang="en">
                          <a:solidFill>
                            <a:srgbClr val="FF0000"/>
                          </a:solidFill>
                          <a:latin typeface="Lucida Sans"/>
                          <a:ea typeface="Lucida Sans"/>
                          <a:cs typeface="Lucida Sans"/>
                          <a:sym typeface="Lucida Sans"/>
                        </a:rPr>
                        <a:t>loc[</a:t>
                      </a:r>
                      <a:r>
                        <a:rPr lang="en">
                          <a:latin typeface="Lucida Sans"/>
                          <a:ea typeface="Lucida Sans"/>
                          <a:cs typeface="Lucida Sans"/>
                          <a:sym typeface="Lucida Sans"/>
                        </a:rPr>
                        <a:t>max_rating[‘ratings’]&gt;=3, [‘product’]</a:t>
                      </a:r>
                      <a:r>
                        <a:rPr lang="en">
                          <a:solidFill>
                            <a:srgbClr val="FF0000"/>
                          </a:solidFill>
                          <a:latin typeface="Lucida Sans"/>
                          <a:ea typeface="Lucida Sans"/>
                          <a:cs typeface="Lucida Sans"/>
                          <a:sym typeface="Lucida Sans"/>
                        </a:rPr>
                        <a:t>]</a:t>
                      </a:r>
                      <a:endParaRPr>
                        <a:solidFill>
                          <a:srgbClr val="FF0000"/>
                        </a:solidFill>
                        <a:latin typeface="Lucida Sans"/>
                        <a:ea typeface="Lucida Sans"/>
                        <a:cs typeface="Lucida Sans"/>
                        <a:sym typeface="Lucida Sans"/>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425">
                <a:tc>
                  <a:txBody>
                    <a:bodyPr>
                      <a:noAutofit/>
                    </a:bodyPr>
                    <a:lstStyle/>
                    <a:p>
                      <a:pPr indent="0" lvl="0" marL="0" rtl="0" algn="l">
                        <a:spcBef>
                          <a:spcPts val="0"/>
                        </a:spcBef>
                        <a:spcAft>
                          <a:spcPts val="0"/>
                        </a:spcAft>
                        <a:buNone/>
                      </a:pPr>
                      <a:r>
                        <a:rPr lang="en">
                          <a:solidFill>
                            <a:srgbClr val="FF0000"/>
                          </a:solidFill>
                          <a:latin typeface="Lucida Sans"/>
                          <a:ea typeface="Lucida Sans"/>
                          <a:cs typeface="Lucida Sans"/>
                          <a:sym typeface="Lucida Sans"/>
                        </a:rPr>
                        <a:t>LIMIT</a:t>
                      </a:r>
                      <a:r>
                        <a:rPr lang="en">
                          <a:latin typeface="Lucida Sans"/>
                          <a:ea typeface="Lucida Sans"/>
                          <a:cs typeface="Lucida Sans"/>
                          <a:sym typeface="Lucida Sans"/>
                        </a:rPr>
                        <a:t> 5</a:t>
                      </a:r>
                      <a:endParaRPr>
                        <a:latin typeface="Lucida Sans"/>
                        <a:ea typeface="Lucida Sans"/>
                        <a:cs typeface="Lucida Sans"/>
                        <a:sym typeface="Lucida Sans"/>
                      </a:endParaRPr>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latin typeface="Lucida Sans"/>
                          <a:ea typeface="Lucida Sans"/>
                          <a:cs typeface="Lucida Sans"/>
                          <a:sym typeface="Lucida Sans"/>
                        </a:rPr>
                        <a:t>result = high.</a:t>
                      </a:r>
                      <a:r>
                        <a:rPr lang="en">
                          <a:solidFill>
                            <a:srgbClr val="FF0000"/>
                          </a:solidFill>
                          <a:latin typeface="Lucida Sans"/>
                          <a:ea typeface="Lucida Sans"/>
                          <a:cs typeface="Lucida Sans"/>
                          <a:sym typeface="Lucida Sans"/>
                        </a:rPr>
                        <a:t>head</a:t>
                      </a:r>
                      <a:r>
                        <a:rPr lang="en">
                          <a:latin typeface="Lucida Sans"/>
                          <a:ea typeface="Lucida Sans"/>
                          <a:cs typeface="Lucida Sans"/>
                          <a:sym typeface="Lucida Sans"/>
                        </a:rPr>
                        <a:t>(5);</a:t>
                      </a:r>
                      <a:endParaRPr>
                        <a:latin typeface="Lucida Sans"/>
                        <a:ea typeface="Lucida Sans"/>
                        <a:cs typeface="Lucida Sans"/>
                        <a:sym typeface="Lucida Sans"/>
                      </a:endParaRPr>
                    </a:p>
                  </a:txBody>
                  <a:tcPr marT="91425" marB="91425" marR="91425" marL="91425" anchor="ctr">
                    <a:lnT cap="flat" cmpd="sng" w="9525">
                      <a:solidFill>
                        <a:srgbClr val="9E9E9E"/>
                      </a:solidFill>
                      <a:prstDash val="solid"/>
                      <a:round/>
                      <a:headEnd len="sm" w="sm" type="none"/>
                      <a:tailEnd len="sm" w="sm" type="none"/>
                    </a:lnT>
                  </a:tcPr>
                </a:tc>
              </a:tr>
            </a:tbl>
          </a:graphicData>
        </a:graphic>
      </p:graphicFrame>
      <p:sp>
        <p:nvSpPr>
          <p:cNvPr id="524" name="Google Shape;524;p88"/>
          <p:cNvSpPr txBox="1"/>
          <p:nvPr/>
        </p:nvSpPr>
        <p:spPr>
          <a:xfrm>
            <a:off x="306350" y="4434075"/>
            <a:ext cx="81585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Key Difference: In </a:t>
            </a:r>
            <a:r>
              <a:rPr b="1" lang="en">
                <a:latin typeface="Century Gothic"/>
                <a:ea typeface="Century Gothic"/>
                <a:cs typeface="Century Gothic"/>
                <a:sym typeface="Century Gothic"/>
              </a:rPr>
              <a:t>Pandas</a:t>
            </a:r>
            <a:r>
              <a:rPr lang="en">
                <a:latin typeface="Century Gothic"/>
                <a:ea typeface="Century Gothic"/>
                <a:cs typeface="Century Gothic"/>
                <a:sym typeface="Century Gothic"/>
              </a:rPr>
              <a:t>, you have to keep </a:t>
            </a:r>
            <a:r>
              <a:rPr b="1" lang="en">
                <a:latin typeface="Century Gothic"/>
                <a:ea typeface="Century Gothic"/>
                <a:cs typeface="Century Gothic"/>
                <a:sym typeface="Century Gothic"/>
              </a:rPr>
              <a:t>re-accessing</a:t>
            </a:r>
            <a:r>
              <a:rPr lang="en">
                <a:latin typeface="Century Gothic"/>
                <a:ea typeface="Century Gothic"/>
                <a:cs typeface="Century Gothic"/>
                <a:sym typeface="Century Gothic"/>
              </a:rPr>
              <a:t> and making sure you have the proper columns to work with (a lot of ‘</a:t>
            </a:r>
            <a:r>
              <a:rPr b="1" lang="en">
                <a:latin typeface="Century Gothic"/>
                <a:ea typeface="Century Gothic"/>
                <a:cs typeface="Century Gothic"/>
                <a:sym typeface="Century Gothic"/>
              </a:rPr>
              <a:t>[[ ]]</a:t>
            </a:r>
            <a:r>
              <a:rPr lang="en">
                <a:latin typeface="Century Gothic"/>
                <a:ea typeface="Century Gothic"/>
                <a:cs typeface="Century Gothic"/>
                <a:sym typeface="Century Gothic"/>
              </a:rPr>
              <a:t>’ instances).</a:t>
            </a:r>
            <a:endParaRPr>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386953" y="478036"/>
            <a:ext cx="38553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Conceptual SQL Evaluation</a:t>
            </a:r>
            <a:endParaRPr/>
          </a:p>
        </p:txBody>
      </p:sp>
      <p:sp>
        <p:nvSpPr>
          <p:cNvPr id="531" name="Google Shape;531;p89"/>
          <p:cNvSpPr/>
          <p:nvPr/>
        </p:nvSpPr>
        <p:spPr>
          <a:xfrm>
            <a:off x="4441031" y="550068"/>
            <a:ext cx="3731400" cy="1221600"/>
          </a:xfrm>
          <a:prstGeom prst="rect">
            <a:avLst/>
          </a:prstGeom>
          <a:noFill/>
          <a:ln cap="flat" cmpd="sng" w="12700">
            <a:solidFill>
              <a:schemeClr val="dk1"/>
            </a:solidFill>
            <a:prstDash val="solid"/>
            <a:miter lim="800000"/>
            <a:headEnd len="sm" w="sm" type="none"/>
            <a:tailEnd len="sm" w="sm" type="none"/>
          </a:ln>
        </p:spPr>
        <p:txBody>
          <a:bodyPr anchorCtr="0" anchor="t" bIns="34525" lIns="69050" spcFirstLastPara="1" rIns="69050" wrap="square" tIns="34525">
            <a:noAutofit/>
          </a:bodyPr>
          <a:lstStyle/>
          <a:p>
            <a:pPr indent="0" lvl="0" marL="0" marR="0" rtl="0" algn="l">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SELECT        [DISTINCT]  </a:t>
            </a:r>
            <a:r>
              <a:rPr b="0" i="1" lang="en" sz="1500" u="none" cap="none" strike="noStrike">
                <a:solidFill>
                  <a:srgbClr val="000000"/>
                </a:solidFill>
                <a:latin typeface="Century Gothic"/>
                <a:ea typeface="Century Gothic"/>
                <a:cs typeface="Century Gothic"/>
                <a:sym typeface="Century Gothic"/>
              </a:rPr>
              <a:t>target-list</a:t>
            </a:r>
            <a:endParaRPr b="0" i="0" sz="15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FROM         </a:t>
            </a:r>
            <a:r>
              <a:rPr b="0" i="1" lang="en" sz="1500" u="none" cap="none" strike="noStrike">
                <a:solidFill>
                  <a:srgbClr val="000000"/>
                </a:solidFill>
                <a:latin typeface="Century Gothic"/>
                <a:ea typeface="Century Gothic"/>
                <a:cs typeface="Century Gothic"/>
                <a:sym typeface="Century Gothic"/>
              </a:rPr>
              <a:t>relation-list</a:t>
            </a:r>
            <a:endParaRPr b="0" i="0" sz="15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WHERE        </a:t>
            </a:r>
            <a:r>
              <a:rPr b="0" i="1" lang="en" sz="1500" u="none" cap="none" strike="noStrike">
                <a:solidFill>
                  <a:srgbClr val="000000"/>
                </a:solidFill>
                <a:latin typeface="Century Gothic"/>
                <a:ea typeface="Century Gothic"/>
                <a:cs typeface="Century Gothic"/>
                <a:sym typeface="Century Gothic"/>
              </a:rPr>
              <a:t>qualification</a:t>
            </a:r>
            <a:endParaRPr sz="1100"/>
          </a:p>
          <a:p>
            <a:pPr indent="0" lvl="0" marL="0" marR="0" rtl="0" algn="l">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GROUP BY  </a:t>
            </a:r>
            <a:r>
              <a:rPr b="0" i="1" lang="en" sz="1500" u="none" cap="none" strike="noStrike">
                <a:solidFill>
                  <a:srgbClr val="000000"/>
                </a:solidFill>
                <a:latin typeface="Century Gothic"/>
                <a:ea typeface="Century Gothic"/>
                <a:cs typeface="Century Gothic"/>
                <a:sym typeface="Century Gothic"/>
              </a:rPr>
              <a:t>grouping-list</a:t>
            </a:r>
            <a:endParaRPr sz="1100"/>
          </a:p>
          <a:p>
            <a:pPr indent="0" lvl="0" marL="0" marR="0" rtl="0" algn="l">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HAVING      </a:t>
            </a:r>
            <a:r>
              <a:rPr b="0" i="1" lang="en" sz="1500" u="none" cap="none" strike="noStrike">
                <a:solidFill>
                  <a:srgbClr val="000000"/>
                </a:solidFill>
                <a:latin typeface="Century Gothic"/>
                <a:ea typeface="Century Gothic"/>
                <a:cs typeface="Century Gothic"/>
                <a:sym typeface="Century Gothic"/>
              </a:rPr>
              <a:t>group-qualification</a:t>
            </a:r>
            <a:endParaRPr sz="1100"/>
          </a:p>
        </p:txBody>
      </p:sp>
      <p:sp>
        <p:nvSpPr>
          <p:cNvPr id="532" name="Google Shape;532;p89"/>
          <p:cNvSpPr txBox="1"/>
          <p:nvPr/>
        </p:nvSpPr>
        <p:spPr>
          <a:xfrm>
            <a:off x="408143" y="1715899"/>
            <a:ext cx="3078000" cy="6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Try Queries Here</a:t>
            </a:r>
            <a:endParaRPr sz="1100"/>
          </a:p>
          <a:p>
            <a:pPr indent="0" lvl="0" marL="0" marR="0" rtl="0" algn="l">
              <a:lnSpc>
                <a:spcPct val="100000"/>
              </a:lnSpc>
              <a:spcBef>
                <a:spcPts val="0"/>
              </a:spcBef>
              <a:spcAft>
                <a:spcPts val="0"/>
              </a:spcAft>
              <a:buClr>
                <a:srgbClr val="000000"/>
              </a:buClr>
              <a:buSzPts val="1400"/>
              <a:buFont typeface="Century Gothic"/>
              <a:buNone/>
            </a:pPr>
            <a:r>
              <a:rPr b="0" i="0" lang="en" sz="1400" u="sng" cap="none" strike="noStrike">
                <a:solidFill>
                  <a:schemeClr val="hlink"/>
                </a:solidFill>
                <a:latin typeface="Century Gothic"/>
                <a:ea typeface="Century Gothic"/>
                <a:cs typeface="Century Gothic"/>
                <a:sym typeface="Century Gothic"/>
                <a:hlinkClick r:id="rId3"/>
              </a:rPr>
              <a:t>http://sqlfiddle.com/#!17/67109/12</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sp>
        <p:nvSpPr>
          <p:cNvPr id="533" name="Google Shape;533;p89"/>
          <p:cNvSpPr txBox="1"/>
          <p:nvPr>
            <p:ph idx="4294967295" type="ftr"/>
          </p:nvPr>
        </p:nvSpPr>
        <p:spPr>
          <a:xfrm>
            <a:off x="925830" y="4839892"/>
            <a:ext cx="2171700" cy="3024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CF0E30"/>
              </a:buClr>
              <a:buSzPts val="900"/>
              <a:buFont typeface="Book Antiqua"/>
              <a:buNone/>
            </a:pPr>
            <a:r>
              <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CF0E30"/>
              </a:buClr>
              <a:buSzPts val="900"/>
              <a:buFont typeface="Book Antiqua"/>
              <a:buNone/>
            </a:pPr>
            <a:r>
              <a:t/>
            </a:r>
            <a:endParaRPr b="0" i="0" sz="900" u="none" cap="none" strike="noStrike">
              <a:solidFill>
                <a:srgbClr val="44546A"/>
              </a:solidFill>
              <a:latin typeface="Times New Roman"/>
              <a:ea typeface="Times New Roman"/>
              <a:cs typeface="Times New Roman"/>
              <a:sym typeface="Times New Roman"/>
            </a:endParaRPr>
          </a:p>
        </p:txBody>
      </p:sp>
      <p:sp>
        <p:nvSpPr>
          <p:cNvPr id="534" name="Google Shape;534;p89"/>
          <p:cNvSpPr/>
          <p:nvPr/>
        </p:nvSpPr>
        <p:spPr>
          <a:xfrm>
            <a:off x="3154680" y="2457450"/>
            <a:ext cx="1314600" cy="4572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GROUP BY</a:t>
            </a:r>
            <a:endParaRPr sz="1100"/>
          </a:p>
        </p:txBody>
      </p:sp>
      <p:sp>
        <p:nvSpPr>
          <p:cNvPr id="535" name="Google Shape;535;p89"/>
          <p:cNvSpPr txBox="1"/>
          <p:nvPr/>
        </p:nvSpPr>
        <p:spPr>
          <a:xfrm>
            <a:off x="943951" y="4289038"/>
            <a:ext cx="1839000" cy="762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Book Antiqua"/>
              <a:buNone/>
            </a:pPr>
            <a:r>
              <a:rPr b="1" i="1" lang="en" sz="1500" u="none" cap="none" strike="noStrike">
                <a:solidFill>
                  <a:srgbClr val="000000"/>
                </a:solidFill>
                <a:latin typeface="Book Antiqua"/>
                <a:ea typeface="Book Antiqua"/>
                <a:cs typeface="Book Antiqua"/>
                <a:sym typeface="Book Antiqua"/>
              </a:rPr>
              <a:t>One or more tables to use </a:t>
            </a:r>
            <a:endParaRPr sz="1100"/>
          </a:p>
          <a:p>
            <a:pPr indent="0" lvl="0" marL="0" marR="0" rtl="0" algn="l">
              <a:lnSpc>
                <a:spcPct val="100000"/>
              </a:lnSpc>
              <a:spcBef>
                <a:spcPts val="0"/>
              </a:spcBef>
              <a:spcAft>
                <a:spcPts val="0"/>
              </a:spcAft>
              <a:buClr>
                <a:srgbClr val="000000"/>
              </a:buClr>
              <a:buSzPts val="1500"/>
              <a:buFont typeface="Book Antiqua"/>
              <a:buNone/>
            </a:pPr>
            <a:r>
              <a:rPr b="1" i="1" lang="en" sz="1500" u="none" cap="none" strike="noStrike">
                <a:solidFill>
                  <a:srgbClr val="000000"/>
                </a:solidFill>
                <a:latin typeface="Book Antiqua"/>
                <a:ea typeface="Book Antiqua"/>
                <a:cs typeface="Book Antiqua"/>
                <a:sym typeface="Book Antiqua"/>
              </a:rPr>
              <a:t>(cross product …)</a:t>
            </a:r>
            <a:endParaRPr sz="1100"/>
          </a:p>
        </p:txBody>
      </p:sp>
      <p:sp>
        <p:nvSpPr>
          <p:cNvPr id="536" name="Google Shape;536;p89"/>
          <p:cNvSpPr txBox="1"/>
          <p:nvPr/>
        </p:nvSpPr>
        <p:spPr>
          <a:xfrm>
            <a:off x="925830" y="3486151"/>
            <a:ext cx="1943100" cy="52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Book Antiqua"/>
              <a:buNone/>
            </a:pPr>
            <a:r>
              <a:rPr b="1" i="1" lang="en" sz="1500" u="none" cap="none" strike="noStrike">
                <a:solidFill>
                  <a:srgbClr val="000000"/>
                </a:solidFill>
                <a:latin typeface="Book Antiqua"/>
                <a:ea typeface="Book Antiqua"/>
                <a:cs typeface="Book Antiqua"/>
                <a:sym typeface="Book Antiqua"/>
              </a:rPr>
              <a:t>Apply selections</a:t>
            </a:r>
            <a:endParaRPr sz="1100"/>
          </a:p>
          <a:p>
            <a:pPr indent="0" lvl="0" marL="0" marR="0" rtl="0" algn="l">
              <a:lnSpc>
                <a:spcPct val="100000"/>
              </a:lnSpc>
              <a:spcBef>
                <a:spcPts val="0"/>
              </a:spcBef>
              <a:spcAft>
                <a:spcPts val="0"/>
              </a:spcAft>
              <a:buClr>
                <a:srgbClr val="000000"/>
              </a:buClr>
              <a:buSzPts val="1500"/>
              <a:buFont typeface="Book Antiqua"/>
              <a:buNone/>
            </a:pPr>
            <a:r>
              <a:rPr b="1" i="1" lang="en" sz="1500" u="none" cap="none" strike="noStrike">
                <a:solidFill>
                  <a:srgbClr val="000000"/>
                </a:solidFill>
                <a:latin typeface="Book Antiqua"/>
                <a:ea typeface="Book Antiqua"/>
                <a:cs typeface="Book Antiqua"/>
                <a:sym typeface="Book Antiqua"/>
              </a:rPr>
              <a:t>(eliminate rows)</a:t>
            </a:r>
            <a:endParaRPr sz="1100"/>
          </a:p>
        </p:txBody>
      </p:sp>
      <p:sp>
        <p:nvSpPr>
          <p:cNvPr id="537" name="Google Shape;537;p89"/>
          <p:cNvSpPr txBox="1"/>
          <p:nvPr/>
        </p:nvSpPr>
        <p:spPr>
          <a:xfrm>
            <a:off x="6755130" y="3292080"/>
            <a:ext cx="2343300" cy="75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Book Antiqua"/>
              <a:buNone/>
            </a:pPr>
            <a:r>
              <a:rPr b="1" i="1" lang="en" sz="1500" u="none" cap="none" strike="noStrike">
                <a:solidFill>
                  <a:srgbClr val="000000"/>
                </a:solidFill>
                <a:latin typeface="Book Antiqua"/>
                <a:ea typeface="Book Antiqua"/>
                <a:cs typeface="Book Antiqua"/>
                <a:sym typeface="Book Antiqua"/>
              </a:rPr>
              <a:t>Project away columns</a:t>
            </a:r>
            <a:endParaRPr sz="1100"/>
          </a:p>
          <a:p>
            <a:pPr indent="0" lvl="0" marL="0" marR="0" rtl="0" algn="l">
              <a:lnSpc>
                <a:spcPct val="100000"/>
              </a:lnSpc>
              <a:spcBef>
                <a:spcPts val="0"/>
              </a:spcBef>
              <a:spcAft>
                <a:spcPts val="0"/>
              </a:spcAft>
              <a:buClr>
                <a:srgbClr val="000000"/>
              </a:buClr>
              <a:buSzPts val="1500"/>
              <a:buFont typeface="Book Antiqua"/>
              <a:buNone/>
            </a:pPr>
            <a:r>
              <a:rPr b="1" i="1" lang="en" sz="1500" u="none" cap="none" strike="noStrike">
                <a:solidFill>
                  <a:srgbClr val="000000"/>
                </a:solidFill>
                <a:latin typeface="Book Antiqua"/>
                <a:ea typeface="Book Antiqua"/>
                <a:cs typeface="Book Antiqua"/>
                <a:sym typeface="Book Antiqua"/>
              </a:rPr>
              <a:t>(just keep those used in SELECT, GBY, HAVING)</a:t>
            </a:r>
            <a:endParaRPr sz="1100"/>
          </a:p>
        </p:txBody>
      </p:sp>
      <p:sp>
        <p:nvSpPr>
          <p:cNvPr id="538" name="Google Shape;538;p89"/>
          <p:cNvSpPr/>
          <p:nvPr/>
        </p:nvSpPr>
        <p:spPr>
          <a:xfrm>
            <a:off x="3154680" y="3486150"/>
            <a:ext cx="1314600" cy="4572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WHERE</a:t>
            </a:r>
            <a:endParaRPr sz="1100"/>
          </a:p>
        </p:txBody>
      </p:sp>
      <p:sp>
        <p:nvSpPr>
          <p:cNvPr id="539" name="Google Shape;539;p89"/>
          <p:cNvSpPr/>
          <p:nvPr/>
        </p:nvSpPr>
        <p:spPr>
          <a:xfrm>
            <a:off x="3097530" y="4400550"/>
            <a:ext cx="1314600" cy="4572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FROM</a:t>
            </a:r>
            <a:endParaRPr sz="1100"/>
          </a:p>
        </p:txBody>
      </p:sp>
      <p:sp>
        <p:nvSpPr>
          <p:cNvPr id="540" name="Google Shape;540;p89"/>
          <p:cNvSpPr/>
          <p:nvPr/>
        </p:nvSpPr>
        <p:spPr>
          <a:xfrm>
            <a:off x="5269230" y="4400550"/>
            <a:ext cx="1314600" cy="4572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HAVING</a:t>
            </a:r>
            <a:endParaRPr sz="1100"/>
          </a:p>
        </p:txBody>
      </p:sp>
      <p:sp>
        <p:nvSpPr>
          <p:cNvPr id="541" name="Google Shape;541;p89"/>
          <p:cNvSpPr txBox="1"/>
          <p:nvPr/>
        </p:nvSpPr>
        <p:spPr>
          <a:xfrm>
            <a:off x="1354456" y="2437379"/>
            <a:ext cx="1371600" cy="52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Book Antiqua"/>
              <a:buNone/>
            </a:pPr>
            <a:r>
              <a:rPr b="1" i="1" lang="en" sz="1500" u="none" cap="none" strike="noStrike">
                <a:solidFill>
                  <a:srgbClr val="000000"/>
                </a:solidFill>
                <a:latin typeface="Book Antiqua"/>
                <a:ea typeface="Book Antiqua"/>
                <a:cs typeface="Book Antiqua"/>
                <a:sym typeface="Book Antiqua"/>
              </a:rPr>
              <a:t>Form groups &amp; aggregate</a:t>
            </a:r>
            <a:endParaRPr sz="1100"/>
          </a:p>
        </p:txBody>
      </p:sp>
      <p:sp>
        <p:nvSpPr>
          <p:cNvPr id="542" name="Google Shape;542;p89"/>
          <p:cNvSpPr/>
          <p:nvPr/>
        </p:nvSpPr>
        <p:spPr>
          <a:xfrm>
            <a:off x="5269230" y="3486150"/>
            <a:ext cx="1314600" cy="4572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SELECT</a:t>
            </a:r>
            <a:endParaRPr sz="1100"/>
          </a:p>
        </p:txBody>
      </p:sp>
      <p:sp>
        <p:nvSpPr>
          <p:cNvPr id="543" name="Google Shape;543;p89"/>
          <p:cNvSpPr txBox="1"/>
          <p:nvPr/>
        </p:nvSpPr>
        <p:spPr>
          <a:xfrm>
            <a:off x="6755130" y="4289038"/>
            <a:ext cx="1028700" cy="52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Book Antiqua"/>
              <a:buNone/>
            </a:pPr>
            <a:r>
              <a:rPr b="1" i="1" lang="en" sz="1500" u="none" cap="none" strike="noStrike">
                <a:solidFill>
                  <a:srgbClr val="000000"/>
                </a:solidFill>
                <a:latin typeface="Book Antiqua"/>
                <a:ea typeface="Book Antiqua"/>
                <a:cs typeface="Book Antiqua"/>
                <a:sym typeface="Book Antiqua"/>
              </a:rPr>
              <a:t>Eliminate groups</a:t>
            </a:r>
            <a:endParaRPr sz="1100"/>
          </a:p>
        </p:txBody>
      </p:sp>
      <p:sp>
        <p:nvSpPr>
          <p:cNvPr id="544" name="Google Shape;544;p89"/>
          <p:cNvSpPr/>
          <p:nvPr/>
        </p:nvSpPr>
        <p:spPr>
          <a:xfrm>
            <a:off x="5269230" y="2457450"/>
            <a:ext cx="1314600" cy="4572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Century Gothic"/>
              <a:buNone/>
            </a:pPr>
            <a:r>
              <a:rPr b="0" i="0" lang="en" sz="1500" u="none" cap="none" strike="noStrike">
                <a:solidFill>
                  <a:srgbClr val="000000"/>
                </a:solidFill>
                <a:latin typeface="Century Gothic"/>
                <a:ea typeface="Century Gothic"/>
                <a:cs typeface="Century Gothic"/>
                <a:sym typeface="Century Gothic"/>
              </a:rPr>
              <a:t>[DISTINCT]</a:t>
            </a:r>
            <a:endParaRPr sz="1100"/>
          </a:p>
        </p:txBody>
      </p:sp>
      <p:sp>
        <p:nvSpPr>
          <p:cNvPr id="545" name="Google Shape;545;p89"/>
          <p:cNvSpPr txBox="1"/>
          <p:nvPr/>
        </p:nvSpPr>
        <p:spPr>
          <a:xfrm>
            <a:off x="6755130" y="2457451"/>
            <a:ext cx="1028700" cy="52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Book Antiqua"/>
              <a:buNone/>
            </a:pPr>
            <a:r>
              <a:rPr b="1" i="1" lang="en" sz="1500" u="none" cap="none" strike="noStrike">
                <a:solidFill>
                  <a:srgbClr val="000000"/>
                </a:solidFill>
                <a:latin typeface="Book Antiqua"/>
                <a:ea typeface="Book Antiqua"/>
                <a:cs typeface="Book Antiqua"/>
                <a:sym typeface="Book Antiqua"/>
              </a:rPr>
              <a:t>Eliminate duplicates</a:t>
            </a:r>
            <a:endParaRPr sz="1100"/>
          </a:p>
        </p:txBody>
      </p:sp>
      <p:cxnSp>
        <p:nvCxnSpPr>
          <p:cNvPr id="546" name="Google Shape;546;p89"/>
          <p:cNvCxnSpPr/>
          <p:nvPr/>
        </p:nvCxnSpPr>
        <p:spPr>
          <a:xfrm>
            <a:off x="3783330" y="3943350"/>
            <a:ext cx="0" cy="457200"/>
          </a:xfrm>
          <a:prstGeom prst="straightConnector1">
            <a:avLst/>
          </a:prstGeom>
          <a:noFill/>
          <a:ln cap="flat" cmpd="sng" w="57150">
            <a:solidFill>
              <a:schemeClr val="dk1"/>
            </a:solidFill>
            <a:prstDash val="solid"/>
            <a:round/>
            <a:headEnd len="med" w="med" type="triangle"/>
            <a:tailEnd len="med" w="med" type="none"/>
          </a:ln>
        </p:spPr>
      </p:cxnSp>
      <p:cxnSp>
        <p:nvCxnSpPr>
          <p:cNvPr id="547" name="Google Shape;547;p89"/>
          <p:cNvCxnSpPr/>
          <p:nvPr/>
        </p:nvCxnSpPr>
        <p:spPr>
          <a:xfrm>
            <a:off x="3783330" y="2914650"/>
            <a:ext cx="0" cy="571500"/>
          </a:xfrm>
          <a:prstGeom prst="straightConnector1">
            <a:avLst/>
          </a:prstGeom>
          <a:noFill/>
          <a:ln cap="flat" cmpd="sng" w="57150">
            <a:solidFill>
              <a:schemeClr val="dk1"/>
            </a:solidFill>
            <a:prstDash val="solid"/>
            <a:round/>
            <a:headEnd len="med" w="med" type="triangle"/>
            <a:tailEnd len="med" w="med" type="none"/>
          </a:ln>
        </p:spPr>
      </p:cxnSp>
      <p:cxnSp>
        <p:nvCxnSpPr>
          <p:cNvPr id="548" name="Google Shape;548;p89"/>
          <p:cNvCxnSpPr/>
          <p:nvPr/>
        </p:nvCxnSpPr>
        <p:spPr>
          <a:xfrm>
            <a:off x="5897880" y="3943350"/>
            <a:ext cx="0" cy="457200"/>
          </a:xfrm>
          <a:prstGeom prst="straightConnector1">
            <a:avLst/>
          </a:prstGeom>
          <a:noFill/>
          <a:ln cap="flat" cmpd="sng" w="57150">
            <a:solidFill>
              <a:schemeClr val="dk1"/>
            </a:solidFill>
            <a:prstDash val="solid"/>
            <a:round/>
            <a:headEnd len="med" w="med" type="triangle"/>
            <a:tailEnd len="med" w="med" type="none"/>
          </a:ln>
        </p:spPr>
      </p:cxnSp>
      <p:cxnSp>
        <p:nvCxnSpPr>
          <p:cNvPr id="549" name="Google Shape;549;p89"/>
          <p:cNvCxnSpPr/>
          <p:nvPr/>
        </p:nvCxnSpPr>
        <p:spPr>
          <a:xfrm>
            <a:off x="5897880" y="2914650"/>
            <a:ext cx="0" cy="571500"/>
          </a:xfrm>
          <a:prstGeom prst="straightConnector1">
            <a:avLst/>
          </a:prstGeom>
          <a:noFill/>
          <a:ln cap="flat" cmpd="sng" w="57150">
            <a:solidFill>
              <a:schemeClr val="dk1"/>
            </a:solidFill>
            <a:prstDash val="solid"/>
            <a:round/>
            <a:headEnd len="med" w="med" type="triangle"/>
            <a:tailEnd len="med" w="med" type="none"/>
          </a:ln>
        </p:spPr>
      </p:cxnSp>
      <p:sp>
        <p:nvSpPr>
          <p:cNvPr id="550" name="Google Shape;550;p89"/>
          <p:cNvSpPr/>
          <p:nvPr/>
        </p:nvSpPr>
        <p:spPr>
          <a:xfrm>
            <a:off x="3783330" y="2171700"/>
            <a:ext cx="1485900" cy="2457450"/>
          </a:xfrm>
          <a:custGeom>
            <a:rect b="b" l="l" r="r" t="t"/>
            <a:pathLst>
              <a:path extrusionOk="0" h="2064" w="1248">
                <a:moveTo>
                  <a:pt x="0" y="240"/>
                </a:moveTo>
                <a:lnTo>
                  <a:pt x="0" y="0"/>
                </a:lnTo>
                <a:lnTo>
                  <a:pt x="672" y="0"/>
                </a:lnTo>
                <a:lnTo>
                  <a:pt x="672" y="2064"/>
                </a:lnTo>
                <a:lnTo>
                  <a:pt x="1248" y="2064"/>
                </a:lnTo>
              </a:path>
            </a:pathLst>
          </a:custGeom>
          <a:noFill/>
          <a:ln cap="flat" cmpd="sng" w="57150">
            <a:solidFill>
              <a:schemeClr val="dk1"/>
            </a:solidFill>
            <a:prstDash val="solid"/>
            <a:round/>
            <a:headEnd len="med" w="med"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entury Gothic"/>
              <a:buNone/>
            </a:pPr>
            <a:r>
              <a:t/>
            </a:r>
            <a:endParaRPr b="0" i="0" sz="1400" u="none" cap="none" strike="noStrike">
              <a:solidFill>
                <a:srgbClr val="000000"/>
              </a:solidFill>
              <a:latin typeface="Century Gothic"/>
              <a:ea typeface="Century Gothic"/>
              <a:cs typeface="Century Gothic"/>
              <a:sym typeface="Century Gothic"/>
            </a:endParaRPr>
          </a:p>
        </p:txBody>
      </p:sp>
      <p:cxnSp>
        <p:nvCxnSpPr>
          <p:cNvPr id="551" name="Google Shape;551;p89"/>
          <p:cNvCxnSpPr/>
          <p:nvPr/>
        </p:nvCxnSpPr>
        <p:spPr>
          <a:xfrm>
            <a:off x="5897880" y="2000250"/>
            <a:ext cx="0" cy="457200"/>
          </a:xfrm>
          <a:prstGeom prst="straightConnector1">
            <a:avLst/>
          </a:prstGeom>
          <a:noFill/>
          <a:ln cap="flat" cmpd="sng" w="57150">
            <a:solidFill>
              <a:schemeClr val="dk1"/>
            </a:solidFill>
            <a:prstDash val="solid"/>
            <a:round/>
            <a:headEnd len="med" w="med" type="triangl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90"/>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LIMIT</a:t>
            </a:r>
            <a:endParaRPr/>
          </a:p>
        </p:txBody>
      </p:sp>
      <p:sp>
        <p:nvSpPr>
          <p:cNvPr id="557" name="Google Shape;557;p9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2700" rtl="0" algn="l">
              <a:lnSpc>
                <a:spcPct val="90000"/>
              </a:lnSpc>
              <a:spcBef>
                <a:spcPts val="0"/>
              </a:spcBef>
              <a:spcAft>
                <a:spcPts val="0"/>
              </a:spcAft>
              <a:buSzPts val="1800"/>
              <a:buNone/>
            </a:pPr>
            <a:r>
              <a:rPr lang="en" sz="1800">
                <a:solidFill>
                  <a:srgbClr val="FF0000"/>
                </a:solidFill>
                <a:latin typeface="Lucida Sans"/>
                <a:ea typeface="Lucida Sans"/>
                <a:cs typeface="Lucida Sans"/>
                <a:sym typeface="Lucida Sans"/>
              </a:rPr>
              <a:t>SELECT </a:t>
            </a: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DISTINCT</a:t>
            </a:r>
            <a:r>
              <a:rPr lang="en" sz="1800">
                <a:latin typeface="Lucida Sans"/>
                <a:ea typeface="Lucida Sans"/>
                <a:cs typeface="Lucida Sans"/>
                <a:sym typeface="Lucida Sans"/>
              </a:rPr>
              <a:t>] </a:t>
            </a:r>
            <a:r>
              <a:rPr i="1" lang="en" sz="1800">
                <a:latin typeface="Lucida Sans"/>
                <a:ea typeface="Lucida Sans"/>
                <a:cs typeface="Lucida Sans"/>
                <a:sym typeface="Lucida Sans"/>
              </a:rPr>
              <a:t>&lt;column expression list&gt;</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 </a:t>
            </a:r>
            <a:r>
              <a:rPr i="1" lang="en" sz="1800">
                <a:latin typeface="Lucida Sans"/>
                <a:ea typeface="Lucida Sans"/>
                <a:cs typeface="Lucida Sans"/>
                <a:sym typeface="Lucida Sans"/>
              </a:rPr>
              <a:t>&lt;single table&gt;</a:t>
            </a:r>
            <a:br>
              <a:rPr lang="en" sz="1800">
                <a:latin typeface="Lucida Sans"/>
                <a:ea typeface="Lucida Sans"/>
                <a:cs typeface="Lucida Sans"/>
                <a:sym typeface="Lucida Sans"/>
              </a:rPr>
            </a:b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WHERE</a:t>
            </a:r>
            <a:r>
              <a:rPr lang="en" sz="1800">
                <a:latin typeface="Lucida Sans"/>
                <a:ea typeface="Lucida Sans"/>
                <a:cs typeface="Lucida Sans"/>
                <a:sym typeface="Lucida Sans"/>
              </a:rPr>
              <a:t> </a:t>
            </a:r>
            <a:r>
              <a:rPr i="1" lang="en" sz="1800">
                <a:latin typeface="Lucida Sans"/>
                <a:ea typeface="Lucida Sans"/>
                <a:cs typeface="Lucida Sans"/>
                <a:sym typeface="Lucida Sans"/>
              </a:rPr>
              <a:t>&lt;predicate&gt;</a:t>
            </a:r>
            <a:r>
              <a:rPr lang="en" sz="1800">
                <a:latin typeface="Lucida Sans"/>
                <a:ea typeface="Lucida Sans"/>
                <a:cs typeface="Lucida Sans"/>
                <a:sym typeface="Lucida Sans"/>
              </a:rPr>
              <a:t>]</a:t>
            </a:r>
            <a:br>
              <a:rPr lang="en" sz="1800">
                <a:latin typeface="Lucida Sans"/>
                <a:ea typeface="Lucida Sans"/>
                <a:cs typeface="Lucida Sans"/>
                <a:sym typeface="Lucida Sans"/>
              </a:rPr>
            </a:b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GROUP BY </a:t>
            </a:r>
            <a:r>
              <a:rPr i="1" lang="en" sz="1800">
                <a:latin typeface="Lucida Sans"/>
                <a:ea typeface="Lucida Sans"/>
                <a:cs typeface="Lucida Sans"/>
                <a:sym typeface="Lucida Sans"/>
              </a:rPr>
              <a:t>&lt;column list&gt;</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HAVING</a:t>
            </a:r>
            <a:r>
              <a:rPr lang="en" sz="1800">
                <a:latin typeface="Lucida Sans"/>
                <a:ea typeface="Lucida Sans"/>
                <a:cs typeface="Lucida Sans"/>
                <a:sym typeface="Lucida Sans"/>
              </a:rPr>
              <a:t> </a:t>
            </a:r>
            <a:r>
              <a:rPr i="1" lang="en" sz="1800">
                <a:latin typeface="Lucida Sans"/>
                <a:ea typeface="Lucida Sans"/>
                <a:cs typeface="Lucida Sans"/>
                <a:sym typeface="Lucida Sans"/>
              </a:rPr>
              <a:t>&lt;predicate&gt;</a:t>
            </a:r>
            <a:r>
              <a:rPr lang="en" sz="1800">
                <a:latin typeface="Lucida Sans"/>
                <a:ea typeface="Lucida Sans"/>
                <a:cs typeface="Lucida Sans"/>
                <a:sym typeface="Lucida Sans"/>
              </a:rPr>
              <a:t>] ]</a:t>
            </a:r>
            <a:br>
              <a:rPr lang="en" sz="1800">
                <a:latin typeface="Lucida Sans"/>
                <a:ea typeface="Lucida Sans"/>
                <a:cs typeface="Lucida Sans"/>
                <a:sym typeface="Lucida Sans"/>
              </a:rPr>
            </a:b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ORDER BY </a:t>
            </a:r>
            <a:r>
              <a:rPr i="1" lang="en" sz="1800">
                <a:latin typeface="Lucida Sans"/>
                <a:ea typeface="Lucida Sans"/>
                <a:cs typeface="Lucida Sans"/>
                <a:sym typeface="Lucida Sans"/>
              </a:rPr>
              <a:t>&lt;column list&gt;</a:t>
            </a:r>
            <a:r>
              <a:rPr lang="en" sz="1800">
                <a:latin typeface="Lucida Sans"/>
                <a:ea typeface="Lucida Sans"/>
                <a:cs typeface="Lucida Sans"/>
                <a:sym typeface="Lucida Sans"/>
              </a:rPr>
              <a:t>]     						  </a:t>
            </a:r>
            <a:endParaRPr sz="1800">
              <a:latin typeface="Lucida Sans"/>
              <a:ea typeface="Lucida Sans"/>
              <a:cs typeface="Lucida Sans"/>
              <a:sym typeface="Lucida Sans"/>
            </a:endParaRPr>
          </a:p>
          <a:p>
            <a:pPr indent="0" lvl="0" marL="12700" rtl="0" algn="l">
              <a:lnSpc>
                <a:spcPct val="90000"/>
              </a:lnSpc>
              <a:spcBef>
                <a:spcPts val="0"/>
              </a:spcBef>
              <a:spcAft>
                <a:spcPts val="0"/>
              </a:spcAft>
              <a:buSzPts val="1800"/>
              <a:buNone/>
            </a:pPr>
            <a:r>
              <a:rPr lang="en" sz="1800">
                <a:latin typeface="Lucida Sans"/>
                <a:ea typeface="Lucida Sans"/>
                <a:cs typeface="Lucida Sans"/>
                <a:sym typeface="Lucida Sans"/>
              </a:rPr>
              <a:t>[</a:t>
            </a:r>
            <a:r>
              <a:rPr lang="en" sz="1800">
                <a:solidFill>
                  <a:srgbClr val="FF0000"/>
                </a:solidFill>
                <a:latin typeface="Lucida Sans"/>
                <a:ea typeface="Lucida Sans"/>
                <a:cs typeface="Lucida Sans"/>
                <a:sym typeface="Lucida Sans"/>
              </a:rPr>
              <a:t>LIMIT</a:t>
            </a:r>
            <a:r>
              <a:rPr lang="en" sz="1800">
                <a:latin typeface="Lucida Sans"/>
                <a:ea typeface="Lucida Sans"/>
                <a:cs typeface="Lucida Sans"/>
                <a:sym typeface="Lucida Sans"/>
              </a:rPr>
              <a:t> &lt;number&gt;]</a:t>
            </a:r>
            <a:r>
              <a:rPr lang="en" sz="1800">
                <a:solidFill>
                  <a:srgbClr val="FF0000"/>
                </a:solidFill>
                <a:latin typeface="Lucida Sans"/>
                <a:ea typeface="Lucida Sans"/>
                <a:cs typeface="Lucida Sans"/>
                <a:sym typeface="Lucida Sans"/>
              </a:rPr>
              <a:t>;</a:t>
            </a:r>
            <a:endParaRPr sz="2400">
              <a:latin typeface="Century Gothic"/>
              <a:ea typeface="Century Gothic"/>
              <a:cs typeface="Century Gothic"/>
              <a:sym typeface="Century Gothic"/>
            </a:endParaRPr>
          </a:p>
          <a:p>
            <a:pPr indent="-330200" lvl="0" marL="342900" rtl="0" algn="l">
              <a:lnSpc>
                <a:spcPct val="90000"/>
              </a:lnSpc>
              <a:spcBef>
                <a:spcPts val="1700"/>
              </a:spcBef>
              <a:spcAft>
                <a:spcPts val="0"/>
              </a:spcAft>
              <a:buSzPts val="2400"/>
              <a:buChar char="➢"/>
            </a:pPr>
            <a:r>
              <a:rPr lang="en" sz="2400">
                <a:latin typeface="Century Gothic"/>
                <a:ea typeface="Century Gothic"/>
                <a:cs typeface="Century Gothic"/>
                <a:sym typeface="Century Gothic"/>
              </a:rPr>
              <a:t>The LIMIT clause lets us specify the maximum number of results to return. Similar to head().</a:t>
            </a:r>
            <a:endParaRPr/>
          </a:p>
          <a:p>
            <a:pPr indent="-330200" lvl="0" marL="342900" rtl="0" algn="l">
              <a:lnSpc>
                <a:spcPct val="90000"/>
              </a:lnSpc>
              <a:spcBef>
                <a:spcPts val="1700"/>
              </a:spcBef>
              <a:spcAft>
                <a:spcPts val="0"/>
              </a:spcAft>
              <a:buSzPts val="2400"/>
              <a:buChar char="➢"/>
            </a:pPr>
            <a:r>
              <a:rPr lang="en" sz="2400">
                <a:latin typeface="Century Gothic"/>
                <a:ea typeface="Century Gothic"/>
                <a:cs typeface="Century Gothic"/>
                <a:sym typeface="Century Gothic"/>
              </a:rPr>
              <a:t>Does not return a random sample!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91"/>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Basic Joins</a:t>
            </a:r>
            <a:endParaRPr/>
          </a:p>
        </p:txBody>
      </p:sp>
      <p:sp>
        <p:nvSpPr>
          <p:cNvPr id="564" name="Google Shape;564;p91"/>
          <p:cNvSpPr/>
          <p:nvPr/>
        </p:nvSpPr>
        <p:spPr>
          <a:xfrm>
            <a:off x="6026150" y="4839892"/>
            <a:ext cx="3429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1" lang="en" sz="1400" u="sng">
                <a:solidFill>
                  <a:schemeClr val="hlink"/>
                </a:solidFill>
                <a:latin typeface="Century Gothic"/>
                <a:ea typeface="Century Gothic"/>
                <a:cs typeface="Century Gothic"/>
                <a:sym typeface="Century Gothic"/>
                <a:hlinkClick r:id="rId3"/>
              </a:rPr>
              <a:t>http://sqlfiddle.com/#!17/4215a/10</a:t>
            </a:r>
            <a:r>
              <a:rPr i="1" lang="en" sz="1400">
                <a:solidFill>
                  <a:srgbClr val="7F7F7F"/>
                </a:solidFill>
                <a:latin typeface="Century Gothic"/>
                <a:ea typeface="Century Gothic"/>
                <a:cs typeface="Century Gothic"/>
                <a:sym typeface="Century Gothic"/>
              </a:rPr>
              <a:t> </a:t>
            </a:r>
            <a:endParaRPr i="1" sz="1500">
              <a:solidFill>
                <a:srgbClr val="7F7F7F"/>
              </a:solidFill>
              <a:latin typeface="Century Gothic"/>
              <a:ea typeface="Century Gothic"/>
              <a:cs typeface="Century Gothic"/>
              <a:sym typeface="Century Gothic"/>
            </a:endParaRPr>
          </a:p>
        </p:txBody>
      </p:sp>
      <p:sp>
        <p:nvSpPr>
          <p:cNvPr id="565" name="Google Shape;565;p91"/>
          <p:cNvSpPr/>
          <p:nvPr/>
        </p:nvSpPr>
        <p:spPr>
          <a:xfrm>
            <a:off x="334436" y="1043550"/>
            <a:ext cx="5046600" cy="1107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Droid Sans Mono"/>
                <a:ea typeface="Droid Sans Mono"/>
                <a:cs typeface="Droid Sans Mono"/>
                <a:sym typeface="Droid Sans Mono"/>
              </a:rPr>
              <a:t>SELECT s.sid, s.sname, r.bid</a:t>
            </a:r>
            <a:endParaRPr sz="1500">
              <a:solidFill>
                <a:schemeClr val="dk1"/>
              </a:solidFill>
              <a:latin typeface="Droid Sans Mono"/>
              <a:ea typeface="Droid Sans Mono"/>
              <a:cs typeface="Droid Sans Mono"/>
              <a:sym typeface="Droid Sans Mono"/>
            </a:endParaRPr>
          </a:p>
          <a:p>
            <a:pPr indent="0" lvl="0" marL="0" marR="0" rtl="0" algn="l">
              <a:spcBef>
                <a:spcPts val="300"/>
              </a:spcBef>
              <a:spcAft>
                <a:spcPts val="0"/>
              </a:spcAft>
              <a:buNone/>
            </a:pPr>
            <a:r>
              <a:rPr lang="en" sz="1500">
                <a:solidFill>
                  <a:schemeClr val="dk1"/>
                </a:solidFill>
                <a:latin typeface="Droid Sans Mono"/>
                <a:ea typeface="Droid Sans Mono"/>
                <a:cs typeface="Droid Sans Mono"/>
                <a:sym typeface="Droid Sans Mono"/>
              </a:rPr>
              <a:t>    FROM Sailors s, Reserves r</a:t>
            </a:r>
            <a:endParaRPr sz="1100"/>
          </a:p>
          <a:p>
            <a:pPr indent="0" lvl="0" marL="0" marR="0" rtl="0" algn="l">
              <a:spcBef>
                <a:spcPts val="300"/>
              </a:spcBef>
              <a:spcAft>
                <a:spcPts val="0"/>
              </a:spcAft>
              <a:buNone/>
            </a:pPr>
            <a:r>
              <a:rPr lang="en" sz="1500">
                <a:solidFill>
                  <a:schemeClr val="dk1"/>
                </a:solidFill>
                <a:latin typeface="Droid Sans Mono"/>
                <a:ea typeface="Droid Sans Mono"/>
                <a:cs typeface="Droid Sans Mono"/>
                <a:sym typeface="Droid Sans Mono"/>
              </a:rPr>
              <a:t>   WHERE s.sid = r.sid</a:t>
            </a:r>
            <a:endParaRPr sz="1500">
              <a:solidFill>
                <a:schemeClr val="dk1"/>
              </a:solidFill>
              <a:latin typeface="Droid Sans Mono"/>
              <a:ea typeface="Droid Sans Mono"/>
              <a:cs typeface="Droid Sans Mono"/>
              <a:sym typeface="Droid Sans Mono"/>
            </a:endParaRPr>
          </a:p>
          <a:p>
            <a:pPr indent="0" lvl="0" marL="0" marR="0" rtl="0" algn="l">
              <a:spcBef>
                <a:spcPts val="300"/>
              </a:spcBef>
              <a:spcAft>
                <a:spcPts val="0"/>
              </a:spcAft>
              <a:buNone/>
            </a:pPr>
            <a:r>
              <a:rPr lang="en" sz="1500">
                <a:solidFill>
                  <a:schemeClr val="dk1"/>
                </a:solidFill>
                <a:latin typeface="Droid Sans Mono"/>
                <a:ea typeface="Droid Sans Mono"/>
                <a:cs typeface="Droid Sans Mono"/>
                <a:sym typeface="Droid Sans Mono"/>
              </a:rPr>
              <a:t>     AND s.age &gt; 20;</a:t>
            </a:r>
            <a:endParaRPr sz="1500">
              <a:solidFill>
                <a:schemeClr val="dk1"/>
              </a:solidFill>
              <a:latin typeface="Century Gothic"/>
              <a:ea typeface="Century Gothic"/>
              <a:cs typeface="Century Gothic"/>
              <a:sym typeface="Century Gothic"/>
            </a:endParaRPr>
          </a:p>
        </p:txBody>
      </p:sp>
      <p:grpSp>
        <p:nvGrpSpPr>
          <p:cNvPr id="566" name="Google Shape;566;p91"/>
          <p:cNvGrpSpPr/>
          <p:nvPr/>
        </p:nvGrpSpPr>
        <p:grpSpPr>
          <a:xfrm>
            <a:off x="6822325" y="3887210"/>
            <a:ext cx="1512196" cy="952650"/>
            <a:chOff x="8858215" y="5182947"/>
            <a:chExt cx="2016261" cy="1270200"/>
          </a:xfrm>
        </p:grpSpPr>
        <p:sp>
          <p:nvSpPr>
            <p:cNvPr id="567" name="Google Shape;567;p91"/>
            <p:cNvSpPr/>
            <p:nvPr/>
          </p:nvSpPr>
          <p:spPr>
            <a:xfrm>
              <a:off x="9604277" y="5306209"/>
              <a:ext cx="524181" cy="1023721"/>
            </a:xfrm>
            <a:custGeom>
              <a:rect b="b" l="l" r="r" t="t"/>
              <a:pathLst>
                <a:path extrusionOk="0" h="1023721" w="524181">
                  <a:moveTo>
                    <a:pt x="262091" y="0"/>
                  </a:moveTo>
                  <a:lnTo>
                    <a:pt x="338159" y="62762"/>
                  </a:lnTo>
                  <a:cubicBezTo>
                    <a:pt x="453093" y="177696"/>
                    <a:pt x="524181" y="336476"/>
                    <a:pt x="524181" y="511860"/>
                  </a:cubicBezTo>
                  <a:cubicBezTo>
                    <a:pt x="524181" y="687244"/>
                    <a:pt x="453093" y="846024"/>
                    <a:pt x="338159" y="960959"/>
                  </a:cubicBezTo>
                  <a:lnTo>
                    <a:pt x="262091" y="1023721"/>
                  </a:lnTo>
                  <a:lnTo>
                    <a:pt x="186023" y="960959"/>
                  </a:lnTo>
                  <a:cubicBezTo>
                    <a:pt x="71088" y="846024"/>
                    <a:pt x="0" y="687244"/>
                    <a:pt x="0" y="511860"/>
                  </a:cubicBezTo>
                  <a:cubicBezTo>
                    <a:pt x="0" y="336476"/>
                    <a:pt x="71088" y="177696"/>
                    <a:pt x="186023" y="62762"/>
                  </a:cubicBezTo>
                  <a:close/>
                </a:path>
              </a:pathLst>
            </a:custGeom>
            <a:solidFill>
              <a:srgbClr val="7030A0"/>
            </a:solidFill>
            <a:ln cap="flat" cmpd="sng" w="12700">
              <a:solidFill>
                <a:srgbClr val="7030A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grpSp>
          <p:nvGrpSpPr>
            <p:cNvPr id="568" name="Google Shape;568;p91"/>
            <p:cNvGrpSpPr/>
            <p:nvPr/>
          </p:nvGrpSpPr>
          <p:grpSpPr>
            <a:xfrm>
              <a:off x="8858215" y="5182947"/>
              <a:ext cx="2016261" cy="1270200"/>
              <a:chOff x="8858215" y="5182947"/>
              <a:chExt cx="2016261" cy="1270200"/>
            </a:xfrm>
          </p:grpSpPr>
          <p:sp>
            <p:nvSpPr>
              <p:cNvPr id="569" name="Google Shape;569;p91"/>
              <p:cNvSpPr/>
              <p:nvPr/>
            </p:nvSpPr>
            <p:spPr>
              <a:xfrm>
                <a:off x="8858215" y="5182947"/>
                <a:ext cx="1270200" cy="1270200"/>
              </a:xfrm>
              <a:prstGeom prst="ellipse">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570" name="Google Shape;570;p91"/>
              <p:cNvSpPr/>
              <p:nvPr/>
            </p:nvSpPr>
            <p:spPr>
              <a:xfrm>
                <a:off x="9604276" y="5182947"/>
                <a:ext cx="1270200" cy="1270200"/>
              </a:xfrm>
              <a:prstGeom prst="ellipse">
                <a:avLst/>
              </a:prstGeom>
              <a:noFill/>
              <a:ln cap="flat" cmpd="sng" w="12700">
                <a:solidFill>
                  <a:srgbClr val="9E464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grpSp>
      </p:grpSp>
      <p:sp>
        <p:nvSpPr>
          <p:cNvPr id="571" name="Google Shape;571;p91"/>
          <p:cNvSpPr txBox="1"/>
          <p:nvPr>
            <p:ph idx="1" type="body"/>
          </p:nvPr>
        </p:nvSpPr>
        <p:spPr>
          <a:xfrm>
            <a:off x="628650" y="2871685"/>
            <a:ext cx="5073000" cy="2020800"/>
          </a:xfrm>
          <a:prstGeom prst="rect">
            <a:avLst/>
          </a:prstGeom>
          <a:noFill/>
          <a:ln>
            <a:noFill/>
          </a:ln>
        </p:spPr>
        <p:txBody>
          <a:bodyPr anchorCtr="0" anchor="t" bIns="34275" lIns="68575" spcFirstLastPara="1" rIns="68575" wrap="square" tIns="34275">
            <a:noAutofit/>
          </a:bodyPr>
          <a:lstStyle/>
          <a:p>
            <a:pPr indent="0" lvl="0" marL="12700" rtl="0" algn="l">
              <a:lnSpc>
                <a:spcPct val="90000"/>
              </a:lnSpc>
              <a:spcBef>
                <a:spcPts val="0"/>
              </a:spcBef>
              <a:spcAft>
                <a:spcPts val="0"/>
              </a:spcAft>
              <a:buSzPts val="2100"/>
              <a:buNone/>
            </a:pPr>
            <a:r>
              <a:rPr lang="en"/>
              <a:t>Can select from multiple tables.</a:t>
            </a:r>
            <a:endParaRPr/>
          </a:p>
          <a:p>
            <a:pPr indent="-336550" lvl="0" marL="342900" rtl="0" algn="l">
              <a:lnSpc>
                <a:spcPct val="90000"/>
              </a:lnSpc>
              <a:spcBef>
                <a:spcPts val="1700"/>
              </a:spcBef>
              <a:spcAft>
                <a:spcPts val="0"/>
              </a:spcAft>
              <a:buClr>
                <a:schemeClr val="dk1"/>
              </a:buClr>
              <a:buSzPts val="2100"/>
              <a:buFont typeface="Noto Sans Symbols"/>
              <a:buChar char="➢"/>
            </a:pPr>
            <a:r>
              <a:rPr lang="en"/>
              <a:t>By ensuring sids are equal we get an inner join.</a:t>
            </a:r>
            <a:endParaRPr/>
          </a:p>
          <a:p>
            <a:pPr indent="-336550" lvl="0" marL="342900" rtl="0" algn="l">
              <a:lnSpc>
                <a:spcPct val="90000"/>
              </a:lnSpc>
              <a:spcBef>
                <a:spcPts val="1700"/>
              </a:spcBef>
              <a:spcAft>
                <a:spcPts val="0"/>
              </a:spcAft>
              <a:buClr>
                <a:schemeClr val="dk1"/>
              </a:buClr>
              <a:buSzPts val="2100"/>
              <a:buFont typeface="Noto Sans Symbols"/>
              <a:buChar char="➢"/>
            </a:pPr>
            <a:r>
              <a:rPr lang="en"/>
              <a:t>Will discuss joins in further depth in next Thursday’s (2/14) lecture</a:t>
            </a:r>
            <a:endParaRPr/>
          </a:p>
          <a:p>
            <a:pPr indent="0" lvl="0" marL="12700" rtl="0" algn="l">
              <a:lnSpc>
                <a:spcPct val="90000"/>
              </a:lnSpc>
              <a:spcBef>
                <a:spcPts val="1700"/>
              </a:spcBef>
              <a:spcAft>
                <a:spcPts val="0"/>
              </a:spcAft>
              <a:buSzPts val="2100"/>
              <a:buNone/>
            </a:pPr>
            <a:r>
              <a:t/>
            </a:r>
            <a:endParaRPr/>
          </a:p>
        </p:txBody>
      </p:sp>
      <p:pic>
        <p:nvPicPr>
          <p:cNvPr id="572" name="Google Shape;572;p91"/>
          <p:cNvPicPr preferRelativeResize="0"/>
          <p:nvPr/>
        </p:nvPicPr>
        <p:blipFill rotWithShape="1">
          <a:blip r:embed="rId4">
            <a:alphaModFix/>
          </a:blip>
          <a:srcRect b="0" l="0" r="0" t="0"/>
          <a:stretch/>
        </p:blipFill>
        <p:spPr>
          <a:xfrm>
            <a:off x="3896331" y="517434"/>
            <a:ext cx="3053171" cy="2266654"/>
          </a:xfrm>
          <a:prstGeom prst="rect">
            <a:avLst/>
          </a:prstGeom>
          <a:noFill/>
          <a:ln>
            <a:noFill/>
          </a:ln>
        </p:spPr>
      </p:pic>
      <p:pic>
        <p:nvPicPr>
          <p:cNvPr id="573" name="Google Shape;573;p91"/>
          <p:cNvPicPr preferRelativeResize="0"/>
          <p:nvPr/>
        </p:nvPicPr>
        <p:blipFill rotWithShape="1">
          <a:blip r:embed="rId5">
            <a:alphaModFix/>
          </a:blip>
          <a:srcRect b="0" l="0" r="0" t="0"/>
          <a:stretch/>
        </p:blipFill>
        <p:spPr>
          <a:xfrm>
            <a:off x="6827801" y="761341"/>
            <a:ext cx="2316199" cy="1517296"/>
          </a:xfrm>
          <a:prstGeom prst="rect">
            <a:avLst/>
          </a:prstGeom>
          <a:noFill/>
          <a:ln>
            <a:noFill/>
          </a:ln>
        </p:spPr>
      </p:pic>
      <p:pic>
        <p:nvPicPr>
          <p:cNvPr id="574" name="Google Shape;574;p91"/>
          <p:cNvPicPr preferRelativeResize="0"/>
          <p:nvPr/>
        </p:nvPicPr>
        <p:blipFill rotWithShape="1">
          <a:blip r:embed="rId6">
            <a:alphaModFix/>
          </a:blip>
          <a:srcRect b="0" l="0" r="0" t="0"/>
          <a:stretch/>
        </p:blipFill>
        <p:spPr>
          <a:xfrm>
            <a:off x="6429823" y="3118835"/>
            <a:ext cx="2414588" cy="172164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92"/>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Test Your Understanding #1</a:t>
            </a:r>
            <a:endParaRPr/>
          </a:p>
        </p:txBody>
      </p:sp>
      <p:sp>
        <p:nvSpPr>
          <p:cNvPr id="581" name="Google Shape;581;p92"/>
          <p:cNvSpPr txBox="1"/>
          <p:nvPr>
            <p:ph idx="1" type="body"/>
          </p:nvPr>
        </p:nvSpPr>
        <p:spPr>
          <a:xfrm>
            <a:off x="628650" y="1369219"/>
            <a:ext cx="7886700" cy="26277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dept,</a:t>
            </a: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AVG</a:t>
            </a:r>
            <a:r>
              <a:rPr lang="en" sz="1800">
                <a:latin typeface="Lucida Sans"/>
                <a:ea typeface="Lucida Sans"/>
                <a:cs typeface="Lucida Sans"/>
                <a:sym typeface="Lucida Sans"/>
              </a:rPr>
              <a:t>(gpa) </a:t>
            </a:r>
            <a:r>
              <a:rPr lang="en" sz="1800">
                <a:solidFill>
                  <a:srgbClr val="FF0000"/>
                </a:solidFill>
                <a:latin typeface="Lucida Sans"/>
                <a:ea typeface="Lucida Sans"/>
                <a:cs typeface="Lucida Sans"/>
                <a:sym typeface="Lucida Sans"/>
              </a:rPr>
              <a:t>AS</a:t>
            </a:r>
            <a:r>
              <a:rPr lang="en" sz="1800">
                <a:latin typeface="Lucida Sans"/>
                <a:ea typeface="Lucida Sans"/>
                <a:cs typeface="Lucida Sans"/>
                <a:sym typeface="Lucida Sans"/>
              </a:rPr>
              <a:t> avg_gpa, </a:t>
            </a:r>
            <a:r>
              <a:rPr lang="en" sz="1800">
                <a:solidFill>
                  <a:srgbClr val="FF0000"/>
                </a:solidFill>
                <a:latin typeface="Lucida Sans"/>
                <a:ea typeface="Lucida Sans"/>
                <a:cs typeface="Lucida Sans"/>
                <a:sym typeface="Lucida Sans"/>
              </a:rPr>
              <a:t>COUNT</a:t>
            </a: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AS</a:t>
            </a:r>
            <a:r>
              <a:rPr lang="en" sz="1800">
                <a:latin typeface="Lucida Sans"/>
                <a:ea typeface="Lucida Sans"/>
                <a:cs typeface="Lucida Sans"/>
                <a:sym typeface="Lucida Sans"/>
              </a:rPr>
              <a:t> size</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 </a:t>
            </a:r>
            <a:r>
              <a:rPr lang="en" sz="1800">
                <a:latin typeface="Lucida Sans"/>
                <a:ea typeface="Lucida Sans"/>
                <a:cs typeface="Lucida Sans"/>
                <a:sym typeface="Lucida Sans"/>
              </a:rPr>
              <a:t>students </a:t>
            </a:r>
            <a:br>
              <a:rPr i="1"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WHERE </a:t>
            </a:r>
            <a:r>
              <a:rPr lang="en" sz="1800">
                <a:latin typeface="Lucida Sans"/>
                <a:ea typeface="Lucida Sans"/>
                <a:cs typeface="Lucida Sans"/>
                <a:sym typeface="Lucida Sans"/>
              </a:rPr>
              <a:t>gender = 'F'</a:t>
            </a:r>
            <a:br>
              <a:rPr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GROUP BY </a:t>
            </a:r>
            <a:r>
              <a:rPr lang="en" sz="1800">
                <a:latin typeface="Lucida Sans"/>
                <a:ea typeface="Lucida Sans"/>
                <a:cs typeface="Lucida Sans"/>
                <a:sym typeface="Lucida Sans"/>
              </a:rPr>
              <a:t>dept </a:t>
            </a:r>
            <a:br>
              <a:rPr lang="en" sz="1800">
                <a:solidFill>
                  <a:schemeClr val="lt2"/>
                </a:solidFill>
                <a:latin typeface="Lucida Sans"/>
                <a:ea typeface="Lucida Sans"/>
                <a:cs typeface="Lucida Sans"/>
                <a:sym typeface="Lucida Sans"/>
              </a:rPr>
            </a:br>
            <a:r>
              <a:rPr lang="en" sz="1800">
                <a:solidFill>
                  <a:srgbClr val="FF0000"/>
                </a:solidFill>
                <a:latin typeface="Lucida Sans"/>
                <a:ea typeface="Lucida Sans"/>
                <a:cs typeface="Lucida Sans"/>
                <a:sym typeface="Lucida Sans"/>
              </a:rPr>
              <a:t>HAVING COUNT</a:t>
            </a:r>
            <a:r>
              <a:rPr lang="en" sz="1800">
                <a:latin typeface="Lucida Sans"/>
                <a:ea typeface="Lucida Sans"/>
                <a:cs typeface="Lucida Sans"/>
                <a:sym typeface="Lucida Sans"/>
              </a:rPr>
              <a:t>(*) &gt; 2</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ORDER BY </a:t>
            </a:r>
            <a:r>
              <a:rPr lang="en" sz="1800">
                <a:latin typeface="Lucida Sans"/>
                <a:ea typeface="Lucida Sans"/>
                <a:cs typeface="Lucida Sans"/>
                <a:sym typeface="Lucida Sans"/>
              </a:rPr>
              <a:t>avg_gpa </a:t>
            </a:r>
            <a:r>
              <a:rPr lang="en" sz="1800">
                <a:solidFill>
                  <a:srgbClr val="FF0000"/>
                </a:solidFill>
                <a:latin typeface="Lucida Sans"/>
                <a:ea typeface="Lucida Sans"/>
                <a:cs typeface="Lucida Sans"/>
                <a:sym typeface="Lucida Sans"/>
              </a:rPr>
              <a:t>DESC</a:t>
            </a:r>
            <a:br>
              <a:rPr lang="en" sz="1800">
                <a:solidFill>
                  <a:srgbClr val="FF0000"/>
                </a:solidFill>
                <a:latin typeface="Lucida Sans"/>
                <a:ea typeface="Lucida Sans"/>
                <a:cs typeface="Lucida Sans"/>
                <a:sym typeface="Lucida Sans"/>
              </a:rPr>
            </a:br>
            <a:endParaRPr sz="1800">
              <a:solidFill>
                <a:srgbClr val="FF0000"/>
              </a:solidFill>
              <a:latin typeface="Lucida Sans"/>
              <a:ea typeface="Lucida Sans"/>
              <a:cs typeface="Lucida Sans"/>
              <a:sym typeface="Lucida Sans"/>
            </a:endParaRPr>
          </a:p>
          <a:p>
            <a:pPr indent="0" lvl="0" marL="12700" rtl="0" algn="l">
              <a:lnSpc>
                <a:spcPct val="100000"/>
              </a:lnSpc>
              <a:spcBef>
                <a:spcPts val="1700"/>
              </a:spcBef>
              <a:spcAft>
                <a:spcPts val="0"/>
              </a:spcAft>
              <a:buSzPts val="1800"/>
              <a:buNone/>
            </a:pPr>
            <a:r>
              <a:rPr lang="en" sz="1800">
                <a:latin typeface="Century Gothic"/>
                <a:ea typeface="Century Gothic"/>
                <a:cs typeface="Century Gothic"/>
                <a:sym typeface="Century Gothic"/>
              </a:rPr>
              <a:t>What does this compute?</a:t>
            </a:r>
            <a:endParaRPr/>
          </a:p>
        </p:txBody>
      </p:sp>
      <p:grpSp>
        <p:nvGrpSpPr>
          <p:cNvPr id="582" name="Google Shape;582;p92"/>
          <p:cNvGrpSpPr/>
          <p:nvPr/>
        </p:nvGrpSpPr>
        <p:grpSpPr>
          <a:xfrm>
            <a:off x="6023623" y="1783089"/>
            <a:ext cx="2594625" cy="2126742"/>
            <a:chOff x="4130040" y="2667000"/>
            <a:chExt cx="4648200" cy="3810000"/>
          </a:xfrm>
        </p:grpSpPr>
        <p:sp>
          <p:nvSpPr>
            <p:cNvPr id="583" name="Google Shape;583;p92"/>
            <p:cNvSpPr/>
            <p:nvPr/>
          </p:nvSpPr>
          <p:spPr>
            <a:xfrm>
              <a:off x="4206240" y="32766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GROUP BY</a:t>
              </a:r>
              <a:endParaRPr sz="1100"/>
            </a:p>
          </p:txBody>
        </p:sp>
        <p:sp>
          <p:nvSpPr>
            <p:cNvPr id="584" name="Google Shape;584;p92"/>
            <p:cNvSpPr/>
            <p:nvPr/>
          </p:nvSpPr>
          <p:spPr>
            <a:xfrm>
              <a:off x="4206240" y="46482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WHERE</a:t>
              </a:r>
              <a:endParaRPr sz="1100"/>
            </a:p>
          </p:txBody>
        </p:sp>
        <p:sp>
          <p:nvSpPr>
            <p:cNvPr id="585" name="Google Shape;585;p92"/>
            <p:cNvSpPr/>
            <p:nvPr/>
          </p:nvSpPr>
          <p:spPr>
            <a:xfrm>
              <a:off x="4130040" y="58674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FROM</a:t>
              </a:r>
              <a:endParaRPr sz="1100"/>
            </a:p>
          </p:txBody>
        </p:sp>
        <p:sp>
          <p:nvSpPr>
            <p:cNvPr id="586" name="Google Shape;586;p92"/>
            <p:cNvSpPr/>
            <p:nvPr/>
          </p:nvSpPr>
          <p:spPr>
            <a:xfrm>
              <a:off x="7025640" y="58674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HAVING</a:t>
              </a:r>
              <a:endParaRPr sz="1100"/>
            </a:p>
          </p:txBody>
        </p:sp>
        <p:sp>
          <p:nvSpPr>
            <p:cNvPr id="587" name="Google Shape;587;p92"/>
            <p:cNvSpPr/>
            <p:nvPr/>
          </p:nvSpPr>
          <p:spPr>
            <a:xfrm>
              <a:off x="7025640" y="46482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SELECT</a:t>
              </a:r>
              <a:endParaRPr sz="1100"/>
            </a:p>
          </p:txBody>
        </p:sp>
        <p:sp>
          <p:nvSpPr>
            <p:cNvPr id="588" name="Google Shape;588;p92"/>
            <p:cNvSpPr/>
            <p:nvPr/>
          </p:nvSpPr>
          <p:spPr>
            <a:xfrm>
              <a:off x="7025640" y="32766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[DISTINCT]</a:t>
              </a:r>
              <a:endParaRPr sz="1100"/>
            </a:p>
          </p:txBody>
        </p:sp>
        <p:cxnSp>
          <p:nvCxnSpPr>
            <p:cNvPr id="589" name="Google Shape;589;p92"/>
            <p:cNvCxnSpPr/>
            <p:nvPr/>
          </p:nvCxnSpPr>
          <p:spPr>
            <a:xfrm>
              <a:off x="5044440" y="5257800"/>
              <a:ext cx="0" cy="609600"/>
            </a:xfrm>
            <a:prstGeom prst="straightConnector1">
              <a:avLst/>
            </a:prstGeom>
            <a:noFill/>
            <a:ln cap="flat" cmpd="sng" w="57150">
              <a:solidFill>
                <a:schemeClr val="dk1"/>
              </a:solidFill>
              <a:prstDash val="solid"/>
              <a:round/>
              <a:headEnd len="med" w="med" type="triangle"/>
              <a:tailEnd len="med" w="med" type="none"/>
            </a:ln>
          </p:spPr>
        </p:cxnSp>
        <p:cxnSp>
          <p:nvCxnSpPr>
            <p:cNvPr id="590" name="Google Shape;590;p92"/>
            <p:cNvCxnSpPr/>
            <p:nvPr/>
          </p:nvCxnSpPr>
          <p:spPr>
            <a:xfrm>
              <a:off x="5044440" y="3886200"/>
              <a:ext cx="0" cy="762000"/>
            </a:xfrm>
            <a:prstGeom prst="straightConnector1">
              <a:avLst/>
            </a:prstGeom>
            <a:noFill/>
            <a:ln cap="flat" cmpd="sng" w="57150">
              <a:solidFill>
                <a:schemeClr val="dk1"/>
              </a:solidFill>
              <a:prstDash val="solid"/>
              <a:round/>
              <a:headEnd len="med" w="med" type="triangle"/>
              <a:tailEnd len="med" w="med" type="none"/>
            </a:ln>
          </p:spPr>
        </p:cxnSp>
        <p:cxnSp>
          <p:nvCxnSpPr>
            <p:cNvPr id="591" name="Google Shape;591;p92"/>
            <p:cNvCxnSpPr/>
            <p:nvPr/>
          </p:nvCxnSpPr>
          <p:spPr>
            <a:xfrm>
              <a:off x="7863840" y="5257800"/>
              <a:ext cx="0" cy="609600"/>
            </a:xfrm>
            <a:prstGeom prst="straightConnector1">
              <a:avLst/>
            </a:prstGeom>
            <a:noFill/>
            <a:ln cap="flat" cmpd="sng" w="57150">
              <a:solidFill>
                <a:schemeClr val="dk1"/>
              </a:solidFill>
              <a:prstDash val="solid"/>
              <a:round/>
              <a:headEnd len="med" w="med" type="triangle"/>
              <a:tailEnd len="med" w="med" type="none"/>
            </a:ln>
          </p:spPr>
        </p:cxnSp>
        <p:cxnSp>
          <p:nvCxnSpPr>
            <p:cNvPr id="592" name="Google Shape;592;p92"/>
            <p:cNvCxnSpPr/>
            <p:nvPr/>
          </p:nvCxnSpPr>
          <p:spPr>
            <a:xfrm>
              <a:off x="7863840" y="3886200"/>
              <a:ext cx="0" cy="762000"/>
            </a:xfrm>
            <a:prstGeom prst="straightConnector1">
              <a:avLst/>
            </a:prstGeom>
            <a:noFill/>
            <a:ln cap="flat" cmpd="sng" w="57150">
              <a:solidFill>
                <a:schemeClr val="dk1"/>
              </a:solidFill>
              <a:prstDash val="solid"/>
              <a:round/>
              <a:headEnd len="med" w="med" type="triangle"/>
              <a:tailEnd len="med" w="med" type="none"/>
            </a:ln>
          </p:spPr>
        </p:cxnSp>
        <p:sp>
          <p:nvSpPr>
            <p:cNvPr id="593" name="Google Shape;593;p92"/>
            <p:cNvSpPr/>
            <p:nvPr/>
          </p:nvSpPr>
          <p:spPr>
            <a:xfrm>
              <a:off x="5044440" y="2895600"/>
              <a:ext cx="1981200" cy="3276600"/>
            </a:xfrm>
            <a:custGeom>
              <a:rect b="b" l="l" r="r" t="t"/>
              <a:pathLst>
                <a:path extrusionOk="0" h="2064" w="1248">
                  <a:moveTo>
                    <a:pt x="0" y="240"/>
                  </a:moveTo>
                  <a:lnTo>
                    <a:pt x="0" y="0"/>
                  </a:lnTo>
                  <a:lnTo>
                    <a:pt x="672" y="0"/>
                  </a:lnTo>
                  <a:lnTo>
                    <a:pt x="672" y="2064"/>
                  </a:lnTo>
                  <a:lnTo>
                    <a:pt x="1248" y="2064"/>
                  </a:lnTo>
                </a:path>
              </a:pathLst>
            </a:custGeom>
            <a:noFill/>
            <a:ln cap="flat" cmpd="sng" w="57150">
              <a:solidFill>
                <a:schemeClr val="dk1"/>
              </a:solidFill>
              <a:prstDash val="solid"/>
              <a:round/>
              <a:headEnd len="med" w="med"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200"/>
                <a:buFont typeface="Century Gothic"/>
                <a:buNone/>
              </a:pPr>
              <a:r>
                <a:t/>
              </a:r>
              <a:endParaRPr b="0" i="0" sz="1200" u="none" cap="none" strike="noStrike">
                <a:solidFill>
                  <a:srgbClr val="000000"/>
                </a:solidFill>
                <a:latin typeface="Century Gothic"/>
                <a:ea typeface="Century Gothic"/>
                <a:cs typeface="Century Gothic"/>
                <a:sym typeface="Century Gothic"/>
              </a:endParaRPr>
            </a:p>
          </p:txBody>
        </p:sp>
        <p:cxnSp>
          <p:nvCxnSpPr>
            <p:cNvPr id="594" name="Google Shape;594;p92"/>
            <p:cNvCxnSpPr/>
            <p:nvPr/>
          </p:nvCxnSpPr>
          <p:spPr>
            <a:xfrm>
              <a:off x="7863840" y="2667000"/>
              <a:ext cx="0" cy="609600"/>
            </a:xfrm>
            <a:prstGeom prst="straightConnector1">
              <a:avLst/>
            </a:prstGeom>
            <a:noFill/>
            <a:ln cap="flat" cmpd="sng" w="57150">
              <a:solidFill>
                <a:schemeClr val="dk1"/>
              </a:solidFill>
              <a:prstDash val="solid"/>
              <a:round/>
              <a:headEnd len="med" w="med" type="triangle"/>
              <a:tailEnd len="med" w="med" type="none"/>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93"/>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Test Your Understanding #1</a:t>
            </a:r>
            <a:endParaRPr/>
          </a:p>
        </p:txBody>
      </p:sp>
      <p:sp>
        <p:nvSpPr>
          <p:cNvPr id="601" name="Google Shape;601;p9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dept,</a:t>
            </a: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AVG</a:t>
            </a:r>
            <a:r>
              <a:rPr lang="en" sz="1800">
                <a:latin typeface="Lucida Sans"/>
                <a:ea typeface="Lucida Sans"/>
                <a:cs typeface="Lucida Sans"/>
                <a:sym typeface="Lucida Sans"/>
              </a:rPr>
              <a:t>(gpa) </a:t>
            </a:r>
            <a:r>
              <a:rPr lang="en" sz="1800">
                <a:solidFill>
                  <a:srgbClr val="FF0000"/>
                </a:solidFill>
                <a:latin typeface="Lucida Sans"/>
                <a:ea typeface="Lucida Sans"/>
                <a:cs typeface="Lucida Sans"/>
                <a:sym typeface="Lucida Sans"/>
              </a:rPr>
              <a:t>AS</a:t>
            </a:r>
            <a:r>
              <a:rPr lang="en" sz="1800">
                <a:latin typeface="Lucida Sans"/>
                <a:ea typeface="Lucida Sans"/>
                <a:cs typeface="Lucida Sans"/>
                <a:sym typeface="Lucida Sans"/>
              </a:rPr>
              <a:t> avg_gpa, </a:t>
            </a:r>
            <a:r>
              <a:rPr lang="en" sz="1800">
                <a:solidFill>
                  <a:srgbClr val="FF0000"/>
                </a:solidFill>
                <a:latin typeface="Lucida Sans"/>
                <a:ea typeface="Lucida Sans"/>
                <a:cs typeface="Lucida Sans"/>
                <a:sym typeface="Lucida Sans"/>
              </a:rPr>
              <a:t>COUNT</a:t>
            </a: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AS</a:t>
            </a:r>
            <a:r>
              <a:rPr lang="en" sz="1800">
                <a:latin typeface="Lucida Sans"/>
                <a:ea typeface="Lucida Sans"/>
                <a:cs typeface="Lucida Sans"/>
                <a:sym typeface="Lucida Sans"/>
              </a:rPr>
              <a:t> size</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 </a:t>
            </a:r>
            <a:r>
              <a:rPr lang="en" sz="1800">
                <a:latin typeface="Lucida Sans"/>
                <a:ea typeface="Lucida Sans"/>
                <a:cs typeface="Lucida Sans"/>
                <a:sym typeface="Lucida Sans"/>
              </a:rPr>
              <a:t>students </a:t>
            </a:r>
            <a:br>
              <a:rPr i="1"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WHERE </a:t>
            </a:r>
            <a:r>
              <a:rPr lang="en" sz="1800">
                <a:latin typeface="Lucida Sans"/>
                <a:ea typeface="Lucida Sans"/>
                <a:cs typeface="Lucida Sans"/>
                <a:sym typeface="Lucida Sans"/>
              </a:rPr>
              <a:t>gender = 'F'</a:t>
            </a:r>
            <a:br>
              <a:rPr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GROUP BY </a:t>
            </a:r>
            <a:r>
              <a:rPr lang="en" sz="1800">
                <a:latin typeface="Lucida Sans"/>
                <a:ea typeface="Lucida Sans"/>
                <a:cs typeface="Lucida Sans"/>
                <a:sym typeface="Lucida Sans"/>
              </a:rPr>
              <a:t>dept </a:t>
            </a:r>
            <a:br>
              <a:rPr lang="en" sz="1800">
                <a:solidFill>
                  <a:schemeClr val="lt2"/>
                </a:solidFill>
                <a:latin typeface="Lucida Sans"/>
                <a:ea typeface="Lucida Sans"/>
                <a:cs typeface="Lucida Sans"/>
                <a:sym typeface="Lucida Sans"/>
              </a:rPr>
            </a:br>
            <a:r>
              <a:rPr lang="en" sz="1800">
                <a:solidFill>
                  <a:srgbClr val="FF0000"/>
                </a:solidFill>
                <a:latin typeface="Lucida Sans"/>
                <a:ea typeface="Lucida Sans"/>
                <a:cs typeface="Lucida Sans"/>
                <a:sym typeface="Lucida Sans"/>
              </a:rPr>
              <a:t>HAVING COUNT</a:t>
            </a:r>
            <a:r>
              <a:rPr lang="en" sz="1800">
                <a:latin typeface="Lucida Sans"/>
                <a:ea typeface="Lucida Sans"/>
                <a:cs typeface="Lucida Sans"/>
                <a:sym typeface="Lucida Sans"/>
              </a:rPr>
              <a:t>(*) &gt; 2</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ORDER BY </a:t>
            </a:r>
            <a:r>
              <a:rPr lang="en" sz="1800">
                <a:latin typeface="Lucida Sans"/>
                <a:ea typeface="Lucida Sans"/>
                <a:cs typeface="Lucida Sans"/>
                <a:sym typeface="Lucida Sans"/>
              </a:rPr>
              <a:t>avg_gpa </a:t>
            </a:r>
            <a:r>
              <a:rPr lang="en" sz="1800">
                <a:solidFill>
                  <a:srgbClr val="FF0000"/>
                </a:solidFill>
                <a:latin typeface="Lucida Sans"/>
                <a:ea typeface="Lucida Sans"/>
                <a:cs typeface="Lucida Sans"/>
                <a:sym typeface="Lucida Sans"/>
              </a:rPr>
              <a:t>DESC</a:t>
            </a:r>
            <a:br>
              <a:rPr lang="en" sz="1800">
                <a:solidFill>
                  <a:srgbClr val="FF0000"/>
                </a:solidFill>
                <a:latin typeface="Lucida Sans"/>
                <a:ea typeface="Lucida Sans"/>
                <a:cs typeface="Lucida Sans"/>
                <a:sym typeface="Lucida Sans"/>
              </a:rPr>
            </a:br>
            <a:endParaRPr sz="1800">
              <a:solidFill>
                <a:srgbClr val="FF0000"/>
              </a:solidFill>
              <a:latin typeface="Lucida Sans"/>
              <a:ea typeface="Lucida Sans"/>
              <a:cs typeface="Lucida Sans"/>
              <a:sym typeface="Lucida Sans"/>
            </a:endParaRPr>
          </a:p>
          <a:p>
            <a:pPr indent="0" lvl="0" marL="12700" rtl="0" algn="l">
              <a:lnSpc>
                <a:spcPct val="100000"/>
              </a:lnSpc>
              <a:spcBef>
                <a:spcPts val="1700"/>
              </a:spcBef>
              <a:spcAft>
                <a:spcPts val="0"/>
              </a:spcAft>
              <a:buSzPts val="1800"/>
              <a:buNone/>
            </a:pPr>
            <a:r>
              <a:rPr lang="en" sz="1800">
                <a:latin typeface="Century Gothic"/>
                <a:ea typeface="Century Gothic"/>
                <a:cs typeface="Century Gothic"/>
                <a:sym typeface="Century Gothic"/>
              </a:rPr>
              <a:t>What does this compute?</a:t>
            </a:r>
            <a:endParaRPr/>
          </a:p>
          <a:p>
            <a:pPr indent="-336550" lvl="1" marL="685800" rtl="0" algn="l">
              <a:lnSpc>
                <a:spcPct val="100000"/>
              </a:lnSpc>
              <a:spcBef>
                <a:spcPts val="400"/>
              </a:spcBef>
              <a:spcAft>
                <a:spcPts val="0"/>
              </a:spcAft>
              <a:buClr>
                <a:schemeClr val="dk1"/>
              </a:buClr>
              <a:buSzPts val="1500"/>
              <a:buChar char="➢"/>
            </a:pPr>
            <a:r>
              <a:rPr lang="en" sz="1500">
                <a:latin typeface="Century Gothic"/>
                <a:ea typeface="Century Gothic"/>
                <a:cs typeface="Century Gothic"/>
                <a:sym typeface="Century Gothic"/>
              </a:rPr>
              <a:t>The average GPA of female students and number of female students in each department where there are at least 3 female students in that department.  The results are ordered by the average GPA.</a:t>
            </a:r>
            <a:endParaRPr/>
          </a:p>
        </p:txBody>
      </p:sp>
      <p:grpSp>
        <p:nvGrpSpPr>
          <p:cNvPr id="602" name="Google Shape;602;p93"/>
          <p:cNvGrpSpPr/>
          <p:nvPr/>
        </p:nvGrpSpPr>
        <p:grpSpPr>
          <a:xfrm>
            <a:off x="6320803" y="1748799"/>
            <a:ext cx="2413345" cy="1978152"/>
            <a:chOff x="4130040" y="2667000"/>
            <a:chExt cx="4648200" cy="3810000"/>
          </a:xfrm>
        </p:grpSpPr>
        <p:sp>
          <p:nvSpPr>
            <p:cNvPr id="603" name="Google Shape;603;p93"/>
            <p:cNvSpPr/>
            <p:nvPr/>
          </p:nvSpPr>
          <p:spPr>
            <a:xfrm>
              <a:off x="4206240" y="32766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Century Gothic"/>
                <a:buNone/>
              </a:pPr>
              <a:r>
                <a:rPr b="0" i="0" lang="en" sz="1200" u="none" cap="none" strike="noStrike">
                  <a:solidFill>
                    <a:srgbClr val="000000"/>
                  </a:solidFill>
                  <a:latin typeface="Century Gothic"/>
                  <a:ea typeface="Century Gothic"/>
                  <a:cs typeface="Century Gothic"/>
                  <a:sym typeface="Century Gothic"/>
                </a:rPr>
                <a:t>GROUP BY</a:t>
              </a:r>
              <a:endParaRPr sz="1100"/>
            </a:p>
          </p:txBody>
        </p:sp>
        <p:sp>
          <p:nvSpPr>
            <p:cNvPr id="604" name="Google Shape;604;p93"/>
            <p:cNvSpPr/>
            <p:nvPr/>
          </p:nvSpPr>
          <p:spPr>
            <a:xfrm>
              <a:off x="4206240" y="46482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Century Gothic"/>
                <a:buNone/>
              </a:pPr>
              <a:r>
                <a:rPr b="0" i="0" lang="en" sz="1200" u="none" cap="none" strike="noStrike">
                  <a:solidFill>
                    <a:srgbClr val="000000"/>
                  </a:solidFill>
                  <a:latin typeface="Century Gothic"/>
                  <a:ea typeface="Century Gothic"/>
                  <a:cs typeface="Century Gothic"/>
                  <a:sym typeface="Century Gothic"/>
                </a:rPr>
                <a:t>WHERE</a:t>
              </a:r>
              <a:endParaRPr sz="1100"/>
            </a:p>
          </p:txBody>
        </p:sp>
        <p:sp>
          <p:nvSpPr>
            <p:cNvPr id="605" name="Google Shape;605;p93"/>
            <p:cNvSpPr/>
            <p:nvPr/>
          </p:nvSpPr>
          <p:spPr>
            <a:xfrm>
              <a:off x="4130040" y="58674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Century Gothic"/>
                <a:buNone/>
              </a:pPr>
              <a:r>
                <a:rPr b="0" i="0" lang="en" sz="1200" u="none" cap="none" strike="noStrike">
                  <a:solidFill>
                    <a:srgbClr val="000000"/>
                  </a:solidFill>
                  <a:latin typeface="Century Gothic"/>
                  <a:ea typeface="Century Gothic"/>
                  <a:cs typeface="Century Gothic"/>
                  <a:sym typeface="Century Gothic"/>
                </a:rPr>
                <a:t>FROM</a:t>
              </a:r>
              <a:endParaRPr sz="1100"/>
            </a:p>
          </p:txBody>
        </p:sp>
        <p:sp>
          <p:nvSpPr>
            <p:cNvPr id="606" name="Google Shape;606;p93"/>
            <p:cNvSpPr/>
            <p:nvPr/>
          </p:nvSpPr>
          <p:spPr>
            <a:xfrm>
              <a:off x="7025640" y="58674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Century Gothic"/>
                <a:buNone/>
              </a:pPr>
              <a:r>
                <a:rPr b="0" i="0" lang="en" sz="1200" u="none" cap="none" strike="noStrike">
                  <a:solidFill>
                    <a:srgbClr val="000000"/>
                  </a:solidFill>
                  <a:latin typeface="Century Gothic"/>
                  <a:ea typeface="Century Gothic"/>
                  <a:cs typeface="Century Gothic"/>
                  <a:sym typeface="Century Gothic"/>
                </a:rPr>
                <a:t>HAVING</a:t>
              </a:r>
              <a:endParaRPr sz="1100"/>
            </a:p>
          </p:txBody>
        </p:sp>
        <p:sp>
          <p:nvSpPr>
            <p:cNvPr id="607" name="Google Shape;607;p93"/>
            <p:cNvSpPr/>
            <p:nvPr/>
          </p:nvSpPr>
          <p:spPr>
            <a:xfrm>
              <a:off x="7025640" y="46482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Century Gothic"/>
                <a:buNone/>
              </a:pPr>
              <a:r>
                <a:rPr b="0" i="0" lang="en" sz="1200" u="none" cap="none" strike="noStrike">
                  <a:solidFill>
                    <a:srgbClr val="000000"/>
                  </a:solidFill>
                  <a:latin typeface="Century Gothic"/>
                  <a:ea typeface="Century Gothic"/>
                  <a:cs typeface="Century Gothic"/>
                  <a:sym typeface="Century Gothic"/>
                </a:rPr>
                <a:t>SELECT</a:t>
              </a:r>
              <a:endParaRPr sz="1100"/>
            </a:p>
          </p:txBody>
        </p:sp>
        <p:sp>
          <p:nvSpPr>
            <p:cNvPr id="608" name="Google Shape;608;p93"/>
            <p:cNvSpPr/>
            <p:nvPr/>
          </p:nvSpPr>
          <p:spPr>
            <a:xfrm>
              <a:off x="7025640" y="3276600"/>
              <a:ext cx="1752600" cy="609600"/>
            </a:xfrm>
            <a:prstGeom prst="ellipse">
              <a:avLst/>
            </a:prstGeom>
            <a:solidFill>
              <a:srgbClr val="BBD6EE"/>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Century Gothic"/>
                <a:buNone/>
              </a:pPr>
              <a:r>
                <a:rPr b="0" i="0" lang="en" sz="1200" u="none" cap="none" strike="noStrike">
                  <a:solidFill>
                    <a:srgbClr val="000000"/>
                  </a:solidFill>
                  <a:latin typeface="Century Gothic"/>
                  <a:ea typeface="Century Gothic"/>
                  <a:cs typeface="Century Gothic"/>
                  <a:sym typeface="Century Gothic"/>
                </a:rPr>
                <a:t>[DISTINCT]</a:t>
              </a:r>
              <a:endParaRPr sz="1100"/>
            </a:p>
          </p:txBody>
        </p:sp>
        <p:cxnSp>
          <p:nvCxnSpPr>
            <p:cNvPr id="609" name="Google Shape;609;p93"/>
            <p:cNvCxnSpPr/>
            <p:nvPr/>
          </p:nvCxnSpPr>
          <p:spPr>
            <a:xfrm>
              <a:off x="5044440" y="5257800"/>
              <a:ext cx="0" cy="609600"/>
            </a:xfrm>
            <a:prstGeom prst="straightConnector1">
              <a:avLst/>
            </a:prstGeom>
            <a:noFill/>
            <a:ln cap="flat" cmpd="sng" w="57150">
              <a:solidFill>
                <a:schemeClr val="dk1"/>
              </a:solidFill>
              <a:prstDash val="solid"/>
              <a:round/>
              <a:headEnd len="med" w="med" type="triangle"/>
              <a:tailEnd len="med" w="med" type="none"/>
            </a:ln>
          </p:spPr>
        </p:cxnSp>
        <p:cxnSp>
          <p:nvCxnSpPr>
            <p:cNvPr id="610" name="Google Shape;610;p93"/>
            <p:cNvCxnSpPr/>
            <p:nvPr/>
          </p:nvCxnSpPr>
          <p:spPr>
            <a:xfrm>
              <a:off x="5044440" y="3886200"/>
              <a:ext cx="0" cy="762000"/>
            </a:xfrm>
            <a:prstGeom prst="straightConnector1">
              <a:avLst/>
            </a:prstGeom>
            <a:noFill/>
            <a:ln cap="flat" cmpd="sng" w="57150">
              <a:solidFill>
                <a:schemeClr val="dk1"/>
              </a:solidFill>
              <a:prstDash val="solid"/>
              <a:round/>
              <a:headEnd len="med" w="med" type="triangle"/>
              <a:tailEnd len="med" w="med" type="none"/>
            </a:ln>
          </p:spPr>
        </p:cxnSp>
        <p:cxnSp>
          <p:nvCxnSpPr>
            <p:cNvPr id="611" name="Google Shape;611;p93"/>
            <p:cNvCxnSpPr/>
            <p:nvPr/>
          </p:nvCxnSpPr>
          <p:spPr>
            <a:xfrm>
              <a:off x="7863840" y="5257800"/>
              <a:ext cx="0" cy="609600"/>
            </a:xfrm>
            <a:prstGeom prst="straightConnector1">
              <a:avLst/>
            </a:prstGeom>
            <a:noFill/>
            <a:ln cap="flat" cmpd="sng" w="57150">
              <a:solidFill>
                <a:schemeClr val="dk1"/>
              </a:solidFill>
              <a:prstDash val="solid"/>
              <a:round/>
              <a:headEnd len="med" w="med" type="triangle"/>
              <a:tailEnd len="med" w="med" type="none"/>
            </a:ln>
          </p:spPr>
        </p:cxnSp>
        <p:cxnSp>
          <p:nvCxnSpPr>
            <p:cNvPr id="612" name="Google Shape;612;p93"/>
            <p:cNvCxnSpPr/>
            <p:nvPr/>
          </p:nvCxnSpPr>
          <p:spPr>
            <a:xfrm>
              <a:off x="7863840" y="3886200"/>
              <a:ext cx="0" cy="762000"/>
            </a:xfrm>
            <a:prstGeom prst="straightConnector1">
              <a:avLst/>
            </a:prstGeom>
            <a:noFill/>
            <a:ln cap="flat" cmpd="sng" w="57150">
              <a:solidFill>
                <a:schemeClr val="dk1"/>
              </a:solidFill>
              <a:prstDash val="solid"/>
              <a:round/>
              <a:headEnd len="med" w="med" type="triangle"/>
              <a:tailEnd len="med" w="med" type="none"/>
            </a:ln>
          </p:spPr>
        </p:cxnSp>
        <p:sp>
          <p:nvSpPr>
            <p:cNvPr id="613" name="Google Shape;613;p93"/>
            <p:cNvSpPr/>
            <p:nvPr/>
          </p:nvSpPr>
          <p:spPr>
            <a:xfrm>
              <a:off x="5044440" y="2895600"/>
              <a:ext cx="1981200" cy="3276600"/>
            </a:xfrm>
            <a:custGeom>
              <a:rect b="b" l="l" r="r" t="t"/>
              <a:pathLst>
                <a:path extrusionOk="0" h="2064" w="1248">
                  <a:moveTo>
                    <a:pt x="0" y="240"/>
                  </a:moveTo>
                  <a:lnTo>
                    <a:pt x="0" y="0"/>
                  </a:lnTo>
                  <a:lnTo>
                    <a:pt x="672" y="0"/>
                  </a:lnTo>
                  <a:lnTo>
                    <a:pt x="672" y="2064"/>
                  </a:lnTo>
                  <a:lnTo>
                    <a:pt x="1248" y="2064"/>
                  </a:lnTo>
                </a:path>
              </a:pathLst>
            </a:custGeom>
            <a:noFill/>
            <a:ln cap="flat" cmpd="sng" w="57150">
              <a:solidFill>
                <a:schemeClr val="dk1"/>
              </a:solidFill>
              <a:prstDash val="solid"/>
              <a:round/>
              <a:headEnd len="med" w="med"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Century Gothic"/>
                <a:buNone/>
              </a:pPr>
              <a:r>
                <a:t/>
              </a:r>
              <a:endParaRPr b="0" i="0" sz="1100" u="none" cap="none" strike="noStrike">
                <a:solidFill>
                  <a:srgbClr val="000000"/>
                </a:solidFill>
                <a:latin typeface="Century Gothic"/>
                <a:ea typeface="Century Gothic"/>
                <a:cs typeface="Century Gothic"/>
                <a:sym typeface="Century Gothic"/>
              </a:endParaRPr>
            </a:p>
          </p:txBody>
        </p:sp>
        <p:cxnSp>
          <p:nvCxnSpPr>
            <p:cNvPr id="614" name="Google Shape;614;p93"/>
            <p:cNvCxnSpPr/>
            <p:nvPr/>
          </p:nvCxnSpPr>
          <p:spPr>
            <a:xfrm>
              <a:off x="7863840" y="2667000"/>
              <a:ext cx="0" cy="609600"/>
            </a:xfrm>
            <a:prstGeom prst="straightConnector1">
              <a:avLst/>
            </a:prstGeom>
            <a:noFill/>
            <a:ln cap="flat" cmpd="sng" w="57150">
              <a:solidFill>
                <a:schemeClr val="dk1"/>
              </a:solidFill>
              <a:prstDash val="solid"/>
              <a:round/>
              <a:headEnd len="med" w="med" type="triangle"/>
              <a:tailEnd len="med" w="med" type="non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94"/>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Test Your Understanding #2</a:t>
            </a:r>
            <a:endParaRPr/>
          </a:p>
        </p:txBody>
      </p:sp>
      <p:sp>
        <p:nvSpPr>
          <p:cNvPr id="621" name="Google Shape;621;p94"/>
          <p:cNvSpPr txBox="1"/>
          <p:nvPr>
            <p:ph idx="1" type="body"/>
          </p:nvPr>
        </p:nvSpPr>
        <p:spPr>
          <a:xfrm>
            <a:off x="628650" y="1369219"/>
            <a:ext cx="7886700" cy="2978700"/>
          </a:xfrm>
          <a:prstGeom prst="rect">
            <a:avLst/>
          </a:prstGeom>
          <a:noFill/>
          <a:ln>
            <a:noFill/>
          </a:ln>
        </p:spPr>
        <p:txBody>
          <a:bodyPr anchorCtr="0" anchor="t" bIns="34275" lIns="68575" spcFirstLastPara="1" rIns="68575" wrap="square" tIns="34275">
            <a:noAutofit/>
          </a:bodyPr>
          <a:lstStyle/>
          <a:p>
            <a:pPr indent="0" lvl="0" marL="12700" rtl="0" algn="l">
              <a:lnSpc>
                <a:spcPct val="9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 </a:t>
            </a:r>
            <a:r>
              <a:rPr lang="en" sz="1800">
                <a:latin typeface="Lucida Sans"/>
                <a:ea typeface="Lucida Sans"/>
                <a:cs typeface="Lucida Sans"/>
                <a:sym typeface="Lucida Sans"/>
              </a:rPr>
              <a:t>tips </a:t>
            </a:r>
            <a:br>
              <a:rPr i="1"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WHERE </a:t>
            </a:r>
            <a:r>
              <a:rPr lang="en" sz="1800">
                <a:latin typeface="Lucida Sans"/>
                <a:ea typeface="Lucida Sans"/>
                <a:cs typeface="Lucida Sans"/>
                <a:sym typeface="Lucida Sans"/>
              </a:rPr>
              <a:t>????</a:t>
            </a:r>
            <a:br>
              <a:rPr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GROUP BY </a:t>
            </a:r>
            <a:r>
              <a:rPr lang="en" sz="1800">
                <a:latin typeface="Lucida Sans"/>
                <a:ea typeface="Lucida Sans"/>
                <a:cs typeface="Lucida Sans"/>
                <a:sym typeface="Lucida Sans"/>
              </a:rPr>
              <a:t>???? </a:t>
            </a:r>
            <a:br>
              <a:rPr lang="en" sz="1800">
                <a:solidFill>
                  <a:schemeClr val="lt2"/>
                </a:solidFill>
                <a:latin typeface="Lucida Sans"/>
                <a:ea typeface="Lucida Sans"/>
                <a:cs typeface="Lucida Sans"/>
                <a:sym typeface="Lucida Sans"/>
              </a:rPr>
            </a:br>
            <a:r>
              <a:rPr lang="en" sz="1800">
                <a:solidFill>
                  <a:srgbClr val="FF0000"/>
                </a:solidFill>
                <a:latin typeface="Lucida Sans"/>
                <a:ea typeface="Lucida Sans"/>
                <a:cs typeface="Lucida Sans"/>
                <a:sym typeface="Lucida Sans"/>
              </a:rPr>
              <a:t>HAVING </a:t>
            </a:r>
            <a:r>
              <a:rPr lang="en" sz="1800">
                <a:latin typeface="Lucida Sans"/>
                <a:ea typeface="Lucida Sans"/>
                <a:cs typeface="Lucida Sans"/>
                <a:sym typeface="Lucida Sans"/>
              </a:rPr>
              <a:t>????</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ORDER BY </a:t>
            </a:r>
            <a:r>
              <a:rPr lang="en" sz="1800">
                <a:latin typeface="Lucida Sans"/>
                <a:ea typeface="Lucida Sans"/>
                <a:cs typeface="Lucida Sans"/>
                <a:sym typeface="Lucida Sans"/>
              </a:rPr>
              <a:t>????</a:t>
            </a:r>
            <a:br>
              <a:rPr lang="en" sz="1800">
                <a:solidFill>
                  <a:srgbClr val="FF0000"/>
                </a:solidFill>
                <a:latin typeface="Lucida Sans"/>
                <a:ea typeface="Lucida Sans"/>
                <a:cs typeface="Lucida Sans"/>
                <a:sym typeface="Lucida Sans"/>
              </a:rPr>
            </a:br>
            <a:endParaRPr sz="1800">
              <a:solidFill>
                <a:srgbClr val="FF0000"/>
              </a:solidFill>
              <a:latin typeface="Lucida Sans"/>
              <a:ea typeface="Lucida Sans"/>
              <a:cs typeface="Lucida Sans"/>
              <a:sym typeface="Lucida Sans"/>
            </a:endParaRPr>
          </a:p>
          <a:p>
            <a:pPr indent="0" lvl="0" marL="12700" rtl="0" algn="l">
              <a:lnSpc>
                <a:spcPct val="90000"/>
              </a:lnSpc>
              <a:spcBef>
                <a:spcPts val="1700"/>
              </a:spcBef>
              <a:spcAft>
                <a:spcPts val="0"/>
              </a:spcAft>
              <a:buSzPts val="1800"/>
              <a:buNone/>
            </a:pPr>
            <a:r>
              <a:rPr lang="en" sz="1800">
                <a:latin typeface="Century Gothic"/>
                <a:ea typeface="Century Gothic"/>
                <a:cs typeface="Century Gothic"/>
                <a:sym typeface="Century Gothic"/>
              </a:rPr>
              <a:t>Suppose we want to compare smoker vs. non-smoker and female vs. male tips for weekend diners. Create a table ordered by percentage tip that gives the average tip for all four possibilities.</a:t>
            </a:r>
            <a:endParaRPr/>
          </a:p>
        </p:txBody>
      </p:sp>
      <p:pic>
        <p:nvPicPr>
          <p:cNvPr id="622" name="Google Shape;622;p94"/>
          <p:cNvPicPr preferRelativeResize="0"/>
          <p:nvPr/>
        </p:nvPicPr>
        <p:blipFill rotWithShape="1">
          <a:blip r:embed="rId3">
            <a:alphaModFix/>
          </a:blip>
          <a:srcRect b="0" l="0" r="0" t="0"/>
          <a:stretch/>
        </p:blipFill>
        <p:spPr>
          <a:xfrm>
            <a:off x="2649622" y="1298473"/>
            <a:ext cx="4226250" cy="1746975"/>
          </a:xfrm>
          <a:prstGeom prst="rect">
            <a:avLst/>
          </a:prstGeom>
          <a:noFill/>
          <a:ln>
            <a:noFill/>
          </a:ln>
        </p:spPr>
      </p:pic>
      <p:pic>
        <p:nvPicPr>
          <p:cNvPr id="623" name="Google Shape;623;p94"/>
          <p:cNvPicPr preferRelativeResize="0"/>
          <p:nvPr/>
        </p:nvPicPr>
        <p:blipFill rotWithShape="1">
          <a:blip r:embed="rId4">
            <a:alphaModFix/>
          </a:blip>
          <a:srcRect b="0" l="0" r="0" t="0"/>
          <a:stretch/>
        </p:blipFill>
        <p:spPr>
          <a:xfrm>
            <a:off x="7117650" y="1694275"/>
            <a:ext cx="1848450" cy="1201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95"/>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Test Your Understanding #2</a:t>
            </a:r>
            <a:endParaRPr/>
          </a:p>
        </p:txBody>
      </p:sp>
      <p:sp>
        <p:nvSpPr>
          <p:cNvPr id="630" name="Google Shape;630;p95"/>
          <p:cNvSpPr txBox="1"/>
          <p:nvPr>
            <p:ph idx="1" type="body"/>
          </p:nvPr>
        </p:nvSpPr>
        <p:spPr>
          <a:xfrm>
            <a:off x="628650" y="1369219"/>
            <a:ext cx="7886700" cy="3534000"/>
          </a:xfrm>
          <a:prstGeom prst="rect">
            <a:avLst/>
          </a:prstGeom>
          <a:noFill/>
          <a:ln>
            <a:noFill/>
          </a:ln>
        </p:spPr>
        <p:txBody>
          <a:bodyPr anchorCtr="0" anchor="t" bIns="34275" lIns="68575" spcFirstLastPara="1" rIns="68575" wrap="square" tIns="34275">
            <a:noAutofit/>
          </a:bodyPr>
          <a:lstStyle/>
          <a:p>
            <a:pPr indent="0" lvl="0" marL="12700" rtl="0" algn="l">
              <a:lnSpc>
                <a:spcPct val="100000"/>
              </a:lnSpc>
              <a:spcBef>
                <a:spcPts val="0"/>
              </a:spcBef>
              <a:spcAft>
                <a:spcPts val="0"/>
              </a:spcAft>
              <a:buSzPts val="1800"/>
              <a:buNone/>
            </a:pPr>
            <a:r>
              <a:rPr lang="en" sz="1800">
                <a:solidFill>
                  <a:srgbClr val="FF0000"/>
                </a:solidFill>
                <a:latin typeface="Lucida Sans"/>
                <a:ea typeface="Lucida Sans"/>
                <a:cs typeface="Lucida Sans"/>
                <a:sym typeface="Lucida Sans"/>
              </a:rPr>
              <a:t>SELECT</a:t>
            </a:r>
            <a:r>
              <a:rPr lang="en" sz="1800">
                <a:latin typeface="Lucida Sans"/>
                <a:ea typeface="Lucida Sans"/>
                <a:cs typeface="Lucida Sans"/>
                <a:sym typeface="Lucida Sans"/>
              </a:rPr>
              <a:t> sex, smoker, avg(tip/total_bill) as pct</a:t>
            </a:r>
            <a:br>
              <a:rPr lang="en" sz="1800">
                <a:latin typeface="Lucida Sans"/>
                <a:ea typeface="Lucida Sans"/>
                <a:cs typeface="Lucida Sans"/>
                <a:sym typeface="Lucida Sans"/>
              </a:rPr>
            </a:br>
            <a:r>
              <a:rPr lang="en" sz="1800">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FROM </a:t>
            </a:r>
            <a:r>
              <a:rPr lang="en" sz="1800">
                <a:latin typeface="Lucida Sans"/>
                <a:ea typeface="Lucida Sans"/>
                <a:cs typeface="Lucida Sans"/>
                <a:sym typeface="Lucida Sans"/>
              </a:rPr>
              <a:t>tips </a:t>
            </a:r>
            <a:br>
              <a:rPr i="1"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WHERE </a:t>
            </a:r>
            <a:r>
              <a:rPr lang="en" sz="1800">
                <a:latin typeface="Lucida Sans"/>
                <a:ea typeface="Lucida Sans"/>
                <a:cs typeface="Lucida Sans"/>
                <a:sym typeface="Lucida Sans"/>
              </a:rPr>
              <a:t>day = 'Sun' OR day = 'Sat'</a:t>
            </a:r>
            <a:br>
              <a:rPr lang="en" sz="1800">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GROUP BY </a:t>
            </a:r>
            <a:r>
              <a:rPr lang="en" sz="1800">
                <a:latin typeface="Lucida Sans"/>
                <a:ea typeface="Lucida Sans"/>
                <a:cs typeface="Lucida Sans"/>
                <a:sym typeface="Lucida Sans"/>
              </a:rPr>
              <a:t>sex, smoker </a:t>
            </a:r>
            <a:br>
              <a:rPr lang="en" sz="1800">
                <a:solidFill>
                  <a:schemeClr val="lt2"/>
                </a:solidFill>
                <a:latin typeface="Lucida Sans"/>
                <a:ea typeface="Lucida Sans"/>
                <a:cs typeface="Lucida Sans"/>
                <a:sym typeface="Lucida Sans"/>
              </a:rPr>
            </a:br>
            <a:r>
              <a:rPr lang="en" sz="1800" strike="sngStrike">
                <a:solidFill>
                  <a:srgbClr val="FF0000"/>
                </a:solidFill>
                <a:latin typeface="Lucida Sans"/>
                <a:ea typeface="Lucida Sans"/>
                <a:cs typeface="Lucida Sans"/>
                <a:sym typeface="Lucida Sans"/>
              </a:rPr>
              <a:t>HAVING</a:t>
            </a:r>
            <a:r>
              <a:rPr lang="en" sz="1800">
                <a:solidFill>
                  <a:srgbClr val="FF0000"/>
                </a:solidFill>
                <a:latin typeface="Lucida Sans"/>
                <a:ea typeface="Lucida Sans"/>
                <a:cs typeface="Lucida Sans"/>
                <a:sym typeface="Lucida Sans"/>
              </a:rPr>
              <a:t> </a:t>
            </a:r>
            <a:br>
              <a:rPr lang="en" sz="1800">
                <a:solidFill>
                  <a:schemeClr val="lt2"/>
                </a:solidFill>
                <a:latin typeface="Lucida Sans"/>
                <a:ea typeface="Lucida Sans"/>
                <a:cs typeface="Lucida Sans"/>
                <a:sym typeface="Lucida Sans"/>
              </a:rPr>
            </a:br>
            <a:r>
              <a:rPr lang="en" sz="1800">
                <a:solidFill>
                  <a:schemeClr val="lt2"/>
                </a:solidFill>
                <a:latin typeface="Lucida Sans"/>
                <a:ea typeface="Lucida Sans"/>
                <a:cs typeface="Lucida Sans"/>
                <a:sym typeface="Lucida Sans"/>
              </a:rPr>
              <a:t> </a:t>
            </a:r>
            <a:r>
              <a:rPr lang="en" sz="1800">
                <a:solidFill>
                  <a:srgbClr val="FF0000"/>
                </a:solidFill>
                <a:latin typeface="Lucida Sans"/>
                <a:ea typeface="Lucida Sans"/>
                <a:cs typeface="Lucida Sans"/>
                <a:sym typeface="Lucida Sans"/>
              </a:rPr>
              <a:t>ORDER BY </a:t>
            </a:r>
            <a:r>
              <a:rPr lang="en" sz="1800">
                <a:latin typeface="Lucida Sans"/>
                <a:ea typeface="Lucida Sans"/>
                <a:cs typeface="Lucida Sans"/>
                <a:sym typeface="Lucida Sans"/>
              </a:rPr>
              <a:t>pct</a:t>
            </a:r>
            <a:br>
              <a:rPr lang="en" sz="1800">
                <a:solidFill>
                  <a:srgbClr val="FF0000"/>
                </a:solidFill>
                <a:latin typeface="Lucida Sans"/>
                <a:ea typeface="Lucida Sans"/>
                <a:cs typeface="Lucida Sans"/>
                <a:sym typeface="Lucida Sans"/>
              </a:rPr>
            </a:br>
            <a:endParaRPr sz="1800">
              <a:solidFill>
                <a:srgbClr val="FF0000"/>
              </a:solidFill>
              <a:latin typeface="Lucida Sans"/>
              <a:ea typeface="Lucida Sans"/>
              <a:cs typeface="Lucida Sans"/>
              <a:sym typeface="Lucida Sans"/>
            </a:endParaRPr>
          </a:p>
          <a:p>
            <a:pPr indent="0" lvl="0" marL="12700" rtl="0" algn="l">
              <a:lnSpc>
                <a:spcPct val="100000"/>
              </a:lnSpc>
              <a:spcBef>
                <a:spcPts val="1700"/>
              </a:spcBef>
              <a:spcAft>
                <a:spcPts val="0"/>
              </a:spcAft>
              <a:buSzPts val="1800"/>
              <a:buNone/>
            </a:pPr>
            <a:r>
              <a:t/>
            </a:r>
            <a:endParaRPr sz="1800">
              <a:solidFill>
                <a:srgbClr val="FF0000"/>
              </a:solidFill>
              <a:latin typeface="Lucida Sans"/>
              <a:ea typeface="Lucida Sans"/>
              <a:cs typeface="Lucida Sans"/>
              <a:sym typeface="Lucida Sans"/>
            </a:endParaRPr>
          </a:p>
          <a:p>
            <a:pPr indent="0" lvl="0" marL="12700" rtl="0" algn="l">
              <a:lnSpc>
                <a:spcPct val="100000"/>
              </a:lnSpc>
              <a:spcBef>
                <a:spcPts val="1700"/>
              </a:spcBef>
              <a:spcAft>
                <a:spcPts val="0"/>
              </a:spcAft>
              <a:buSzPts val="1800"/>
              <a:buNone/>
            </a:pPr>
            <a:r>
              <a:rPr lang="en" sz="1800">
                <a:latin typeface="Century Gothic"/>
                <a:ea typeface="Century Gothic"/>
                <a:cs typeface="Century Gothic"/>
                <a:sym typeface="Century Gothic"/>
              </a:rPr>
              <a:t>Suppose we want to compare smoker vs. non-smoker and female vs. male tips for weekend diners. Create a table ordered by percentage tip that gives the average tip for all four possibilities.</a:t>
            </a:r>
            <a:endParaRPr/>
          </a:p>
        </p:txBody>
      </p:sp>
      <p:pic>
        <p:nvPicPr>
          <p:cNvPr id="631" name="Google Shape;631;p95"/>
          <p:cNvPicPr preferRelativeResize="0"/>
          <p:nvPr/>
        </p:nvPicPr>
        <p:blipFill rotWithShape="1">
          <a:blip r:embed="rId3">
            <a:alphaModFix/>
          </a:blip>
          <a:srcRect b="0" l="0" r="0" t="0"/>
          <a:stretch/>
        </p:blipFill>
        <p:spPr>
          <a:xfrm>
            <a:off x="5759713" y="1816279"/>
            <a:ext cx="2924868" cy="190116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96"/>
          <p:cNvSpPr txBox="1"/>
          <p:nvPr>
            <p:ph type="title"/>
          </p:nvPr>
        </p:nvSpPr>
        <p:spPr>
          <a:xfrm>
            <a:off x="623888" y="1282305"/>
            <a:ext cx="7886700" cy="2139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4500"/>
              <a:buFont typeface="Century Gothic"/>
              <a:buNone/>
            </a:pPr>
            <a:r>
              <a:rPr lang="en"/>
              <a:t>Worksheet Problems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61"/>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200"/>
              <a:buFont typeface="Century Gothic"/>
              <a:buNone/>
            </a:pPr>
            <a:r>
              <a:rPr lang="en" sz="3200"/>
              <a:t>SQL is a </a:t>
            </a:r>
            <a:r>
              <a:rPr b="1" lang="en" sz="3200"/>
              <a:t>Declarative</a:t>
            </a:r>
            <a:r>
              <a:rPr lang="en" sz="3200"/>
              <a:t> Language </a:t>
            </a:r>
            <a:endParaRPr/>
          </a:p>
        </p:txBody>
      </p:sp>
      <p:sp>
        <p:nvSpPr>
          <p:cNvPr id="297" name="Google Shape;297;p61"/>
          <p:cNvSpPr txBox="1"/>
          <p:nvPr>
            <p:ph idx="1" type="body"/>
          </p:nvPr>
        </p:nvSpPr>
        <p:spPr>
          <a:xfrm>
            <a:off x="628650" y="1146439"/>
            <a:ext cx="7886700" cy="3716400"/>
          </a:xfrm>
          <a:prstGeom prst="rect">
            <a:avLst/>
          </a:prstGeom>
          <a:noFill/>
          <a:ln>
            <a:noFill/>
          </a:ln>
        </p:spPr>
        <p:txBody>
          <a:bodyPr anchorCtr="0" anchor="t" bIns="34275" lIns="68575" spcFirstLastPara="1" rIns="68575" wrap="square" tIns="34275">
            <a:noAutofit/>
          </a:bodyPr>
          <a:lstStyle/>
          <a:p>
            <a:pPr indent="-330200" lvl="1" marL="342900" rtl="0" algn="l">
              <a:lnSpc>
                <a:spcPct val="90000"/>
              </a:lnSpc>
              <a:spcBef>
                <a:spcPts val="0"/>
              </a:spcBef>
              <a:spcAft>
                <a:spcPts val="0"/>
              </a:spcAft>
              <a:buClr>
                <a:schemeClr val="dk1"/>
              </a:buClr>
              <a:buSzPts val="1800"/>
              <a:buChar char="➢"/>
            </a:pPr>
            <a:r>
              <a:rPr b="1" lang="en"/>
              <a:t>Declarative: </a:t>
            </a:r>
            <a:r>
              <a:rPr lang="en"/>
              <a:t>“Say </a:t>
            </a:r>
            <a:r>
              <a:rPr b="1" i="1" lang="en"/>
              <a:t>what</a:t>
            </a:r>
            <a:r>
              <a:rPr lang="en"/>
              <a:t> you want, not </a:t>
            </a:r>
            <a:r>
              <a:rPr b="1" i="1" lang="en"/>
              <a:t>how</a:t>
            </a:r>
            <a:r>
              <a:rPr i="1" lang="en"/>
              <a:t> </a:t>
            </a:r>
            <a:r>
              <a:rPr lang="en"/>
              <a:t>to get it.”</a:t>
            </a:r>
            <a:endParaRPr/>
          </a:p>
          <a:p>
            <a:pPr indent="-336550" lvl="2" marL="685800" rtl="0" algn="l">
              <a:lnSpc>
                <a:spcPct val="90000"/>
              </a:lnSpc>
              <a:spcBef>
                <a:spcPts val="1700"/>
              </a:spcBef>
              <a:spcAft>
                <a:spcPts val="0"/>
              </a:spcAft>
              <a:buClr>
                <a:schemeClr val="dk1"/>
              </a:buClr>
              <a:buSzPts val="1500"/>
              <a:buChar char="➢"/>
            </a:pPr>
            <a:r>
              <a:rPr b="1" lang="en"/>
              <a:t>Declarative Example:</a:t>
            </a:r>
            <a:r>
              <a:rPr lang="en"/>
              <a:t> </a:t>
            </a:r>
            <a:r>
              <a:rPr i="1" lang="en"/>
              <a:t> I want a table with columns “x” and “y” constructed from tables “A” and ”B” where the values in “y” are greater than 100.00.</a:t>
            </a:r>
            <a:endParaRPr/>
          </a:p>
          <a:p>
            <a:pPr indent="-336550" lvl="2" marL="685800" rtl="0" algn="l">
              <a:lnSpc>
                <a:spcPct val="90000"/>
              </a:lnSpc>
              <a:spcBef>
                <a:spcPts val="1700"/>
              </a:spcBef>
              <a:spcAft>
                <a:spcPts val="0"/>
              </a:spcAft>
              <a:buClr>
                <a:schemeClr val="dk1"/>
              </a:buClr>
              <a:buSzPts val="1500"/>
              <a:buChar char="➢"/>
            </a:pPr>
            <a:r>
              <a:rPr b="1" lang="en"/>
              <a:t>Imperative Example:</a:t>
            </a:r>
            <a:r>
              <a:rPr lang="en"/>
              <a:t> For each record in  table “A” find the corresponding record in table “B” then drop the records where “y” is less than or equal to 100 then return the ”x” and “y” values.</a:t>
            </a:r>
            <a:endParaRPr sz="1400"/>
          </a:p>
          <a:p>
            <a:pPr indent="-330200" lvl="0" marL="342900" rtl="0" algn="l">
              <a:lnSpc>
                <a:spcPct val="90000"/>
              </a:lnSpc>
              <a:spcBef>
                <a:spcPts val="1700"/>
              </a:spcBef>
              <a:spcAft>
                <a:spcPts val="0"/>
              </a:spcAft>
              <a:buClr>
                <a:schemeClr val="dk1"/>
              </a:buClr>
              <a:buSzPts val="1800"/>
              <a:buFont typeface="Noto Sans Symbols"/>
              <a:buChar char="➢"/>
            </a:pPr>
            <a:r>
              <a:rPr b="1" lang="en" sz="1800"/>
              <a:t>Advantages</a:t>
            </a:r>
            <a:r>
              <a:rPr lang="en" sz="1800"/>
              <a:t> of declarative programming</a:t>
            </a:r>
            <a:endParaRPr/>
          </a:p>
          <a:p>
            <a:pPr indent="-336550" lvl="1" marL="685800" rtl="0" algn="l">
              <a:lnSpc>
                <a:spcPct val="90000"/>
              </a:lnSpc>
              <a:spcBef>
                <a:spcPts val="400"/>
              </a:spcBef>
              <a:spcAft>
                <a:spcPts val="0"/>
              </a:spcAft>
              <a:buClr>
                <a:schemeClr val="dk1"/>
              </a:buClr>
              <a:buSzPts val="1500"/>
              <a:buChar char="➢"/>
            </a:pPr>
            <a:r>
              <a:rPr lang="en" sz="1500"/>
              <a:t>Enable the system to find the best way to achieve the result.</a:t>
            </a:r>
            <a:endParaRPr/>
          </a:p>
          <a:p>
            <a:pPr indent="-336550" lvl="1" marL="685800" rtl="0" algn="l">
              <a:lnSpc>
                <a:spcPct val="90000"/>
              </a:lnSpc>
              <a:spcBef>
                <a:spcPts val="400"/>
              </a:spcBef>
              <a:spcAft>
                <a:spcPts val="0"/>
              </a:spcAft>
              <a:buClr>
                <a:schemeClr val="dk1"/>
              </a:buClr>
              <a:buSzPts val="1500"/>
              <a:buChar char="➢"/>
            </a:pPr>
            <a:r>
              <a:rPr lang="en" sz="1500"/>
              <a:t>Often more compact and easier to learn for non-programmers</a:t>
            </a:r>
            <a:endParaRPr/>
          </a:p>
          <a:p>
            <a:pPr indent="-330200" lvl="0" marL="342900" rtl="0" algn="l">
              <a:lnSpc>
                <a:spcPct val="90000"/>
              </a:lnSpc>
              <a:spcBef>
                <a:spcPts val="1700"/>
              </a:spcBef>
              <a:spcAft>
                <a:spcPts val="0"/>
              </a:spcAft>
              <a:buClr>
                <a:schemeClr val="dk1"/>
              </a:buClr>
              <a:buSzPts val="1800"/>
              <a:buFont typeface="Noto Sans Symbols"/>
              <a:buChar char="➢"/>
            </a:pPr>
            <a:r>
              <a:rPr b="1" lang="en" sz="1800"/>
              <a:t>Challenges</a:t>
            </a:r>
            <a:r>
              <a:rPr lang="en" sz="1800"/>
              <a:t> of declarative programming</a:t>
            </a:r>
            <a:endParaRPr/>
          </a:p>
          <a:p>
            <a:pPr indent="-336550" lvl="1" marL="685800" rtl="0" algn="l">
              <a:lnSpc>
                <a:spcPct val="90000"/>
              </a:lnSpc>
              <a:spcBef>
                <a:spcPts val="400"/>
              </a:spcBef>
              <a:spcAft>
                <a:spcPts val="0"/>
              </a:spcAft>
              <a:buClr>
                <a:schemeClr val="dk1"/>
              </a:buClr>
              <a:buSzPts val="1500"/>
              <a:buChar char="➢"/>
            </a:pPr>
            <a:r>
              <a:rPr lang="en" sz="1500"/>
              <a:t>System performance depends heavily on automatic optimization</a:t>
            </a:r>
            <a:endParaRPr/>
          </a:p>
          <a:p>
            <a:pPr indent="-336550" lvl="1" marL="685800" rtl="0" algn="l">
              <a:lnSpc>
                <a:spcPct val="90000"/>
              </a:lnSpc>
              <a:spcBef>
                <a:spcPts val="400"/>
              </a:spcBef>
              <a:spcAft>
                <a:spcPts val="0"/>
              </a:spcAft>
              <a:buClr>
                <a:schemeClr val="dk1"/>
              </a:buClr>
              <a:buSzPts val="1500"/>
              <a:buChar char="➢"/>
            </a:pPr>
            <a:r>
              <a:rPr lang="en" sz="1500"/>
              <a:t>Limited language (not Turing complete)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5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5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5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5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5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500"/>
                                        <p:tgtEl>
                                          <p:spTgt spid="2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animEffect filter="fade" transition="in">
                                      <p:cBhvr>
                                        <p:cTn dur="500"/>
                                        <p:tgtEl>
                                          <p:spTgt spid="2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7" st="7"/>
                                            </p:txEl>
                                          </p:spTgt>
                                        </p:tgtEl>
                                        <p:attrNameLst>
                                          <p:attrName>style.visibility</p:attrName>
                                        </p:attrNameLst>
                                      </p:cBhvr>
                                      <p:to>
                                        <p:strVal val="visible"/>
                                      </p:to>
                                    </p:set>
                                    <p:animEffect filter="fade" transition="in">
                                      <p:cBhvr>
                                        <p:cTn dur="500"/>
                                        <p:tgtEl>
                                          <p:spTgt spid="2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8" st="8"/>
                                            </p:txEl>
                                          </p:spTgt>
                                        </p:tgtEl>
                                        <p:attrNameLst>
                                          <p:attrName>style.visibility</p:attrName>
                                        </p:attrNameLst>
                                      </p:cBhvr>
                                      <p:to>
                                        <p:strVal val="visible"/>
                                      </p:to>
                                    </p:set>
                                    <p:animEffect filter="fade" transition="in">
                                      <p:cBhvr>
                                        <p:cTn dur="500"/>
                                        <p:tgtEl>
                                          <p:spTgt spid="2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pic>
        <p:nvPicPr>
          <p:cNvPr id="641" name="Google Shape;641;p97"/>
          <p:cNvPicPr preferRelativeResize="0"/>
          <p:nvPr/>
        </p:nvPicPr>
        <p:blipFill>
          <a:blip r:embed="rId3">
            <a:alphaModFix/>
          </a:blip>
          <a:stretch>
            <a:fillRect/>
          </a:stretch>
        </p:blipFill>
        <p:spPr>
          <a:xfrm>
            <a:off x="77250" y="801013"/>
            <a:ext cx="8839198" cy="3541475"/>
          </a:xfrm>
          <a:prstGeom prst="rect">
            <a:avLst/>
          </a:prstGeom>
          <a:noFill/>
          <a:ln>
            <a:noFill/>
          </a:ln>
        </p:spPr>
      </p:pic>
      <p:sp>
        <p:nvSpPr>
          <p:cNvPr id="642" name="Google Shape;642;p97"/>
          <p:cNvSpPr txBox="1"/>
          <p:nvPr/>
        </p:nvSpPr>
        <p:spPr>
          <a:xfrm>
            <a:off x="472475" y="257700"/>
            <a:ext cx="4531500" cy="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entury Gothic"/>
                <a:ea typeface="Century Gothic"/>
                <a:cs typeface="Century Gothic"/>
                <a:sym typeface="Century Gothic"/>
              </a:rPr>
              <a:t>SQL True/False</a:t>
            </a:r>
            <a:endParaRPr sz="3000">
              <a:latin typeface="Century Gothic"/>
              <a:ea typeface="Century Gothic"/>
              <a:cs typeface="Century Gothic"/>
              <a:sym typeface="Century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98"/>
          <p:cNvSpPr txBox="1"/>
          <p:nvPr>
            <p:ph idx="1" type="body"/>
          </p:nvPr>
        </p:nvSpPr>
        <p:spPr>
          <a:xfrm>
            <a:off x="311700" y="293625"/>
            <a:ext cx="8520600" cy="42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FF"/>
                </a:solidFill>
              </a:rPr>
              <a:t>SQL is a declarative language that specifies what to produce but not how</a:t>
            </a:r>
            <a:endParaRPr>
              <a:solidFill>
                <a:srgbClr val="0000FF"/>
              </a:solidFill>
            </a:endParaRPr>
          </a:p>
          <a:p>
            <a:pPr indent="0" lvl="0" marL="0" rtl="0" algn="l">
              <a:lnSpc>
                <a:spcPct val="100000"/>
              </a:lnSpc>
              <a:spcBef>
                <a:spcPts val="0"/>
              </a:spcBef>
              <a:spcAft>
                <a:spcPts val="0"/>
              </a:spcAft>
              <a:buNone/>
            </a:pPr>
            <a:r>
              <a:rPr lang="en">
                <a:solidFill>
                  <a:srgbClr val="0000FF"/>
                </a:solidFill>
              </a:rPr>
              <a:t>to compute it.</a:t>
            </a:r>
            <a:endParaRPr>
              <a:solidFill>
                <a:srgbClr val="0000FF"/>
              </a:solidFill>
            </a:endParaRPr>
          </a:p>
          <a:p>
            <a:pPr indent="0" lvl="0" marL="0" rtl="0" algn="l">
              <a:spcBef>
                <a:spcPts val="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99"/>
          <p:cNvSpPr txBox="1"/>
          <p:nvPr>
            <p:ph idx="1" type="body"/>
          </p:nvPr>
        </p:nvSpPr>
        <p:spPr>
          <a:xfrm>
            <a:off x="311700" y="293625"/>
            <a:ext cx="8520600" cy="42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2"/>
                </a:solidFill>
              </a:rPr>
              <a:t>SQL is a declarative language that specifies what to produce but not how</a:t>
            </a:r>
            <a:endParaRPr>
              <a:solidFill>
                <a:schemeClr val="lt2"/>
              </a:solidFill>
            </a:endParaRPr>
          </a:p>
          <a:p>
            <a:pPr indent="0" lvl="0" marL="0" rtl="0" algn="l">
              <a:lnSpc>
                <a:spcPct val="100000"/>
              </a:lnSpc>
              <a:spcBef>
                <a:spcPts val="0"/>
              </a:spcBef>
              <a:spcAft>
                <a:spcPts val="0"/>
              </a:spcAft>
              <a:buNone/>
            </a:pPr>
            <a:r>
              <a:rPr lang="en">
                <a:solidFill>
                  <a:schemeClr val="lt2"/>
                </a:solidFill>
              </a:rPr>
              <a:t>to compute it.</a:t>
            </a:r>
            <a:endParaRPr>
              <a:solidFill>
                <a:schemeClr val="lt2"/>
              </a:solidFill>
            </a:endParaRPr>
          </a:p>
          <a:p>
            <a:pPr indent="0" lvl="0" marL="0" rtl="0" algn="l">
              <a:lnSpc>
                <a:spcPct val="100000"/>
              </a:lnSpc>
              <a:spcBef>
                <a:spcPts val="0"/>
              </a:spcBef>
              <a:spcAft>
                <a:spcPts val="0"/>
              </a:spcAft>
              <a:buNone/>
            </a:pPr>
            <a:r>
              <a:rPr lang="en">
                <a:solidFill>
                  <a:srgbClr val="000000"/>
                </a:solidFill>
              </a:rPr>
              <a:t>SQL is declarative programming language which specifies what the user</a:t>
            </a:r>
            <a:endParaRPr>
              <a:solidFill>
                <a:srgbClr val="000000"/>
              </a:solidFill>
            </a:endParaRPr>
          </a:p>
          <a:p>
            <a:pPr indent="0" lvl="0" marL="0" rtl="0" algn="l">
              <a:lnSpc>
                <a:spcPct val="100000"/>
              </a:lnSpc>
              <a:spcBef>
                <a:spcPts val="0"/>
              </a:spcBef>
              <a:spcAft>
                <a:spcPts val="0"/>
              </a:spcAft>
              <a:buNone/>
            </a:pPr>
            <a:r>
              <a:rPr lang="en">
                <a:solidFill>
                  <a:srgbClr val="000000"/>
                </a:solidFill>
              </a:rPr>
              <a:t>wants to accomplish allowing the system to determine how to accomplish it</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100"/>
          <p:cNvSpPr txBox="1"/>
          <p:nvPr>
            <p:ph idx="1" type="body"/>
          </p:nvPr>
        </p:nvSpPr>
        <p:spPr>
          <a:xfrm>
            <a:off x="311700" y="293625"/>
            <a:ext cx="8520600" cy="42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2"/>
                </a:solidFill>
              </a:rPr>
              <a:t>SQL is a declarative language that specifies what to produce but not how</a:t>
            </a:r>
            <a:endParaRPr>
              <a:solidFill>
                <a:schemeClr val="lt2"/>
              </a:solidFill>
            </a:endParaRPr>
          </a:p>
          <a:p>
            <a:pPr indent="0" lvl="0" marL="0" rtl="0" algn="l">
              <a:lnSpc>
                <a:spcPct val="100000"/>
              </a:lnSpc>
              <a:spcBef>
                <a:spcPts val="0"/>
              </a:spcBef>
              <a:spcAft>
                <a:spcPts val="0"/>
              </a:spcAft>
              <a:buNone/>
            </a:pPr>
            <a:r>
              <a:rPr lang="en">
                <a:solidFill>
                  <a:schemeClr val="lt2"/>
                </a:solidFill>
              </a:rPr>
              <a:t>to compute it.</a:t>
            </a:r>
            <a:endParaRPr>
              <a:solidFill>
                <a:schemeClr val="lt2"/>
              </a:solidFill>
            </a:endParaRPr>
          </a:p>
          <a:p>
            <a:pPr indent="0" lvl="0" marL="0" rtl="0" algn="l">
              <a:lnSpc>
                <a:spcPct val="100000"/>
              </a:lnSpc>
              <a:spcBef>
                <a:spcPts val="0"/>
              </a:spcBef>
              <a:spcAft>
                <a:spcPts val="0"/>
              </a:spcAft>
              <a:buNone/>
            </a:pPr>
            <a:r>
              <a:rPr lang="en">
                <a:solidFill>
                  <a:srgbClr val="000000"/>
                </a:solidFill>
              </a:rPr>
              <a:t>SQL is declarative programming language which specifies what the user</a:t>
            </a:r>
            <a:endParaRPr>
              <a:solidFill>
                <a:srgbClr val="000000"/>
              </a:solidFill>
            </a:endParaRPr>
          </a:p>
          <a:p>
            <a:pPr indent="0" lvl="0" marL="0" rtl="0" algn="l">
              <a:lnSpc>
                <a:spcPct val="100000"/>
              </a:lnSpc>
              <a:spcBef>
                <a:spcPts val="0"/>
              </a:spcBef>
              <a:spcAft>
                <a:spcPts val="0"/>
              </a:spcAft>
              <a:buNone/>
            </a:pPr>
            <a:r>
              <a:rPr lang="en">
                <a:solidFill>
                  <a:srgbClr val="000000"/>
                </a:solidFill>
              </a:rPr>
              <a:t>wants to accomplish allowing the system to determine how to accomplish it</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rgbClr val="0000FF"/>
                </a:solidFill>
              </a:rPr>
              <a:t>The primary key of a relation is the column or set of columns that determine the values of the remaining column.</a:t>
            </a:r>
            <a:endParaRPr>
              <a:solidFill>
                <a:srgbClr val="0000FF"/>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101"/>
          <p:cNvSpPr txBox="1"/>
          <p:nvPr>
            <p:ph idx="1" type="body"/>
          </p:nvPr>
        </p:nvSpPr>
        <p:spPr>
          <a:xfrm>
            <a:off x="311700" y="293625"/>
            <a:ext cx="8520600" cy="42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2"/>
                </a:solidFill>
              </a:rPr>
              <a:t>SQL is a declarative language that specifies what to produce but not how</a:t>
            </a:r>
            <a:endParaRPr>
              <a:solidFill>
                <a:schemeClr val="lt2"/>
              </a:solidFill>
            </a:endParaRPr>
          </a:p>
          <a:p>
            <a:pPr indent="0" lvl="0" marL="0" rtl="0" algn="l">
              <a:lnSpc>
                <a:spcPct val="100000"/>
              </a:lnSpc>
              <a:spcBef>
                <a:spcPts val="0"/>
              </a:spcBef>
              <a:spcAft>
                <a:spcPts val="0"/>
              </a:spcAft>
              <a:buNone/>
            </a:pPr>
            <a:r>
              <a:rPr lang="en">
                <a:solidFill>
                  <a:schemeClr val="lt2"/>
                </a:solidFill>
              </a:rPr>
              <a:t>to compute it.</a:t>
            </a:r>
            <a:endParaRPr>
              <a:solidFill>
                <a:schemeClr val="lt2"/>
              </a:solidFill>
            </a:endParaRPr>
          </a:p>
          <a:p>
            <a:pPr indent="0" lvl="0" marL="0" rtl="0" algn="l">
              <a:lnSpc>
                <a:spcPct val="100000"/>
              </a:lnSpc>
              <a:spcBef>
                <a:spcPts val="0"/>
              </a:spcBef>
              <a:spcAft>
                <a:spcPts val="0"/>
              </a:spcAft>
              <a:buNone/>
            </a:pPr>
            <a:r>
              <a:rPr lang="en">
                <a:solidFill>
                  <a:srgbClr val="000000"/>
                </a:solidFill>
              </a:rPr>
              <a:t>SQL is declarative programming language which specifies what the user</a:t>
            </a:r>
            <a:endParaRPr>
              <a:solidFill>
                <a:srgbClr val="000000"/>
              </a:solidFill>
            </a:endParaRPr>
          </a:p>
          <a:p>
            <a:pPr indent="0" lvl="0" marL="0" rtl="0" algn="l">
              <a:lnSpc>
                <a:spcPct val="100000"/>
              </a:lnSpc>
              <a:spcBef>
                <a:spcPts val="0"/>
              </a:spcBef>
              <a:spcAft>
                <a:spcPts val="0"/>
              </a:spcAft>
              <a:buNone/>
            </a:pPr>
            <a:r>
              <a:rPr lang="en">
                <a:solidFill>
                  <a:srgbClr val="000000"/>
                </a:solidFill>
              </a:rPr>
              <a:t>wants to accomplish allowing the system to determine how to accomplish it</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chemeClr val="lt2"/>
                </a:solidFill>
              </a:rPr>
              <a:t>The primary key of a relation is the column or set of columns that determine the values of the remaining column.</a:t>
            </a:r>
            <a:endParaRPr>
              <a:solidFill>
                <a:schemeClr val="lt2"/>
              </a:solidFill>
            </a:endParaRPr>
          </a:p>
          <a:p>
            <a:pPr indent="0" lvl="0" marL="0" rtl="0" algn="l">
              <a:lnSpc>
                <a:spcPct val="100000"/>
              </a:lnSpc>
              <a:spcBef>
                <a:spcPts val="0"/>
              </a:spcBef>
              <a:spcAft>
                <a:spcPts val="0"/>
              </a:spcAft>
              <a:buNone/>
            </a:pPr>
            <a:r>
              <a:rPr lang="en">
                <a:solidFill>
                  <a:srgbClr val="000000"/>
                </a:solidFill>
              </a:rPr>
              <a:t>Similar to how pandas works!</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102"/>
          <p:cNvSpPr txBox="1"/>
          <p:nvPr>
            <p:ph idx="1" type="body"/>
          </p:nvPr>
        </p:nvSpPr>
        <p:spPr>
          <a:xfrm>
            <a:off x="311700" y="293625"/>
            <a:ext cx="8520600" cy="42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2"/>
                </a:solidFill>
              </a:rPr>
              <a:t>SQL is a declarative language that specifies what to produce but not how</a:t>
            </a:r>
            <a:endParaRPr>
              <a:solidFill>
                <a:schemeClr val="lt2"/>
              </a:solidFill>
            </a:endParaRPr>
          </a:p>
          <a:p>
            <a:pPr indent="0" lvl="0" marL="0" rtl="0" algn="l">
              <a:lnSpc>
                <a:spcPct val="100000"/>
              </a:lnSpc>
              <a:spcBef>
                <a:spcPts val="0"/>
              </a:spcBef>
              <a:spcAft>
                <a:spcPts val="0"/>
              </a:spcAft>
              <a:buNone/>
            </a:pPr>
            <a:r>
              <a:rPr lang="en">
                <a:solidFill>
                  <a:schemeClr val="lt2"/>
                </a:solidFill>
              </a:rPr>
              <a:t>to compute it.</a:t>
            </a:r>
            <a:endParaRPr>
              <a:solidFill>
                <a:schemeClr val="lt2"/>
              </a:solidFill>
            </a:endParaRPr>
          </a:p>
          <a:p>
            <a:pPr indent="0" lvl="0" marL="0" rtl="0" algn="l">
              <a:lnSpc>
                <a:spcPct val="100000"/>
              </a:lnSpc>
              <a:spcBef>
                <a:spcPts val="0"/>
              </a:spcBef>
              <a:spcAft>
                <a:spcPts val="0"/>
              </a:spcAft>
              <a:buNone/>
            </a:pPr>
            <a:r>
              <a:rPr lang="en">
                <a:solidFill>
                  <a:srgbClr val="000000"/>
                </a:solidFill>
              </a:rPr>
              <a:t>SQL is declarative programming language which specifies what the user</a:t>
            </a:r>
            <a:endParaRPr>
              <a:solidFill>
                <a:srgbClr val="000000"/>
              </a:solidFill>
            </a:endParaRPr>
          </a:p>
          <a:p>
            <a:pPr indent="0" lvl="0" marL="0" rtl="0" algn="l">
              <a:lnSpc>
                <a:spcPct val="100000"/>
              </a:lnSpc>
              <a:spcBef>
                <a:spcPts val="0"/>
              </a:spcBef>
              <a:spcAft>
                <a:spcPts val="0"/>
              </a:spcAft>
              <a:buNone/>
            </a:pPr>
            <a:r>
              <a:rPr lang="en">
                <a:solidFill>
                  <a:srgbClr val="000000"/>
                </a:solidFill>
              </a:rPr>
              <a:t>wants to accomplish allowing the system to determine how to accomplish it</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chemeClr val="lt2"/>
                </a:solidFill>
              </a:rPr>
              <a:t>The primary key of a relation is the column or set of columns that determine the values of the remaining column.</a:t>
            </a:r>
            <a:endParaRPr>
              <a:solidFill>
                <a:schemeClr val="lt2"/>
              </a:solidFill>
            </a:endParaRPr>
          </a:p>
          <a:p>
            <a:pPr indent="0" lvl="0" marL="0" rtl="0" algn="l">
              <a:lnSpc>
                <a:spcPct val="100000"/>
              </a:lnSpc>
              <a:spcBef>
                <a:spcPts val="0"/>
              </a:spcBef>
              <a:spcAft>
                <a:spcPts val="0"/>
              </a:spcAft>
              <a:buNone/>
            </a:pPr>
            <a:r>
              <a:rPr lang="en">
                <a:solidFill>
                  <a:srgbClr val="000000"/>
                </a:solidFill>
              </a:rPr>
              <a:t>Similar to how pandas works!</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rgbClr val="0000FF"/>
                </a:solidFill>
              </a:rPr>
              <a:t>The schema of a table consists of the data stored in the table</a:t>
            </a:r>
            <a:endParaRPr>
              <a:solidFill>
                <a:srgbClr val="0000FF"/>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103"/>
          <p:cNvSpPr txBox="1"/>
          <p:nvPr>
            <p:ph idx="1" type="body"/>
          </p:nvPr>
        </p:nvSpPr>
        <p:spPr>
          <a:xfrm>
            <a:off x="311700" y="293625"/>
            <a:ext cx="8520600" cy="42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2"/>
                </a:solidFill>
              </a:rPr>
              <a:t>SQL is a declarative language that specifies what to produce but not how</a:t>
            </a:r>
            <a:endParaRPr>
              <a:solidFill>
                <a:schemeClr val="lt2"/>
              </a:solidFill>
            </a:endParaRPr>
          </a:p>
          <a:p>
            <a:pPr indent="0" lvl="0" marL="0" rtl="0" algn="l">
              <a:lnSpc>
                <a:spcPct val="100000"/>
              </a:lnSpc>
              <a:spcBef>
                <a:spcPts val="0"/>
              </a:spcBef>
              <a:spcAft>
                <a:spcPts val="0"/>
              </a:spcAft>
              <a:buNone/>
            </a:pPr>
            <a:r>
              <a:rPr lang="en">
                <a:solidFill>
                  <a:schemeClr val="lt2"/>
                </a:solidFill>
              </a:rPr>
              <a:t>to compute it.</a:t>
            </a:r>
            <a:endParaRPr>
              <a:solidFill>
                <a:schemeClr val="lt2"/>
              </a:solidFill>
            </a:endParaRPr>
          </a:p>
          <a:p>
            <a:pPr indent="0" lvl="0" marL="0" rtl="0" algn="l">
              <a:lnSpc>
                <a:spcPct val="100000"/>
              </a:lnSpc>
              <a:spcBef>
                <a:spcPts val="0"/>
              </a:spcBef>
              <a:spcAft>
                <a:spcPts val="0"/>
              </a:spcAft>
              <a:buNone/>
            </a:pPr>
            <a:r>
              <a:rPr lang="en">
                <a:solidFill>
                  <a:srgbClr val="000000"/>
                </a:solidFill>
              </a:rPr>
              <a:t>SQL is declarative programming language which specifies what the user</a:t>
            </a:r>
            <a:endParaRPr>
              <a:solidFill>
                <a:srgbClr val="000000"/>
              </a:solidFill>
            </a:endParaRPr>
          </a:p>
          <a:p>
            <a:pPr indent="0" lvl="0" marL="0" rtl="0" algn="l">
              <a:lnSpc>
                <a:spcPct val="100000"/>
              </a:lnSpc>
              <a:spcBef>
                <a:spcPts val="0"/>
              </a:spcBef>
              <a:spcAft>
                <a:spcPts val="0"/>
              </a:spcAft>
              <a:buNone/>
            </a:pPr>
            <a:r>
              <a:rPr lang="en">
                <a:solidFill>
                  <a:srgbClr val="000000"/>
                </a:solidFill>
              </a:rPr>
              <a:t>wants to accomplish allowing the system to determine how to accomplish it</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chemeClr val="lt2"/>
                </a:solidFill>
              </a:rPr>
              <a:t>The primary key of a relation is the column or set of columns that determine the values of the remaining column.</a:t>
            </a:r>
            <a:endParaRPr>
              <a:solidFill>
                <a:schemeClr val="lt2"/>
              </a:solidFill>
            </a:endParaRPr>
          </a:p>
          <a:p>
            <a:pPr indent="0" lvl="0" marL="0" rtl="0" algn="l">
              <a:lnSpc>
                <a:spcPct val="100000"/>
              </a:lnSpc>
              <a:spcBef>
                <a:spcPts val="0"/>
              </a:spcBef>
              <a:spcAft>
                <a:spcPts val="0"/>
              </a:spcAft>
              <a:buNone/>
            </a:pPr>
            <a:r>
              <a:rPr lang="en">
                <a:solidFill>
                  <a:srgbClr val="000000"/>
                </a:solidFill>
              </a:rPr>
              <a:t>Similar to how pandas works!</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rgbClr val="FF0000"/>
                </a:solidFill>
              </a:rPr>
              <a:t>The schema of a table consists of the data stored in the table</a:t>
            </a:r>
            <a:endParaRPr>
              <a:solidFill>
                <a:srgbClr val="FF0000"/>
              </a:solidFill>
            </a:endParaRPr>
          </a:p>
          <a:p>
            <a:pPr indent="0" lvl="0" marL="0" rtl="0" algn="l">
              <a:lnSpc>
                <a:spcPct val="100000"/>
              </a:lnSpc>
              <a:spcBef>
                <a:spcPts val="0"/>
              </a:spcBef>
              <a:spcAft>
                <a:spcPts val="0"/>
              </a:spcAft>
              <a:buNone/>
            </a:pPr>
            <a:r>
              <a:rPr lang="en">
                <a:solidFill>
                  <a:srgbClr val="000000"/>
                </a:solidFill>
              </a:rPr>
              <a:t>The schema of a table consists of the column names, their types, and any</a:t>
            </a:r>
            <a:endParaRPr>
              <a:solidFill>
                <a:srgbClr val="000000"/>
              </a:solidFill>
            </a:endParaRPr>
          </a:p>
          <a:p>
            <a:pPr indent="0" lvl="0" marL="0" rtl="0" algn="l">
              <a:lnSpc>
                <a:spcPct val="100000"/>
              </a:lnSpc>
              <a:spcBef>
                <a:spcPts val="0"/>
              </a:spcBef>
              <a:spcAft>
                <a:spcPts val="0"/>
              </a:spcAft>
              <a:buNone/>
            </a:pPr>
            <a:r>
              <a:rPr lang="en">
                <a:solidFill>
                  <a:srgbClr val="000000"/>
                </a:solidFill>
              </a:rPr>
              <a:t>constraints on those columns.   The instance of a database is the data stored in the</a:t>
            </a:r>
            <a:endParaRPr>
              <a:solidFill>
                <a:srgbClr val="000000"/>
              </a:solidFill>
            </a:endParaRPr>
          </a:p>
          <a:p>
            <a:pPr indent="0" lvl="0" marL="0" rtl="0" algn="l">
              <a:lnSpc>
                <a:spcPct val="100000"/>
              </a:lnSpc>
              <a:spcBef>
                <a:spcPts val="0"/>
              </a:spcBef>
              <a:spcAft>
                <a:spcPts val="0"/>
              </a:spcAft>
              <a:buNone/>
            </a:pPr>
            <a:r>
              <a:rPr lang="en">
                <a:solidFill>
                  <a:srgbClr val="000000"/>
                </a:solidFill>
              </a:rPr>
              <a:t>database.</a:t>
            </a:r>
            <a:endParaRPr>
              <a:solidFill>
                <a:srgbClr val="000000"/>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104"/>
          <p:cNvSpPr txBox="1"/>
          <p:nvPr>
            <p:ph idx="1" type="body"/>
          </p:nvPr>
        </p:nvSpPr>
        <p:spPr>
          <a:xfrm>
            <a:off x="311700" y="293625"/>
            <a:ext cx="8520600" cy="42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2"/>
                </a:solidFill>
              </a:rPr>
              <a:t>SQL is a declarative language that specifies what to produce but not how</a:t>
            </a:r>
            <a:endParaRPr>
              <a:solidFill>
                <a:schemeClr val="lt2"/>
              </a:solidFill>
            </a:endParaRPr>
          </a:p>
          <a:p>
            <a:pPr indent="0" lvl="0" marL="0" rtl="0" algn="l">
              <a:lnSpc>
                <a:spcPct val="100000"/>
              </a:lnSpc>
              <a:spcBef>
                <a:spcPts val="0"/>
              </a:spcBef>
              <a:spcAft>
                <a:spcPts val="0"/>
              </a:spcAft>
              <a:buNone/>
            </a:pPr>
            <a:r>
              <a:rPr lang="en">
                <a:solidFill>
                  <a:schemeClr val="lt2"/>
                </a:solidFill>
              </a:rPr>
              <a:t>to compute it.</a:t>
            </a:r>
            <a:endParaRPr>
              <a:solidFill>
                <a:schemeClr val="lt2"/>
              </a:solidFill>
            </a:endParaRPr>
          </a:p>
          <a:p>
            <a:pPr indent="0" lvl="0" marL="0" rtl="0" algn="l">
              <a:lnSpc>
                <a:spcPct val="100000"/>
              </a:lnSpc>
              <a:spcBef>
                <a:spcPts val="0"/>
              </a:spcBef>
              <a:spcAft>
                <a:spcPts val="0"/>
              </a:spcAft>
              <a:buNone/>
            </a:pPr>
            <a:r>
              <a:rPr lang="en">
                <a:solidFill>
                  <a:srgbClr val="000000"/>
                </a:solidFill>
              </a:rPr>
              <a:t>SQL is declarative programming language which specifies what the user</a:t>
            </a:r>
            <a:endParaRPr>
              <a:solidFill>
                <a:srgbClr val="000000"/>
              </a:solidFill>
            </a:endParaRPr>
          </a:p>
          <a:p>
            <a:pPr indent="0" lvl="0" marL="0" rtl="0" algn="l">
              <a:lnSpc>
                <a:spcPct val="100000"/>
              </a:lnSpc>
              <a:spcBef>
                <a:spcPts val="0"/>
              </a:spcBef>
              <a:spcAft>
                <a:spcPts val="0"/>
              </a:spcAft>
              <a:buNone/>
            </a:pPr>
            <a:r>
              <a:rPr lang="en">
                <a:solidFill>
                  <a:srgbClr val="000000"/>
                </a:solidFill>
              </a:rPr>
              <a:t>wants to accomplish allowing the system to determine how to accomplish it</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chemeClr val="lt2"/>
                </a:solidFill>
              </a:rPr>
              <a:t>The primary key of a relation is the column or set of columns that determine the values of the remaining column.</a:t>
            </a:r>
            <a:endParaRPr>
              <a:solidFill>
                <a:schemeClr val="lt2"/>
              </a:solidFill>
            </a:endParaRPr>
          </a:p>
          <a:p>
            <a:pPr indent="0" lvl="0" marL="0" rtl="0" algn="l">
              <a:lnSpc>
                <a:spcPct val="100000"/>
              </a:lnSpc>
              <a:spcBef>
                <a:spcPts val="0"/>
              </a:spcBef>
              <a:spcAft>
                <a:spcPts val="0"/>
              </a:spcAft>
              <a:buNone/>
            </a:pPr>
            <a:r>
              <a:rPr lang="en">
                <a:solidFill>
                  <a:srgbClr val="000000"/>
                </a:solidFill>
              </a:rPr>
              <a:t>Similar to how pandas works!</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rgbClr val="FF0000"/>
                </a:solidFill>
              </a:rPr>
              <a:t>The schema of a table consists of the data stored in the table</a:t>
            </a:r>
            <a:endParaRPr>
              <a:solidFill>
                <a:srgbClr val="FF0000"/>
              </a:solidFill>
            </a:endParaRPr>
          </a:p>
          <a:p>
            <a:pPr indent="0" lvl="0" marL="0" rtl="0" algn="l">
              <a:lnSpc>
                <a:spcPct val="100000"/>
              </a:lnSpc>
              <a:spcBef>
                <a:spcPts val="0"/>
              </a:spcBef>
              <a:spcAft>
                <a:spcPts val="0"/>
              </a:spcAft>
              <a:buNone/>
            </a:pPr>
            <a:r>
              <a:rPr lang="en">
                <a:solidFill>
                  <a:srgbClr val="000000"/>
                </a:solidFill>
              </a:rPr>
              <a:t>The schema of a table consists of the column names, their types, and any</a:t>
            </a:r>
            <a:endParaRPr>
              <a:solidFill>
                <a:srgbClr val="000000"/>
              </a:solidFill>
            </a:endParaRPr>
          </a:p>
          <a:p>
            <a:pPr indent="0" lvl="0" marL="0" rtl="0" algn="l">
              <a:lnSpc>
                <a:spcPct val="100000"/>
              </a:lnSpc>
              <a:spcBef>
                <a:spcPts val="0"/>
              </a:spcBef>
              <a:spcAft>
                <a:spcPts val="0"/>
              </a:spcAft>
              <a:buNone/>
            </a:pPr>
            <a:r>
              <a:rPr lang="en">
                <a:solidFill>
                  <a:srgbClr val="000000"/>
                </a:solidFill>
              </a:rPr>
              <a:t>constraints on those columns.   The instance of a database is the data stored in the</a:t>
            </a:r>
            <a:endParaRPr>
              <a:solidFill>
                <a:srgbClr val="000000"/>
              </a:solidFill>
            </a:endParaRPr>
          </a:p>
          <a:p>
            <a:pPr indent="0" lvl="0" marL="0" rtl="0" algn="l">
              <a:lnSpc>
                <a:spcPct val="100000"/>
              </a:lnSpc>
              <a:spcBef>
                <a:spcPts val="0"/>
              </a:spcBef>
              <a:spcAft>
                <a:spcPts val="0"/>
              </a:spcAft>
              <a:buNone/>
            </a:pPr>
            <a:r>
              <a:rPr lang="en">
                <a:solidFill>
                  <a:srgbClr val="000000"/>
                </a:solidFill>
              </a:rPr>
              <a:t>database.</a:t>
            </a:r>
            <a:endParaRPr>
              <a:solidFill>
                <a:srgbClr val="000000"/>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rgbClr val="0000FF"/>
                </a:solidFill>
              </a:rPr>
              <a:t>The WHERE and HAVING clause can be used interchangeably as they</a:t>
            </a:r>
            <a:endParaRPr>
              <a:solidFill>
                <a:srgbClr val="0000FF"/>
              </a:solidFill>
            </a:endParaRPr>
          </a:p>
          <a:p>
            <a:pPr indent="0" lvl="0" marL="0" rtl="0" algn="l">
              <a:lnSpc>
                <a:spcPct val="100000"/>
              </a:lnSpc>
              <a:spcBef>
                <a:spcPts val="0"/>
              </a:spcBef>
              <a:spcAft>
                <a:spcPts val="0"/>
              </a:spcAft>
              <a:buNone/>
            </a:pPr>
            <a:r>
              <a:rPr lang="en">
                <a:solidFill>
                  <a:srgbClr val="0000FF"/>
                </a:solidFill>
              </a:rPr>
              <a:t>perform the same operation</a:t>
            </a:r>
            <a:endParaRPr>
              <a:solidFill>
                <a:srgbClr val="0000FF"/>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105"/>
          <p:cNvSpPr txBox="1"/>
          <p:nvPr>
            <p:ph idx="1" type="body"/>
          </p:nvPr>
        </p:nvSpPr>
        <p:spPr>
          <a:xfrm>
            <a:off x="311700" y="-11175"/>
            <a:ext cx="8520600" cy="42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2"/>
                </a:solidFill>
              </a:rPr>
              <a:t>SQL is a declarative language that specifies what to produce but not how</a:t>
            </a:r>
            <a:endParaRPr>
              <a:solidFill>
                <a:schemeClr val="lt2"/>
              </a:solidFill>
            </a:endParaRPr>
          </a:p>
          <a:p>
            <a:pPr indent="0" lvl="0" marL="0" rtl="0" algn="l">
              <a:lnSpc>
                <a:spcPct val="100000"/>
              </a:lnSpc>
              <a:spcBef>
                <a:spcPts val="0"/>
              </a:spcBef>
              <a:spcAft>
                <a:spcPts val="0"/>
              </a:spcAft>
              <a:buNone/>
            </a:pPr>
            <a:r>
              <a:rPr lang="en">
                <a:solidFill>
                  <a:schemeClr val="lt2"/>
                </a:solidFill>
              </a:rPr>
              <a:t>to compute it.</a:t>
            </a:r>
            <a:endParaRPr>
              <a:solidFill>
                <a:schemeClr val="lt2"/>
              </a:solidFill>
            </a:endParaRPr>
          </a:p>
          <a:p>
            <a:pPr indent="0" lvl="0" marL="0" rtl="0" algn="l">
              <a:lnSpc>
                <a:spcPct val="100000"/>
              </a:lnSpc>
              <a:spcBef>
                <a:spcPts val="0"/>
              </a:spcBef>
              <a:spcAft>
                <a:spcPts val="0"/>
              </a:spcAft>
              <a:buNone/>
            </a:pPr>
            <a:r>
              <a:rPr lang="en">
                <a:solidFill>
                  <a:srgbClr val="000000"/>
                </a:solidFill>
              </a:rPr>
              <a:t>SQL is declarative programming language which specifies what the user</a:t>
            </a:r>
            <a:endParaRPr>
              <a:solidFill>
                <a:srgbClr val="000000"/>
              </a:solidFill>
            </a:endParaRPr>
          </a:p>
          <a:p>
            <a:pPr indent="0" lvl="0" marL="0" rtl="0" algn="l">
              <a:lnSpc>
                <a:spcPct val="100000"/>
              </a:lnSpc>
              <a:spcBef>
                <a:spcPts val="0"/>
              </a:spcBef>
              <a:spcAft>
                <a:spcPts val="0"/>
              </a:spcAft>
              <a:buNone/>
            </a:pPr>
            <a:r>
              <a:rPr lang="en">
                <a:solidFill>
                  <a:srgbClr val="000000"/>
                </a:solidFill>
              </a:rPr>
              <a:t>wants to accomplish allowing the system to determine how to accomplish it</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chemeClr val="lt2"/>
                </a:solidFill>
              </a:rPr>
              <a:t>The primary key of a relation is the column or set of columns that determine the values of the remaining column.</a:t>
            </a:r>
            <a:endParaRPr>
              <a:solidFill>
                <a:schemeClr val="lt2"/>
              </a:solidFill>
            </a:endParaRPr>
          </a:p>
          <a:p>
            <a:pPr indent="0" lvl="0" marL="0" rtl="0" algn="l">
              <a:lnSpc>
                <a:spcPct val="100000"/>
              </a:lnSpc>
              <a:spcBef>
                <a:spcPts val="0"/>
              </a:spcBef>
              <a:spcAft>
                <a:spcPts val="0"/>
              </a:spcAft>
              <a:buNone/>
            </a:pPr>
            <a:r>
              <a:rPr lang="en">
                <a:solidFill>
                  <a:srgbClr val="000000"/>
                </a:solidFill>
              </a:rPr>
              <a:t>Similar to how pandas works!</a:t>
            </a:r>
            <a:r>
              <a:rPr lang="en">
                <a:solidFill>
                  <a:schemeClr val="lt2"/>
                </a:solidFill>
              </a:rPr>
              <a:t>.</a:t>
            </a:r>
            <a:endParaRPr>
              <a:solidFill>
                <a:schemeClr val="lt2"/>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rgbClr val="FF0000"/>
                </a:solidFill>
              </a:rPr>
              <a:t>The schema of a table consists of the data stored in the table</a:t>
            </a:r>
            <a:endParaRPr>
              <a:solidFill>
                <a:srgbClr val="FF0000"/>
              </a:solidFill>
            </a:endParaRPr>
          </a:p>
          <a:p>
            <a:pPr indent="0" lvl="0" marL="0" rtl="0" algn="l">
              <a:lnSpc>
                <a:spcPct val="100000"/>
              </a:lnSpc>
              <a:spcBef>
                <a:spcPts val="0"/>
              </a:spcBef>
              <a:spcAft>
                <a:spcPts val="0"/>
              </a:spcAft>
              <a:buNone/>
            </a:pPr>
            <a:r>
              <a:rPr lang="en">
                <a:solidFill>
                  <a:srgbClr val="000000"/>
                </a:solidFill>
              </a:rPr>
              <a:t>The schema of a table consists of the column names, their types, and any</a:t>
            </a:r>
            <a:endParaRPr>
              <a:solidFill>
                <a:srgbClr val="000000"/>
              </a:solidFill>
            </a:endParaRPr>
          </a:p>
          <a:p>
            <a:pPr indent="0" lvl="0" marL="0" rtl="0" algn="l">
              <a:lnSpc>
                <a:spcPct val="100000"/>
              </a:lnSpc>
              <a:spcBef>
                <a:spcPts val="0"/>
              </a:spcBef>
              <a:spcAft>
                <a:spcPts val="0"/>
              </a:spcAft>
              <a:buNone/>
            </a:pPr>
            <a:r>
              <a:rPr lang="en">
                <a:solidFill>
                  <a:srgbClr val="000000"/>
                </a:solidFill>
              </a:rPr>
              <a:t>constraints on those columns.   The instance of a database is the data stored in the</a:t>
            </a:r>
            <a:endParaRPr>
              <a:solidFill>
                <a:srgbClr val="000000"/>
              </a:solidFill>
            </a:endParaRPr>
          </a:p>
          <a:p>
            <a:pPr indent="0" lvl="0" marL="0" rtl="0" algn="l">
              <a:lnSpc>
                <a:spcPct val="100000"/>
              </a:lnSpc>
              <a:spcBef>
                <a:spcPts val="0"/>
              </a:spcBef>
              <a:spcAft>
                <a:spcPts val="0"/>
              </a:spcAft>
              <a:buNone/>
            </a:pPr>
            <a:r>
              <a:rPr lang="en">
                <a:solidFill>
                  <a:srgbClr val="000000"/>
                </a:solidFill>
              </a:rPr>
              <a:t>database.</a:t>
            </a:r>
            <a:endParaRPr>
              <a:solidFill>
                <a:srgbClr val="000000"/>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rPr lang="en">
                <a:solidFill>
                  <a:srgbClr val="FF0000"/>
                </a:solidFill>
              </a:rPr>
              <a:t>The WHERE and HAVING clause can be used interchangeably as they</a:t>
            </a:r>
            <a:endParaRPr>
              <a:solidFill>
                <a:srgbClr val="FF0000"/>
              </a:solidFill>
            </a:endParaRPr>
          </a:p>
          <a:p>
            <a:pPr indent="0" lvl="0" marL="0" rtl="0" algn="l">
              <a:lnSpc>
                <a:spcPct val="100000"/>
              </a:lnSpc>
              <a:spcBef>
                <a:spcPts val="0"/>
              </a:spcBef>
              <a:spcAft>
                <a:spcPts val="0"/>
              </a:spcAft>
              <a:buNone/>
            </a:pPr>
            <a:r>
              <a:rPr lang="en">
                <a:solidFill>
                  <a:srgbClr val="FF0000"/>
                </a:solidFill>
              </a:rPr>
              <a:t>perform the same operation</a:t>
            </a:r>
            <a:endParaRPr>
              <a:solidFill>
                <a:srgbClr val="FF0000"/>
              </a:solidFill>
            </a:endParaRPr>
          </a:p>
          <a:p>
            <a:pPr indent="0" lvl="0" marL="0" rtl="0" algn="l">
              <a:lnSpc>
                <a:spcPct val="100000"/>
              </a:lnSpc>
              <a:spcBef>
                <a:spcPts val="0"/>
              </a:spcBef>
              <a:spcAft>
                <a:spcPts val="0"/>
              </a:spcAft>
              <a:buNone/>
            </a:pPr>
            <a:r>
              <a:rPr lang="en">
                <a:solidFill>
                  <a:srgbClr val="000000"/>
                </a:solidFill>
              </a:rPr>
              <a:t>The having clause is used to filter out groups, while the where clause op-</a:t>
            </a:r>
            <a:endParaRPr>
              <a:solidFill>
                <a:srgbClr val="000000"/>
              </a:solidFill>
            </a:endParaRPr>
          </a:p>
          <a:p>
            <a:pPr indent="0" lvl="0" marL="0" rtl="0" algn="l">
              <a:lnSpc>
                <a:spcPct val="100000"/>
              </a:lnSpc>
              <a:spcBef>
                <a:spcPts val="0"/>
              </a:spcBef>
              <a:spcAft>
                <a:spcPts val="0"/>
              </a:spcAft>
              <a:buNone/>
            </a:pPr>
            <a:r>
              <a:rPr lang="en">
                <a:solidFill>
                  <a:srgbClr val="000000"/>
                </a:solidFill>
              </a:rPr>
              <a:t>erates on individual rows</a:t>
            </a:r>
            <a:endParaRPr>
              <a:solidFill>
                <a:srgbClr val="000000"/>
              </a:solidFill>
            </a:endParaRPr>
          </a:p>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endParaRPr/>
          </a:p>
        </p:txBody>
      </p:sp>
      <p:pic>
        <p:nvPicPr>
          <p:cNvPr id="688" name="Google Shape;688;p106"/>
          <p:cNvPicPr preferRelativeResize="0"/>
          <p:nvPr/>
        </p:nvPicPr>
        <p:blipFill>
          <a:blip r:embed="rId3">
            <a:alphaModFix/>
          </a:blip>
          <a:stretch>
            <a:fillRect/>
          </a:stretch>
        </p:blipFill>
        <p:spPr>
          <a:xfrm>
            <a:off x="0" y="1017725"/>
            <a:ext cx="9143998" cy="2044950"/>
          </a:xfrm>
          <a:prstGeom prst="rect">
            <a:avLst/>
          </a:prstGeom>
          <a:noFill/>
          <a:ln>
            <a:noFill/>
          </a:ln>
        </p:spPr>
      </p:pic>
      <p:pic>
        <p:nvPicPr>
          <p:cNvPr id="689" name="Google Shape;689;p106"/>
          <p:cNvPicPr preferRelativeResize="0"/>
          <p:nvPr/>
        </p:nvPicPr>
        <p:blipFill>
          <a:blip r:embed="rId4">
            <a:alphaModFix/>
          </a:blip>
          <a:stretch>
            <a:fillRect/>
          </a:stretch>
        </p:blipFill>
        <p:spPr>
          <a:xfrm>
            <a:off x="152400" y="3558675"/>
            <a:ext cx="8839199" cy="10829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62"/>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Relational Terminology</a:t>
            </a:r>
            <a:endParaRPr/>
          </a:p>
        </p:txBody>
      </p:sp>
      <p:sp>
        <p:nvSpPr>
          <p:cNvPr id="303" name="Google Shape;303;p62"/>
          <p:cNvSpPr txBox="1"/>
          <p:nvPr>
            <p:ph idx="1" type="body"/>
          </p:nvPr>
        </p:nvSpPr>
        <p:spPr>
          <a:xfrm>
            <a:off x="628650" y="1369219"/>
            <a:ext cx="7886700" cy="3529200"/>
          </a:xfrm>
          <a:prstGeom prst="rect">
            <a:avLst/>
          </a:prstGeom>
          <a:noFill/>
          <a:ln>
            <a:noFill/>
          </a:ln>
        </p:spPr>
        <p:txBody>
          <a:bodyPr anchorCtr="0" anchor="t" bIns="34275" lIns="68575" spcFirstLastPara="1" rIns="68575" wrap="square" tIns="34275">
            <a:noAutofit/>
          </a:bodyPr>
          <a:lstStyle/>
          <a:p>
            <a:pPr indent="-336550" lvl="0" marL="342900" rtl="0" algn="l">
              <a:lnSpc>
                <a:spcPct val="90000"/>
              </a:lnSpc>
              <a:spcBef>
                <a:spcPts val="0"/>
              </a:spcBef>
              <a:spcAft>
                <a:spcPts val="0"/>
              </a:spcAft>
              <a:buClr>
                <a:schemeClr val="dk1"/>
              </a:buClr>
              <a:buSzPts val="2100"/>
              <a:buFont typeface="Noto Sans Symbols"/>
              <a:buChar char="➢"/>
            </a:pPr>
            <a:r>
              <a:rPr i="1" lang="en">
                <a:solidFill>
                  <a:srgbClr val="FF0000"/>
                </a:solidFill>
              </a:rPr>
              <a:t>Database</a:t>
            </a:r>
            <a:r>
              <a:rPr lang="en"/>
              <a:t>: Set of Relations (i.e., one or more tables)</a:t>
            </a:r>
            <a:endParaRPr/>
          </a:p>
          <a:p>
            <a:pPr indent="-336550" lvl="0" marL="342900" rtl="0" algn="l">
              <a:lnSpc>
                <a:spcPct val="90000"/>
              </a:lnSpc>
              <a:spcBef>
                <a:spcPts val="1700"/>
              </a:spcBef>
              <a:spcAft>
                <a:spcPts val="0"/>
              </a:spcAft>
              <a:buClr>
                <a:schemeClr val="dk1"/>
              </a:buClr>
              <a:buSzPts val="2100"/>
              <a:buFont typeface="Noto Sans Symbols"/>
              <a:buChar char="➢"/>
            </a:pPr>
            <a:r>
              <a:rPr i="1" lang="en">
                <a:solidFill>
                  <a:srgbClr val="FF0000"/>
                </a:solidFill>
              </a:rPr>
              <a:t>Relation</a:t>
            </a:r>
            <a:r>
              <a:rPr i="1" lang="en"/>
              <a:t> </a:t>
            </a:r>
            <a:r>
              <a:rPr lang="en"/>
              <a:t>(</a:t>
            </a:r>
            <a:r>
              <a:rPr i="1" lang="en">
                <a:solidFill>
                  <a:srgbClr val="FF0000"/>
                </a:solidFill>
              </a:rPr>
              <a:t>Table</a:t>
            </a:r>
            <a:r>
              <a:rPr lang="en"/>
              <a:t>):</a:t>
            </a:r>
            <a:endParaRPr/>
          </a:p>
          <a:p>
            <a:pPr indent="-342900" lvl="1" marL="685800" rtl="0" algn="l">
              <a:lnSpc>
                <a:spcPct val="90000"/>
              </a:lnSpc>
              <a:spcBef>
                <a:spcPts val="400"/>
              </a:spcBef>
              <a:spcAft>
                <a:spcPts val="0"/>
              </a:spcAft>
              <a:buClr>
                <a:srgbClr val="FF0000"/>
              </a:buClr>
              <a:buSzPts val="1800"/>
              <a:buChar char="➢"/>
            </a:pPr>
            <a:r>
              <a:rPr i="1" lang="en">
                <a:solidFill>
                  <a:srgbClr val="FF0000"/>
                </a:solidFill>
              </a:rPr>
              <a:t>Schema</a:t>
            </a:r>
            <a:r>
              <a:rPr lang="en"/>
              <a:t>: description of columns, their types, and constraints</a:t>
            </a:r>
            <a:endParaRPr/>
          </a:p>
          <a:p>
            <a:pPr indent="-342900" lvl="1" marL="685800" rtl="0" algn="l">
              <a:lnSpc>
                <a:spcPct val="90000"/>
              </a:lnSpc>
              <a:spcBef>
                <a:spcPts val="400"/>
              </a:spcBef>
              <a:spcAft>
                <a:spcPts val="0"/>
              </a:spcAft>
              <a:buClr>
                <a:srgbClr val="FF0000"/>
              </a:buClr>
              <a:buSzPts val="1800"/>
              <a:buChar char="➢"/>
            </a:pPr>
            <a:r>
              <a:rPr i="1" lang="en">
                <a:solidFill>
                  <a:srgbClr val="FF0000"/>
                </a:solidFill>
              </a:rPr>
              <a:t>Instance</a:t>
            </a:r>
            <a:r>
              <a:rPr i="1" lang="en"/>
              <a:t>: </a:t>
            </a:r>
            <a:r>
              <a:rPr lang="en"/>
              <a:t>data satisfying the schema</a:t>
            </a:r>
            <a:endParaRPr/>
          </a:p>
          <a:p>
            <a:pPr indent="-336550" lvl="0" marL="342900" rtl="0" algn="l">
              <a:lnSpc>
                <a:spcPct val="90000"/>
              </a:lnSpc>
              <a:spcBef>
                <a:spcPts val="1700"/>
              </a:spcBef>
              <a:spcAft>
                <a:spcPts val="0"/>
              </a:spcAft>
              <a:buClr>
                <a:schemeClr val="dk1"/>
              </a:buClr>
              <a:buSzPts val="2100"/>
              <a:buFont typeface="Noto Sans Symbols"/>
              <a:buChar char="➢"/>
            </a:pPr>
            <a:r>
              <a:rPr i="1" lang="en">
                <a:solidFill>
                  <a:srgbClr val="FF0000"/>
                </a:solidFill>
              </a:rPr>
              <a:t>Attribute</a:t>
            </a:r>
            <a:r>
              <a:rPr lang="en"/>
              <a:t> (</a:t>
            </a:r>
            <a:r>
              <a:rPr i="1" lang="en">
                <a:solidFill>
                  <a:srgbClr val="FF0000"/>
                </a:solidFill>
              </a:rPr>
              <a:t>Column</a:t>
            </a:r>
            <a:r>
              <a:rPr lang="en"/>
              <a:t>)</a:t>
            </a:r>
            <a:endParaRPr/>
          </a:p>
          <a:p>
            <a:pPr indent="-336550" lvl="0" marL="342900" rtl="0" algn="l">
              <a:lnSpc>
                <a:spcPct val="90000"/>
              </a:lnSpc>
              <a:spcBef>
                <a:spcPts val="1700"/>
              </a:spcBef>
              <a:spcAft>
                <a:spcPts val="0"/>
              </a:spcAft>
              <a:buClr>
                <a:schemeClr val="dk1"/>
              </a:buClr>
              <a:buSzPts val="2100"/>
              <a:buFont typeface="Noto Sans Symbols"/>
              <a:buChar char="➢"/>
            </a:pPr>
            <a:r>
              <a:rPr i="1" lang="en">
                <a:solidFill>
                  <a:srgbClr val="FF0000"/>
                </a:solidFill>
              </a:rPr>
              <a:t>Tuple</a:t>
            </a:r>
            <a:r>
              <a:rPr lang="en"/>
              <a:t> (</a:t>
            </a:r>
            <a:r>
              <a:rPr i="1" lang="en">
                <a:solidFill>
                  <a:srgbClr val="FF0000"/>
                </a:solidFill>
              </a:rPr>
              <a:t>Record</a:t>
            </a:r>
            <a:r>
              <a:rPr i="1" lang="en"/>
              <a:t>, </a:t>
            </a:r>
            <a:r>
              <a:rPr i="1" lang="en">
                <a:solidFill>
                  <a:srgbClr val="FF0000"/>
                </a:solidFill>
              </a:rPr>
              <a:t>Row</a:t>
            </a:r>
            <a:r>
              <a:rPr lang="en"/>
              <a:t>)</a:t>
            </a:r>
            <a:endParaRPr/>
          </a:p>
          <a:p>
            <a:pPr indent="-336550" lvl="0" marL="342900" rtl="0" algn="l">
              <a:lnSpc>
                <a:spcPct val="90000"/>
              </a:lnSpc>
              <a:spcBef>
                <a:spcPts val="1700"/>
              </a:spcBef>
              <a:spcAft>
                <a:spcPts val="0"/>
              </a:spcAft>
              <a:buClr>
                <a:schemeClr val="dk1"/>
              </a:buClr>
              <a:buSzPts val="2100"/>
              <a:buFont typeface="Noto Sans Symbols"/>
              <a:buChar char="➢"/>
            </a:pPr>
            <a:r>
              <a:rPr i="1" lang="en">
                <a:solidFill>
                  <a:srgbClr val="FF0000"/>
                </a:solidFill>
              </a:rPr>
              <a:t>Schema of database </a:t>
            </a:r>
            <a:r>
              <a:rPr lang="en"/>
              <a:t>is set of schemas of its relations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5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500"/>
                                        <p:tgtEl>
                                          <p:spTgt spid="3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Effect filter="fade" transition="in">
                                      <p:cBhvr>
                                        <p:cTn dur="500"/>
                                        <p:tgtEl>
                                          <p:spTgt spid="3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animEffect filter="fade" transition="in">
                                      <p:cBhvr>
                                        <p:cTn dur="500"/>
                                        <p:tgtEl>
                                          <p:spTgt spid="3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animEffect filter="fade" transition="in">
                                      <p:cBhvr>
                                        <p:cTn dur="500"/>
                                        <p:tgtEl>
                                          <p:spTgt spid="3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5" st="5"/>
                                            </p:txEl>
                                          </p:spTgt>
                                        </p:tgtEl>
                                        <p:attrNameLst>
                                          <p:attrName>style.visibility</p:attrName>
                                        </p:attrNameLst>
                                      </p:cBhvr>
                                      <p:to>
                                        <p:strVal val="visible"/>
                                      </p:to>
                                    </p:set>
                                    <p:animEffect filter="fade" transition="in">
                                      <p:cBhvr>
                                        <p:cTn dur="500"/>
                                        <p:tgtEl>
                                          <p:spTgt spid="3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6" st="6"/>
                                            </p:txEl>
                                          </p:spTgt>
                                        </p:tgtEl>
                                        <p:attrNameLst>
                                          <p:attrName>style.visibility</p:attrName>
                                        </p:attrNameLst>
                                      </p:cBhvr>
                                      <p:to>
                                        <p:strVal val="visible"/>
                                      </p:to>
                                    </p:set>
                                    <p:animEffect filter="fade" transition="in">
                                      <p:cBhvr>
                                        <p:cTn dur="500"/>
                                        <p:tgtEl>
                                          <p:spTgt spid="3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10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2 </a:t>
            </a:r>
            <a:endParaRPr/>
          </a:p>
        </p:txBody>
      </p:sp>
      <p:sp>
        <p:nvSpPr>
          <p:cNvPr id="695" name="Google Shape;695;p107"/>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SELECT ___________</a:t>
            </a:r>
            <a:endParaRPr/>
          </a:p>
          <a:p>
            <a:pPr indent="0" lvl="0" marL="0" marR="0" rtl="0" algn="l">
              <a:lnSpc>
                <a:spcPct val="115000"/>
              </a:lnSpc>
              <a:spcBef>
                <a:spcPts val="1600"/>
              </a:spcBef>
              <a:spcAft>
                <a:spcPts val="0"/>
              </a:spcAft>
              <a:buNone/>
            </a:pPr>
            <a:r>
              <a:rPr lang="en"/>
              <a:t>FROM ____________________</a:t>
            </a:r>
            <a:endParaRPr/>
          </a:p>
          <a:p>
            <a:pPr indent="0" lvl="0" marL="0" marR="0" rtl="0" algn="l">
              <a:lnSpc>
                <a:spcPct val="115000"/>
              </a:lnSpc>
              <a:spcBef>
                <a:spcPts val="1600"/>
              </a:spcBef>
              <a:spcAft>
                <a:spcPts val="0"/>
              </a:spcAft>
              <a:buNone/>
            </a:pPr>
            <a:r>
              <a:rPr lang="en"/>
              <a:t>WHERE _______________________</a:t>
            </a:r>
            <a:endParaRPr/>
          </a:p>
          <a:p>
            <a:pPr indent="0" lvl="0" marL="457200" marR="0" rtl="0" algn="l">
              <a:lnSpc>
                <a:spcPct val="115000"/>
              </a:lnSpc>
              <a:spcBef>
                <a:spcPts val="1600"/>
              </a:spcBef>
              <a:spcAft>
                <a:spcPts val="0"/>
              </a:spcAft>
              <a:buNone/>
            </a:pPr>
            <a:r>
              <a:rPr lang="en"/>
              <a:t>  AND ___________________________</a:t>
            </a:r>
            <a:endParaRPr/>
          </a:p>
          <a:p>
            <a:pPr indent="0" lvl="0" marL="457200" marR="0" rtl="0" algn="l">
              <a:lnSpc>
                <a:spcPct val="115000"/>
              </a:lnSpc>
              <a:spcBef>
                <a:spcPts val="1600"/>
              </a:spcBef>
              <a:spcAft>
                <a:spcPts val="0"/>
              </a:spcAft>
              <a:buNone/>
            </a:pPr>
            <a:r>
              <a:rPr lang="en"/>
              <a:t>  AND ___________________________</a:t>
            </a:r>
            <a:endParaRPr/>
          </a:p>
          <a:p>
            <a:pPr indent="0" lvl="0" marL="0" marR="0" rtl="0" algn="l">
              <a:lnSpc>
                <a:spcPct val="115000"/>
              </a:lnSpc>
              <a:spcBef>
                <a:spcPts val="1600"/>
              </a:spcBef>
              <a:spcAft>
                <a:spcPts val="0"/>
              </a:spcAft>
              <a:buNone/>
            </a:pPr>
            <a:r>
              <a:rPr lang="en"/>
              <a:t>ORDER BY _________________</a:t>
            </a:r>
            <a:endParaRPr/>
          </a:p>
          <a:p>
            <a:pPr indent="0" lvl="0" marL="0" marR="0" rtl="0" algn="l">
              <a:lnSpc>
                <a:spcPct val="115000"/>
              </a:lnSpc>
              <a:spcBef>
                <a:spcPts val="1600"/>
              </a:spcBef>
              <a:spcAft>
                <a:spcPts val="1600"/>
              </a:spcAft>
              <a:buNone/>
            </a:pPr>
            <a:r>
              <a:rPr lang="en"/>
              <a:t>LIMIT _____;</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10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2 </a:t>
            </a:r>
            <a:endParaRPr/>
          </a:p>
        </p:txBody>
      </p:sp>
      <p:sp>
        <p:nvSpPr>
          <p:cNvPr id="701" name="Google Shape;701;p108"/>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SELECT ___________</a:t>
            </a:r>
            <a:endParaRPr/>
          </a:p>
          <a:p>
            <a:pPr indent="0" lvl="0" marL="0" marR="0" rtl="0" algn="l">
              <a:lnSpc>
                <a:spcPct val="115000"/>
              </a:lnSpc>
              <a:spcBef>
                <a:spcPts val="1600"/>
              </a:spcBef>
              <a:spcAft>
                <a:spcPts val="0"/>
              </a:spcAft>
              <a:buNone/>
            </a:pPr>
            <a:r>
              <a:rPr lang="en"/>
              <a:t>FROM </a:t>
            </a:r>
            <a:r>
              <a:rPr lang="en">
                <a:solidFill>
                  <a:schemeClr val="lt2"/>
                </a:solidFill>
              </a:rPr>
              <a:t>Clowns, Balloons, Catalog</a:t>
            </a:r>
            <a:endParaRPr>
              <a:solidFill>
                <a:schemeClr val="lt2"/>
              </a:solidFill>
            </a:endParaRPr>
          </a:p>
          <a:p>
            <a:pPr indent="0" lvl="0" marL="0" marR="0" rtl="0" algn="l">
              <a:lnSpc>
                <a:spcPct val="115000"/>
              </a:lnSpc>
              <a:spcBef>
                <a:spcPts val="1600"/>
              </a:spcBef>
              <a:spcAft>
                <a:spcPts val="0"/>
              </a:spcAft>
              <a:buNone/>
            </a:pPr>
            <a:r>
              <a:rPr lang="en"/>
              <a:t>WHERE _______________________</a:t>
            </a:r>
            <a:endParaRPr/>
          </a:p>
          <a:p>
            <a:pPr indent="0" lvl="0" marL="457200" marR="0" rtl="0" algn="l">
              <a:lnSpc>
                <a:spcPct val="115000"/>
              </a:lnSpc>
              <a:spcBef>
                <a:spcPts val="1600"/>
              </a:spcBef>
              <a:spcAft>
                <a:spcPts val="0"/>
              </a:spcAft>
              <a:buNone/>
            </a:pPr>
            <a:r>
              <a:rPr lang="en"/>
              <a:t>  AND ___________________________</a:t>
            </a:r>
            <a:endParaRPr/>
          </a:p>
          <a:p>
            <a:pPr indent="0" lvl="0" marL="457200" marR="0" rtl="0" algn="l">
              <a:lnSpc>
                <a:spcPct val="115000"/>
              </a:lnSpc>
              <a:spcBef>
                <a:spcPts val="1600"/>
              </a:spcBef>
              <a:spcAft>
                <a:spcPts val="0"/>
              </a:spcAft>
              <a:buNone/>
            </a:pPr>
            <a:r>
              <a:rPr lang="en"/>
              <a:t>  AND ___________________________</a:t>
            </a:r>
            <a:endParaRPr/>
          </a:p>
          <a:p>
            <a:pPr indent="0" lvl="0" marL="0" marR="0" rtl="0" algn="l">
              <a:lnSpc>
                <a:spcPct val="115000"/>
              </a:lnSpc>
              <a:spcBef>
                <a:spcPts val="1600"/>
              </a:spcBef>
              <a:spcAft>
                <a:spcPts val="0"/>
              </a:spcAft>
              <a:buNone/>
            </a:pPr>
            <a:r>
              <a:rPr lang="en"/>
              <a:t>ORDER BY _________________</a:t>
            </a:r>
            <a:endParaRPr/>
          </a:p>
          <a:p>
            <a:pPr indent="0" lvl="0" marL="0" marR="0" rtl="0" algn="l">
              <a:lnSpc>
                <a:spcPct val="115000"/>
              </a:lnSpc>
              <a:spcBef>
                <a:spcPts val="1600"/>
              </a:spcBef>
              <a:spcAft>
                <a:spcPts val="1600"/>
              </a:spcAft>
              <a:buNone/>
            </a:pPr>
            <a:r>
              <a:rPr lang="en"/>
              <a:t>LIMIT _____;</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10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2 </a:t>
            </a:r>
            <a:endParaRPr/>
          </a:p>
        </p:txBody>
      </p:sp>
      <p:sp>
        <p:nvSpPr>
          <p:cNvPr id="707" name="Google Shape;707;p10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SELECT </a:t>
            </a:r>
            <a:r>
              <a:rPr lang="en">
                <a:solidFill>
                  <a:schemeClr val="lt2"/>
                </a:solidFill>
              </a:rPr>
              <a:t>bshape, cost</a:t>
            </a:r>
            <a:endParaRPr>
              <a:solidFill>
                <a:schemeClr val="lt2"/>
              </a:solidFill>
            </a:endParaRPr>
          </a:p>
          <a:p>
            <a:pPr indent="0" lvl="0" marL="0" marR="0" rtl="0" algn="l">
              <a:lnSpc>
                <a:spcPct val="115000"/>
              </a:lnSpc>
              <a:spcBef>
                <a:spcPts val="1600"/>
              </a:spcBef>
              <a:spcAft>
                <a:spcPts val="0"/>
              </a:spcAft>
              <a:buNone/>
            </a:pPr>
            <a:r>
              <a:rPr lang="en"/>
              <a:t>FROM </a:t>
            </a:r>
            <a:r>
              <a:rPr lang="en">
                <a:solidFill>
                  <a:schemeClr val="lt2"/>
                </a:solidFill>
              </a:rPr>
              <a:t>Clowns, Balloons, Catalog</a:t>
            </a:r>
            <a:endParaRPr>
              <a:solidFill>
                <a:schemeClr val="lt2"/>
              </a:solidFill>
            </a:endParaRPr>
          </a:p>
          <a:p>
            <a:pPr indent="0" lvl="0" marL="0" marR="0" rtl="0" algn="l">
              <a:lnSpc>
                <a:spcPct val="115000"/>
              </a:lnSpc>
              <a:spcBef>
                <a:spcPts val="1600"/>
              </a:spcBef>
              <a:spcAft>
                <a:spcPts val="0"/>
              </a:spcAft>
              <a:buNone/>
            </a:pPr>
            <a:r>
              <a:rPr lang="en"/>
              <a:t>WHERE </a:t>
            </a:r>
            <a:r>
              <a:rPr lang="en">
                <a:solidFill>
                  <a:schemeClr val="lt2"/>
                </a:solidFill>
              </a:rPr>
              <a:t>Clowns.cid = Catalog.cid</a:t>
            </a:r>
            <a:endParaRPr>
              <a:solidFill>
                <a:schemeClr val="lt2"/>
              </a:solidFill>
            </a:endParaRPr>
          </a:p>
          <a:p>
            <a:pPr indent="0" lvl="0" marL="457200" marR="0" rtl="0" algn="l">
              <a:lnSpc>
                <a:spcPct val="115000"/>
              </a:lnSpc>
              <a:spcBef>
                <a:spcPts val="1600"/>
              </a:spcBef>
              <a:spcAft>
                <a:spcPts val="0"/>
              </a:spcAft>
              <a:buNone/>
            </a:pPr>
            <a:r>
              <a:rPr lang="en"/>
              <a:t>  AND </a:t>
            </a:r>
            <a:r>
              <a:rPr lang="en">
                <a:solidFill>
                  <a:schemeClr val="lt2"/>
                </a:solidFill>
              </a:rPr>
              <a:t>Balloons.bid = Catalog.bid</a:t>
            </a:r>
            <a:endParaRPr>
              <a:solidFill>
                <a:schemeClr val="lt2"/>
              </a:solidFill>
            </a:endParaRPr>
          </a:p>
          <a:p>
            <a:pPr indent="0" lvl="0" marL="457200" marR="0" rtl="0" algn="l">
              <a:lnSpc>
                <a:spcPct val="115000"/>
              </a:lnSpc>
              <a:spcBef>
                <a:spcPts val="1600"/>
              </a:spcBef>
              <a:spcAft>
                <a:spcPts val="0"/>
              </a:spcAft>
              <a:buNone/>
            </a:pPr>
            <a:r>
              <a:rPr lang="en"/>
              <a:t>  AND </a:t>
            </a:r>
            <a:r>
              <a:rPr lang="en">
                <a:solidFill>
                  <a:schemeClr val="lt2"/>
                </a:solidFill>
              </a:rPr>
              <a:t>Clowns.cname = 'Whompers LeFou'</a:t>
            </a:r>
            <a:endParaRPr>
              <a:solidFill>
                <a:schemeClr val="lt2"/>
              </a:solidFill>
            </a:endParaRPr>
          </a:p>
          <a:p>
            <a:pPr indent="0" lvl="0" marL="0" marR="0" rtl="0" algn="l">
              <a:lnSpc>
                <a:spcPct val="115000"/>
              </a:lnSpc>
              <a:spcBef>
                <a:spcPts val="1600"/>
              </a:spcBef>
              <a:spcAft>
                <a:spcPts val="0"/>
              </a:spcAft>
              <a:buNone/>
            </a:pPr>
            <a:r>
              <a:rPr lang="en"/>
              <a:t>ORDER BY _________________</a:t>
            </a:r>
            <a:endParaRPr/>
          </a:p>
          <a:p>
            <a:pPr indent="0" lvl="0" marL="0" marR="0" rtl="0" algn="l">
              <a:lnSpc>
                <a:spcPct val="115000"/>
              </a:lnSpc>
              <a:spcBef>
                <a:spcPts val="1600"/>
              </a:spcBef>
              <a:spcAft>
                <a:spcPts val="1600"/>
              </a:spcAft>
              <a:buNone/>
            </a:pPr>
            <a:r>
              <a:rPr lang="en"/>
              <a:t>LIMIT _____;</a:t>
            </a:r>
            <a:endParaRPr/>
          </a:p>
        </p:txBody>
      </p:sp>
      <p:sp>
        <p:nvSpPr>
          <p:cNvPr id="708" name="Google Shape;708;p109"/>
          <p:cNvSpPr txBox="1"/>
          <p:nvPr/>
        </p:nvSpPr>
        <p:spPr>
          <a:xfrm>
            <a:off x="5153625" y="1316250"/>
            <a:ext cx="35841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Match the catalog row to the right clown and the right balloon</a:t>
            </a:r>
            <a:endParaRPr>
              <a:solidFill>
                <a:srgbClr val="0000FF"/>
              </a:solidFill>
            </a:endParaRPr>
          </a:p>
        </p:txBody>
      </p:sp>
      <p:cxnSp>
        <p:nvCxnSpPr>
          <p:cNvPr id="709" name="Google Shape;709;p109"/>
          <p:cNvCxnSpPr>
            <a:stCxn id="708" idx="1"/>
          </p:cNvCxnSpPr>
          <p:nvPr/>
        </p:nvCxnSpPr>
        <p:spPr>
          <a:xfrm flipH="1">
            <a:off x="3766425" y="1645350"/>
            <a:ext cx="1387200" cy="592200"/>
          </a:xfrm>
          <a:prstGeom prst="straightConnector1">
            <a:avLst/>
          </a:prstGeom>
          <a:noFill/>
          <a:ln cap="flat" cmpd="sng" w="9525">
            <a:solidFill>
              <a:schemeClr val="dk2"/>
            </a:solidFill>
            <a:prstDash val="solid"/>
            <a:round/>
            <a:headEnd len="med" w="med" type="none"/>
            <a:tailEnd len="med" w="med" type="triangle"/>
          </a:ln>
        </p:spPr>
      </p:cxnSp>
      <p:cxnSp>
        <p:nvCxnSpPr>
          <p:cNvPr id="710" name="Google Shape;710;p109"/>
          <p:cNvCxnSpPr>
            <a:stCxn id="708" idx="1"/>
          </p:cNvCxnSpPr>
          <p:nvPr/>
        </p:nvCxnSpPr>
        <p:spPr>
          <a:xfrm flipH="1">
            <a:off x="4080225" y="1645350"/>
            <a:ext cx="1073400" cy="987000"/>
          </a:xfrm>
          <a:prstGeom prst="straightConnector1">
            <a:avLst/>
          </a:prstGeom>
          <a:noFill/>
          <a:ln cap="flat" cmpd="sng" w="9525">
            <a:solidFill>
              <a:schemeClr val="dk2"/>
            </a:solidFill>
            <a:prstDash val="solid"/>
            <a:round/>
            <a:headEnd len="med" w="med" type="none"/>
            <a:tailEnd len="med" w="med" type="triangle"/>
          </a:ln>
        </p:spPr>
      </p:cxnSp>
      <p:sp>
        <p:nvSpPr>
          <p:cNvPr id="711" name="Google Shape;711;p109"/>
          <p:cNvSpPr txBox="1"/>
          <p:nvPr/>
        </p:nvSpPr>
        <p:spPr>
          <a:xfrm>
            <a:off x="5893275" y="2981775"/>
            <a:ext cx="35841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Filter to only keep the clown of interest</a:t>
            </a:r>
            <a:endParaRPr>
              <a:solidFill>
                <a:srgbClr val="0000FF"/>
              </a:solidFill>
            </a:endParaRPr>
          </a:p>
        </p:txBody>
      </p:sp>
      <p:cxnSp>
        <p:nvCxnSpPr>
          <p:cNvPr id="712" name="Google Shape;712;p109"/>
          <p:cNvCxnSpPr>
            <a:stCxn id="711" idx="1"/>
          </p:cNvCxnSpPr>
          <p:nvPr/>
        </p:nvCxnSpPr>
        <p:spPr>
          <a:xfrm flipH="1">
            <a:off x="5133375" y="3310875"/>
            <a:ext cx="759900" cy="4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11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2 </a:t>
            </a:r>
            <a:endParaRPr/>
          </a:p>
        </p:txBody>
      </p:sp>
      <p:sp>
        <p:nvSpPr>
          <p:cNvPr id="718" name="Google Shape;718;p110"/>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SELECT </a:t>
            </a:r>
            <a:r>
              <a:rPr lang="en">
                <a:solidFill>
                  <a:schemeClr val="lt2"/>
                </a:solidFill>
              </a:rPr>
              <a:t>bshape, cost</a:t>
            </a:r>
            <a:endParaRPr>
              <a:solidFill>
                <a:schemeClr val="lt2"/>
              </a:solidFill>
            </a:endParaRPr>
          </a:p>
          <a:p>
            <a:pPr indent="0" lvl="0" marL="0" marR="0" rtl="0" algn="l">
              <a:lnSpc>
                <a:spcPct val="115000"/>
              </a:lnSpc>
              <a:spcBef>
                <a:spcPts val="1600"/>
              </a:spcBef>
              <a:spcAft>
                <a:spcPts val="0"/>
              </a:spcAft>
              <a:buNone/>
            </a:pPr>
            <a:r>
              <a:rPr lang="en"/>
              <a:t>FROM </a:t>
            </a:r>
            <a:r>
              <a:rPr lang="en">
                <a:solidFill>
                  <a:schemeClr val="lt2"/>
                </a:solidFill>
              </a:rPr>
              <a:t>Clowns, Balloons, Catalog</a:t>
            </a:r>
            <a:endParaRPr>
              <a:solidFill>
                <a:schemeClr val="lt2"/>
              </a:solidFill>
            </a:endParaRPr>
          </a:p>
          <a:p>
            <a:pPr indent="0" lvl="0" marL="0" marR="0" rtl="0" algn="l">
              <a:lnSpc>
                <a:spcPct val="115000"/>
              </a:lnSpc>
              <a:spcBef>
                <a:spcPts val="1600"/>
              </a:spcBef>
              <a:spcAft>
                <a:spcPts val="0"/>
              </a:spcAft>
              <a:buNone/>
            </a:pPr>
            <a:r>
              <a:rPr lang="en"/>
              <a:t>WHERE </a:t>
            </a:r>
            <a:r>
              <a:rPr lang="en">
                <a:solidFill>
                  <a:schemeClr val="lt2"/>
                </a:solidFill>
              </a:rPr>
              <a:t>Clowns.cid = Catalog.cid</a:t>
            </a:r>
            <a:endParaRPr>
              <a:solidFill>
                <a:schemeClr val="lt2"/>
              </a:solidFill>
            </a:endParaRPr>
          </a:p>
          <a:p>
            <a:pPr indent="0" lvl="0" marL="457200" marR="0" rtl="0" algn="l">
              <a:lnSpc>
                <a:spcPct val="115000"/>
              </a:lnSpc>
              <a:spcBef>
                <a:spcPts val="1600"/>
              </a:spcBef>
              <a:spcAft>
                <a:spcPts val="0"/>
              </a:spcAft>
              <a:buNone/>
            </a:pPr>
            <a:r>
              <a:rPr lang="en"/>
              <a:t>  AND </a:t>
            </a:r>
            <a:r>
              <a:rPr lang="en">
                <a:solidFill>
                  <a:schemeClr val="lt2"/>
                </a:solidFill>
              </a:rPr>
              <a:t>Balloons.bid = Catalog.bid</a:t>
            </a:r>
            <a:endParaRPr>
              <a:solidFill>
                <a:schemeClr val="lt2"/>
              </a:solidFill>
            </a:endParaRPr>
          </a:p>
          <a:p>
            <a:pPr indent="0" lvl="0" marL="457200" marR="0" rtl="0" algn="l">
              <a:lnSpc>
                <a:spcPct val="115000"/>
              </a:lnSpc>
              <a:spcBef>
                <a:spcPts val="1600"/>
              </a:spcBef>
              <a:spcAft>
                <a:spcPts val="0"/>
              </a:spcAft>
              <a:buNone/>
            </a:pPr>
            <a:r>
              <a:rPr lang="en"/>
              <a:t>  AND </a:t>
            </a:r>
            <a:r>
              <a:rPr lang="en">
                <a:solidFill>
                  <a:schemeClr val="lt2"/>
                </a:solidFill>
              </a:rPr>
              <a:t>Clowns.cname = 'Whompers LeFou'</a:t>
            </a:r>
            <a:endParaRPr>
              <a:solidFill>
                <a:schemeClr val="lt2"/>
              </a:solidFill>
            </a:endParaRPr>
          </a:p>
          <a:p>
            <a:pPr indent="0" lvl="0" marL="0" marR="0" rtl="0" algn="l">
              <a:lnSpc>
                <a:spcPct val="115000"/>
              </a:lnSpc>
              <a:spcBef>
                <a:spcPts val="1600"/>
              </a:spcBef>
              <a:spcAft>
                <a:spcPts val="0"/>
              </a:spcAft>
              <a:buNone/>
            </a:pPr>
            <a:r>
              <a:rPr lang="en"/>
              <a:t>ORDER BY </a:t>
            </a:r>
            <a:r>
              <a:rPr lang="en">
                <a:solidFill>
                  <a:schemeClr val="lt2"/>
                </a:solidFill>
              </a:rPr>
              <a:t>cost DESC</a:t>
            </a:r>
            <a:endParaRPr>
              <a:solidFill>
                <a:schemeClr val="lt2"/>
              </a:solidFill>
            </a:endParaRPr>
          </a:p>
          <a:p>
            <a:pPr indent="0" lvl="0" marL="0" marR="0" rtl="0" algn="l">
              <a:lnSpc>
                <a:spcPct val="115000"/>
              </a:lnSpc>
              <a:spcBef>
                <a:spcPts val="1600"/>
              </a:spcBef>
              <a:spcAft>
                <a:spcPts val="0"/>
              </a:spcAft>
              <a:buNone/>
            </a:pPr>
            <a:r>
              <a:rPr lang="en"/>
              <a:t>LIMIT </a:t>
            </a:r>
            <a:r>
              <a:rPr lang="en">
                <a:solidFill>
                  <a:schemeClr val="lt2"/>
                </a:solidFill>
              </a:rPr>
              <a:t>3</a:t>
            </a:r>
            <a:r>
              <a:rPr lang="en"/>
              <a:t>;</a:t>
            </a:r>
            <a:endParaRPr/>
          </a:p>
          <a:p>
            <a:pPr indent="0" lvl="0" marL="0" marR="0" rtl="0" algn="l">
              <a:lnSpc>
                <a:spcPct val="115000"/>
              </a:lnSpc>
              <a:spcBef>
                <a:spcPts val="1600"/>
              </a:spcBef>
              <a:spcAft>
                <a:spcPts val="1600"/>
              </a:spcAft>
              <a:buNone/>
            </a:pPr>
            <a:r>
              <a:t/>
            </a:r>
            <a:endParaRPr/>
          </a:p>
        </p:txBody>
      </p:sp>
      <p:sp>
        <p:nvSpPr>
          <p:cNvPr id="719" name="Google Shape;719;p110"/>
          <p:cNvSpPr txBox="1"/>
          <p:nvPr/>
        </p:nvSpPr>
        <p:spPr>
          <a:xfrm>
            <a:off x="5153625" y="1316250"/>
            <a:ext cx="35841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Match the catalog row to the right clown and the right balloon</a:t>
            </a:r>
            <a:endParaRPr>
              <a:solidFill>
                <a:srgbClr val="0000FF"/>
              </a:solidFill>
            </a:endParaRPr>
          </a:p>
        </p:txBody>
      </p:sp>
      <p:cxnSp>
        <p:nvCxnSpPr>
          <p:cNvPr id="720" name="Google Shape;720;p110"/>
          <p:cNvCxnSpPr>
            <a:stCxn id="719" idx="1"/>
          </p:cNvCxnSpPr>
          <p:nvPr/>
        </p:nvCxnSpPr>
        <p:spPr>
          <a:xfrm flipH="1">
            <a:off x="3766425" y="1645350"/>
            <a:ext cx="1387200" cy="592200"/>
          </a:xfrm>
          <a:prstGeom prst="straightConnector1">
            <a:avLst/>
          </a:prstGeom>
          <a:noFill/>
          <a:ln cap="flat" cmpd="sng" w="9525">
            <a:solidFill>
              <a:schemeClr val="dk2"/>
            </a:solidFill>
            <a:prstDash val="solid"/>
            <a:round/>
            <a:headEnd len="med" w="med" type="none"/>
            <a:tailEnd len="med" w="med" type="triangle"/>
          </a:ln>
        </p:spPr>
      </p:cxnSp>
      <p:cxnSp>
        <p:nvCxnSpPr>
          <p:cNvPr id="721" name="Google Shape;721;p110"/>
          <p:cNvCxnSpPr>
            <a:stCxn id="719" idx="1"/>
          </p:cNvCxnSpPr>
          <p:nvPr/>
        </p:nvCxnSpPr>
        <p:spPr>
          <a:xfrm flipH="1">
            <a:off x="4080225" y="1645350"/>
            <a:ext cx="1073400" cy="987000"/>
          </a:xfrm>
          <a:prstGeom prst="straightConnector1">
            <a:avLst/>
          </a:prstGeom>
          <a:noFill/>
          <a:ln cap="flat" cmpd="sng" w="9525">
            <a:solidFill>
              <a:schemeClr val="dk2"/>
            </a:solidFill>
            <a:prstDash val="solid"/>
            <a:round/>
            <a:headEnd len="med" w="med" type="none"/>
            <a:tailEnd len="med" w="med" type="triangle"/>
          </a:ln>
        </p:spPr>
      </p:cxnSp>
      <p:sp>
        <p:nvSpPr>
          <p:cNvPr id="722" name="Google Shape;722;p110"/>
          <p:cNvSpPr txBox="1"/>
          <p:nvPr/>
        </p:nvSpPr>
        <p:spPr>
          <a:xfrm>
            <a:off x="5893275" y="2981775"/>
            <a:ext cx="35841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Filter to only keep the clown of interest</a:t>
            </a:r>
            <a:endParaRPr>
              <a:solidFill>
                <a:srgbClr val="0000FF"/>
              </a:solidFill>
            </a:endParaRPr>
          </a:p>
        </p:txBody>
      </p:sp>
      <p:cxnSp>
        <p:nvCxnSpPr>
          <p:cNvPr id="723" name="Google Shape;723;p110"/>
          <p:cNvCxnSpPr>
            <a:stCxn id="722" idx="1"/>
          </p:cNvCxnSpPr>
          <p:nvPr/>
        </p:nvCxnSpPr>
        <p:spPr>
          <a:xfrm flipH="1">
            <a:off x="5133375" y="3310875"/>
            <a:ext cx="759900" cy="40500"/>
          </a:xfrm>
          <a:prstGeom prst="straightConnector1">
            <a:avLst/>
          </a:prstGeom>
          <a:noFill/>
          <a:ln cap="flat" cmpd="sng" w="9525">
            <a:solidFill>
              <a:schemeClr val="dk2"/>
            </a:solidFill>
            <a:prstDash val="solid"/>
            <a:round/>
            <a:headEnd len="med" w="med" type="none"/>
            <a:tailEnd len="med" w="med" type="triangle"/>
          </a:ln>
        </p:spPr>
      </p:cxnSp>
      <p:sp>
        <p:nvSpPr>
          <p:cNvPr id="724" name="Google Shape;724;p110"/>
          <p:cNvSpPr txBox="1"/>
          <p:nvPr/>
        </p:nvSpPr>
        <p:spPr>
          <a:xfrm>
            <a:off x="4476300" y="4106175"/>
            <a:ext cx="35841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Order from the most expensive shape going down</a:t>
            </a:r>
            <a:endParaRPr>
              <a:solidFill>
                <a:srgbClr val="0000FF"/>
              </a:solidFill>
            </a:endParaRPr>
          </a:p>
        </p:txBody>
      </p:sp>
      <p:cxnSp>
        <p:nvCxnSpPr>
          <p:cNvPr id="725" name="Google Shape;725;p110"/>
          <p:cNvCxnSpPr>
            <a:stCxn id="724" idx="1"/>
          </p:cNvCxnSpPr>
          <p:nvPr/>
        </p:nvCxnSpPr>
        <p:spPr>
          <a:xfrm rot="10800000">
            <a:off x="2865300" y="3928575"/>
            <a:ext cx="1611000" cy="506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11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2 </a:t>
            </a:r>
            <a:endParaRPr/>
          </a:p>
        </p:txBody>
      </p:sp>
      <p:sp>
        <p:nvSpPr>
          <p:cNvPr id="731" name="Google Shape;731;p11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SELECT bshape, cost</a:t>
            </a:r>
            <a:endParaRPr/>
          </a:p>
          <a:p>
            <a:pPr indent="0" lvl="0" marL="0" marR="0" rtl="0" algn="l">
              <a:lnSpc>
                <a:spcPct val="115000"/>
              </a:lnSpc>
              <a:spcBef>
                <a:spcPts val="1600"/>
              </a:spcBef>
              <a:spcAft>
                <a:spcPts val="0"/>
              </a:spcAft>
              <a:buNone/>
            </a:pPr>
            <a:r>
              <a:rPr lang="en"/>
              <a:t>FROM Clowns, Balloons, Catalog</a:t>
            </a:r>
            <a:endParaRPr/>
          </a:p>
          <a:p>
            <a:pPr indent="0" lvl="0" marL="0" marR="0" rtl="0" algn="l">
              <a:lnSpc>
                <a:spcPct val="115000"/>
              </a:lnSpc>
              <a:spcBef>
                <a:spcPts val="1600"/>
              </a:spcBef>
              <a:spcAft>
                <a:spcPts val="0"/>
              </a:spcAft>
              <a:buNone/>
            </a:pPr>
            <a:r>
              <a:rPr lang="en"/>
              <a:t>WHERE Clowns.cid = Catalog.cid</a:t>
            </a:r>
            <a:endParaRPr/>
          </a:p>
          <a:p>
            <a:pPr indent="0" lvl="0" marL="457200" marR="0" rtl="0" algn="l">
              <a:lnSpc>
                <a:spcPct val="115000"/>
              </a:lnSpc>
              <a:spcBef>
                <a:spcPts val="1600"/>
              </a:spcBef>
              <a:spcAft>
                <a:spcPts val="0"/>
              </a:spcAft>
              <a:buNone/>
            </a:pPr>
            <a:r>
              <a:rPr lang="en"/>
              <a:t>  AND Balloons.bid = Catalog.bid</a:t>
            </a:r>
            <a:endParaRPr/>
          </a:p>
          <a:p>
            <a:pPr indent="0" lvl="0" marL="457200" marR="0" rtl="0" algn="l">
              <a:lnSpc>
                <a:spcPct val="115000"/>
              </a:lnSpc>
              <a:spcBef>
                <a:spcPts val="1600"/>
              </a:spcBef>
              <a:spcAft>
                <a:spcPts val="0"/>
              </a:spcAft>
              <a:buNone/>
            </a:pPr>
            <a:r>
              <a:rPr lang="en"/>
              <a:t>  AND Clowns.cname = 'Whompers LeFou'</a:t>
            </a:r>
            <a:endParaRPr/>
          </a:p>
          <a:p>
            <a:pPr indent="0" lvl="0" marL="0" marR="0" rtl="0" algn="l">
              <a:lnSpc>
                <a:spcPct val="115000"/>
              </a:lnSpc>
              <a:spcBef>
                <a:spcPts val="1600"/>
              </a:spcBef>
              <a:spcAft>
                <a:spcPts val="0"/>
              </a:spcAft>
              <a:buNone/>
            </a:pPr>
            <a:r>
              <a:rPr lang="en"/>
              <a:t>ORDER BY cost DESC</a:t>
            </a:r>
            <a:endParaRPr/>
          </a:p>
          <a:p>
            <a:pPr indent="0" lvl="0" marL="0" marR="0" rtl="0" algn="l">
              <a:lnSpc>
                <a:spcPct val="115000"/>
              </a:lnSpc>
              <a:spcBef>
                <a:spcPts val="1600"/>
              </a:spcBef>
              <a:spcAft>
                <a:spcPts val="1600"/>
              </a:spcAft>
              <a:buNone/>
            </a:pPr>
            <a:r>
              <a:rPr lang="en"/>
              <a:t>LIMIT 3;</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a:t>
            </a:r>
            <a:endParaRPr/>
          </a:p>
        </p:txBody>
      </p:sp>
      <p:pic>
        <p:nvPicPr>
          <p:cNvPr id="737" name="Google Shape;737;p112"/>
          <p:cNvPicPr preferRelativeResize="0"/>
          <p:nvPr/>
        </p:nvPicPr>
        <p:blipFill>
          <a:blip r:embed="rId3">
            <a:alphaModFix/>
          </a:blip>
          <a:stretch>
            <a:fillRect/>
          </a:stretch>
        </p:blipFill>
        <p:spPr>
          <a:xfrm>
            <a:off x="0" y="1017725"/>
            <a:ext cx="9143998" cy="2044950"/>
          </a:xfrm>
          <a:prstGeom prst="rect">
            <a:avLst/>
          </a:prstGeom>
          <a:noFill/>
          <a:ln>
            <a:noFill/>
          </a:ln>
        </p:spPr>
      </p:pic>
      <p:pic>
        <p:nvPicPr>
          <p:cNvPr id="738" name="Google Shape;738;p112"/>
          <p:cNvPicPr preferRelativeResize="0"/>
          <p:nvPr/>
        </p:nvPicPr>
        <p:blipFill>
          <a:blip r:embed="rId4">
            <a:alphaModFix/>
          </a:blip>
          <a:stretch>
            <a:fillRect/>
          </a:stretch>
        </p:blipFill>
        <p:spPr>
          <a:xfrm>
            <a:off x="152400" y="3215075"/>
            <a:ext cx="8839200" cy="145169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113"/>
          <p:cNvSpPr txBox="1"/>
          <p:nvPr>
            <p:ph type="title"/>
          </p:nvPr>
        </p:nvSpPr>
        <p:spPr>
          <a:xfrm>
            <a:off x="311700" y="23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3</a:t>
            </a:r>
            <a:endParaRPr/>
          </a:p>
        </p:txBody>
      </p:sp>
      <p:sp>
        <p:nvSpPr>
          <p:cNvPr id="744" name="Google Shape;744;p113"/>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_____________________</a:t>
            </a:r>
            <a:endParaRPr/>
          </a:p>
          <a:p>
            <a:pPr indent="0" lvl="0" marL="0" rtl="0" algn="l">
              <a:spcBef>
                <a:spcPts val="1600"/>
              </a:spcBef>
              <a:spcAft>
                <a:spcPts val="0"/>
              </a:spcAft>
              <a:buNone/>
            </a:pPr>
            <a:r>
              <a:rPr lang="en"/>
              <a:t>FROM ______________________</a:t>
            </a:r>
            <a:endParaRPr/>
          </a:p>
          <a:p>
            <a:pPr indent="0" lvl="0" marL="0" rtl="0" algn="l">
              <a:spcBef>
                <a:spcPts val="1600"/>
              </a:spcBef>
              <a:spcAft>
                <a:spcPts val="0"/>
              </a:spcAft>
              <a:buNone/>
            </a:pPr>
            <a:r>
              <a:rPr lang="en"/>
              <a:t>WHERE ____________________</a:t>
            </a:r>
            <a:endParaRPr/>
          </a:p>
          <a:p>
            <a:pPr indent="0" lvl="0" marL="0" rtl="0" algn="l">
              <a:spcBef>
                <a:spcPts val="1600"/>
              </a:spcBef>
              <a:spcAft>
                <a:spcPts val="0"/>
              </a:spcAft>
              <a:buNone/>
            </a:pPr>
            <a:r>
              <a:rPr lang="en"/>
              <a:t>  	AND _____________________</a:t>
            </a:r>
            <a:endParaRPr/>
          </a:p>
          <a:p>
            <a:pPr indent="0" lvl="0" marL="0" rtl="0" algn="l">
              <a:spcBef>
                <a:spcPts val="1600"/>
              </a:spcBef>
              <a:spcAft>
                <a:spcPts val="0"/>
              </a:spcAft>
              <a:buNone/>
            </a:pPr>
            <a:r>
              <a:rPr lang="en"/>
              <a:t>	AND _____________________</a:t>
            </a:r>
            <a:endParaRPr/>
          </a:p>
          <a:p>
            <a:pPr indent="0" lvl="0" marL="0" rtl="0" algn="l">
              <a:spcBef>
                <a:spcPts val="1600"/>
              </a:spcBef>
              <a:spcAft>
                <a:spcPts val="0"/>
              </a:spcAft>
              <a:buNone/>
            </a:pPr>
            <a:r>
              <a:rPr lang="en"/>
              <a:t>GROUP BY ___________</a:t>
            </a:r>
            <a:endParaRPr/>
          </a:p>
          <a:p>
            <a:pPr indent="0" lvl="0" marL="0" rtl="0" algn="l">
              <a:spcBef>
                <a:spcPts val="1600"/>
              </a:spcBef>
              <a:spcAft>
                <a:spcPts val="0"/>
              </a:spcAft>
              <a:buNone/>
            </a:pPr>
            <a:r>
              <a:rPr lang="en"/>
              <a:t>ORDER BY  ___________</a:t>
            </a:r>
            <a:endParaRPr/>
          </a:p>
          <a:p>
            <a:pPr indent="0" lvl="0" marL="0" rtl="0" algn="l">
              <a:spcBef>
                <a:spcPts val="1600"/>
              </a:spcBef>
              <a:spcAft>
                <a:spcPts val="0"/>
              </a:spcAft>
              <a:buNone/>
            </a:pPr>
            <a:r>
              <a:rPr lang="en"/>
              <a:t>LIMIT ___;</a:t>
            </a:r>
            <a:endParaRPr/>
          </a:p>
          <a:p>
            <a:pPr indent="0" lvl="0" marL="0" rtl="0" algn="l">
              <a:spcBef>
                <a:spcPts val="16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14"/>
          <p:cNvSpPr txBox="1"/>
          <p:nvPr>
            <p:ph type="title"/>
          </p:nvPr>
        </p:nvSpPr>
        <p:spPr>
          <a:xfrm>
            <a:off x="311700" y="23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3</a:t>
            </a:r>
            <a:endParaRPr/>
          </a:p>
        </p:txBody>
      </p:sp>
      <p:sp>
        <p:nvSpPr>
          <p:cNvPr id="750" name="Google Shape;750;p114"/>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_____________________</a:t>
            </a:r>
            <a:endParaRPr/>
          </a:p>
          <a:p>
            <a:pPr indent="0" lvl="0" marL="0" rtl="0" algn="l">
              <a:spcBef>
                <a:spcPts val="1600"/>
              </a:spcBef>
              <a:spcAft>
                <a:spcPts val="0"/>
              </a:spcAft>
              <a:buNone/>
            </a:pPr>
            <a:r>
              <a:rPr lang="en"/>
              <a:t>FROM </a:t>
            </a:r>
            <a:r>
              <a:rPr lang="en">
                <a:solidFill>
                  <a:schemeClr val="lt2"/>
                </a:solidFill>
              </a:rPr>
              <a:t>Clowns, Balloons, Catalog</a:t>
            </a:r>
            <a:endParaRPr/>
          </a:p>
          <a:p>
            <a:pPr indent="0" lvl="0" marL="0" rtl="0" algn="l">
              <a:spcBef>
                <a:spcPts val="1600"/>
              </a:spcBef>
              <a:spcAft>
                <a:spcPts val="0"/>
              </a:spcAft>
              <a:buNone/>
            </a:pPr>
            <a:r>
              <a:rPr lang="en"/>
              <a:t>WHERE </a:t>
            </a:r>
            <a:r>
              <a:rPr lang="en">
                <a:solidFill>
                  <a:schemeClr val="lt2"/>
                </a:solidFill>
              </a:rPr>
              <a:t>Clowns.cid = Catalog.cid</a:t>
            </a:r>
            <a:endParaRPr>
              <a:solidFill>
                <a:schemeClr val="lt2"/>
              </a:solidFill>
            </a:endParaRPr>
          </a:p>
          <a:p>
            <a:pPr indent="0" lvl="0" marL="0" rtl="0" algn="l">
              <a:spcBef>
                <a:spcPts val="1600"/>
              </a:spcBef>
              <a:spcAft>
                <a:spcPts val="0"/>
              </a:spcAft>
              <a:buNone/>
            </a:pPr>
            <a:r>
              <a:rPr lang="en"/>
              <a:t>  	AND </a:t>
            </a:r>
            <a:r>
              <a:rPr lang="en">
                <a:solidFill>
                  <a:schemeClr val="lt2"/>
                </a:solidFill>
              </a:rPr>
              <a:t>Balloons.bid=Catalog.bid</a:t>
            </a:r>
            <a:endParaRPr/>
          </a:p>
          <a:p>
            <a:pPr indent="0" lvl="0" marL="0" rtl="0" algn="l">
              <a:spcBef>
                <a:spcPts val="1600"/>
              </a:spcBef>
              <a:spcAft>
                <a:spcPts val="0"/>
              </a:spcAft>
              <a:buNone/>
            </a:pPr>
            <a:r>
              <a:rPr lang="en"/>
              <a:t>	AND </a:t>
            </a:r>
            <a:r>
              <a:rPr lang="en">
                <a:solidFill>
                  <a:schemeClr val="lt2"/>
                </a:solidFill>
              </a:rPr>
              <a:t>Clowns.cname = 'Whompers LeFou'</a:t>
            </a:r>
            <a:endParaRPr/>
          </a:p>
          <a:p>
            <a:pPr indent="0" lvl="0" marL="0" rtl="0" algn="l">
              <a:spcBef>
                <a:spcPts val="1600"/>
              </a:spcBef>
              <a:spcAft>
                <a:spcPts val="0"/>
              </a:spcAft>
              <a:buNone/>
            </a:pPr>
            <a:r>
              <a:rPr lang="en"/>
              <a:t>GROUP BY ___________</a:t>
            </a:r>
            <a:endParaRPr/>
          </a:p>
          <a:p>
            <a:pPr indent="0" lvl="0" marL="0" rtl="0" algn="l">
              <a:spcBef>
                <a:spcPts val="1600"/>
              </a:spcBef>
              <a:spcAft>
                <a:spcPts val="0"/>
              </a:spcAft>
              <a:buNone/>
            </a:pPr>
            <a:r>
              <a:rPr lang="en"/>
              <a:t>ORDER BY  ___________</a:t>
            </a:r>
            <a:endParaRPr/>
          </a:p>
          <a:p>
            <a:pPr indent="0" lvl="0" marL="0" rtl="0" algn="l">
              <a:spcBef>
                <a:spcPts val="1600"/>
              </a:spcBef>
              <a:spcAft>
                <a:spcPts val="0"/>
              </a:spcAft>
              <a:buNone/>
            </a:pPr>
            <a:r>
              <a:rPr lang="en"/>
              <a:t>LIMIT ___;</a:t>
            </a:r>
            <a:endParaRPr/>
          </a:p>
          <a:p>
            <a:pPr indent="0" lvl="0" marL="0" rtl="0" algn="l">
              <a:spcBef>
                <a:spcPts val="1600"/>
              </a:spcBef>
              <a:spcAft>
                <a:spcPts val="16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15"/>
          <p:cNvSpPr txBox="1"/>
          <p:nvPr>
            <p:ph type="title"/>
          </p:nvPr>
        </p:nvSpPr>
        <p:spPr>
          <a:xfrm>
            <a:off x="311700" y="23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3</a:t>
            </a:r>
            <a:endParaRPr/>
          </a:p>
        </p:txBody>
      </p:sp>
      <p:sp>
        <p:nvSpPr>
          <p:cNvPr id="756" name="Google Shape;756;p115"/>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a:t>
            </a:r>
            <a:r>
              <a:rPr lang="en">
                <a:solidFill>
                  <a:schemeClr val="lt2"/>
                </a:solidFill>
              </a:rPr>
              <a:t>bshape, MAX(cost)</a:t>
            </a:r>
            <a:endParaRPr/>
          </a:p>
          <a:p>
            <a:pPr indent="0" lvl="0" marL="0" rtl="0" algn="l">
              <a:spcBef>
                <a:spcPts val="1600"/>
              </a:spcBef>
              <a:spcAft>
                <a:spcPts val="0"/>
              </a:spcAft>
              <a:buNone/>
            </a:pPr>
            <a:r>
              <a:rPr lang="en"/>
              <a:t>FROM </a:t>
            </a:r>
            <a:r>
              <a:rPr lang="en">
                <a:solidFill>
                  <a:schemeClr val="lt2"/>
                </a:solidFill>
              </a:rPr>
              <a:t>Clowns, Balloons, Catalog</a:t>
            </a:r>
            <a:endParaRPr/>
          </a:p>
          <a:p>
            <a:pPr indent="0" lvl="0" marL="0" rtl="0" algn="l">
              <a:spcBef>
                <a:spcPts val="1600"/>
              </a:spcBef>
              <a:spcAft>
                <a:spcPts val="0"/>
              </a:spcAft>
              <a:buNone/>
            </a:pPr>
            <a:r>
              <a:rPr lang="en"/>
              <a:t>WHERE </a:t>
            </a:r>
            <a:r>
              <a:rPr lang="en">
                <a:solidFill>
                  <a:schemeClr val="lt2"/>
                </a:solidFill>
              </a:rPr>
              <a:t>Clowns.cid = Catalog.cid</a:t>
            </a:r>
            <a:endParaRPr>
              <a:solidFill>
                <a:schemeClr val="lt2"/>
              </a:solidFill>
            </a:endParaRPr>
          </a:p>
          <a:p>
            <a:pPr indent="0" lvl="0" marL="0" rtl="0" algn="l">
              <a:spcBef>
                <a:spcPts val="1600"/>
              </a:spcBef>
              <a:spcAft>
                <a:spcPts val="0"/>
              </a:spcAft>
              <a:buNone/>
            </a:pPr>
            <a:r>
              <a:rPr lang="en"/>
              <a:t>  	AND </a:t>
            </a:r>
            <a:r>
              <a:rPr lang="en">
                <a:solidFill>
                  <a:schemeClr val="lt2"/>
                </a:solidFill>
              </a:rPr>
              <a:t>Balloons.bid=Catalog.bid</a:t>
            </a:r>
            <a:endParaRPr/>
          </a:p>
          <a:p>
            <a:pPr indent="0" lvl="0" marL="0" rtl="0" algn="l">
              <a:spcBef>
                <a:spcPts val="1600"/>
              </a:spcBef>
              <a:spcAft>
                <a:spcPts val="0"/>
              </a:spcAft>
              <a:buNone/>
            </a:pPr>
            <a:r>
              <a:rPr lang="en"/>
              <a:t>	AND </a:t>
            </a:r>
            <a:r>
              <a:rPr lang="en">
                <a:solidFill>
                  <a:schemeClr val="lt2"/>
                </a:solidFill>
              </a:rPr>
              <a:t>Clowns.cname = 'Whompers LeFou'</a:t>
            </a:r>
            <a:endParaRPr/>
          </a:p>
          <a:p>
            <a:pPr indent="0" lvl="0" marL="0" rtl="0" algn="l">
              <a:spcBef>
                <a:spcPts val="1600"/>
              </a:spcBef>
              <a:spcAft>
                <a:spcPts val="0"/>
              </a:spcAft>
              <a:buNone/>
            </a:pPr>
            <a:r>
              <a:rPr lang="en"/>
              <a:t>GROUP BY </a:t>
            </a:r>
            <a:r>
              <a:rPr lang="en">
                <a:solidFill>
                  <a:schemeClr val="lt2"/>
                </a:solidFill>
              </a:rPr>
              <a:t>bshape</a:t>
            </a:r>
            <a:endParaRPr/>
          </a:p>
          <a:p>
            <a:pPr indent="0" lvl="0" marL="0" rtl="0" algn="l">
              <a:spcBef>
                <a:spcPts val="1600"/>
              </a:spcBef>
              <a:spcAft>
                <a:spcPts val="0"/>
              </a:spcAft>
              <a:buNone/>
            </a:pPr>
            <a:r>
              <a:rPr lang="en"/>
              <a:t>ORDER BY  </a:t>
            </a:r>
            <a:r>
              <a:rPr lang="en">
                <a:solidFill>
                  <a:schemeClr val="lt2"/>
                </a:solidFill>
              </a:rPr>
              <a:t>cost DESC</a:t>
            </a:r>
            <a:endParaRPr/>
          </a:p>
          <a:p>
            <a:pPr indent="0" lvl="0" marL="0" rtl="0" algn="l">
              <a:spcBef>
                <a:spcPts val="1600"/>
              </a:spcBef>
              <a:spcAft>
                <a:spcPts val="0"/>
              </a:spcAft>
              <a:buNone/>
            </a:pPr>
            <a:r>
              <a:rPr lang="en"/>
              <a:t>LIMIT </a:t>
            </a:r>
            <a:r>
              <a:rPr lang="en">
                <a:solidFill>
                  <a:schemeClr val="lt2"/>
                </a:solidFill>
              </a:rPr>
              <a:t>3;</a:t>
            </a:r>
            <a:endParaRPr/>
          </a:p>
          <a:p>
            <a:pPr indent="0" lvl="0" marL="0" rtl="0" algn="l">
              <a:spcBef>
                <a:spcPts val="1600"/>
              </a:spcBef>
              <a:spcAft>
                <a:spcPts val="1600"/>
              </a:spcAft>
              <a:buNone/>
            </a:pPr>
            <a:r>
              <a:t/>
            </a:r>
            <a:endParaRPr/>
          </a:p>
        </p:txBody>
      </p:sp>
      <p:sp>
        <p:nvSpPr>
          <p:cNvPr id="757" name="Google Shape;757;p115"/>
          <p:cNvSpPr txBox="1"/>
          <p:nvPr/>
        </p:nvSpPr>
        <p:spPr>
          <a:xfrm>
            <a:off x="5169775" y="3910700"/>
            <a:ext cx="35841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Regroup the data set by bshape (similar to pandas where we reorganize the data by a new index)</a:t>
            </a:r>
            <a:endParaRPr>
              <a:solidFill>
                <a:srgbClr val="0000FF"/>
              </a:solidFill>
            </a:endParaRPr>
          </a:p>
        </p:txBody>
      </p:sp>
      <p:cxnSp>
        <p:nvCxnSpPr>
          <p:cNvPr id="758" name="Google Shape;758;p115"/>
          <p:cNvCxnSpPr/>
          <p:nvPr/>
        </p:nvCxnSpPr>
        <p:spPr>
          <a:xfrm rot="10800000">
            <a:off x="2799475" y="3910700"/>
            <a:ext cx="2370300" cy="327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a:t>
            </a:r>
            <a:endParaRPr/>
          </a:p>
        </p:txBody>
      </p:sp>
      <p:pic>
        <p:nvPicPr>
          <p:cNvPr id="764" name="Google Shape;764;p116"/>
          <p:cNvPicPr preferRelativeResize="0"/>
          <p:nvPr/>
        </p:nvPicPr>
        <p:blipFill>
          <a:blip r:embed="rId3">
            <a:alphaModFix/>
          </a:blip>
          <a:stretch>
            <a:fillRect/>
          </a:stretch>
        </p:blipFill>
        <p:spPr>
          <a:xfrm>
            <a:off x="0" y="1017725"/>
            <a:ext cx="9143998" cy="2044950"/>
          </a:xfrm>
          <a:prstGeom prst="rect">
            <a:avLst/>
          </a:prstGeom>
          <a:noFill/>
          <a:ln>
            <a:noFill/>
          </a:ln>
        </p:spPr>
      </p:pic>
      <p:pic>
        <p:nvPicPr>
          <p:cNvPr id="765" name="Google Shape;765;p116"/>
          <p:cNvPicPr preferRelativeResize="0"/>
          <p:nvPr/>
        </p:nvPicPr>
        <p:blipFill>
          <a:blip r:embed="rId4">
            <a:alphaModFix/>
          </a:blip>
          <a:stretch>
            <a:fillRect/>
          </a:stretch>
        </p:blipFill>
        <p:spPr>
          <a:xfrm>
            <a:off x="311700" y="2925150"/>
            <a:ext cx="7823390" cy="177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grpSp>
        <p:nvGrpSpPr>
          <p:cNvPr id="309" name="Google Shape;309;p63"/>
          <p:cNvGrpSpPr/>
          <p:nvPr/>
        </p:nvGrpSpPr>
        <p:grpSpPr>
          <a:xfrm>
            <a:off x="6020312" y="3043908"/>
            <a:ext cx="2957172" cy="2099592"/>
            <a:chOff x="8451624" y="4058544"/>
            <a:chExt cx="3942896" cy="2799456"/>
          </a:xfrm>
        </p:grpSpPr>
        <p:pic>
          <p:nvPicPr>
            <p:cNvPr id="310" name="Google Shape;310;p63"/>
            <p:cNvPicPr preferRelativeResize="0"/>
            <p:nvPr/>
          </p:nvPicPr>
          <p:blipFill rotWithShape="1">
            <a:blip r:embed="rId3">
              <a:alphaModFix/>
            </a:blip>
            <a:srcRect b="0" l="0" r="0" t="0"/>
            <a:stretch/>
          </p:blipFill>
          <p:spPr>
            <a:xfrm>
              <a:off x="8451624" y="4058544"/>
              <a:ext cx="3942896" cy="2799456"/>
            </a:xfrm>
            <a:prstGeom prst="rect">
              <a:avLst/>
            </a:prstGeom>
            <a:noFill/>
            <a:ln>
              <a:noFill/>
            </a:ln>
          </p:spPr>
        </p:pic>
        <p:sp>
          <p:nvSpPr>
            <p:cNvPr id="311" name="Google Shape;311;p63"/>
            <p:cNvSpPr txBox="1"/>
            <p:nvPr/>
          </p:nvSpPr>
          <p:spPr>
            <a:xfrm>
              <a:off x="9492343" y="4149245"/>
              <a:ext cx="2476500" cy="6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omic Sans MS"/>
                <a:buNone/>
              </a:pPr>
              <a:r>
                <a:rPr b="0" i="0" lang="en" sz="1400" u="none" cap="none" strike="noStrike">
                  <a:solidFill>
                    <a:srgbClr val="000000"/>
                  </a:solidFill>
                  <a:latin typeface="Comic Sans MS"/>
                  <a:ea typeface="Comic Sans MS"/>
                  <a:cs typeface="Comic Sans MS"/>
                  <a:sym typeface="Comic Sans MS"/>
                </a:rPr>
                <a:t>SELECT *  FROM THINGS;</a:t>
              </a:r>
              <a:endParaRPr sz="1100"/>
            </a:p>
          </p:txBody>
        </p:sp>
      </p:grpSp>
      <p:sp>
        <p:nvSpPr>
          <p:cNvPr id="312" name="Google Shape;312;p63"/>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Two sublanguages of SQL</a:t>
            </a:r>
            <a:endParaRPr/>
          </a:p>
        </p:txBody>
      </p:sp>
      <p:sp>
        <p:nvSpPr>
          <p:cNvPr id="313" name="Google Shape;313;p63"/>
          <p:cNvSpPr txBox="1"/>
          <p:nvPr>
            <p:ph idx="1" type="body"/>
          </p:nvPr>
        </p:nvSpPr>
        <p:spPr>
          <a:xfrm>
            <a:off x="628650" y="1408339"/>
            <a:ext cx="7886700" cy="3570900"/>
          </a:xfrm>
          <a:prstGeom prst="rect">
            <a:avLst/>
          </a:prstGeom>
          <a:noFill/>
          <a:ln>
            <a:noFill/>
          </a:ln>
        </p:spPr>
        <p:txBody>
          <a:bodyPr anchorCtr="0" anchor="t" bIns="34275" lIns="68575" spcFirstLastPara="1" rIns="68575" wrap="square" tIns="34275">
            <a:noAutofit/>
          </a:bodyPr>
          <a:lstStyle/>
          <a:p>
            <a:pPr indent="-330200" lvl="0" marL="342900" rtl="0" algn="l">
              <a:lnSpc>
                <a:spcPct val="90000"/>
              </a:lnSpc>
              <a:spcBef>
                <a:spcPts val="0"/>
              </a:spcBef>
              <a:spcAft>
                <a:spcPts val="0"/>
              </a:spcAft>
              <a:buClr>
                <a:schemeClr val="dk1"/>
              </a:buClr>
              <a:buSzPts val="2400"/>
              <a:buFont typeface="Noto Sans Symbols"/>
              <a:buChar char="➢"/>
            </a:pPr>
            <a:r>
              <a:rPr lang="en" sz="2400"/>
              <a:t>DDL – Data Definition Language</a:t>
            </a:r>
            <a:endParaRPr/>
          </a:p>
          <a:p>
            <a:pPr indent="-336550" lvl="1" marL="685800" rtl="0" algn="l">
              <a:lnSpc>
                <a:spcPct val="90000"/>
              </a:lnSpc>
              <a:spcBef>
                <a:spcPts val="400"/>
              </a:spcBef>
              <a:spcAft>
                <a:spcPts val="0"/>
              </a:spcAft>
              <a:buClr>
                <a:schemeClr val="dk1"/>
              </a:buClr>
              <a:buSzPts val="2100"/>
              <a:buChar char="➢"/>
            </a:pPr>
            <a:r>
              <a:rPr lang="en" sz="2100"/>
              <a:t>Define and modify schema</a:t>
            </a:r>
            <a:endParaRPr/>
          </a:p>
          <a:p>
            <a:pPr indent="-330200" lvl="0" marL="342900" rtl="0" algn="l">
              <a:lnSpc>
                <a:spcPct val="90000"/>
              </a:lnSpc>
              <a:spcBef>
                <a:spcPts val="1700"/>
              </a:spcBef>
              <a:spcAft>
                <a:spcPts val="0"/>
              </a:spcAft>
              <a:buClr>
                <a:schemeClr val="dk1"/>
              </a:buClr>
              <a:buSzPts val="2400"/>
              <a:buFont typeface="Noto Sans Symbols"/>
              <a:buChar char="➢"/>
            </a:pPr>
            <a:r>
              <a:rPr lang="en" sz="2400"/>
              <a:t>DML – Data Manipulation Language</a:t>
            </a:r>
            <a:endParaRPr/>
          </a:p>
          <a:p>
            <a:pPr indent="-336550" lvl="1" marL="685800" rtl="0" algn="l">
              <a:lnSpc>
                <a:spcPct val="90000"/>
              </a:lnSpc>
              <a:spcBef>
                <a:spcPts val="400"/>
              </a:spcBef>
              <a:spcAft>
                <a:spcPts val="0"/>
              </a:spcAft>
              <a:buClr>
                <a:schemeClr val="dk1"/>
              </a:buClr>
              <a:buSzPts val="2100"/>
              <a:buChar char="➢"/>
            </a:pPr>
            <a:r>
              <a:rPr lang="en" sz="2100"/>
              <a:t>For interacting with the data itself</a:t>
            </a:r>
            <a:endParaRPr/>
          </a:p>
          <a:p>
            <a:pPr indent="0" lvl="0" marL="12700" rtl="0" algn="l">
              <a:lnSpc>
                <a:spcPct val="90000"/>
              </a:lnSpc>
              <a:spcBef>
                <a:spcPts val="1700"/>
              </a:spcBef>
              <a:spcAft>
                <a:spcPts val="0"/>
              </a:spcAft>
              <a:buSzPts val="2400"/>
              <a:buNone/>
            </a:pPr>
            <a:r>
              <a:t/>
            </a:r>
            <a:endParaRPr sz="2400"/>
          </a:p>
          <a:p>
            <a:pPr indent="0" lvl="0" marL="12700" rtl="0" algn="l">
              <a:lnSpc>
                <a:spcPct val="90000"/>
              </a:lnSpc>
              <a:spcBef>
                <a:spcPts val="1700"/>
              </a:spcBef>
              <a:spcAft>
                <a:spcPts val="0"/>
              </a:spcAft>
              <a:buSzPts val="2400"/>
              <a:buNone/>
            </a:pPr>
            <a:r>
              <a:rPr lang="en" sz="2400"/>
              <a:t>CAPITALIZATION IS </a:t>
            </a:r>
            <a:r>
              <a:rPr b="1" lang="en" sz="2400"/>
              <a:t>optional</a:t>
            </a:r>
            <a:r>
              <a:rPr lang="en" sz="2400"/>
              <a:t> BUT …</a:t>
            </a:r>
            <a:br>
              <a:rPr lang="en" sz="2400"/>
            </a:br>
            <a:r>
              <a:rPr lang="en" sz="2400"/>
              <a:t>DATABASE PEOPLE PREFER TO YELL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5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5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5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5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500"/>
                                        <p:tgtEl>
                                          <p:spTgt spid="3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animEffect filter="fade" transition="in">
                                      <p:cBhvr>
                                        <p:cTn dur="500"/>
                                        <p:tgtEl>
                                          <p:spTgt spid="3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4</a:t>
            </a:r>
            <a:endParaRPr/>
          </a:p>
        </p:txBody>
      </p:sp>
      <p:sp>
        <p:nvSpPr>
          <p:cNvPr id="771" name="Google Shape;771;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______________</a:t>
            </a:r>
            <a:endParaRPr/>
          </a:p>
          <a:p>
            <a:pPr indent="0" lvl="0" marL="0" rtl="0" algn="l">
              <a:spcBef>
                <a:spcPts val="1600"/>
              </a:spcBef>
              <a:spcAft>
                <a:spcPts val="0"/>
              </a:spcAft>
              <a:buNone/>
            </a:pPr>
            <a:r>
              <a:rPr lang="en"/>
              <a:t>FROM Clowns, Balloons, Catalog</a:t>
            </a:r>
            <a:endParaRPr/>
          </a:p>
          <a:p>
            <a:pPr indent="0" lvl="0" marL="0" rtl="0" algn="l">
              <a:spcBef>
                <a:spcPts val="1600"/>
              </a:spcBef>
              <a:spcAft>
                <a:spcPts val="0"/>
              </a:spcAft>
              <a:buNone/>
            </a:pPr>
            <a:r>
              <a:rPr lang="en"/>
              <a:t>WHERE _____________________</a:t>
            </a:r>
            <a:endParaRPr/>
          </a:p>
          <a:p>
            <a:pPr indent="0" lvl="0" marL="457200" rtl="0" algn="l">
              <a:spcBef>
                <a:spcPts val="1600"/>
              </a:spcBef>
              <a:spcAft>
                <a:spcPts val="0"/>
              </a:spcAft>
              <a:buNone/>
            </a:pPr>
            <a:r>
              <a:rPr lang="en"/>
              <a:t>  AND __________________</a:t>
            </a:r>
            <a:endParaRPr/>
          </a:p>
          <a:p>
            <a:pPr indent="0" lvl="0" marL="457200" rtl="0" algn="l">
              <a:spcBef>
                <a:spcPts val="1600"/>
              </a:spcBef>
              <a:spcAft>
                <a:spcPts val="0"/>
              </a:spcAft>
              <a:buNone/>
            </a:pPr>
            <a:r>
              <a:rPr lang="en"/>
              <a:t>  AND __________________</a:t>
            </a:r>
            <a:endParaRPr/>
          </a:p>
          <a:p>
            <a:pPr indent="0" lvl="0" marL="0" rtl="0" algn="l">
              <a:spcBef>
                <a:spcPts val="1600"/>
              </a:spcBef>
              <a:spcAft>
                <a:spcPts val="0"/>
              </a:spcAft>
              <a:buNone/>
            </a:pPr>
            <a:r>
              <a:rPr lang="en"/>
              <a:t>GROUP BY _____________</a:t>
            </a:r>
            <a:endParaRPr/>
          </a:p>
          <a:p>
            <a:pPr indent="0" lvl="0" marL="0" rtl="0" algn="l">
              <a:spcBef>
                <a:spcPts val="1600"/>
              </a:spcBef>
              <a:spcAft>
                <a:spcPts val="0"/>
              </a:spcAft>
              <a:buNone/>
            </a:pPr>
            <a:r>
              <a:rPr lang="en"/>
              <a:t>HAVING _________________________________________________</a:t>
            </a:r>
            <a:endParaRPr/>
          </a:p>
          <a:p>
            <a:pPr indent="0" lvl="0" marL="0" rtl="0" algn="l">
              <a:spcBef>
                <a:spcPts val="1600"/>
              </a:spcBef>
              <a:spcAft>
                <a:spcPts val="16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4</a:t>
            </a:r>
            <a:endParaRPr/>
          </a:p>
        </p:txBody>
      </p:sp>
      <p:sp>
        <p:nvSpPr>
          <p:cNvPr id="777" name="Google Shape;777;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a:t>
            </a:r>
            <a:r>
              <a:rPr lang="en">
                <a:solidFill>
                  <a:schemeClr val="lt2"/>
                </a:solidFill>
              </a:rPr>
              <a:t>booth, avg(cost)</a:t>
            </a:r>
            <a:endParaRPr>
              <a:solidFill>
                <a:schemeClr val="lt2"/>
              </a:solidFill>
            </a:endParaRPr>
          </a:p>
          <a:p>
            <a:pPr indent="0" lvl="0" marL="0" rtl="0" algn="l">
              <a:spcBef>
                <a:spcPts val="1600"/>
              </a:spcBef>
              <a:spcAft>
                <a:spcPts val="0"/>
              </a:spcAft>
              <a:buNone/>
            </a:pPr>
            <a:r>
              <a:rPr lang="en"/>
              <a:t>FROM Clowns, Balloons, Catalog</a:t>
            </a:r>
            <a:endParaRPr/>
          </a:p>
          <a:p>
            <a:pPr indent="0" lvl="0" marL="0" rtl="0" algn="l">
              <a:spcBef>
                <a:spcPts val="1600"/>
              </a:spcBef>
              <a:spcAft>
                <a:spcPts val="0"/>
              </a:spcAft>
              <a:buNone/>
            </a:pPr>
            <a:r>
              <a:rPr lang="en"/>
              <a:t>WHERE </a:t>
            </a:r>
            <a:r>
              <a:rPr lang="en">
                <a:solidFill>
                  <a:schemeClr val="lt2"/>
                </a:solidFill>
              </a:rPr>
              <a:t>Clowns.cid = Catalog.cid</a:t>
            </a:r>
            <a:endParaRPr>
              <a:solidFill>
                <a:schemeClr val="lt2"/>
              </a:solidFill>
            </a:endParaRPr>
          </a:p>
          <a:p>
            <a:pPr indent="0" lvl="0" marL="457200" rtl="0" algn="l">
              <a:spcBef>
                <a:spcPts val="1600"/>
              </a:spcBef>
              <a:spcAft>
                <a:spcPts val="0"/>
              </a:spcAft>
              <a:buNone/>
            </a:pPr>
            <a:r>
              <a:rPr lang="en"/>
              <a:t>  AND </a:t>
            </a:r>
            <a:r>
              <a:rPr lang="en">
                <a:solidFill>
                  <a:schemeClr val="lt2"/>
                </a:solidFill>
              </a:rPr>
              <a:t>Balloons.bid=Catalog.bid</a:t>
            </a:r>
            <a:endParaRPr>
              <a:solidFill>
                <a:schemeClr val="lt2"/>
              </a:solidFill>
            </a:endParaRPr>
          </a:p>
          <a:p>
            <a:pPr indent="0" lvl="0" marL="457200" rtl="0" algn="l">
              <a:spcBef>
                <a:spcPts val="1600"/>
              </a:spcBef>
              <a:spcAft>
                <a:spcPts val="0"/>
              </a:spcAft>
              <a:buNone/>
            </a:pPr>
            <a:r>
              <a:rPr lang="en"/>
              <a:t>  AND </a:t>
            </a:r>
            <a:r>
              <a:rPr lang="en">
                <a:solidFill>
                  <a:schemeClr val="lt2"/>
                </a:solidFill>
              </a:rPr>
              <a:t>bcolor='red'</a:t>
            </a:r>
            <a:endParaRPr>
              <a:solidFill>
                <a:schemeClr val="lt2"/>
              </a:solidFill>
            </a:endParaRPr>
          </a:p>
          <a:p>
            <a:pPr indent="0" lvl="0" marL="0" rtl="0" algn="l">
              <a:spcBef>
                <a:spcPts val="1600"/>
              </a:spcBef>
              <a:spcAft>
                <a:spcPts val="0"/>
              </a:spcAft>
              <a:buNone/>
            </a:pPr>
            <a:r>
              <a:rPr lang="en"/>
              <a:t>GROUP BY _____________</a:t>
            </a:r>
            <a:endParaRPr/>
          </a:p>
          <a:p>
            <a:pPr indent="0" lvl="0" marL="0" rtl="0" algn="l">
              <a:spcBef>
                <a:spcPts val="1600"/>
              </a:spcBef>
              <a:spcAft>
                <a:spcPts val="0"/>
              </a:spcAft>
              <a:buNone/>
            </a:pPr>
            <a:r>
              <a:rPr lang="en"/>
              <a:t>HAVING _________________________________________________</a:t>
            </a:r>
            <a:endParaRPr/>
          </a:p>
          <a:p>
            <a:pPr indent="0" lvl="0" marL="0" rtl="0" algn="l">
              <a:spcBef>
                <a:spcPts val="1600"/>
              </a:spcBef>
              <a:spcAft>
                <a:spcPts val="1600"/>
              </a:spcAft>
              <a:buNone/>
            </a:pPr>
            <a:r>
              <a:t/>
            </a:r>
            <a:endParaRPr/>
          </a:p>
        </p:txBody>
      </p:sp>
      <p:sp>
        <p:nvSpPr>
          <p:cNvPr id="778" name="Google Shape;778;p118"/>
          <p:cNvSpPr txBox="1"/>
          <p:nvPr/>
        </p:nvSpPr>
        <p:spPr>
          <a:xfrm>
            <a:off x="5561973" y="491075"/>
            <a:ext cx="33615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Using aggregate functions like AVG can make our lives easier</a:t>
            </a:r>
            <a:endParaRPr>
              <a:solidFill>
                <a:srgbClr val="0000FF"/>
              </a:solidFill>
            </a:endParaRPr>
          </a:p>
        </p:txBody>
      </p:sp>
      <p:cxnSp>
        <p:nvCxnSpPr>
          <p:cNvPr id="779" name="Google Shape;779;p118"/>
          <p:cNvCxnSpPr>
            <a:stCxn id="778" idx="1"/>
          </p:cNvCxnSpPr>
          <p:nvPr/>
        </p:nvCxnSpPr>
        <p:spPr>
          <a:xfrm flipH="1">
            <a:off x="2936373" y="820175"/>
            <a:ext cx="2625600" cy="46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4</a:t>
            </a:r>
            <a:endParaRPr/>
          </a:p>
        </p:txBody>
      </p:sp>
      <p:sp>
        <p:nvSpPr>
          <p:cNvPr id="785" name="Google Shape;785;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a:t>
            </a:r>
            <a:r>
              <a:rPr lang="en">
                <a:solidFill>
                  <a:schemeClr val="lt2"/>
                </a:solidFill>
              </a:rPr>
              <a:t>booth, avg(cost)</a:t>
            </a:r>
            <a:endParaRPr>
              <a:solidFill>
                <a:schemeClr val="lt2"/>
              </a:solidFill>
            </a:endParaRPr>
          </a:p>
          <a:p>
            <a:pPr indent="0" lvl="0" marL="0" rtl="0" algn="l">
              <a:spcBef>
                <a:spcPts val="1600"/>
              </a:spcBef>
              <a:spcAft>
                <a:spcPts val="0"/>
              </a:spcAft>
              <a:buNone/>
            </a:pPr>
            <a:r>
              <a:rPr lang="en"/>
              <a:t>FROM Clowns, Balloons, Catalog</a:t>
            </a:r>
            <a:endParaRPr/>
          </a:p>
          <a:p>
            <a:pPr indent="0" lvl="0" marL="0" rtl="0" algn="l">
              <a:spcBef>
                <a:spcPts val="1600"/>
              </a:spcBef>
              <a:spcAft>
                <a:spcPts val="0"/>
              </a:spcAft>
              <a:buNone/>
            </a:pPr>
            <a:r>
              <a:rPr lang="en"/>
              <a:t>WHERE </a:t>
            </a:r>
            <a:r>
              <a:rPr lang="en">
                <a:solidFill>
                  <a:schemeClr val="lt2"/>
                </a:solidFill>
              </a:rPr>
              <a:t>Clowns.cid = Catalog.cid</a:t>
            </a:r>
            <a:endParaRPr>
              <a:solidFill>
                <a:schemeClr val="lt2"/>
              </a:solidFill>
            </a:endParaRPr>
          </a:p>
          <a:p>
            <a:pPr indent="0" lvl="0" marL="457200" rtl="0" algn="l">
              <a:spcBef>
                <a:spcPts val="1600"/>
              </a:spcBef>
              <a:spcAft>
                <a:spcPts val="0"/>
              </a:spcAft>
              <a:buNone/>
            </a:pPr>
            <a:r>
              <a:rPr lang="en"/>
              <a:t>  AND </a:t>
            </a:r>
            <a:r>
              <a:rPr lang="en">
                <a:solidFill>
                  <a:schemeClr val="lt2"/>
                </a:solidFill>
              </a:rPr>
              <a:t>Balloons.bid=Catalog.bid</a:t>
            </a:r>
            <a:endParaRPr>
              <a:solidFill>
                <a:schemeClr val="lt2"/>
              </a:solidFill>
            </a:endParaRPr>
          </a:p>
          <a:p>
            <a:pPr indent="0" lvl="0" marL="457200" rtl="0" algn="l">
              <a:spcBef>
                <a:spcPts val="1600"/>
              </a:spcBef>
              <a:spcAft>
                <a:spcPts val="0"/>
              </a:spcAft>
              <a:buNone/>
            </a:pPr>
            <a:r>
              <a:rPr lang="en"/>
              <a:t>  AND </a:t>
            </a:r>
            <a:r>
              <a:rPr lang="en">
                <a:solidFill>
                  <a:schemeClr val="lt2"/>
                </a:solidFill>
              </a:rPr>
              <a:t>bcolor='red'</a:t>
            </a:r>
            <a:endParaRPr>
              <a:solidFill>
                <a:schemeClr val="lt2"/>
              </a:solidFill>
            </a:endParaRPr>
          </a:p>
          <a:p>
            <a:pPr indent="0" lvl="0" marL="0" rtl="0" algn="l">
              <a:spcBef>
                <a:spcPts val="1600"/>
              </a:spcBef>
              <a:spcAft>
                <a:spcPts val="0"/>
              </a:spcAft>
              <a:buNone/>
            </a:pPr>
            <a:r>
              <a:rPr lang="en"/>
              <a:t>GROUP BY </a:t>
            </a:r>
            <a:r>
              <a:rPr lang="en">
                <a:solidFill>
                  <a:schemeClr val="lt2"/>
                </a:solidFill>
              </a:rPr>
              <a:t>booth</a:t>
            </a:r>
            <a:endParaRPr>
              <a:solidFill>
                <a:schemeClr val="lt2"/>
              </a:solidFill>
            </a:endParaRPr>
          </a:p>
          <a:p>
            <a:pPr indent="0" lvl="0" marL="0" rtl="0" algn="l">
              <a:spcBef>
                <a:spcPts val="1600"/>
              </a:spcBef>
              <a:spcAft>
                <a:spcPts val="0"/>
              </a:spcAft>
              <a:buNone/>
            </a:pPr>
            <a:r>
              <a:rPr lang="en"/>
              <a:t>HAVING _________________________________________________</a:t>
            </a:r>
            <a:endParaRPr/>
          </a:p>
          <a:p>
            <a:pPr indent="0" lvl="0" marL="0" rtl="0" algn="l">
              <a:spcBef>
                <a:spcPts val="1600"/>
              </a:spcBef>
              <a:spcAft>
                <a:spcPts val="1600"/>
              </a:spcAft>
              <a:buNone/>
            </a:pPr>
            <a:r>
              <a:t/>
            </a:r>
            <a:endParaRPr/>
          </a:p>
        </p:txBody>
      </p:sp>
      <p:sp>
        <p:nvSpPr>
          <p:cNvPr id="786" name="Google Shape;786;p119"/>
          <p:cNvSpPr txBox="1"/>
          <p:nvPr/>
        </p:nvSpPr>
        <p:spPr>
          <a:xfrm>
            <a:off x="5561973" y="491075"/>
            <a:ext cx="33615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Using aggregate functions like AVG can make our lives easier</a:t>
            </a:r>
            <a:endParaRPr>
              <a:solidFill>
                <a:srgbClr val="0000FF"/>
              </a:solidFill>
            </a:endParaRPr>
          </a:p>
        </p:txBody>
      </p:sp>
      <p:cxnSp>
        <p:nvCxnSpPr>
          <p:cNvPr id="787" name="Google Shape;787;p119"/>
          <p:cNvCxnSpPr>
            <a:stCxn id="786" idx="1"/>
          </p:cNvCxnSpPr>
          <p:nvPr/>
        </p:nvCxnSpPr>
        <p:spPr>
          <a:xfrm flipH="1">
            <a:off x="2936373" y="820175"/>
            <a:ext cx="2625600" cy="46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4</a:t>
            </a:r>
            <a:endParaRPr/>
          </a:p>
        </p:txBody>
      </p:sp>
      <p:sp>
        <p:nvSpPr>
          <p:cNvPr id="793" name="Google Shape;793;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a:t>
            </a:r>
            <a:r>
              <a:rPr lang="en">
                <a:solidFill>
                  <a:schemeClr val="lt2"/>
                </a:solidFill>
              </a:rPr>
              <a:t>booth, avg(cost)</a:t>
            </a:r>
            <a:endParaRPr>
              <a:solidFill>
                <a:schemeClr val="lt2"/>
              </a:solidFill>
            </a:endParaRPr>
          </a:p>
          <a:p>
            <a:pPr indent="0" lvl="0" marL="0" rtl="0" algn="l">
              <a:spcBef>
                <a:spcPts val="1600"/>
              </a:spcBef>
              <a:spcAft>
                <a:spcPts val="0"/>
              </a:spcAft>
              <a:buNone/>
            </a:pPr>
            <a:r>
              <a:rPr lang="en"/>
              <a:t>FROM Clowns, Balloons, Catalog</a:t>
            </a:r>
            <a:endParaRPr/>
          </a:p>
          <a:p>
            <a:pPr indent="0" lvl="0" marL="0" rtl="0" algn="l">
              <a:spcBef>
                <a:spcPts val="1600"/>
              </a:spcBef>
              <a:spcAft>
                <a:spcPts val="0"/>
              </a:spcAft>
              <a:buNone/>
            </a:pPr>
            <a:r>
              <a:rPr lang="en"/>
              <a:t>WHERE </a:t>
            </a:r>
            <a:r>
              <a:rPr lang="en">
                <a:solidFill>
                  <a:schemeClr val="lt2"/>
                </a:solidFill>
              </a:rPr>
              <a:t>Clowns.cid = Catalog.cid</a:t>
            </a:r>
            <a:endParaRPr>
              <a:solidFill>
                <a:schemeClr val="lt2"/>
              </a:solidFill>
            </a:endParaRPr>
          </a:p>
          <a:p>
            <a:pPr indent="0" lvl="0" marL="457200" rtl="0" algn="l">
              <a:spcBef>
                <a:spcPts val="1600"/>
              </a:spcBef>
              <a:spcAft>
                <a:spcPts val="0"/>
              </a:spcAft>
              <a:buNone/>
            </a:pPr>
            <a:r>
              <a:rPr lang="en"/>
              <a:t>  AND </a:t>
            </a:r>
            <a:r>
              <a:rPr lang="en">
                <a:solidFill>
                  <a:schemeClr val="lt2"/>
                </a:solidFill>
              </a:rPr>
              <a:t>Balloons.bid=Catalog.bid</a:t>
            </a:r>
            <a:endParaRPr>
              <a:solidFill>
                <a:schemeClr val="lt2"/>
              </a:solidFill>
            </a:endParaRPr>
          </a:p>
          <a:p>
            <a:pPr indent="0" lvl="0" marL="457200" rtl="0" algn="l">
              <a:spcBef>
                <a:spcPts val="1600"/>
              </a:spcBef>
              <a:spcAft>
                <a:spcPts val="0"/>
              </a:spcAft>
              <a:buNone/>
            </a:pPr>
            <a:r>
              <a:rPr lang="en"/>
              <a:t>  AND </a:t>
            </a:r>
            <a:r>
              <a:rPr lang="en">
                <a:solidFill>
                  <a:schemeClr val="lt2"/>
                </a:solidFill>
              </a:rPr>
              <a:t>bcolor='red'</a:t>
            </a:r>
            <a:endParaRPr>
              <a:solidFill>
                <a:schemeClr val="lt2"/>
              </a:solidFill>
            </a:endParaRPr>
          </a:p>
          <a:p>
            <a:pPr indent="0" lvl="0" marL="0" rtl="0" algn="l">
              <a:spcBef>
                <a:spcPts val="1600"/>
              </a:spcBef>
              <a:spcAft>
                <a:spcPts val="0"/>
              </a:spcAft>
              <a:buNone/>
            </a:pPr>
            <a:r>
              <a:rPr lang="en"/>
              <a:t>GROUP BY </a:t>
            </a:r>
            <a:r>
              <a:rPr lang="en">
                <a:solidFill>
                  <a:schemeClr val="lt2"/>
                </a:solidFill>
              </a:rPr>
              <a:t>booth</a:t>
            </a:r>
            <a:endParaRPr>
              <a:solidFill>
                <a:schemeClr val="lt2"/>
              </a:solidFill>
            </a:endParaRPr>
          </a:p>
          <a:p>
            <a:pPr indent="0" lvl="0" marL="0" rtl="0" algn="l">
              <a:spcBef>
                <a:spcPts val="1600"/>
              </a:spcBef>
              <a:spcAft>
                <a:spcPts val="0"/>
              </a:spcAft>
              <a:buNone/>
            </a:pPr>
            <a:r>
              <a:rPr lang="en"/>
              <a:t>HAVING </a:t>
            </a:r>
            <a:r>
              <a:rPr lang="en">
                <a:solidFill>
                  <a:schemeClr val="lt2"/>
                </a:solidFill>
              </a:rPr>
              <a:t>COUNT(DISTINCT bshape)/COUNT(DISTINCT Clowns.cid) &gt; 3</a:t>
            </a:r>
            <a:endParaRPr>
              <a:solidFill>
                <a:schemeClr val="lt2"/>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94" name="Google Shape;794;p120"/>
          <p:cNvSpPr txBox="1"/>
          <p:nvPr/>
        </p:nvSpPr>
        <p:spPr>
          <a:xfrm>
            <a:off x="5561973" y="491075"/>
            <a:ext cx="33615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Using aggregate functions like AVG can make our lives easier</a:t>
            </a:r>
            <a:endParaRPr>
              <a:solidFill>
                <a:srgbClr val="0000FF"/>
              </a:solidFill>
            </a:endParaRPr>
          </a:p>
        </p:txBody>
      </p:sp>
      <p:cxnSp>
        <p:nvCxnSpPr>
          <p:cNvPr id="795" name="Google Shape;795;p120"/>
          <p:cNvCxnSpPr>
            <a:stCxn id="794" idx="1"/>
          </p:cNvCxnSpPr>
          <p:nvPr/>
        </p:nvCxnSpPr>
        <p:spPr>
          <a:xfrm flipH="1">
            <a:off x="2936373" y="820175"/>
            <a:ext cx="2625600" cy="465600"/>
          </a:xfrm>
          <a:prstGeom prst="straightConnector1">
            <a:avLst/>
          </a:prstGeom>
          <a:noFill/>
          <a:ln cap="flat" cmpd="sng" w="9525">
            <a:solidFill>
              <a:schemeClr val="dk2"/>
            </a:solidFill>
            <a:prstDash val="solid"/>
            <a:round/>
            <a:headEnd len="med" w="med" type="none"/>
            <a:tailEnd len="med" w="med" type="triangle"/>
          </a:ln>
        </p:spPr>
      </p:cxnSp>
      <p:sp>
        <p:nvSpPr>
          <p:cNvPr id="796" name="Google Shape;796;p120"/>
          <p:cNvSpPr txBox="1"/>
          <p:nvPr/>
        </p:nvSpPr>
        <p:spPr>
          <a:xfrm>
            <a:off x="4955000" y="3144350"/>
            <a:ext cx="38772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We want the ratio of clowns at any booth to be &gt;⅓ the ratio of num shapes at a booth</a:t>
            </a:r>
            <a:endParaRPr>
              <a:solidFill>
                <a:srgbClr val="0000FF"/>
              </a:solidFill>
            </a:endParaRPr>
          </a:p>
        </p:txBody>
      </p:sp>
      <p:cxnSp>
        <p:nvCxnSpPr>
          <p:cNvPr id="797" name="Google Shape;797;p120"/>
          <p:cNvCxnSpPr/>
          <p:nvPr/>
        </p:nvCxnSpPr>
        <p:spPr>
          <a:xfrm flipH="1">
            <a:off x="3695700" y="3523500"/>
            <a:ext cx="1083300" cy="718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r>
              <a:rPr lang="en"/>
              <a:t> 4</a:t>
            </a:r>
            <a:endParaRPr/>
          </a:p>
        </p:txBody>
      </p:sp>
      <p:sp>
        <p:nvSpPr>
          <p:cNvPr id="803" name="Google Shape;80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booth, avg(cost)</a:t>
            </a:r>
            <a:endParaRPr/>
          </a:p>
          <a:p>
            <a:pPr indent="0" lvl="0" marL="0" rtl="0" algn="l">
              <a:spcBef>
                <a:spcPts val="1600"/>
              </a:spcBef>
              <a:spcAft>
                <a:spcPts val="0"/>
              </a:spcAft>
              <a:buNone/>
            </a:pPr>
            <a:r>
              <a:rPr lang="en"/>
              <a:t>FROM Clowns, Balloons, Catalog</a:t>
            </a:r>
            <a:endParaRPr/>
          </a:p>
          <a:p>
            <a:pPr indent="0" lvl="0" marL="0" rtl="0" algn="l">
              <a:spcBef>
                <a:spcPts val="1600"/>
              </a:spcBef>
              <a:spcAft>
                <a:spcPts val="0"/>
              </a:spcAft>
              <a:buNone/>
            </a:pPr>
            <a:r>
              <a:rPr lang="en"/>
              <a:t>WHERE Clowns.cid = Catalog.cid</a:t>
            </a:r>
            <a:endParaRPr/>
          </a:p>
          <a:p>
            <a:pPr indent="0" lvl="0" marL="457200" rtl="0" algn="l">
              <a:spcBef>
                <a:spcPts val="1600"/>
              </a:spcBef>
              <a:spcAft>
                <a:spcPts val="0"/>
              </a:spcAft>
              <a:buNone/>
            </a:pPr>
            <a:r>
              <a:rPr lang="en"/>
              <a:t>  AND Balloons.bid=Catalog.bid</a:t>
            </a:r>
            <a:endParaRPr/>
          </a:p>
          <a:p>
            <a:pPr indent="0" lvl="0" marL="457200" rtl="0" algn="l">
              <a:spcBef>
                <a:spcPts val="1600"/>
              </a:spcBef>
              <a:spcAft>
                <a:spcPts val="0"/>
              </a:spcAft>
              <a:buNone/>
            </a:pPr>
            <a:r>
              <a:rPr lang="en"/>
              <a:t>  AND bcolor='red'</a:t>
            </a:r>
            <a:endParaRPr/>
          </a:p>
          <a:p>
            <a:pPr indent="0" lvl="0" marL="0" rtl="0" algn="l">
              <a:spcBef>
                <a:spcPts val="1600"/>
              </a:spcBef>
              <a:spcAft>
                <a:spcPts val="0"/>
              </a:spcAft>
              <a:buNone/>
            </a:pPr>
            <a:r>
              <a:rPr lang="en"/>
              <a:t>GROUP BY booth</a:t>
            </a:r>
            <a:endParaRPr/>
          </a:p>
          <a:p>
            <a:pPr indent="0" lvl="0" marL="0" rtl="0" algn="l">
              <a:spcBef>
                <a:spcPts val="1600"/>
              </a:spcBef>
              <a:spcAft>
                <a:spcPts val="0"/>
              </a:spcAft>
              <a:buNone/>
            </a:pPr>
            <a:r>
              <a:rPr lang="en"/>
              <a:t>HAVING COUNT(DISTINCT bshape)/COUNT(DISTINCT Clowns.cid) &gt; 3</a:t>
            </a:r>
            <a:endParaRPr/>
          </a:p>
          <a:p>
            <a:pPr indent="0" lvl="0" marL="0" rtl="0" algn="l">
              <a:spcBef>
                <a:spcPts val="16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a:t>
            </a:r>
            <a:endParaRPr/>
          </a:p>
        </p:txBody>
      </p:sp>
      <p:pic>
        <p:nvPicPr>
          <p:cNvPr id="809" name="Google Shape;809;p122"/>
          <p:cNvPicPr preferRelativeResize="0"/>
          <p:nvPr/>
        </p:nvPicPr>
        <p:blipFill>
          <a:blip r:embed="rId3">
            <a:alphaModFix/>
          </a:blip>
          <a:stretch>
            <a:fillRect/>
          </a:stretch>
        </p:blipFill>
        <p:spPr>
          <a:xfrm>
            <a:off x="1262299" y="888875"/>
            <a:ext cx="6779174" cy="412577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815" name="Google Shape;815;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SELECT ______________________</a:t>
            </a:r>
            <a:endParaRPr/>
          </a:p>
          <a:p>
            <a:pPr indent="0" lvl="0" marL="0" rtl="0" algn="l">
              <a:spcBef>
                <a:spcPts val="1600"/>
              </a:spcBef>
              <a:spcAft>
                <a:spcPts val="0"/>
              </a:spcAft>
              <a:buClr>
                <a:srgbClr val="000000"/>
              </a:buClr>
              <a:buSzPts val="1100"/>
              <a:buFont typeface="Arial"/>
              <a:buNone/>
            </a:pPr>
            <a:r>
              <a:rPr lang="en"/>
              <a:t>FROM ________________________</a:t>
            </a:r>
            <a:endParaRPr/>
          </a:p>
          <a:p>
            <a:pPr indent="0" lvl="0" marL="0" rtl="0" algn="l">
              <a:spcBef>
                <a:spcPts val="1600"/>
              </a:spcBef>
              <a:spcAft>
                <a:spcPts val="0"/>
              </a:spcAft>
              <a:buNone/>
            </a:pPr>
            <a:r>
              <a:rPr lang="en"/>
              <a:t>WHERE _______________________</a:t>
            </a:r>
            <a:endParaRPr/>
          </a:p>
          <a:p>
            <a:pPr indent="0" lvl="0" marL="0" rtl="0" algn="l">
              <a:spcBef>
                <a:spcPts val="1600"/>
              </a:spcBef>
              <a:spcAft>
                <a:spcPts val="0"/>
              </a:spcAft>
              <a:buNone/>
            </a:pPr>
            <a:r>
              <a:rPr lang="en"/>
              <a:t>______________________________</a:t>
            </a:r>
            <a:endParaRPr/>
          </a:p>
          <a:p>
            <a:pPr indent="0" lvl="0" marL="0" rtl="0" algn="l">
              <a:spcBef>
                <a:spcPts val="1600"/>
              </a:spcBef>
              <a:spcAft>
                <a:spcPts val="0"/>
              </a:spcAft>
              <a:buNone/>
            </a:pPr>
            <a:r>
              <a:rPr lang="en"/>
              <a:t>______________________________</a:t>
            </a:r>
            <a:endParaRPr/>
          </a:p>
          <a:p>
            <a:pPr indent="0" lvl="0" marL="0" rtl="0" algn="l">
              <a:spcBef>
                <a:spcPts val="1600"/>
              </a:spcBef>
              <a:spcAft>
                <a:spcPts val="0"/>
              </a:spcAft>
              <a:buClr>
                <a:srgbClr val="000000"/>
              </a:buClr>
              <a:buSzPts val="1100"/>
              <a:buFont typeface="Arial"/>
              <a:buNone/>
            </a:pPr>
            <a:r>
              <a:rPr lang="en"/>
              <a:t>______________________________</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821" name="Google Shape;821;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SELECT DISTINCT H.home id FROM Homes H, Transactions T, Buyers B </a:t>
            </a:r>
            <a:endParaRPr/>
          </a:p>
          <a:p>
            <a:pPr indent="0" lvl="0" marL="0" rtl="0" algn="l">
              <a:spcBef>
                <a:spcPts val="1600"/>
              </a:spcBef>
              <a:spcAft>
                <a:spcPts val="0"/>
              </a:spcAft>
              <a:buClr>
                <a:srgbClr val="000000"/>
              </a:buClr>
              <a:buSzPts val="1100"/>
              <a:buFont typeface="Arial"/>
              <a:buNone/>
            </a:pPr>
            <a:r>
              <a:rPr lang="en"/>
              <a:t>WHERE H.home id=T.home id AND T.buyer id=B.buyer id </a:t>
            </a:r>
            <a:endParaRPr/>
          </a:p>
          <a:p>
            <a:pPr indent="0" lvl="0" marL="0" rtl="0" algn="l">
              <a:spcBef>
                <a:spcPts val="1600"/>
              </a:spcBef>
              <a:spcAft>
                <a:spcPts val="0"/>
              </a:spcAft>
              <a:buClr>
                <a:srgbClr val="000000"/>
              </a:buClr>
              <a:buSzPts val="1100"/>
              <a:buFont typeface="Arial"/>
              <a:buNone/>
            </a:pPr>
            <a:r>
              <a:rPr lang="en"/>
              <a:t>AND H.city="Berkeley" AND H.bedrooms&gt;=6 </a:t>
            </a:r>
            <a:endParaRPr/>
          </a:p>
          <a:p>
            <a:pPr indent="0" lvl="0" marL="0" rtl="0" algn="l">
              <a:spcBef>
                <a:spcPts val="1600"/>
              </a:spcBef>
              <a:spcAft>
                <a:spcPts val="0"/>
              </a:spcAft>
              <a:buClr>
                <a:srgbClr val="000000"/>
              </a:buClr>
              <a:buSzPts val="1100"/>
              <a:buFont typeface="Arial"/>
              <a:buNone/>
            </a:pPr>
            <a:r>
              <a:rPr lang="en"/>
              <a:t>AND H.bathrooms&gt;=2 </a:t>
            </a:r>
            <a:endParaRPr/>
          </a:p>
          <a:p>
            <a:pPr indent="0" lvl="0" marL="0" rtl="0" algn="l">
              <a:spcBef>
                <a:spcPts val="1600"/>
              </a:spcBef>
              <a:spcAft>
                <a:spcPts val="0"/>
              </a:spcAft>
              <a:buClr>
                <a:srgbClr val="000000"/>
              </a:buClr>
              <a:buSzPts val="1100"/>
              <a:buFont typeface="Arial"/>
              <a:buNone/>
            </a:pPr>
            <a:r>
              <a:rPr lang="en"/>
              <a:t>AND B.name=’Bobby Tables’;</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64"/>
          <p:cNvSpPr txBox="1"/>
          <p:nvPr>
            <p:ph type="title"/>
          </p:nvPr>
        </p:nvSpPr>
        <p:spPr>
          <a:xfrm>
            <a:off x="623888" y="1282305"/>
            <a:ext cx="7886700" cy="2139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4500"/>
              <a:buFont typeface="Century Gothic"/>
              <a:buNone/>
            </a:pPr>
            <a:r>
              <a:rPr lang="en"/>
              <a:t>Creating Tables &amp;</a:t>
            </a:r>
            <a:br>
              <a:rPr lang="en"/>
            </a:br>
            <a:r>
              <a:rPr lang="en"/>
              <a:t>Populating Tables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65"/>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Creating Tables</a:t>
            </a:r>
            <a:endParaRPr/>
          </a:p>
        </p:txBody>
      </p:sp>
      <p:sp>
        <p:nvSpPr>
          <p:cNvPr id="324" name="Google Shape;324;p65"/>
          <p:cNvSpPr txBox="1"/>
          <p:nvPr/>
        </p:nvSpPr>
        <p:spPr>
          <a:xfrm>
            <a:off x="369019" y="1421780"/>
            <a:ext cx="5389800" cy="1315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CREATE TABLE students(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	name TEXT PRIMARY KEY,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	gpa REAL CHECK (gpa &gt;= 0.0 and gpa &lt;= 4.0),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	age INTEGER,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	dept TEXT,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	gender CHAR);</a:t>
            </a:r>
            <a:endParaRPr sz="1100"/>
          </a:p>
        </p:txBody>
      </p:sp>
      <p:sp>
        <p:nvSpPr>
          <p:cNvPr id="325" name="Google Shape;325;p65"/>
          <p:cNvSpPr/>
          <p:nvPr/>
        </p:nvSpPr>
        <p:spPr>
          <a:xfrm>
            <a:off x="2344266" y="2923536"/>
            <a:ext cx="2109900" cy="535200"/>
          </a:xfrm>
          <a:prstGeom prst="wedgeRoundRectCallout">
            <a:avLst>
              <a:gd fmla="val -44868" name="adj1"/>
              <a:gd fmla="val -192477" name="adj2"/>
              <a:gd fmla="val 16667" name="adj3"/>
            </a:avLst>
          </a:prstGeom>
          <a:solidFill>
            <a:schemeClr val="accent1"/>
          </a:soli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entury Gothic"/>
              <a:buNone/>
            </a:pPr>
            <a:r>
              <a:rPr b="0" i="0" lang="en" sz="1400" u="none" cap="none" strike="noStrike">
                <a:solidFill>
                  <a:srgbClr val="FFFFFF"/>
                </a:solidFill>
                <a:latin typeface="Century Gothic"/>
                <a:ea typeface="Century Gothic"/>
                <a:cs typeface="Century Gothic"/>
                <a:sym typeface="Century Gothic"/>
              </a:rPr>
              <a:t>Imposing Integrity Constraints</a:t>
            </a:r>
            <a:endParaRPr b="0" i="0" sz="1400" u="none" cap="none" strike="noStrike">
              <a:solidFill>
                <a:srgbClr val="FFFFFF"/>
              </a:solidFill>
              <a:latin typeface="Century Gothic"/>
              <a:ea typeface="Century Gothic"/>
              <a:cs typeface="Century Gothic"/>
              <a:sym typeface="Century Gothic"/>
            </a:endParaRPr>
          </a:p>
        </p:txBody>
      </p:sp>
      <p:sp>
        <p:nvSpPr>
          <p:cNvPr id="326" name="Google Shape;326;p65"/>
          <p:cNvSpPr txBox="1"/>
          <p:nvPr/>
        </p:nvSpPr>
        <p:spPr>
          <a:xfrm>
            <a:off x="861432" y="3611861"/>
            <a:ext cx="26970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Useful to ensure data quality…</a:t>
            </a:r>
            <a:endParaRPr b="0" i="0" sz="1400" u="none" cap="none" strike="noStrike">
              <a:solidFill>
                <a:srgbClr val="000000"/>
              </a:solidFill>
              <a:latin typeface="Century Gothic"/>
              <a:ea typeface="Century Gothic"/>
              <a:cs typeface="Century Gothic"/>
              <a:sym typeface="Century Gothic"/>
            </a:endParaRPr>
          </a:p>
        </p:txBody>
      </p:sp>
      <p:pic>
        <p:nvPicPr>
          <p:cNvPr id="327" name="Google Shape;327;p65"/>
          <p:cNvPicPr preferRelativeResize="0"/>
          <p:nvPr/>
        </p:nvPicPr>
        <p:blipFill rotWithShape="1">
          <a:blip r:embed="rId3">
            <a:alphaModFix/>
          </a:blip>
          <a:srcRect b="0" l="0" r="0" t="0"/>
          <a:stretch/>
        </p:blipFill>
        <p:spPr>
          <a:xfrm>
            <a:off x="5154597" y="428983"/>
            <a:ext cx="4003588" cy="32330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66"/>
          <p:cNvSpPr txBox="1"/>
          <p:nvPr>
            <p:ph type="title"/>
          </p:nvPr>
        </p:nvSpPr>
        <p:spPr>
          <a:xfrm>
            <a:off x="414338" y="240506"/>
            <a:ext cx="810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entury Gothic"/>
              <a:buNone/>
            </a:pPr>
            <a:r>
              <a:rPr lang="en"/>
              <a:t>Inserting Records into a Table</a:t>
            </a:r>
            <a:endParaRPr/>
          </a:p>
        </p:txBody>
      </p:sp>
      <p:sp>
        <p:nvSpPr>
          <p:cNvPr id="334" name="Google Shape;334;p66"/>
          <p:cNvSpPr/>
          <p:nvPr/>
        </p:nvSpPr>
        <p:spPr>
          <a:xfrm>
            <a:off x="414338" y="1299835"/>
            <a:ext cx="6320100" cy="2977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INSERT INTO students </a:t>
            </a:r>
            <a:endParaRPr sz="1100"/>
          </a:p>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VALUES  </a:t>
            </a:r>
            <a:endParaRPr sz="1100"/>
          </a:p>
          <a:p>
            <a:pPr indent="0" lvl="0" marL="0" marR="0" rtl="0" algn="l">
              <a:spcBef>
                <a:spcPts val="0"/>
              </a:spcBef>
              <a:spcAft>
                <a:spcPts val="0"/>
              </a:spcAft>
              <a:buNone/>
            </a:pPr>
            <a:r>
              <a:rPr lang="en" sz="1400">
                <a:solidFill>
                  <a:srgbClr val="000000"/>
                </a:solidFill>
                <a:latin typeface="Consolas"/>
                <a:ea typeface="Consolas"/>
                <a:cs typeface="Consolas"/>
                <a:sym typeface="Consolas"/>
              </a:rPr>
              <a:t> ('Sergey Brin', 2.8, 45, 'CS', 'M'),</a:t>
            </a:r>
            <a:endParaRPr sz="1100"/>
          </a:p>
          <a:p>
            <a:pPr indent="0" lvl="0" marL="0" marR="0" rtl="0" algn="l">
              <a:spcBef>
                <a:spcPts val="0"/>
              </a:spcBef>
              <a:spcAft>
                <a:spcPts val="0"/>
              </a:spcAft>
              <a:buNone/>
            </a:pPr>
            <a:r>
              <a:rPr lang="en" sz="1400">
                <a:solidFill>
                  <a:srgbClr val="000000"/>
                </a:solidFill>
                <a:latin typeface="Consolas"/>
                <a:ea typeface="Consolas"/>
                <a:cs typeface="Consolas"/>
                <a:sym typeface="Consolas"/>
              </a:rPr>
              <a:t>  ('Danah Boyd', 3.9, 40, 'CS', 'F'),</a:t>
            </a:r>
            <a:endParaRPr sz="1100"/>
          </a:p>
          <a:p>
            <a:pPr indent="0" lvl="0" marL="0" marR="0" rtl="0" algn="l">
              <a:spcBef>
                <a:spcPts val="0"/>
              </a:spcBef>
              <a:spcAft>
                <a:spcPts val="0"/>
              </a:spcAft>
              <a:buNone/>
            </a:pPr>
            <a:r>
              <a:rPr lang="en" sz="1400">
                <a:solidFill>
                  <a:srgbClr val="000000"/>
                </a:solidFill>
                <a:latin typeface="Consolas"/>
                <a:ea typeface="Consolas"/>
                <a:cs typeface="Consolas"/>
                <a:sym typeface="Consolas"/>
              </a:rPr>
              <a:t>  ('Bill Gates', 1.0, 63, 'CS', 'M'),</a:t>
            </a:r>
            <a:endParaRPr sz="1100"/>
          </a:p>
          <a:p>
            <a:pPr indent="0" lvl="0" marL="0" marR="0" rtl="0" algn="l">
              <a:spcBef>
                <a:spcPts val="0"/>
              </a:spcBef>
              <a:spcAft>
                <a:spcPts val="0"/>
              </a:spcAft>
              <a:buNone/>
            </a:pPr>
            <a:r>
              <a:rPr lang="en" sz="1400">
                <a:solidFill>
                  <a:srgbClr val="000000"/>
                </a:solidFill>
                <a:latin typeface="Consolas"/>
                <a:ea typeface="Consolas"/>
                <a:cs typeface="Consolas"/>
                <a:sym typeface="Consolas"/>
              </a:rPr>
              <a:t>  ('Hillary Mason', 4.0, 39, 'DATASCI', 'F'),</a:t>
            </a:r>
            <a:endParaRPr sz="1100"/>
          </a:p>
          <a:p>
            <a:pPr indent="0" lvl="0" marL="0" marR="0" rtl="0" algn="l">
              <a:spcBef>
                <a:spcPts val="0"/>
              </a:spcBef>
              <a:spcAft>
                <a:spcPts val="0"/>
              </a:spcAft>
              <a:buNone/>
            </a:pPr>
            <a:r>
              <a:rPr lang="en" sz="1400">
                <a:solidFill>
                  <a:srgbClr val="000000"/>
                </a:solidFill>
                <a:latin typeface="Consolas"/>
                <a:ea typeface="Consolas"/>
                <a:cs typeface="Consolas"/>
                <a:sym typeface="Consolas"/>
              </a:rPr>
              <a:t>  ('Mike Olson', 3.7, 53, 'CS', 'M'),</a:t>
            </a:r>
            <a:endParaRPr sz="1100"/>
          </a:p>
          <a:p>
            <a:pPr indent="0" lvl="0" marL="0" marR="0" rtl="0" algn="l">
              <a:spcBef>
                <a:spcPts val="0"/>
              </a:spcBef>
              <a:spcAft>
                <a:spcPts val="0"/>
              </a:spcAft>
              <a:buNone/>
            </a:pPr>
            <a:r>
              <a:rPr lang="en" sz="1400">
                <a:solidFill>
                  <a:srgbClr val="000000"/>
                </a:solidFill>
                <a:latin typeface="Consolas"/>
                <a:ea typeface="Consolas"/>
                <a:cs typeface="Consolas"/>
                <a:sym typeface="Consolas"/>
              </a:rPr>
              <a:t>  ('Mark Zuckerberg', 3.8, 34, 'CS', 'M'),</a:t>
            </a:r>
            <a:endParaRPr sz="1100"/>
          </a:p>
          <a:p>
            <a:pPr indent="0" lvl="0" marL="0" marR="0" rtl="0" algn="l">
              <a:spcBef>
                <a:spcPts val="0"/>
              </a:spcBef>
              <a:spcAft>
                <a:spcPts val="0"/>
              </a:spcAft>
              <a:buNone/>
            </a:pPr>
            <a:r>
              <a:rPr lang="en" sz="1400">
                <a:solidFill>
                  <a:srgbClr val="000000"/>
                </a:solidFill>
                <a:latin typeface="Consolas"/>
                <a:ea typeface="Consolas"/>
                <a:cs typeface="Consolas"/>
                <a:sym typeface="Consolas"/>
              </a:rPr>
              <a:t>  ('Cheryl Sandberg', 3.6, 49, 'BUSINESS', 'F'),</a:t>
            </a:r>
            <a:endParaRPr sz="1100"/>
          </a:p>
          <a:p>
            <a:pPr indent="0" lvl="0" marL="0" marR="0" rtl="0" algn="l">
              <a:spcBef>
                <a:spcPts val="0"/>
              </a:spcBef>
              <a:spcAft>
                <a:spcPts val="0"/>
              </a:spcAft>
              <a:buNone/>
            </a:pPr>
            <a:r>
              <a:rPr lang="en" sz="1400">
                <a:solidFill>
                  <a:srgbClr val="000000"/>
                </a:solidFill>
                <a:latin typeface="Consolas"/>
                <a:ea typeface="Consolas"/>
                <a:cs typeface="Consolas"/>
                <a:sym typeface="Consolas"/>
              </a:rPr>
              <a:t>  ('Susan Wojcicki', 3.8, 50, 'BUSINESS', 'F'),</a:t>
            </a:r>
            <a:endParaRPr sz="1100"/>
          </a:p>
          <a:p>
            <a:pPr indent="0" lvl="0" marL="0" marR="0" rtl="0" algn="l">
              <a:spcBef>
                <a:spcPts val="0"/>
              </a:spcBef>
              <a:spcAft>
                <a:spcPts val="0"/>
              </a:spcAft>
              <a:buNone/>
            </a:pPr>
            <a:r>
              <a:rPr lang="en" sz="1400">
                <a:solidFill>
                  <a:srgbClr val="000000"/>
                </a:solidFill>
                <a:latin typeface="Consolas"/>
                <a:ea typeface="Consolas"/>
                <a:cs typeface="Consolas"/>
                <a:sym typeface="Consolas"/>
              </a:rPr>
              <a:t>  ('Marissa Meyer', 2.6, 43, 'BUSINESS', 'F’)</a:t>
            </a:r>
            <a:endParaRPr sz="1100"/>
          </a:p>
          <a:p>
            <a:pPr indent="0" lvl="0" marL="0" marR="0" rtl="0" algn="l">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548135"/>
              </a:buClr>
              <a:buSzPts val="1400"/>
              <a:buFont typeface="Consolas"/>
              <a:buNone/>
            </a:pPr>
            <a:r>
              <a:rPr b="0" i="0" lang="en" sz="1400" u="none" cap="none" strike="noStrike">
                <a:solidFill>
                  <a:srgbClr val="548135"/>
                </a:solidFill>
                <a:latin typeface="Consolas"/>
                <a:ea typeface="Consolas"/>
                <a:cs typeface="Consolas"/>
                <a:sym typeface="Consolas"/>
              </a:rPr>
              <a:t>-- This is a comment.</a:t>
            </a:r>
            <a:endParaRPr sz="1100"/>
          </a:p>
          <a:p>
            <a:pPr indent="0" lvl="0" marL="0" marR="0" rtl="0" algn="l">
              <a:lnSpc>
                <a:spcPct val="100000"/>
              </a:lnSpc>
              <a:spcBef>
                <a:spcPts val="0"/>
              </a:spcBef>
              <a:spcAft>
                <a:spcPts val="0"/>
              </a:spcAft>
              <a:buClr>
                <a:srgbClr val="548135"/>
              </a:buClr>
              <a:buSzPts val="1400"/>
              <a:buFont typeface="Consolas"/>
              <a:buNone/>
            </a:pPr>
            <a:r>
              <a:rPr b="0" i="0" lang="en" sz="1400" u="none" cap="none" strike="noStrike">
                <a:solidFill>
                  <a:srgbClr val="548135"/>
                </a:solidFill>
                <a:latin typeface="Consolas"/>
                <a:ea typeface="Consolas"/>
                <a:cs typeface="Consolas"/>
                <a:sym typeface="Consolas"/>
              </a:rPr>
              <a:t>-- Does the order matter?</a:t>
            </a:r>
            <a:endParaRPr sz="1100"/>
          </a:p>
        </p:txBody>
      </p:sp>
      <p:sp>
        <p:nvSpPr>
          <p:cNvPr id="335" name="Google Shape;335;p66"/>
          <p:cNvSpPr txBox="1"/>
          <p:nvPr/>
        </p:nvSpPr>
        <p:spPr>
          <a:xfrm>
            <a:off x="5999691" y="2031293"/>
            <a:ext cx="2666400" cy="1431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34275" lIns="68575" spcFirstLastPara="1" rIns="68575" wrap="square" tIns="34275">
            <a:noAutofit/>
          </a:bodyPr>
          <a:lstStyle/>
          <a:p>
            <a:pPr indent="-215900" lvl="0" marL="21590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Century Gothic"/>
                <a:ea typeface="Century Gothic"/>
                <a:cs typeface="Century Gothic"/>
                <a:sym typeface="Century Gothic"/>
              </a:rPr>
              <a:t>Fields must be entered in order (record)</a:t>
            </a:r>
            <a:endParaRPr b="0" i="0" sz="1400" u="none" cap="none" strike="noStrike">
              <a:solidFill>
                <a:srgbClr val="000000"/>
              </a:solidFill>
              <a:latin typeface="Century Gothic"/>
              <a:ea typeface="Century Gothic"/>
              <a:cs typeface="Century Gothic"/>
              <a:sym typeface="Century Gothic"/>
            </a:endParaRPr>
          </a:p>
          <a:p>
            <a:pPr indent="-215900" lvl="0" marL="21590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Century Gothic"/>
                <a:ea typeface="Century Gothic"/>
                <a:cs typeface="Century Gothic"/>
                <a:sym typeface="Century Gothic"/>
              </a:rPr>
              <a:t>Comma between records</a:t>
            </a:r>
            <a:endParaRPr sz="1100"/>
          </a:p>
          <a:p>
            <a:pPr indent="-215900" lvl="0" marL="21590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Century Gothic"/>
                <a:ea typeface="Century Gothic"/>
                <a:cs typeface="Century Gothic"/>
                <a:sym typeface="Century Gothic"/>
              </a:rPr>
              <a:t>Must use the single quote (</a:t>
            </a:r>
            <a:r>
              <a:rPr b="0" i="0" lang="en" sz="2100" u="none" cap="none" strike="noStrike">
                <a:solidFill>
                  <a:srgbClr val="000000"/>
                </a:solidFill>
                <a:latin typeface="Arial"/>
                <a:ea typeface="Arial"/>
                <a:cs typeface="Arial"/>
                <a:sym typeface="Arial"/>
              </a:rPr>
              <a:t>’</a:t>
            </a:r>
            <a:r>
              <a:rPr b="0" i="0" lang="en" sz="1400" u="none" cap="none" strike="noStrike">
                <a:solidFill>
                  <a:srgbClr val="000000"/>
                </a:solidFill>
                <a:latin typeface="Century Gothic"/>
                <a:ea typeface="Century Gothic"/>
                <a:cs typeface="Century Gothic"/>
                <a:sym typeface="Century Gothic"/>
              </a:rPr>
              <a:t>) for strings.</a:t>
            </a:r>
            <a:endParaRPr sz="1100"/>
          </a:p>
          <a:p>
            <a:pPr indent="-127000" lvl="0" marL="215900" marR="0" rtl="0" algn="l">
              <a:lnSpc>
                <a:spcPct val="100000"/>
              </a:lnSpc>
              <a:spcBef>
                <a:spcPts val="0"/>
              </a:spcBef>
              <a:spcAft>
                <a:spcPts val="0"/>
              </a:spcAft>
              <a:buClr>
                <a:schemeClr val="dk1"/>
              </a:buClr>
              <a:buSzPts val="1400"/>
              <a:buFont typeface="Noto Sans Symbols"/>
              <a:buNone/>
            </a:pPr>
            <a:r>
              <a:t/>
            </a:r>
            <a:endParaRPr b="0" i="0" sz="1400" u="none" cap="none" strike="noStrike">
              <a:solidFill>
                <a:srgbClr val="000000"/>
              </a:solidFill>
              <a:latin typeface="Century Gothic"/>
              <a:ea typeface="Century Gothic"/>
              <a:cs typeface="Century Gothic"/>
              <a:sym typeface="Century Gothic"/>
            </a:endParaRPr>
          </a:p>
        </p:txBody>
      </p:sp>
      <p:sp>
        <p:nvSpPr>
          <p:cNvPr id="336" name="Google Shape;336;p66"/>
          <p:cNvSpPr txBox="1"/>
          <p:nvPr/>
        </p:nvSpPr>
        <p:spPr>
          <a:xfrm>
            <a:off x="2400456" y="1299835"/>
            <a:ext cx="41286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4472C4"/>
              </a:buClr>
              <a:buSzPts val="1400"/>
              <a:buFont typeface="Consolas"/>
              <a:buNone/>
            </a:pPr>
            <a:r>
              <a:rPr b="0" i="0" lang="en" sz="1400" u="none" cap="none" strike="noStrike">
                <a:solidFill>
                  <a:srgbClr val="4472C4"/>
                </a:solidFill>
                <a:latin typeface="Consolas"/>
                <a:ea typeface="Consolas"/>
                <a:cs typeface="Consolas"/>
                <a:sym typeface="Consolas"/>
              </a:rPr>
              <a:t>(name, gpa, age, dept, gender)  </a:t>
            </a:r>
            <a:r>
              <a:rPr b="0" i="0" lang="en" sz="1400" u="none" cap="none" strike="noStrike">
                <a:solidFill>
                  <a:srgbClr val="4472C4"/>
                </a:solidFill>
                <a:latin typeface="Century Gothic"/>
                <a:ea typeface="Century Gothic"/>
                <a:cs typeface="Century Gothic"/>
                <a:sym typeface="Century Gothic"/>
              </a:rPr>
              <a:t>← Optional</a:t>
            </a:r>
            <a:endParaRPr sz="1100"/>
          </a:p>
        </p:txBody>
      </p:sp>
      <p:sp>
        <p:nvSpPr>
          <p:cNvPr id="337" name="Google Shape;337;p66"/>
          <p:cNvSpPr txBox="1"/>
          <p:nvPr/>
        </p:nvSpPr>
        <p:spPr>
          <a:xfrm>
            <a:off x="2989662" y="4000425"/>
            <a:ext cx="7899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entury Gothic"/>
              <a:buNone/>
            </a:pPr>
            <a:r>
              <a:rPr b="0" i="0" lang="en" sz="1400" u="none" cap="none" strike="noStrike">
                <a:solidFill>
                  <a:srgbClr val="000000"/>
                </a:solidFill>
                <a:latin typeface="Century Gothic"/>
                <a:ea typeface="Century Gothic"/>
                <a:cs typeface="Century Gothic"/>
                <a:sym typeface="Century Gothic"/>
              </a:rPr>
              <a:t>N</a:t>
            </a:r>
            <a:r>
              <a:rPr lang="en">
                <a:latin typeface="Century Gothic"/>
                <a:ea typeface="Century Gothic"/>
                <a:cs typeface="Century Gothic"/>
                <a:sym typeface="Century Gothic"/>
              </a:rPr>
              <a:t>o</a:t>
            </a:r>
            <a:endParaRPr sz="1100"/>
          </a:p>
        </p:txBody>
      </p:sp>
      <p:sp>
        <p:nvSpPr>
          <p:cNvPr id="338" name="Google Shape;338;p66"/>
          <p:cNvSpPr/>
          <p:nvPr/>
        </p:nvSpPr>
        <p:spPr>
          <a:xfrm>
            <a:off x="861432" y="4475870"/>
            <a:ext cx="3170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u="sng">
                <a:solidFill>
                  <a:schemeClr val="hlink"/>
                </a:solidFill>
                <a:latin typeface="Century Gothic"/>
                <a:ea typeface="Century Gothic"/>
                <a:cs typeface="Century Gothic"/>
                <a:sym typeface="Century Gothic"/>
                <a:hlinkClick r:id="rId3"/>
              </a:rPr>
              <a:t>http://sqlfiddle.com/#!9/120e17/1/0</a:t>
            </a:r>
            <a:endParaRPr sz="1400">
              <a:solidFill>
                <a:srgbClr val="000000"/>
              </a:solidFill>
              <a:latin typeface="Century Gothic"/>
              <a:ea typeface="Century Gothic"/>
              <a:cs typeface="Century Gothic"/>
              <a:sym typeface="Century Gothic"/>
            </a:endParaRPr>
          </a:p>
        </p:txBody>
      </p:sp>
      <p:sp>
        <p:nvSpPr>
          <p:cNvPr id="339" name="Google Shape;339;p66"/>
          <p:cNvSpPr txBox="1"/>
          <p:nvPr/>
        </p:nvSpPr>
        <p:spPr>
          <a:xfrm>
            <a:off x="5060272" y="4810235"/>
            <a:ext cx="4035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entury Gothic"/>
                <a:ea typeface="Century Gothic"/>
                <a:cs typeface="Century Gothic"/>
                <a:sym typeface="Century Gothic"/>
              </a:rPr>
              <a:t>Note: These GPA values are totally arbitrary.</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