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63983DF-3FDB-4570-A8FC-06A4273EBBFF}">
  <a:tblStyle styleId="{763983DF-3FDB-4570-A8FC-06A4273EBB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4df0212f45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" name="Google Shape;28;g4df0212f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fbe69f280_168_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fbe69f280_168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4df0212f45_0_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4df0212f4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4df0212f45_0_2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4df0212f4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4fbe69f280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4fbe69f2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4fbe69f280_0_11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4fbe69f280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fbe69f280_0_11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fbe69f28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fbe69f280_0_4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fbe69f28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fbe69f280_0_5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fbe69f28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fbe69f280_0_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fbe69f28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2" name="Google Shape;12;p2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5" name="Google Shape;15;p3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68680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ctrTitle"/>
          </p:nvPr>
        </p:nvSpPr>
        <p:spPr>
          <a:xfrm>
            <a:off x="211425" y="1941275"/>
            <a:ext cx="65757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Dimensionality Reduction</a:t>
            </a:r>
            <a:endParaRPr/>
          </a:p>
        </p:txBody>
      </p:sp>
      <p:sp>
        <p:nvSpPr>
          <p:cNvPr id="31" name="Google Shape;31;p8"/>
          <p:cNvSpPr txBox="1"/>
          <p:nvPr>
            <p:ph idx="1" type="subTitle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100</a:t>
            </a:r>
            <a:endParaRPr/>
          </a:p>
        </p:txBody>
      </p:sp>
      <p:sp>
        <p:nvSpPr>
          <p:cNvPr id="32" name="Google Shape;32;p8"/>
          <p:cNvSpPr txBox="1"/>
          <p:nvPr/>
        </p:nvSpPr>
        <p:spPr>
          <a:xfrm>
            <a:off x="365275" y="4656600"/>
            <a:ext cx="84135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 by John DeNero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243000" y="3665595"/>
            <a:ext cx="4941000" cy="11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possible to choose U, Σ &amp; V such that: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 and V are both orthonormal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Σ is diagonal with r non-zero elements in order from largest to smallest </a:t>
            </a:r>
            <a:endParaRPr/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Algebra Highlights: Singular Value Decomposition</a:t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243000" y="556500"/>
            <a:ext cx="50292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Any m x n matrix with rank r can be written as:</a:t>
            </a:r>
            <a:endParaRPr/>
          </a:p>
        </p:txBody>
      </p:sp>
      <p:grpSp>
        <p:nvGrpSpPr>
          <p:cNvPr id="122" name="Google Shape;122;p17"/>
          <p:cNvGrpSpPr/>
          <p:nvPr/>
        </p:nvGrpSpPr>
        <p:grpSpPr>
          <a:xfrm>
            <a:off x="664100" y="3382555"/>
            <a:ext cx="4236275" cy="426000"/>
            <a:chOff x="664100" y="3306355"/>
            <a:chExt cx="4236275" cy="426000"/>
          </a:xfrm>
        </p:grpSpPr>
        <p:sp>
          <p:nvSpPr>
            <p:cNvPr id="123" name="Google Shape;123;p17"/>
            <p:cNvSpPr txBox="1"/>
            <p:nvPr/>
          </p:nvSpPr>
          <p:spPr>
            <a:xfrm>
              <a:off x="664100" y="3306355"/>
              <a:ext cx="1532100" cy="42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20 x 19 = 380</a:t>
              </a:r>
              <a:endParaRPr/>
            </a:p>
          </p:txBody>
        </p:sp>
        <p:sp>
          <p:nvSpPr>
            <p:cNvPr id="124" name="Google Shape;124;p17"/>
            <p:cNvSpPr txBox="1"/>
            <p:nvPr/>
          </p:nvSpPr>
          <p:spPr>
            <a:xfrm>
              <a:off x="2918575" y="3306355"/>
              <a:ext cx="1981800" cy="42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20 x 2 + 2 x 19 = 78</a:t>
              </a:r>
              <a:endParaRPr/>
            </a:p>
          </p:txBody>
        </p:sp>
      </p:grpSp>
      <p:grpSp>
        <p:nvGrpSpPr>
          <p:cNvPr id="125" name="Google Shape;125;p17"/>
          <p:cNvGrpSpPr/>
          <p:nvPr/>
        </p:nvGrpSpPr>
        <p:grpSpPr>
          <a:xfrm>
            <a:off x="400400" y="1045830"/>
            <a:ext cx="4682225" cy="2403870"/>
            <a:chOff x="400400" y="969630"/>
            <a:chExt cx="4682225" cy="2403870"/>
          </a:xfrm>
        </p:grpSpPr>
        <p:sp>
          <p:nvSpPr>
            <p:cNvPr id="126" name="Google Shape;126;p17"/>
            <p:cNvSpPr/>
            <p:nvPr/>
          </p:nvSpPr>
          <p:spPr>
            <a:xfrm>
              <a:off x="400400" y="1338900"/>
              <a:ext cx="2059500" cy="2034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 x n</a:t>
              </a: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2945425" y="1338900"/>
              <a:ext cx="595200" cy="2034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 x r</a:t>
              </a:r>
              <a:endParaRPr/>
            </a:p>
          </p:txBody>
        </p:sp>
        <p:sp>
          <p:nvSpPr>
            <p:cNvPr id="128" name="Google Shape;128;p17"/>
            <p:cNvSpPr txBox="1"/>
            <p:nvPr/>
          </p:nvSpPr>
          <p:spPr>
            <a:xfrm>
              <a:off x="2378200" y="2236625"/>
              <a:ext cx="639300" cy="42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=</a:t>
              </a: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3783625" y="2221980"/>
              <a:ext cx="1299000" cy="2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 x n</a:t>
              </a:r>
              <a:endParaRPr/>
            </a:p>
          </p:txBody>
        </p:sp>
        <p:sp>
          <p:nvSpPr>
            <p:cNvPr id="130" name="Google Shape;130;p17"/>
            <p:cNvSpPr txBox="1"/>
            <p:nvPr/>
          </p:nvSpPr>
          <p:spPr>
            <a:xfrm>
              <a:off x="3517267" y="2132930"/>
              <a:ext cx="266400" cy="42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131" name="Google Shape;131;p17"/>
            <p:cNvSpPr txBox="1"/>
            <p:nvPr/>
          </p:nvSpPr>
          <p:spPr>
            <a:xfrm>
              <a:off x="664100" y="969630"/>
              <a:ext cx="1532100" cy="42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132" name="Google Shape;132;p17"/>
            <p:cNvSpPr txBox="1"/>
            <p:nvPr/>
          </p:nvSpPr>
          <p:spPr>
            <a:xfrm>
              <a:off x="2945300" y="969630"/>
              <a:ext cx="595200" cy="42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UΣ</a:t>
              </a:r>
              <a:endParaRPr/>
            </a:p>
          </p:txBody>
        </p:sp>
        <p:sp>
          <p:nvSpPr>
            <p:cNvPr id="133" name="Google Shape;133;p17"/>
            <p:cNvSpPr txBox="1"/>
            <p:nvPr/>
          </p:nvSpPr>
          <p:spPr>
            <a:xfrm>
              <a:off x="4135525" y="969630"/>
              <a:ext cx="595200" cy="42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V</a:t>
              </a:r>
              <a:r>
                <a:rPr baseline="30000" lang="en"/>
                <a:t>T</a:t>
              </a:r>
              <a:endParaRPr baseline="30000"/>
            </a:p>
          </p:txBody>
        </p:sp>
      </p:grpSp>
      <p:cxnSp>
        <p:nvCxnSpPr>
          <p:cNvPr id="134" name="Google Shape;134;p17"/>
          <p:cNvCxnSpPr/>
          <p:nvPr/>
        </p:nvCxnSpPr>
        <p:spPr>
          <a:xfrm>
            <a:off x="5260200" y="800550"/>
            <a:ext cx="0" cy="414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17"/>
          <p:cNvSpPr txBox="1"/>
          <p:nvPr>
            <p:ph type="title"/>
          </p:nvPr>
        </p:nvSpPr>
        <p:spPr>
          <a:xfrm>
            <a:off x="7297575" y="4663700"/>
            <a:ext cx="1346100" cy="4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(Demo)</a:t>
            </a:r>
            <a:endParaRPr/>
          </a:p>
        </p:txBody>
      </p:sp>
      <p:sp>
        <p:nvSpPr>
          <p:cNvPr id="136" name="Google Shape;136;p17"/>
          <p:cNvSpPr txBox="1"/>
          <p:nvPr>
            <p:ph idx="1" type="body"/>
          </p:nvPr>
        </p:nvSpPr>
        <p:spPr>
          <a:xfrm>
            <a:off x="5272200" y="556500"/>
            <a:ext cx="3746700" cy="38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Two ways to write the SVD.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Decompose the original X: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X  =  UΣV</a:t>
            </a:r>
            <a:r>
              <a:rPr baseline="30000" lang="en"/>
              <a:t>T</a:t>
            </a:r>
            <a:endParaRPr baseline="30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(m x n) = (m x r) (r x r) (r x n)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aseline="30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Project rows into r dimensions: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XV  =  UΣ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(m x n) (n x r) = (m x r) (r x r)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(m x r) = (m x r)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243000" y="556500"/>
            <a:ext cx="4829400" cy="22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number of dimensions of a dataset (</a:t>
            </a:r>
            <a:r>
              <a:rPr i="1" lang="en"/>
              <a:t>dimensionality</a:t>
            </a:r>
            <a:r>
              <a:rPr lang="en"/>
              <a:t>) is the number of attributes per observation.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data matrix has one row per observation and one column per attribute.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Some attributes are redundant!</a:t>
            </a:r>
            <a:endParaRPr/>
          </a:p>
        </p:txBody>
      </p:sp>
      <p:sp>
        <p:nvSpPr>
          <p:cNvPr id="48" name="Google Shape;48;p1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Dimensionality</a:t>
            </a:r>
            <a:endParaRPr/>
          </a:p>
        </p:txBody>
      </p:sp>
      <p:graphicFrame>
        <p:nvGraphicFramePr>
          <p:cNvPr id="49" name="Google Shape;49;p11"/>
          <p:cNvGraphicFramePr/>
          <p:nvPr/>
        </p:nvGraphicFramePr>
        <p:xfrm>
          <a:off x="5304000" y="800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{763983DF-3FDB-4570-A8FC-06A4273EBBFF}</a:tableStyleId>
              </a:tblPr>
              <a:tblGrid>
                <a:gridCol w="1118775"/>
                <a:gridCol w="1118775"/>
              </a:tblGrid>
              <a:tr h="40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Age (days)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Height (in)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0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0" name="Google Shape;50;p11"/>
          <p:cNvGraphicFramePr/>
          <p:nvPr/>
        </p:nvGraphicFramePr>
        <p:xfrm>
          <a:off x="5304000" y="316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{763983DF-3FDB-4570-A8FC-06A4273EBBFF}</a:tableStyleId>
              </a:tblPr>
              <a:tblGrid>
                <a:gridCol w="1119150"/>
                <a:gridCol w="1119150"/>
                <a:gridCol w="1119150"/>
              </a:tblGrid>
              <a:tr h="40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Age (days)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Height (in)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Height (ft)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0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2.33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2.75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1" name="Google Shape;51;p11"/>
          <p:cNvSpPr/>
          <p:nvPr/>
        </p:nvSpPr>
        <p:spPr>
          <a:xfrm>
            <a:off x="7705215" y="857825"/>
            <a:ext cx="1263000" cy="446700"/>
          </a:xfrm>
          <a:prstGeom prst="wedgeRectCallout">
            <a:avLst>
              <a:gd fmla="val -59266" name="adj1"/>
              <a:gd fmla="val -18155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dimensions</a:t>
            </a:r>
            <a:endParaRPr/>
          </a:p>
        </p:txBody>
      </p:sp>
      <p:sp>
        <p:nvSpPr>
          <p:cNvPr id="52" name="Google Shape;52;p11"/>
          <p:cNvSpPr/>
          <p:nvPr/>
        </p:nvSpPr>
        <p:spPr>
          <a:xfrm>
            <a:off x="6578277" y="2552275"/>
            <a:ext cx="1588200" cy="446700"/>
          </a:xfrm>
          <a:prstGeom prst="wedgeRectCallout">
            <a:avLst>
              <a:gd fmla="val -20265" name="adj1"/>
              <a:gd fmla="val 7717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Still </a:t>
            </a:r>
            <a:r>
              <a:rPr lang="en"/>
              <a:t>2 dimensions</a:t>
            </a:r>
            <a:endParaRPr/>
          </a:p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243000" y="2764075"/>
            <a:ext cx="4829400" cy="22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Dimensionality described by linear algebra: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Number of attributes = column count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Dimension = rank of the matrix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" type="body"/>
          </p:nvPr>
        </p:nvSpPr>
        <p:spPr>
          <a:xfrm>
            <a:off x="243000" y="556500"/>
            <a:ext cx="8443800" cy="26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Only two-dimensional datasets can be visualized with a scatter diagram.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(Hue, size, and position over time can perhaps show a few more dimensions.)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discover associations between pairs of attributes: scatter plot matrix.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discover clusters of similar observations: try reducing to two dimensions.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the rank of the data matrix is larger than 2, you will lose information!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Try to retain most of the information that distinguishes observations.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E.g., if you pick two attributes, pick the two with high variance.</a:t>
            </a:r>
            <a:endParaRPr/>
          </a:p>
        </p:txBody>
      </p:sp>
      <p:sp>
        <p:nvSpPr>
          <p:cNvPr id="59" name="Google Shape;59;p1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High-Dimensional Data</a:t>
            </a:r>
            <a:endParaRPr/>
          </a:p>
        </p:txBody>
      </p:sp>
      <p:sp>
        <p:nvSpPr>
          <p:cNvPr id="60" name="Google Shape;60;p12"/>
          <p:cNvSpPr txBox="1"/>
          <p:nvPr>
            <p:ph idx="1" type="body"/>
          </p:nvPr>
        </p:nvSpPr>
        <p:spPr>
          <a:xfrm>
            <a:off x="243000" y="4021550"/>
            <a:ext cx="8443800" cy="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Principal component analysis</a:t>
            </a:r>
            <a:r>
              <a:rPr lang="en"/>
              <a:t> (PCA) picks linear combinations of attributes that together account for the largest possible amount of variance in the data.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3898950" y="3391200"/>
            <a:ext cx="1346100" cy="4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(Demo)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Linear Algebra Review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224975" y="674650"/>
            <a:ext cx="4081500" cy="8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linear combination of vectors is a sum of the vectors, each one scaled:</a:t>
            </a:r>
            <a:endParaRPr/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Algebra Highlights: Multiplication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224975" y="2821325"/>
            <a:ext cx="4081500" cy="21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matrix (mxn) times a column (nx1) gives a linear combination of the columns of the matrix.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matrix (mxn) times a matrix (nxk) has k columns that are each </a:t>
            </a:r>
            <a:br>
              <a:rPr lang="en"/>
            </a:br>
            <a:r>
              <a:rPr lang="en"/>
              <a:t>a matrix (mxn) times a column (nx1)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250" y="1689025"/>
            <a:ext cx="3715120" cy="111281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5" name="Google Shape;75;p14"/>
          <p:cNvGraphicFramePr/>
          <p:nvPr/>
        </p:nvGraphicFramePr>
        <p:xfrm>
          <a:off x="5172125" y="859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{763983DF-3FDB-4570-A8FC-06A4273EBBFF}</a:tableStyleId>
              </a:tblPr>
              <a:tblGrid>
                <a:gridCol w="1119150"/>
                <a:gridCol w="1119150"/>
                <a:gridCol w="1119150"/>
              </a:tblGrid>
              <a:tr h="40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Age (days)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Height (in)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Height (ft)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0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2.33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2.75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6" name="Google Shape;76;p14"/>
          <p:cNvSpPr txBox="1"/>
          <p:nvPr/>
        </p:nvSpPr>
        <p:spPr>
          <a:xfrm>
            <a:off x="6607400" y="2542275"/>
            <a:ext cx="4869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</a:t>
            </a:r>
            <a:endParaRPr/>
          </a:p>
        </p:txBody>
      </p:sp>
      <p:graphicFrame>
        <p:nvGraphicFramePr>
          <p:cNvPr id="77" name="Google Shape;77;p14"/>
          <p:cNvGraphicFramePr/>
          <p:nvPr/>
        </p:nvGraphicFramePr>
        <p:xfrm>
          <a:off x="5095925" y="314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{763983DF-3FDB-4570-A8FC-06A4273EBBFF}</a:tableStyleId>
              </a:tblPr>
              <a:tblGrid>
                <a:gridCol w="605275"/>
                <a:gridCol w="605275"/>
              </a:tblGrid>
              <a:tr h="40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8" name="Google Shape;78;p14"/>
          <p:cNvGraphicFramePr/>
          <p:nvPr/>
        </p:nvGraphicFramePr>
        <p:xfrm>
          <a:off x="6734550" y="337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{763983DF-3FDB-4570-A8FC-06A4273EBBFF}</a:tableStyleId>
              </a:tblPr>
              <a:tblGrid>
                <a:gridCol w="604750"/>
                <a:gridCol w="604750"/>
                <a:gridCol w="604750"/>
              </a:tblGrid>
              <a:tr h="40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1/12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9" name="Google Shape;79;p14"/>
          <p:cNvSpPr txBox="1"/>
          <p:nvPr/>
        </p:nvSpPr>
        <p:spPr>
          <a:xfrm>
            <a:off x="6272165" y="3588785"/>
            <a:ext cx="4869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80" name="Google Shape;80;p14"/>
          <p:cNvSpPr txBox="1"/>
          <p:nvPr>
            <p:ph type="title"/>
          </p:nvPr>
        </p:nvSpPr>
        <p:spPr>
          <a:xfrm>
            <a:off x="6230775" y="4511300"/>
            <a:ext cx="1346100" cy="4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(Demo)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Question: What’s the Rank?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243000" y="556500"/>
            <a:ext cx="8443800" cy="8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measure the width, length, area, and perimeter of 100 rectangular yards.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do you expect to be the rank of the resulting data matrix?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less than 4, what matrices would you multiply to recover the data matrix?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7" name="Google Shape;87;p15"/>
          <p:cNvGraphicFramePr/>
          <p:nvPr/>
        </p:nvGraphicFramePr>
        <p:xfrm>
          <a:off x="203900" y="230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{763983DF-3FDB-4570-A8FC-06A4273EBBFF}</a:tableStyleId>
              </a:tblPr>
              <a:tblGrid>
                <a:gridCol w="722250"/>
                <a:gridCol w="722250"/>
                <a:gridCol w="722250"/>
              </a:tblGrid>
              <a:tr h="40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width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length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area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0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8" name="Google Shape;88;p15"/>
          <p:cNvSpPr txBox="1"/>
          <p:nvPr/>
        </p:nvSpPr>
        <p:spPr>
          <a:xfrm>
            <a:off x="1051950" y="3775450"/>
            <a:ext cx="4869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graphicFrame>
        <p:nvGraphicFramePr>
          <p:cNvPr id="89" name="Google Shape;89;p15"/>
          <p:cNvGraphicFramePr/>
          <p:nvPr/>
        </p:nvGraphicFramePr>
        <p:xfrm>
          <a:off x="203900" y="413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{763983DF-3FDB-4570-A8FC-06A4273EBBFF}</a:tableStyleId>
              </a:tblPr>
              <a:tblGrid>
                <a:gridCol w="722250"/>
                <a:gridCol w="722250"/>
                <a:gridCol w="722250"/>
              </a:tblGrid>
              <a:tr h="40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0" name="Google Shape;90;p15"/>
          <p:cNvGraphicFramePr/>
          <p:nvPr/>
        </p:nvGraphicFramePr>
        <p:xfrm>
          <a:off x="4852100" y="230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{763983DF-3FDB-4570-A8FC-06A4273EBBFF}</a:tableStyleId>
              </a:tblPr>
              <a:tblGrid>
                <a:gridCol w="1002950"/>
                <a:gridCol w="1002950"/>
                <a:gridCol w="1002950"/>
                <a:gridCol w="1002950"/>
              </a:tblGrid>
              <a:tr h="40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width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length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area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perimeter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0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1" name="Google Shape;91;p15"/>
          <p:cNvSpPr txBox="1"/>
          <p:nvPr/>
        </p:nvSpPr>
        <p:spPr>
          <a:xfrm>
            <a:off x="6614550" y="3775450"/>
            <a:ext cx="4869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graphicFrame>
        <p:nvGraphicFramePr>
          <p:cNvPr id="92" name="Google Shape;92;p15"/>
          <p:cNvGraphicFramePr/>
          <p:nvPr/>
        </p:nvGraphicFramePr>
        <p:xfrm>
          <a:off x="4852100" y="413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{763983DF-3FDB-4570-A8FC-06A4273EBBFF}</a:tableStyleId>
              </a:tblPr>
              <a:tblGrid>
                <a:gridCol w="1002950"/>
                <a:gridCol w="1002950"/>
                <a:gridCol w="1002950"/>
                <a:gridCol w="1002950"/>
              </a:tblGrid>
              <a:tr h="40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3" name="Google Shape;93;p15"/>
          <p:cNvGraphicFramePr/>
          <p:nvPr/>
        </p:nvGraphicFramePr>
        <p:xfrm>
          <a:off x="2642300" y="2851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{763983DF-3FDB-4570-A8FC-06A4273EBBFF}</a:tableStyleId>
              </a:tblPr>
              <a:tblGrid>
                <a:gridCol w="456700"/>
                <a:gridCol w="456700"/>
                <a:gridCol w="456700"/>
                <a:gridCol w="456700"/>
              </a:tblGrid>
              <a:tr h="40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4" name="Google Shape;94;p15"/>
          <p:cNvSpPr txBox="1"/>
          <p:nvPr/>
        </p:nvSpPr>
        <p:spPr>
          <a:xfrm>
            <a:off x="2271150" y="3277670"/>
            <a:ext cx="4869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95" name="Google Shape;95;p15"/>
          <p:cNvSpPr txBox="1"/>
          <p:nvPr/>
        </p:nvSpPr>
        <p:spPr>
          <a:xfrm>
            <a:off x="4404750" y="3277670"/>
            <a:ext cx="4869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243000" y="2842500"/>
            <a:ext cx="36453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length of a vector v is the square root of v • v.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i="1" lang="en"/>
              <a:t>unit vector</a:t>
            </a:r>
            <a:r>
              <a:rPr lang="en"/>
              <a:t> has</a:t>
            </a:r>
            <a:r>
              <a:rPr lang="en"/>
              <a:t> length 1.</a:t>
            </a:r>
            <a:endParaRPr/>
          </a:p>
        </p:txBody>
      </p:sp>
      <p:sp>
        <p:nvSpPr>
          <p:cNvPr id="101" name="Google Shape;101;p1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Algebra Highlights: Orthogonality</a:t>
            </a:r>
            <a:endParaRPr/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243000" y="556500"/>
            <a:ext cx="3645300" cy="12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Two </a:t>
            </a:r>
            <a:r>
              <a:rPr i="1" lang="en"/>
              <a:t>orthogonal</a:t>
            </a:r>
            <a:r>
              <a:rPr lang="en"/>
              <a:t> vectors: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Meet at a right angle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Have a dot-product of zero</a:t>
            </a:r>
            <a:endParaRPr/>
          </a:p>
        </p:txBody>
      </p:sp>
      <p:grpSp>
        <p:nvGrpSpPr>
          <p:cNvPr id="103" name="Google Shape;103;p16"/>
          <p:cNvGrpSpPr/>
          <p:nvPr/>
        </p:nvGrpSpPr>
        <p:grpSpPr>
          <a:xfrm>
            <a:off x="487100" y="1751925"/>
            <a:ext cx="3096900" cy="1182225"/>
            <a:chOff x="487100" y="1751925"/>
            <a:chExt cx="3096900" cy="1182225"/>
          </a:xfrm>
        </p:grpSpPr>
        <p:cxnSp>
          <p:nvCxnSpPr>
            <p:cNvPr id="104" name="Google Shape;104;p16"/>
            <p:cNvCxnSpPr/>
            <p:nvPr/>
          </p:nvCxnSpPr>
          <p:spPr>
            <a:xfrm flipH="1" rot="10800000">
              <a:off x="1965875" y="2359600"/>
              <a:ext cx="497100" cy="202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5" name="Google Shape;105;p16"/>
            <p:cNvCxnSpPr/>
            <p:nvPr/>
          </p:nvCxnSpPr>
          <p:spPr>
            <a:xfrm rot="10800000">
              <a:off x="1702175" y="1943500"/>
              <a:ext cx="263700" cy="618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6" name="Google Shape;106;p16"/>
            <p:cNvSpPr txBox="1"/>
            <p:nvPr/>
          </p:nvSpPr>
          <p:spPr>
            <a:xfrm>
              <a:off x="897606" y="1751925"/>
              <a:ext cx="879900" cy="42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[-1.5 3]</a:t>
              </a:r>
              <a:endParaRPr/>
            </a:p>
          </p:txBody>
        </p:sp>
        <p:sp>
          <p:nvSpPr>
            <p:cNvPr id="107" name="Google Shape;107;p16"/>
            <p:cNvSpPr txBox="1"/>
            <p:nvPr/>
          </p:nvSpPr>
          <p:spPr>
            <a:xfrm>
              <a:off x="2276650" y="2095600"/>
              <a:ext cx="830100" cy="42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[2 1]</a:t>
              </a:r>
              <a:endParaRPr/>
            </a:p>
          </p:txBody>
        </p:sp>
        <p:sp>
          <p:nvSpPr>
            <p:cNvPr id="108" name="Google Shape;108;p16"/>
            <p:cNvSpPr txBox="1"/>
            <p:nvPr/>
          </p:nvSpPr>
          <p:spPr>
            <a:xfrm>
              <a:off x="487100" y="2508150"/>
              <a:ext cx="3096900" cy="42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(-1.5) • (2) + (3) • (1) = 0</a:t>
              </a:r>
              <a:endParaRPr/>
            </a:p>
          </p:txBody>
        </p:sp>
      </p:grp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243000" y="3909300"/>
            <a:ext cx="3992700" cy="12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i="1" lang="en"/>
              <a:t>orthonormal</a:t>
            </a:r>
            <a:r>
              <a:rPr lang="en"/>
              <a:t> matrix has columns all of length 1, and all pairs of different columns are orthogonal.</a:t>
            </a:r>
            <a:endParaRPr/>
          </a:p>
        </p:txBody>
      </p:sp>
      <p:cxnSp>
        <p:nvCxnSpPr>
          <p:cNvPr id="110" name="Google Shape;110;p16"/>
          <p:cNvCxnSpPr/>
          <p:nvPr/>
        </p:nvCxnSpPr>
        <p:spPr>
          <a:xfrm>
            <a:off x="4193400" y="800550"/>
            <a:ext cx="0" cy="414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4281600" y="556500"/>
            <a:ext cx="46770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right-multiplied diagonal matrix scales each column up or down.</a:t>
            </a:r>
            <a:endParaRPr/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4741" y="1529300"/>
            <a:ext cx="4505384" cy="75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4281600" y="2309100"/>
            <a:ext cx="46770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Thus, right-multiplying by a diagonal matrix of ones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/>
              <a:t> (an identity matrix) has no effect: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 = A</a:t>
            </a:r>
            <a:endParaRPr/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4281600" y="3452100"/>
            <a:ext cx="46770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 orthonormal matrix Q has </a:t>
            </a:r>
            <a:r>
              <a:rPr lang="en"/>
              <a:t>orthonormal </a:t>
            </a:r>
            <a:r>
              <a:rPr lang="en"/>
              <a:t>inverse Q</a:t>
            </a:r>
            <a:r>
              <a:rPr baseline="30000" lang="en"/>
              <a:t>T</a:t>
            </a:r>
            <a:r>
              <a:rPr lang="en"/>
              <a:t>, </a:t>
            </a:r>
            <a:r>
              <a:rPr lang="en"/>
              <a:t>which means </a:t>
            </a:r>
            <a:r>
              <a:rPr lang="en"/>
              <a:t>Q</a:t>
            </a:r>
            <a:r>
              <a:rPr lang="en"/>
              <a:t>Q</a:t>
            </a:r>
            <a:r>
              <a:rPr baseline="30000" lang="en"/>
              <a:t>T</a:t>
            </a:r>
            <a:r>
              <a:rPr lang="en"/>
              <a:t> = Q</a:t>
            </a:r>
            <a:r>
              <a:rPr baseline="30000" lang="en"/>
              <a:t>T</a:t>
            </a:r>
            <a:r>
              <a:rPr lang="en"/>
              <a:t>Q =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