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4df0212f4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g4df0212f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fc7e73644_0_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fc7e736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fc7e73644_0_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fc7e7364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fc7e73644_0_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fc7e736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fc7e73644_0_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fc7e7364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fc7e73644_0_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fc7e7364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fc7e73644_0_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fc7e7364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fc7e73644_0_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fc7e7364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4df0212f45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4df0212f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4fbe69f280_0_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4fbe69f28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4fc7e73644_0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4fc7e7364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fc7e73644_0_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fc7e7364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fbe69f280_0_1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4fbe69f28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be69f280_0_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be69f28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be69f280_0_1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be69f28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fc7e73644_0_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fc7e7364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ctrTitle"/>
          </p:nvPr>
        </p:nvSpPr>
        <p:spPr>
          <a:xfrm>
            <a:off x="211425" y="1941275"/>
            <a:ext cx="6575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</a:t>
            </a:r>
            <a:endParaRPr/>
          </a:p>
        </p:txBody>
      </p:sp>
      <p:sp>
        <p:nvSpPr>
          <p:cNvPr id="31" name="Google Shape;31;p8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100</a:t>
            </a:r>
            <a:endParaRPr/>
          </a:p>
        </p:txBody>
      </p:sp>
      <p:sp>
        <p:nvSpPr>
          <p:cNvPr id="32" name="Google Shape;32;p8"/>
          <p:cNvSpPr txBox="1"/>
          <p:nvPr/>
        </p:nvSpPr>
        <p:spPr>
          <a:xfrm>
            <a:off x="365275" y="4656600"/>
            <a:ext cx="84135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by John DeNero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Maximizing Variance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243000" y="556500"/>
            <a:ext cx="84438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Variance is the expected squared deviation from the mean. For a finite set of attribute values with mean of zero, the variance is the average squared value.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145675" y="1436600"/>
            <a:ext cx="88527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odds 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np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array([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1" lang="en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1" lang="en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 </a:t>
            </a:r>
            <a:r>
              <a:rPr i="1" lang="en" sz="18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# Attribute values with zero mean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var(odds) 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np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average(odds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b="1" lang="en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(odds) 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odds 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odds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243000" y="2232900"/>
            <a:ext cx="8443800" cy="28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i="1" lang="en"/>
              <a:t>total variance</a:t>
            </a:r>
            <a:r>
              <a:rPr lang="en"/>
              <a:t> of a data matrix is the sum of the variances of the attributes.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sum of squared singular values in PCA is equal to the total variance of the original data matrix.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squared singular value (a </a:t>
            </a:r>
            <a:r>
              <a:rPr i="1" lang="en"/>
              <a:t>component score</a:t>
            </a:r>
            <a:r>
              <a:rPr lang="en"/>
              <a:t>) indicates how much of the total variance is accounted for by the corresponding principal component.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Dividing by one over square root n is necessary to maintain this relationship.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 Plots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243000" y="632700"/>
            <a:ext cx="8443800" cy="23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i="1" lang="en"/>
              <a:t>scree plot</a:t>
            </a:r>
            <a:r>
              <a:rPr lang="en"/>
              <a:t> shows the size of the diagonal values of Σ</a:t>
            </a:r>
            <a:r>
              <a:rPr baseline="30000" lang="en"/>
              <a:t>2</a:t>
            </a:r>
            <a:r>
              <a:rPr lang="en"/>
              <a:t>, largest first.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the first two singular values are large and all others are small, then two dimensions are enough to describe most of what distinguishes one observation from another. If not, then a PCA scatter plot is omitting lots of information.</a:t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898950" y="3521188"/>
            <a:ext cx="13461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Analysis: A Declarative View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243000" y="556500"/>
            <a:ext cx="8443800" cy="14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Step 0</a:t>
            </a:r>
            <a:r>
              <a:rPr lang="en"/>
              <a:t>: Center the data matrix by subtracting the mean of each column.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Step 1</a:t>
            </a:r>
            <a:r>
              <a:rPr lang="en"/>
              <a:t>: Find an n dimensional projection of the centered matrix that retains as much of the total variance of the original matrix as possible.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First Principal Component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243000" y="556500"/>
            <a:ext cx="8443800" cy="10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What’s the relationship between the first singular value and the scale of the x-axis in a PCA scatter plot?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75" y="1501575"/>
            <a:ext cx="3686750" cy="3367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/>
          <p:nvPr/>
        </p:nvSpPr>
        <p:spPr>
          <a:xfrm>
            <a:off x="2061875" y="3908600"/>
            <a:ext cx="1535100" cy="495300"/>
          </a:xfrm>
          <a:prstGeom prst="wedgeRoundRectCallout">
            <a:avLst>
              <a:gd fmla="val 8398" name="adj1"/>
              <a:gd fmla="val 8072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0.05 measure?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256000" y="1504200"/>
            <a:ext cx="4430700" cy="30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Answer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x-axis positions are all the values of of the first column of UΣ. Since U is orthonormal, the column’s length is Σ.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sum of the squares of these values is the first singular value squared.</a:t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2214275" y="2613200"/>
            <a:ext cx="1203600" cy="788700"/>
          </a:xfrm>
          <a:prstGeom prst="wedgeRoundRectCallout">
            <a:avLst>
              <a:gd fmla="val 77925" name="adj1"/>
              <a:gd fmla="val -115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point at (0.11, 0)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Inspecting Principal Component Directions (Axes)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principal component direction is a linear combination of attributes.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Plotting the values of the first principal component direction can provide insight into how attributes are being combined.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High variance attributes are typically included (but not always).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Many attributes are often included, even if only a few are really important.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Interpreting other principal components is challenging; the constraint that they are orthogonal to prior components strongly influences their directions.</a:t>
            </a:r>
            <a:endParaRPr/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3898950" y="3902188"/>
            <a:ext cx="13461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Attributes Instead of Observations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243000" y="556500"/>
            <a:ext cx="8443800" cy="21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some datasets, observations and attributes can be reversed.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How? Transpose the matrix and perform PCA.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SVD on a different matrix: center each row and scale by the square root of the number of columns.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However, the rank of a matrix is the same as the rank of its transpose.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3898950" y="3444988"/>
            <a:ext cx="13461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 for Exploratory Data Analysis</a:t>
            </a:r>
            <a:endParaRPr/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Goal: </a:t>
            </a:r>
            <a:r>
              <a:rPr lang="en"/>
              <a:t>Plot the observations in a high-dimensional data matrix (many attributes) in two dimensions by picking two linear combinations of attributes.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Related Goal:</a:t>
            </a:r>
            <a:r>
              <a:rPr lang="en"/>
              <a:t> Determine whether this two-dimensional plot is really showing the variability in the data. (If not, be wary of conclusions drawn using PCA.)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PCA is appropriate when:</a:t>
            </a:r>
            <a:endParaRPr b="1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Visually identifying clusters of similar observations in high dimensions.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are still exploring the data.</a:t>
            </a:r>
            <a:br>
              <a:rPr lang="en"/>
            </a:br>
            <a:r>
              <a:rPr lang="en"/>
              <a:t>(If you already know what to predict, you probably don’t need PCA.)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have reason to believe that the data are inherently low rank: there are many attributes, but only a few (perhaps unobserved) attributes mostly determine the rest through a linear association.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 Computation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243000" y="556500"/>
            <a:ext cx="8811300" cy="19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Step 0</a:t>
            </a:r>
            <a:r>
              <a:rPr lang="en"/>
              <a:t>: Center the data matrix by subtracting the mean of each attribute column.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Step 1</a:t>
            </a:r>
            <a:r>
              <a:rPr lang="en"/>
              <a:t>: Find</a:t>
            </a:r>
            <a:r>
              <a:rPr lang="en"/>
              <a:t> a linear combination of attributes, represented by a unit vector v, that summarizes each row of the data matrix as a scalar.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 gives</a:t>
            </a:r>
            <a:r>
              <a:rPr lang="en"/>
              <a:t> a one-dimensional projection of the data, the first principal component.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Unit vector v is chosen to minimizes the sum of squared distances between each point and its projection onto v. </a:t>
            </a:r>
            <a:endParaRPr/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Analysis: A Procedural View</a:t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3898950" y="2857800"/>
            <a:ext cx="13461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243000" y="3387975"/>
            <a:ext cx="8694600" cy="14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Steps 2+</a:t>
            </a:r>
            <a:r>
              <a:rPr lang="en"/>
              <a:t>: To find n principal components, choose the vector for each one in the same manner as the first, but ensure each one is orthogonal to all previous ones.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Connection to SVD</a:t>
            </a:r>
            <a:r>
              <a:rPr lang="en"/>
              <a:t>: In practice, you don’t carry out this procedure, but instead use singular value decomposition to find all principal components efficiently.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43000" y="556500"/>
            <a:ext cx="8443800" cy="4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Singular value decomposition (SVD) describes a matrix decomposition: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X = UΣV</a:t>
            </a:r>
            <a:r>
              <a:rPr baseline="30000" lang="en"/>
              <a:t>T</a:t>
            </a:r>
            <a:r>
              <a:rPr lang="en"/>
              <a:t> (or XV = UΣ) where U and V are orthonormal and Σ is diagonal.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X has rank r, then there will be r non-zero values on the diagonal of Σ.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values in Σ, called </a:t>
            </a:r>
            <a:r>
              <a:rPr i="1" lang="en"/>
              <a:t>singular values</a:t>
            </a:r>
            <a:r>
              <a:rPr lang="en"/>
              <a:t>, are ordered from greatest to least.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columns of U are the </a:t>
            </a:r>
            <a:r>
              <a:rPr i="1" lang="en"/>
              <a:t>left singular vectors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columns of V are the </a:t>
            </a:r>
            <a:r>
              <a:rPr i="1" lang="en"/>
              <a:t>right singular vectors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Principal component analysis (PCA) is a specific application of SVD: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X is a data matrix centered at the mean of each column and scaled down.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largest n singular values are kept, for some choice of n;</a:t>
            </a:r>
            <a:br>
              <a:rPr lang="en"/>
            </a:br>
            <a:r>
              <a:rPr lang="en"/>
              <a:t>All other singular values are set to zero: </a:t>
            </a:r>
            <a:r>
              <a:rPr b="1" lang="en"/>
              <a:t>the dimensionality reduction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</a:t>
            </a:r>
            <a:r>
              <a:rPr lang="en"/>
              <a:t>first n columns of V are directions for the n principal components.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first n column of XV or UΣ contain the n principal components of X.</a:t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 &amp; PCA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for Two-Dimensional Visualization</a:t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898950" y="3444988"/>
            <a:ext cx="13461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243000" y="556500"/>
            <a:ext cx="8443800" cy="18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Computational recipe for creating a scatter plot using PCA: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data matrix </a:t>
            </a:r>
            <a:r>
              <a:rPr i="1" lang="en"/>
              <a:t>D</a:t>
            </a:r>
            <a:r>
              <a:rPr lang="en"/>
              <a:t> with column means </a:t>
            </a:r>
            <a:r>
              <a:rPr i="1" lang="en"/>
              <a:t>D</a:t>
            </a:r>
            <a:r>
              <a:rPr lang="en"/>
              <a:t>, compute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 SVD to find </a:t>
            </a:r>
            <a:r>
              <a:rPr i="1" lang="en"/>
              <a:t>XV</a:t>
            </a:r>
            <a:r>
              <a:rPr lang="en"/>
              <a:t> = </a:t>
            </a:r>
            <a:r>
              <a:rPr i="1" lang="en"/>
              <a:t>UΣ</a:t>
            </a:r>
            <a:r>
              <a:rPr lang="en"/>
              <a:t>; plot the first two columns of </a:t>
            </a:r>
            <a:r>
              <a:rPr i="1" lang="en"/>
              <a:t>XV</a:t>
            </a:r>
            <a:r>
              <a:rPr lang="en"/>
              <a:t> (or </a:t>
            </a:r>
            <a:r>
              <a:rPr i="1" lang="en"/>
              <a:t>UΣ</a:t>
            </a:r>
            <a:r>
              <a:rPr lang="en"/>
              <a:t>).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875" y="1370850"/>
            <a:ext cx="2036575" cy="626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4762494" y="1512800"/>
            <a:ext cx="13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