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g4df0212f45_0_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" name="Google Shape;28;g4df0212f4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5c0827bd8_0_8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5c0827bd8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5c0827bd8_0_9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5c0827bd8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4df0212f45_0_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" name="Google Shape;35;g4df0212f4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55c0827bd8_0_4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Google Shape;40;g55c0827bd8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55c0827bd8_0_5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" name="Google Shape;45;g55c0827bd8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4fbe69f280_0_7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4fbe69f280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5c0827bd8_0_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5c0827bd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55c0827bd8_0_3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55c0827bd8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55c0827bd8_0_6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55c0827bd8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5c0827bd8_0_11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5c0827bd8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211425" y="1941275"/>
            <a:ext cx="52062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BE0712"/>
              </a:buClr>
              <a:buSzPts val="3200"/>
              <a:buFont typeface="Calibri"/>
              <a:buNone/>
              <a:defRPr b="1" i="0" sz="3200" u="none" cap="none" strike="noStrike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161925" y="2612325"/>
            <a:ext cx="53808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None/>
              <a:defRPr b="0" i="0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12" name="Google Shape;12;p2"/>
          <p:cNvCxnSpPr/>
          <p:nvPr/>
        </p:nvCxnSpPr>
        <p:spPr>
          <a:xfrm>
            <a:off x="290700" y="2669200"/>
            <a:ext cx="8443800" cy="0"/>
          </a:xfrm>
          <a:prstGeom prst="straightConnector1">
            <a:avLst/>
          </a:prstGeom>
          <a:noFill/>
          <a:ln cap="flat" cmpd="sng" w="19050">
            <a:solidFill>
              <a:srgbClr val="1072BD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BE0712"/>
              </a:buClr>
              <a:buSzPts val="2400"/>
              <a:buFont typeface="Calibri"/>
              <a:buNone/>
              <a:defRPr b="1" sz="2400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15" name="Google Shape;15;p3"/>
          <p:cNvCxnSpPr/>
          <p:nvPr/>
        </p:nvCxnSpPr>
        <p:spPr>
          <a:xfrm>
            <a:off x="243000" y="587800"/>
            <a:ext cx="8443800" cy="0"/>
          </a:xfrm>
          <a:prstGeom prst="straightConnector1">
            <a:avLst/>
          </a:prstGeom>
          <a:noFill/>
          <a:ln cap="flat" cmpd="sng" w="19050">
            <a:solidFill>
              <a:srgbClr val="1072BD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6" name="Google Shape;16;p3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Font typeface="Calibri"/>
              <a:buChar char="●"/>
              <a:defRPr sz="2000"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○"/>
              <a:defRPr sz="2000"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■"/>
              <a:defRPr sz="1800"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  <a:defRPr sz="1800"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■"/>
              <a:defRPr sz="1800"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  <a:defRPr sz="1800"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  <a:defRPr sz="1800"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■"/>
              <a:defRPr sz="1800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20" name="Google Shape;20;p4"/>
          <p:cNvSpPr txBox="1"/>
          <p:nvPr>
            <p:ph idx="2" type="body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928950" y="2143050"/>
            <a:ext cx="7286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BE0712"/>
              </a:buClr>
              <a:buSzPts val="2400"/>
              <a:buFont typeface="Calibri"/>
              <a:buNone/>
              <a:defRPr b="1" sz="2400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1pPr>
            <a:lvl2pPr indent="-3429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2pPr>
            <a:lvl3pPr indent="-3429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3pPr>
            <a:lvl4pPr indent="-3429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indent="-3429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5pPr>
            <a:lvl6pPr indent="-3429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6pPr>
            <a:lvl7pPr indent="-34290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indent="-34290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8pPr>
            <a:lvl9pPr indent="-34290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8" name="Google Shape;8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868680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/>
          <p:nvPr>
            <p:ph type="ctrTitle"/>
          </p:nvPr>
        </p:nvSpPr>
        <p:spPr>
          <a:xfrm>
            <a:off x="211425" y="1941275"/>
            <a:ext cx="6575700" cy="7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</a:t>
            </a:r>
            <a:endParaRPr/>
          </a:p>
        </p:txBody>
      </p:sp>
      <p:sp>
        <p:nvSpPr>
          <p:cNvPr id="31" name="Google Shape;31;p8"/>
          <p:cNvSpPr txBox="1"/>
          <p:nvPr>
            <p:ph idx="1" type="subTitle"/>
          </p:nvPr>
        </p:nvSpPr>
        <p:spPr>
          <a:xfrm>
            <a:off x="161925" y="2612325"/>
            <a:ext cx="53808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100</a:t>
            </a:r>
            <a:endParaRPr/>
          </a:p>
        </p:txBody>
      </p:sp>
      <p:sp>
        <p:nvSpPr>
          <p:cNvPr id="32" name="Google Shape;32;p8"/>
          <p:cNvSpPr txBox="1"/>
          <p:nvPr/>
        </p:nvSpPr>
        <p:spPr>
          <a:xfrm>
            <a:off x="365275" y="4656600"/>
            <a:ext cx="84135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Slides by John DeNero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idx="1" type="body"/>
          </p:nvPr>
        </p:nvSpPr>
        <p:spPr>
          <a:xfrm>
            <a:off x="3776200" y="3319850"/>
            <a:ext cx="1707000" cy="65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7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 by Logistic Regression Using Cross-Entropy Loss</a:t>
            </a:r>
            <a:endParaRPr/>
          </a:p>
        </p:txBody>
      </p:sp>
      <p:sp>
        <p:nvSpPr>
          <p:cNvPr id="99" name="Google Shape;99;p17"/>
          <p:cNvSpPr txBox="1"/>
          <p:nvPr>
            <p:ph idx="1" type="body"/>
          </p:nvPr>
        </p:nvSpPr>
        <p:spPr>
          <a:xfrm>
            <a:off x="243000" y="556500"/>
            <a:ext cx="8773500" cy="200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Binary Classification Prediction</a:t>
            </a:r>
            <a:r>
              <a:rPr lang="en"/>
              <a:t>: Predict y∊{0,1}  from features x.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Binary Classification</a:t>
            </a:r>
            <a:r>
              <a:rPr lang="en"/>
              <a:t>: Estimate P(Y=1|X) = f(X) for unknown distribution over (X, Y).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Logistic Regression:</a:t>
            </a:r>
            <a:r>
              <a:rPr lang="en"/>
              <a:t> Assume</a:t>
            </a:r>
            <a:r>
              <a:rPr b="1" lang="en"/>
              <a:t> </a:t>
            </a:r>
            <a:r>
              <a:rPr lang="en"/>
              <a:t>P(Y=1|X) = σ(X</a:t>
            </a:r>
            <a:r>
              <a:rPr baseline="30000" lang="en"/>
              <a:t>T</a:t>
            </a:r>
            <a:r>
              <a:rPr lang="en"/>
              <a:t>β) and estimate β; σ(t)=1/(1+exp(-t)).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To Find Model Parameters: </a:t>
            </a:r>
            <a:r>
              <a:rPr lang="en"/>
              <a:t>Choose a loss &amp; regularization, then minimize risk.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Cross-Entropy Loss for Logistic Regression: -(</a:t>
            </a:r>
            <a:r>
              <a:rPr lang="en"/>
              <a:t>Y log σ(X</a:t>
            </a:r>
            <a:r>
              <a:rPr baseline="30000" lang="en"/>
              <a:t>T</a:t>
            </a:r>
            <a:r>
              <a:rPr lang="en"/>
              <a:t>β) + (1-Y) log (1-σ(X</a:t>
            </a:r>
            <a:r>
              <a:rPr baseline="30000" lang="en"/>
              <a:t>T</a:t>
            </a:r>
            <a:r>
              <a:rPr lang="en"/>
              <a:t>β)))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Empirical Risk: </a:t>
            </a:r>
            <a:r>
              <a:rPr lang="en"/>
              <a:t>For training (i.e. learning) set of observations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7"/>
          <p:cNvSpPr txBox="1"/>
          <p:nvPr/>
        </p:nvSpPr>
        <p:spPr>
          <a:xfrm>
            <a:off x="662050" y="4310700"/>
            <a:ext cx="1371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1" name="Google Shape;10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47812" y="2672417"/>
            <a:ext cx="2124450" cy="26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5650" y="3222138"/>
            <a:ext cx="7067550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63933" y="3169763"/>
            <a:ext cx="1552575" cy="105727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 txBox="1"/>
          <p:nvPr>
            <p:ph idx="1" type="body"/>
          </p:nvPr>
        </p:nvSpPr>
        <p:spPr>
          <a:xfrm>
            <a:off x="243000" y="4353175"/>
            <a:ext cx="8634300" cy="7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Regularization:</a:t>
            </a:r>
            <a:r>
              <a:rPr lang="en"/>
              <a:t> Add a term to the empirical risk that encourages small β.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"/>
          <p:cNvSpPr txBox="1"/>
          <p:nvPr>
            <p:ph type="title"/>
          </p:nvPr>
        </p:nvSpPr>
        <p:spPr>
          <a:xfrm>
            <a:off x="928950" y="2143050"/>
            <a:ext cx="7286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</a:t>
            </a:r>
            <a:endParaRPr/>
          </a:p>
        </p:txBody>
      </p:sp>
      <p:sp>
        <p:nvSpPr>
          <p:cNvPr id="110" name="Google Shape;110;p18"/>
          <p:cNvSpPr txBox="1"/>
          <p:nvPr>
            <p:ph type="title"/>
          </p:nvPr>
        </p:nvSpPr>
        <p:spPr>
          <a:xfrm>
            <a:off x="3555600" y="3707160"/>
            <a:ext cx="20328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(Demo)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 txBox="1"/>
          <p:nvPr>
            <p:ph type="title"/>
          </p:nvPr>
        </p:nvSpPr>
        <p:spPr>
          <a:xfrm>
            <a:off x="928950" y="2143050"/>
            <a:ext cx="7286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Announcements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type="title"/>
          </p:nvPr>
        </p:nvSpPr>
        <p:spPr>
          <a:xfrm>
            <a:off x="928950" y="2143050"/>
            <a:ext cx="7286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</a:t>
            </a:r>
            <a:endParaRPr/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243000" y="556500"/>
            <a:ext cx="8443800" cy="6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Classifiers are functions used to make predictions about a categorical variable.</a:t>
            </a:r>
            <a:endParaRPr/>
          </a:p>
        </p:txBody>
      </p:sp>
      <p:sp>
        <p:nvSpPr>
          <p:cNvPr id="49" name="Google Shape;49;p11"/>
          <p:cNvSpPr txBox="1"/>
          <p:nvPr>
            <p:ph idx="1" type="body"/>
          </p:nvPr>
        </p:nvSpPr>
        <p:spPr>
          <a:xfrm>
            <a:off x="243000" y="1084750"/>
            <a:ext cx="9004500" cy="6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i="1" lang="en"/>
              <a:t>Kevin Durant takes a 24-foot jump shot against the Celtics. Will it go in?</a:t>
            </a:r>
            <a:endParaRPr i="1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i="1" lang="en"/>
              <a:t>A 21-year-old white female from Florida is arrested for assault a second time. </a:t>
            </a:r>
            <a:br>
              <a:rPr i="1" lang="en"/>
            </a:br>
            <a:r>
              <a:rPr i="1" lang="en"/>
              <a:t>If let free, will she be arrested again for a violent crime in the next two years?</a:t>
            </a:r>
            <a:endParaRPr i="1"/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243000" y="2357500"/>
            <a:ext cx="8762100" cy="248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Typically, we pick a classification function using labeled training examples (x, y), then apply it to unlabeled examples x that we assume would be labeled similarly.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Potential problems: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Is the association between (x, y) in the training examples representative?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Are there enough training examples to estimate the association reliably?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How do you know whether the classification function will generalize?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/>
          <p:nvPr>
            <p:ph type="title"/>
          </p:nvPr>
        </p:nvSpPr>
        <p:spPr>
          <a:xfrm>
            <a:off x="928950" y="2143050"/>
            <a:ext cx="7286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Regression &amp; Classification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/>
          <p:nvPr>
            <p:ph idx="1" type="body"/>
          </p:nvPr>
        </p:nvSpPr>
        <p:spPr>
          <a:xfrm>
            <a:off x="243000" y="4353175"/>
            <a:ext cx="8634300" cy="7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Regularization</a:t>
            </a:r>
            <a:r>
              <a:rPr b="1" lang="en"/>
              <a:t>:</a:t>
            </a:r>
            <a:r>
              <a:rPr lang="en"/>
              <a:t> Add a term to the empirical risk that encourages small β. </a:t>
            </a:r>
            <a:endParaRPr/>
          </a:p>
        </p:txBody>
      </p:sp>
      <p:sp>
        <p:nvSpPr>
          <p:cNvPr id="61" name="Google Shape;61;p13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Regression Review</a:t>
            </a:r>
            <a:endParaRPr/>
          </a:p>
        </p:txBody>
      </p:sp>
      <p:sp>
        <p:nvSpPr>
          <p:cNvPr id="62" name="Google Shape;62;p13"/>
          <p:cNvSpPr txBox="1"/>
          <p:nvPr>
            <p:ph idx="1" type="body"/>
          </p:nvPr>
        </p:nvSpPr>
        <p:spPr>
          <a:xfrm>
            <a:off x="243000" y="556500"/>
            <a:ext cx="8634300" cy="290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Regression prediction problem:</a:t>
            </a:r>
            <a:r>
              <a:rPr lang="en"/>
              <a:t> Predict outcome y from covariates (features) x.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Regression:</a:t>
            </a:r>
            <a:r>
              <a:rPr lang="en"/>
              <a:t> Estimate E[Y|X] = f(X) for an unknown distribution over (X, Y).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Linear Regression: </a:t>
            </a:r>
            <a:r>
              <a:rPr lang="en"/>
              <a:t>Assume E[Y|X] = X</a:t>
            </a:r>
            <a:r>
              <a:rPr baseline="30000" lang="en"/>
              <a:t>T</a:t>
            </a:r>
            <a:r>
              <a:rPr lang="en"/>
              <a:t>β and estimate β, a vector of parameters.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What’s the Model? </a:t>
            </a:r>
            <a:r>
              <a:rPr lang="en"/>
              <a:t>The set of all distributions </a:t>
            </a:r>
            <a:r>
              <a:rPr lang="en"/>
              <a:t>X</a:t>
            </a:r>
            <a:r>
              <a:rPr baseline="30000" lang="en"/>
              <a:t>T</a:t>
            </a:r>
            <a:r>
              <a:rPr lang="en"/>
              <a:t>β you can get by choosing β.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To Find Model Parameters: </a:t>
            </a:r>
            <a:r>
              <a:rPr lang="en"/>
              <a:t>Choose a loss &amp; regularization, then minimize risk.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Squared Loss for Linear Regression: </a:t>
            </a:r>
            <a:r>
              <a:rPr lang="en"/>
              <a:t>(Y - X</a:t>
            </a:r>
            <a:r>
              <a:rPr baseline="30000" lang="en"/>
              <a:t>T</a:t>
            </a:r>
            <a:r>
              <a:rPr lang="en"/>
              <a:t>β)</a:t>
            </a:r>
            <a:r>
              <a:rPr baseline="30000" lang="en"/>
              <a:t>2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Empirical Risk: </a:t>
            </a:r>
            <a:r>
              <a:rPr lang="en"/>
              <a:t>For training (i.e. learning) set of observations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3" name="Google Shape;6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47812" y="3022525"/>
            <a:ext cx="2124450" cy="26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61413" y="3437588"/>
            <a:ext cx="2609850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30008" y="3385200"/>
            <a:ext cx="1552575" cy="105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6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6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6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6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6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243000" y="2650525"/>
            <a:ext cx="8773500" cy="18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Classification</a:t>
            </a:r>
            <a:r>
              <a:rPr lang="en"/>
              <a:t>: Estimate P(Y=1|X) = f(X) for an unknown distribution P over (X, Y),</a:t>
            </a:r>
            <a:br>
              <a:rPr lang="en"/>
            </a:br>
            <a:r>
              <a:rPr lang="en"/>
              <a:t>assuming Y is categorical and binary with value 0 or 1.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Linear Regression: </a:t>
            </a:r>
            <a:r>
              <a:rPr lang="en"/>
              <a:t>Assume E[Y|X] = X</a:t>
            </a:r>
            <a:r>
              <a:rPr baseline="30000" lang="en"/>
              <a:t>T</a:t>
            </a:r>
            <a:r>
              <a:rPr lang="en"/>
              <a:t>β and estimate parameters β.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Logistic Regression:</a:t>
            </a:r>
            <a:r>
              <a:rPr lang="en"/>
              <a:t> Assume</a:t>
            </a:r>
            <a:r>
              <a:rPr b="1" lang="en"/>
              <a:t> </a:t>
            </a:r>
            <a:r>
              <a:rPr lang="en"/>
              <a:t>P(Y=1|X) = σ(X</a:t>
            </a:r>
            <a:r>
              <a:rPr baseline="30000" lang="en"/>
              <a:t>T</a:t>
            </a:r>
            <a:r>
              <a:rPr lang="en"/>
              <a:t>β) and estimate parameters β.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4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</a:t>
            </a:r>
            <a:endParaRPr/>
          </a:p>
        </p:txBody>
      </p:sp>
      <p:sp>
        <p:nvSpPr>
          <p:cNvPr id="72" name="Google Shape;72;p14"/>
          <p:cNvSpPr txBox="1"/>
          <p:nvPr>
            <p:ph idx="1" type="body"/>
          </p:nvPr>
        </p:nvSpPr>
        <p:spPr>
          <a:xfrm>
            <a:off x="243000" y="556500"/>
            <a:ext cx="8443800" cy="18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Classification</a:t>
            </a:r>
            <a:r>
              <a:rPr b="1" lang="en"/>
              <a:t> prediction problem</a:t>
            </a:r>
            <a:r>
              <a:rPr lang="en"/>
              <a:t>: Predict y from features x.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But now, y must be chosen from a fixed set of possible classes, e.g., {</a:t>
            </a:r>
            <a:r>
              <a:rPr i="1" lang="en"/>
              <a:t>in</a:t>
            </a:r>
            <a:r>
              <a:rPr lang="en"/>
              <a:t>, </a:t>
            </a:r>
            <a:r>
              <a:rPr i="1" lang="en"/>
              <a:t>out</a:t>
            </a:r>
            <a:r>
              <a:rPr lang="en"/>
              <a:t>}.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Regression</a:t>
            </a:r>
            <a:r>
              <a:rPr lang="en"/>
              <a:t>: Estimate E[Y|X] = f(X) for an unknown distribution P over (X, Y).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Let’s assign numbers to the classes, e.g., </a:t>
            </a:r>
            <a:r>
              <a:rPr i="1" lang="en"/>
              <a:t>in</a:t>
            </a:r>
            <a:r>
              <a:rPr lang="en"/>
              <a:t> is 1 and </a:t>
            </a:r>
            <a:r>
              <a:rPr i="1" lang="en"/>
              <a:t>out</a:t>
            </a:r>
            <a:r>
              <a:rPr lang="en"/>
              <a:t> is 0, then</a:t>
            </a:r>
            <a:endParaRPr/>
          </a:p>
        </p:txBody>
      </p:sp>
      <p:pic>
        <p:nvPicPr>
          <p:cNvPr id="73" name="Google Shape;7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" y="2325951"/>
            <a:ext cx="8229599" cy="339183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4"/>
          <p:cNvSpPr txBox="1"/>
          <p:nvPr/>
        </p:nvSpPr>
        <p:spPr>
          <a:xfrm>
            <a:off x="1808500" y="4627125"/>
            <a:ext cx="1371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14"/>
          <p:cNvSpPr/>
          <p:nvPr/>
        </p:nvSpPr>
        <p:spPr>
          <a:xfrm>
            <a:off x="3432665" y="4420675"/>
            <a:ext cx="3935100" cy="495300"/>
          </a:xfrm>
          <a:prstGeom prst="wedgeRoundRectCallout">
            <a:avLst>
              <a:gd fmla="val -21878" name="adj1"/>
              <a:gd fmla="val -96664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What is that and why is it there?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14"/>
          <p:cNvSpPr txBox="1"/>
          <p:nvPr>
            <p:ph type="title"/>
          </p:nvPr>
        </p:nvSpPr>
        <p:spPr>
          <a:xfrm>
            <a:off x="7137000" y="4417685"/>
            <a:ext cx="20328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(Demo)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3776200" y="3243650"/>
            <a:ext cx="1707000" cy="65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5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 by Logistic Regression</a:t>
            </a:r>
            <a:endParaRPr/>
          </a:p>
        </p:txBody>
      </p:sp>
      <p:sp>
        <p:nvSpPr>
          <p:cNvPr id="83" name="Google Shape;83;p15"/>
          <p:cNvSpPr txBox="1"/>
          <p:nvPr>
            <p:ph idx="1" type="body"/>
          </p:nvPr>
        </p:nvSpPr>
        <p:spPr>
          <a:xfrm>
            <a:off x="243000" y="556500"/>
            <a:ext cx="8773500" cy="200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Binary C</a:t>
            </a:r>
            <a:r>
              <a:rPr b="1" lang="en"/>
              <a:t>lassification Prediction</a:t>
            </a:r>
            <a:r>
              <a:rPr lang="en"/>
              <a:t>: Predict y∊{0,1}  from covariates (features) x.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Binary Classification</a:t>
            </a:r>
            <a:r>
              <a:rPr lang="en"/>
              <a:t>: Estimate P(Y=1|X) = f(X) for unknown distribution over (X, Y).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Logistic Regression:</a:t>
            </a:r>
            <a:r>
              <a:rPr lang="en"/>
              <a:t> Assume</a:t>
            </a:r>
            <a:r>
              <a:rPr b="1" lang="en"/>
              <a:t> </a:t>
            </a:r>
            <a:r>
              <a:rPr lang="en"/>
              <a:t>P(Y=1|X) = σ(X</a:t>
            </a:r>
            <a:r>
              <a:rPr baseline="30000" lang="en"/>
              <a:t>T</a:t>
            </a:r>
            <a:r>
              <a:rPr lang="en"/>
              <a:t>β) and estimate β; σ(t)=1/(1+exp(-t)).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To Find Model Parameters: </a:t>
            </a:r>
            <a:r>
              <a:rPr lang="en"/>
              <a:t>Choose a loss &amp; regularization, then minimize risk.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5"/>
          <p:cNvSpPr txBox="1"/>
          <p:nvPr/>
        </p:nvSpPr>
        <p:spPr>
          <a:xfrm>
            <a:off x="1808500" y="4627125"/>
            <a:ext cx="1371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5"/>
          <p:cNvSpPr txBox="1"/>
          <p:nvPr>
            <p:ph type="title"/>
          </p:nvPr>
        </p:nvSpPr>
        <p:spPr>
          <a:xfrm>
            <a:off x="3555600" y="3326160"/>
            <a:ext cx="20328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(Demo)</a:t>
            </a:r>
            <a:endParaRPr/>
          </a:p>
        </p:txBody>
      </p:sp>
      <p:sp>
        <p:nvSpPr>
          <p:cNvPr id="86" name="Google Shape;86;p15"/>
          <p:cNvSpPr txBox="1"/>
          <p:nvPr/>
        </p:nvSpPr>
        <p:spPr>
          <a:xfrm>
            <a:off x="662050" y="4310700"/>
            <a:ext cx="1371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idx="1" type="body"/>
          </p:nvPr>
        </p:nvSpPr>
        <p:spPr>
          <a:xfrm>
            <a:off x="243000" y="556500"/>
            <a:ext cx="87474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Squared loss is not a terrible choice; it is often used in practice (or used to be).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However, the corresponding empirical risk function can be non-convex, and therefore difficult to minimize.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Loss is bounded because y and σ(x</a:t>
            </a:r>
            <a:r>
              <a:rPr baseline="30000" lang="en"/>
              <a:t>T</a:t>
            </a:r>
            <a:r>
              <a:rPr lang="en"/>
              <a:t>β) are both in the interval [0, 1].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Cross-entropy loss has other motivations that you can learn about in a </a:t>
            </a:r>
            <a:r>
              <a:rPr lang="en"/>
              <a:t>machine learning or </a:t>
            </a:r>
            <a:r>
              <a:rPr lang="en"/>
              <a:t>probability course: maximum likelihood or minimum KL-divergence.</a:t>
            </a:r>
            <a:endParaRPr/>
          </a:p>
        </p:txBody>
      </p:sp>
      <p:sp>
        <p:nvSpPr>
          <p:cNvPr id="92" name="Google Shape;92;p16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Summary: Why Not Squared Loss for Logistic Regression?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