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8F61953-BA88-4D99-8B69-BC23E4164F79}">
  <a:tblStyle styleId="{48F61953-BA88-4D99-8B69-BC23E4164F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4df0212f45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Google Shape;28;g4df0212f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5c0827bd8_0_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5c0827bd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5c0827bd8_0_10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5c0827bd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57a7333eb_0_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57a7333e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58ed662b2_0_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58ed662b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58ed662b2_0_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58ed662b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58ed662b2_0_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58ed662b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58ed662b2_0_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58ed662b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4df0212f45_0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4df0212f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557a7333eb_0_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557a7333e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557a7333eb_0_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557a7333e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58ed662b2_0_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558ed662b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57a7333eb_0_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57a7333e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58ed662b2_0_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58ed662b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58ed662b2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58ed662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58ed662b2_0_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58ed662b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ctrTitle"/>
          </p:nvPr>
        </p:nvSpPr>
        <p:spPr>
          <a:xfrm>
            <a:off x="211425" y="1941275"/>
            <a:ext cx="65757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31" name="Google Shape;31;p8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100</a:t>
            </a:r>
            <a:endParaRPr/>
          </a:p>
        </p:txBody>
      </p:sp>
      <p:sp>
        <p:nvSpPr>
          <p:cNvPr id="32" name="Google Shape;32;p8"/>
          <p:cNvSpPr txBox="1"/>
          <p:nvPr/>
        </p:nvSpPr>
        <p:spPr>
          <a:xfrm>
            <a:off x="365275" y="4656600"/>
            <a:ext cx="84135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by John DeNero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and Gradient Descent</a:t>
            </a:r>
            <a:endParaRPr/>
          </a:p>
        </p:txBody>
      </p:sp>
      <p:sp>
        <p:nvSpPr>
          <p:cNvPr id="103" name="Google Shape;103;p17"/>
          <p:cNvSpPr txBox="1"/>
          <p:nvPr>
            <p:ph type="title"/>
          </p:nvPr>
        </p:nvSpPr>
        <p:spPr>
          <a:xfrm>
            <a:off x="3555600" y="3707160"/>
            <a:ext cx="20328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(Demo)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243000" y="556500"/>
            <a:ext cx="8733600" cy="31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Logistic regression parameter estimation has no closed-form (analytical) solution.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data sets of moderate size (thousands of parameters, millions of examples), exact solutions can often be computed (but gradient descent is not often used).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large data sets, good solutions can often be found quickly with mini-batch gradient descent, and finding parameters that are close to the minimum can be as good for generalization as minimizing parameters.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simple tricks for improving gradient descent: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Start with a high learning rate and “decay” it as iteration count increases.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Clip gradients so that updates are never too large.</a:t>
            </a:r>
            <a:endParaRPr/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Optimization for Logistic Regression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Regularized Logistic Regression</a:t>
            </a:r>
            <a:endParaRPr/>
          </a:p>
        </p:txBody>
      </p:sp>
      <p:sp>
        <p:nvSpPr>
          <p:cNvPr id="115" name="Google Shape;115;p19"/>
          <p:cNvSpPr txBox="1"/>
          <p:nvPr>
            <p:ph type="title"/>
          </p:nvPr>
        </p:nvSpPr>
        <p:spPr>
          <a:xfrm>
            <a:off x="3555600" y="3707160"/>
            <a:ext cx="20328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(Demo)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243000" y="556500"/>
            <a:ext cx="8690400" cy="3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Idea: Trade off training set performance for performance on all other data.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Regularization is a method to reduce overfitting.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a train/test split, the test set is a sample of “all other data.”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Classifiers are often applied in practice to examples for which the true class labels are unknown (and will never be known to the classification system).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It’s not possible to know if regularization is helping by measuring training set loss: as training set performance decreases with more regularization, test set performance may be increasing or decreasing.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Overfitting may occur even if training set loss is lower than test set loss.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basic recipe for choosing regularization is the same as for feature/model selection: for different configurations, train a classifier and test it on held-out data. Keep the configuration that performs best on held-out data.</a:t>
            </a:r>
            <a:endParaRPr/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Guidance for Applying Regularization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 to the Held-Out Set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243000" y="556500"/>
            <a:ext cx="85536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Trying a bunch of different regularization coefficients is numerical optimization.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Concerns: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Is classifier performance on the held-out set a good estimate for performance on other unseen held-out data?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evaluating many different regularization configurations or feature sets on the same held-out test set, you may find a configuration that happens to be better for that sample than it would be on another sample.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solution is to split labeled data further: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Training (learning) set is used to minimize regularized empirical risk.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Validation set is used to select models, features, and regularization.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Test set is used to estimate performance of the final choice.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Multiclass Classification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243000" y="556500"/>
            <a:ext cx="8773500" cy="13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Multiclass</a:t>
            </a:r>
            <a:r>
              <a:rPr b="1" lang="en"/>
              <a:t> Classification Prediction</a:t>
            </a:r>
            <a:r>
              <a:rPr lang="en"/>
              <a:t>: Predict y∊{0,1,2,...,d}  from features x.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Binary Classification</a:t>
            </a:r>
            <a:r>
              <a:rPr lang="en"/>
              <a:t>: Estimate P(Y=y|X) = f(X) for each possible </a:t>
            </a:r>
            <a:r>
              <a:rPr lang="en"/>
              <a:t>y∊{0,1,2,...,d}.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Multiclass L</a:t>
            </a:r>
            <a:r>
              <a:rPr b="1" lang="en"/>
              <a:t>ogistic Regression:</a:t>
            </a:r>
            <a:r>
              <a:rPr lang="en"/>
              <a:t> 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776200" y="3319850"/>
            <a:ext cx="17070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by Logistic Regression Using Cross-Entropy Loss</a:t>
            </a:r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662050" y="43107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775" y="1851613"/>
            <a:ext cx="4924425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243000" y="2839700"/>
            <a:ext cx="8773500" cy="7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Minimize Empirical Risk with Cross-Entropy Loss</a:t>
            </a:r>
            <a:r>
              <a:rPr lang="en"/>
              <a:t>: 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8175" y="3496400"/>
            <a:ext cx="5647645" cy="8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>
            <p:ph type="title"/>
          </p:nvPr>
        </p:nvSpPr>
        <p:spPr>
          <a:xfrm>
            <a:off x="3555600" y="4469160"/>
            <a:ext cx="20328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(Demo)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Classifiers and Decisions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Rules</a:t>
            </a:r>
            <a:endParaRPr/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243000" y="556500"/>
            <a:ext cx="84438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classifier is a function f(x) that outputs a prediction of y: 0 or 1.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Logistic regression finds a function that estimates P(Y=1|X).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particular x to classify, the most common classification rule is:</a:t>
            </a:r>
            <a:endParaRPr/>
          </a:p>
        </p:txBody>
      </p:sp>
      <p:pic>
        <p:nvPicPr>
          <p:cNvPr id="49" name="Google Shape;4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2021550"/>
            <a:ext cx="53340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243000" y="3179650"/>
            <a:ext cx="8443800" cy="17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is equivalent to:</a:t>
            </a:r>
            <a:endParaRPr/>
          </a:p>
        </p:txBody>
      </p:sp>
      <p:pic>
        <p:nvPicPr>
          <p:cNvPr id="51" name="Google Shape;51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7518" y="3824750"/>
            <a:ext cx="34480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1813" y="3900950"/>
            <a:ext cx="2257425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Rules</a:t>
            </a:r>
            <a:endParaRPr/>
          </a:p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243000" y="556500"/>
            <a:ext cx="84438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classifier is a function f(x) that outputs a prediction of y: 0 or 1.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Logistic regression finds a function that estimates P(Y=1|X).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particular x to classify, the most common classification rule is:</a:t>
            </a:r>
            <a:endParaRPr/>
          </a:p>
        </p:txBody>
      </p:sp>
      <p:pic>
        <p:nvPicPr>
          <p:cNvPr id="59" name="Google Shape;5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2021550"/>
            <a:ext cx="53340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243000" y="3179650"/>
            <a:ext cx="8443800" cy="17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threshold used to distinguish among outputs can be adjusted if certain types of errors are more problematic than others.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Appropriate decision rules depend on the application context.  When prediction accuracy is important in an uncertain domain, the best output might not be to label an example 0 or 1 but instead to skip it.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Classifiers</a:t>
            </a:r>
            <a:endParaRPr/>
          </a:p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243000" y="556500"/>
            <a:ext cx="84438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loss used for model fitting is typically not the best evaluation metric.</a:t>
            </a:r>
            <a:endParaRPr/>
          </a:p>
        </p:txBody>
      </p:sp>
      <p:graphicFrame>
        <p:nvGraphicFramePr>
          <p:cNvPr id="67" name="Google Shape;67;p13"/>
          <p:cNvGraphicFramePr/>
          <p:nvPr/>
        </p:nvGraphicFramePr>
        <p:xfrm>
          <a:off x="1858013" y="15438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{48F61953-BA88-4D99-8B69-BC23E4164F79}</a:tableStyleId>
              </a:tblPr>
              <a:tblGrid>
                <a:gridCol w="1307125"/>
                <a:gridCol w="2051225"/>
                <a:gridCol w="2103975"/>
              </a:tblGrid>
              <a:tr h="557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557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AA8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1800">
                        <a:solidFill>
                          <a:srgbClr val="6AA84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 </a:t>
                      </a:r>
                      <a:r>
                        <a:rPr lang="en" sz="1800">
                          <a:solidFill>
                            <a:srgbClr val="6AA8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positive</a:t>
                      </a: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(TP)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False </a:t>
                      </a:r>
                      <a:r>
                        <a:rPr lang="en" sz="1800">
                          <a:solidFill>
                            <a:srgbClr val="6AA8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positive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(FP)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7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1800">
                        <a:solidFill>
                          <a:srgbClr val="98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False </a:t>
                      </a:r>
                      <a:r>
                        <a:rPr lang="en" sz="18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negative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(FN)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 </a:t>
                      </a:r>
                      <a:r>
                        <a:rPr lang="en" sz="18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negative</a:t>
                      </a: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(TN)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68" name="Google Shape;68;p13"/>
          <p:cNvSpPr txBox="1"/>
          <p:nvPr/>
        </p:nvSpPr>
        <p:spPr>
          <a:xfrm rot="-5400000">
            <a:off x="932525" y="2359936"/>
            <a:ext cx="1246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Prediction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4574625" y="1111743"/>
            <a:ext cx="1246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Truth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547800" y="3299700"/>
            <a:ext cx="3163200" cy="14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Accuracy: 	(TP + TN) / 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Error rate:	(FP + FN) / 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Precision: 	TP / (TP + FP)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Recall:		TP / (TP + FN) </a:t>
            </a:r>
            <a:endParaRPr/>
          </a:p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3787200" y="3395750"/>
            <a:ext cx="5121600" cy="7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most obvious/common evaluation metric</a:t>
            </a:r>
            <a:endParaRPr/>
          </a:p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3787200" y="4140100"/>
            <a:ext cx="4772700" cy="7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Used when detecting rare outcomes</a:t>
            </a:r>
            <a:endParaRPr/>
          </a:p>
        </p:txBody>
      </p:sp>
      <p:cxnSp>
        <p:nvCxnSpPr>
          <p:cNvPr id="73" name="Google Shape;73;p13"/>
          <p:cNvCxnSpPr/>
          <p:nvPr/>
        </p:nvCxnSpPr>
        <p:spPr>
          <a:xfrm>
            <a:off x="547800" y="4199700"/>
            <a:ext cx="74844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243000" y="556500"/>
            <a:ext cx="84438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a set of observations                                       , is it possible to classify them all perfectly using a linear function of x?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Separability</a:t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4919" y="755788"/>
            <a:ext cx="2124450" cy="2612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243000" y="1186275"/>
            <a:ext cx="85389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Does there exist β such that:	x</a:t>
            </a:r>
            <a:r>
              <a:rPr baseline="30000" lang="en"/>
              <a:t>T</a:t>
            </a:r>
            <a:r>
              <a:rPr lang="en"/>
              <a:t>β &lt; 0 for only and all x whose y is 0, and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							x</a:t>
            </a:r>
            <a:r>
              <a:rPr baseline="30000" lang="en"/>
              <a:t>T</a:t>
            </a:r>
            <a:r>
              <a:rPr lang="en"/>
              <a:t>β ≥ 0 for only and all x whose y is 1?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so, that data set is </a:t>
            </a:r>
            <a:r>
              <a:rPr i="1" lang="en"/>
              <a:t>linearly separable</a:t>
            </a:r>
            <a:r>
              <a:rPr lang="en"/>
              <a:t> and a classifier can have 100% training accuracy (and therefore 100% training precision and 100% training recall).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Concerns: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separable data, β may not be unique.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linearly separable data set may be a sample from a population that isn’t.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both the sample and population are separable, it still might be the case that the β chosen on the sample does not separate the population.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non-separable data (most data), low accuracy doesn’t always mean that the classifier is suboptimal; the population might just be difficult to classify.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 Risk Minimization (ERM)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776200" y="3319850"/>
            <a:ext cx="17070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by Logistic Regression Using Cross-Entropy Loss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243000" y="556500"/>
            <a:ext cx="8773500" cy="20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Binary Classification Prediction</a:t>
            </a:r>
            <a:r>
              <a:rPr lang="en"/>
              <a:t>: Predict y∊{0,1}  from features x.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Binary Classification</a:t>
            </a:r>
            <a:r>
              <a:rPr lang="en"/>
              <a:t>: Estimate P(Y=1|X) = f(X) for unknown distribution over (X, Y).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Logistic Regression:</a:t>
            </a:r>
            <a:r>
              <a:rPr lang="en"/>
              <a:t> Assume</a:t>
            </a:r>
            <a:r>
              <a:rPr b="1" lang="en"/>
              <a:t> </a:t>
            </a:r>
            <a:r>
              <a:rPr lang="en"/>
              <a:t>P(Y=1|X) = σ(X</a:t>
            </a:r>
            <a:r>
              <a:rPr baseline="30000" lang="en"/>
              <a:t>T</a:t>
            </a:r>
            <a:r>
              <a:rPr lang="en"/>
              <a:t>β) and estimate β; σ(t)=1/(1+exp(-t)).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To Find Parameters</a:t>
            </a:r>
            <a:r>
              <a:rPr b="1" lang="en"/>
              <a:t>: </a:t>
            </a:r>
            <a:r>
              <a:rPr lang="en"/>
              <a:t>Choose a loss (&amp; regularization); minimize empirical risk.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Cross-Entropy Loss for Logistic Regression: -(</a:t>
            </a:r>
            <a:r>
              <a:rPr lang="en"/>
              <a:t>Y log σ(X</a:t>
            </a:r>
            <a:r>
              <a:rPr baseline="30000" lang="en"/>
              <a:t>T</a:t>
            </a:r>
            <a:r>
              <a:rPr lang="en"/>
              <a:t>β) + (1-Y) log (1-σ(X</a:t>
            </a:r>
            <a:r>
              <a:rPr baseline="30000" lang="en"/>
              <a:t>T</a:t>
            </a:r>
            <a:r>
              <a:rPr lang="en"/>
              <a:t>β)))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Empirical Risk: </a:t>
            </a:r>
            <a:r>
              <a:rPr lang="en"/>
              <a:t>For training (i.e. learning) set of observations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662050" y="43107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7812" y="2672417"/>
            <a:ext cx="2124450" cy="26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8225" y="3535913"/>
            <a:ext cx="706755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/>
          <p:nvPr/>
        </p:nvSpPr>
        <p:spPr>
          <a:xfrm>
            <a:off x="8360375" y="1905600"/>
            <a:ext cx="713700" cy="331800"/>
          </a:xfrm>
          <a:prstGeom prst="wedgeRoundRectCallout">
            <a:avLst>
              <a:gd fmla="val -68951" name="adj1"/>
              <a:gd fmla="val -19786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