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346f12e1_198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346f12e1_19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346f12e1_198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8346f12e1_19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1c5d0730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81c5d073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1c5d0730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1c5d073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1c5d0730_0_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1c5d073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81c5d0730_0_4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81c5d073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81c5d0730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81c5d073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81c5d0730_0_4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81c5d073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81c5d0730_0_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81c5d073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57a7333eb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57a7333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57a7333eb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57a7333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81bd8787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81bd87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1bd8787a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1bd878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1bd8787a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1bd878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1bd8787a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1bd878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1c5d0730_0_4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1c5d073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About Models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5" y="43500"/>
            <a:ext cx="8862450" cy="50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-48310"/>
            <a:ext cx="88213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Confidence Intervals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5321175" y="1927850"/>
            <a:ext cx="37413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compute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ci(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Approximate the sampling distribution of </a:t>
            </a:r>
            <a:r>
              <a:rPr i="1" lang="en"/>
              <a:t>f</a:t>
            </a:r>
            <a:r>
              <a:rPr lang="en"/>
              <a:t> using the sample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Choose the middle Y% of samples from this approximate distribution.</a:t>
            </a:r>
            <a:endParaRPr/>
          </a:p>
        </p:txBody>
      </p:sp>
      <p:sp>
        <p:nvSpPr>
          <p:cNvPr id="287" name="Google Shape;287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</a:t>
            </a:r>
            <a:endParaRPr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243000" y="556500"/>
            <a:ext cx="86472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estimator </a:t>
            </a:r>
            <a:r>
              <a:rPr i="1" lang="en"/>
              <a:t>f</a:t>
            </a:r>
            <a:r>
              <a:rPr lang="en"/>
              <a:t> exists in order to guess the value of an unknown parameter θ.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estimator </a:t>
            </a:r>
            <a:r>
              <a:rPr i="1" lang="en"/>
              <a:t>ci</a:t>
            </a:r>
            <a:r>
              <a:rPr lang="en"/>
              <a:t> for a </a:t>
            </a:r>
            <a:r>
              <a:rPr lang="en"/>
              <a:t>Y</a:t>
            </a:r>
            <a:r>
              <a:rPr lang="en"/>
              <a:t>% confidence interval for </a:t>
            </a:r>
            <a:r>
              <a:rPr i="1" lang="en"/>
              <a:t>f</a:t>
            </a:r>
            <a:r>
              <a:rPr lang="en"/>
              <a:t> is a function that takes a sample and returns an interval. This interval will (ideally) contain θ for Y% of samples.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0"/>
          <p:cNvGrpSpPr/>
          <p:nvPr/>
        </p:nvGrpSpPr>
        <p:grpSpPr>
          <a:xfrm>
            <a:off x="972950" y="3324175"/>
            <a:ext cx="1181008" cy="325557"/>
            <a:chOff x="972950" y="3324175"/>
            <a:chExt cx="1181008" cy="325557"/>
          </a:xfrm>
        </p:grpSpPr>
        <p:sp>
          <p:nvSpPr>
            <p:cNvPr id="290" name="Google Shape;290;p20"/>
            <p:cNvSpPr/>
            <p:nvPr/>
          </p:nvSpPr>
          <p:spPr>
            <a:xfrm>
              <a:off x="1653943" y="3324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828401" y="3324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002458" y="3324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653943" y="3498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828401" y="3498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002458" y="3498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20"/>
            <p:cNvCxnSpPr/>
            <p:nvPr/>
          </p:nvCxnSpPr>
          <p:spPr>
            <a:xfrm>
              <a:off x="972950" y="3501025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7" name="Google Shape;297;p20"/>
          <p:cNvGrpSpPr/>
          <p:nvPr/>
        </p:nvGrpSpPr>
        <p:grpSpPr>
          <a:xfrm>
            <a:off x="972950" y="2714575"/>
            <a:ext cx="1181008" cy="1620957"/>
            <a:chOff x="972950" y="2714575"/>
            <a:chExt cx="1181008" cy="1620957"/>
          </a:xfrm>
        </p:grpSpPr>
        <p:sp>
          <p:nvSpPr>
            <p:cNvPr id="298" name="Google Shape;298;p20"/>
            <p:cNvSpPr/>
            <p:nvPr/>
          </p:nvSpPr>
          <p:spPr>
            <a:xfrm>
              <a:off x="1653943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828401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002458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653943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828401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2002458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653943" y="4009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828401" y="4009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2002458" y="4009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653943" y="4184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828401" y="4184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2002458" y="4184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" name="Google Shape;310;p20"/>
            <p:cNvCxnSpPr/>
            <p:nvPr/>
          </p:nvCxnSpPr>
          <p:spPr>
            <a:xfrm flipH="1" rot="10800000">
              <a:off x="972950" y="2914525"/>
              <a:ext cx="338700" cy="5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0"/>
            <p:cNvCxnSpPr/>
            <p:nvPr/>
          </p:nvCxnSpPr>
          <p:spPr>
            <a:xfrm>
              <a:off x="972950" y="3501025"/>
              <a:ext cx="349200" cy="60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2" name="Google Shape;312;p20"/>
          <p:cNvSpPr txBox="1"/>
          <p:nvPr/>
        </p:nvSpPr>
        <p:spPr>
          <a:xfrm>
            <a:off x="1344725" y="2653200"/>
            <a:ext cx="1644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</a:t>
            </a:r>
            <a:r>
              <a:rPr lang="en"/>
              <a:t>(            , f, Y) = </a:t>
            </a:r>
            <a:endParaRPr/>
          </a:p>
        </p:txBody>
      </p:sp>
      <p:grpSp>
        <p:nvGrpSpPr>
          <p:cNvPr id="313" name="Google Shape;313;p20"/>
          <p:cNvGrpSpPr/>
          <p:nvPr/>
        </p:nvGrpSpPr>
        <p:grpSpPr>
          <a:xfrm>
            <a:off x="260158" y="1592575"/>
            <a:ext cx="1644600" cy="2645100"/>
            <a:chOff x="260158" y="1592575"/>
            <a:chExt cx="1644600" cy="2645100"/>
          </a:xfrm>
        </p:grpSpPr>
        <p:sp>
          <p:nvSpPr>
            <p:cNvPr id="314" name="Google Shape;314;p20"/>
            <p:cNvSpPr/>
            <p:nvPr/>
          </p:nvSpPr>
          <p:spPr>
            <a:xfrm>
              <a:off x="407468" y="2866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81926" y="2866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55983" y="2866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07468" y="3041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81926" y="3041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55983" y="3041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07468" y="32154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81926" y="32154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55983" y="32154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07468" y="33895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581926" y="33895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755983" y="33895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407468" y="35636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81926" y="35636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55983" y="35636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07468" y="37376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81926" y="37376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55983" y="37376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7468" y="39121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81926" y="39121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55983" y="39121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07468" y="4086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81926" y="4086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55983" y="4086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260158" y="1592575"/>
              <a:ext cx="1644600" cy="5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Confidence Interval</a:t>
              </a:r>
              <a:r>
                <a:rPr b="1"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1"/>
            </a:p>
          </p:txBody>
        </p:sp>
      </p:grpSp>
      <p:sp>
        <p:nvSpPr>
          <p:cNvPr id="339" name="Google Shape;339;p20"/>
          <p:cNvSpPr txBox="1"/>
          <p:nvPr/>
        </p:nvSpPr>
        <p:spPr>
          <a:xfrm>
            <a:off x="1344725" y="3262800"/>
            <a:ext cx="159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ci(            , f, Y) = 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1344725" y="3948600"/>
            <a:ext cx="1644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ci(            , f, Y) = </a:t>
            </a:r>
            <a:endParaRPr/>
          </a:p>
        </p:txBody>
      </p:sp>
      <p:cxnSp>
        <p:nvCxnSpPr>
          <p:cNvPr id="341" name="Google Shape;341;p20"/>
          <p:cNvCxnSpPr/>
          <p:nvPr/>
        </p:nvCxnSpPr>
        <p:spPr>
          <a:xfrm>
            <a:off x="2999797" y="3455907"/>
            <a:ext cx="63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42" name="Google Shape;342;p20"/>
          <p:cNvGrpSpPr/>
          <p:nvPr/>
        </p:nvGrpSpPr>
        <p:grpSpPr>
          <a:xfrm>
            <a:off x="3075997" y="2835478"/>
            <a:ext cx="769743" cy="1306228"/>
            <a:chOff x="3075997" y="2835478"/>
            <a:chExt cx="769743" cy="1306228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3075997" y="2835478"/>
              <a:ext cx="639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3206740" y="4141707"/>
              <a:ext cx="639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345" name="Google Shape;345;p20"/>
          <p:cNvGrpSpPr/>
          <p:nvPr/>
        </p:nvGrpSpPr>
        <p:grpSpPr>
          <a:xfrm>
            <a:off x="2772475" y="1854300"/>
            <a:ext cx="1461900" cy="334800"/>
            <a:chOff x="2772475" y="1854300"/>
            <a:chExt cx="1461900" cy="334800"/>
          </a:xfrm>
        </p:grpSpPr>
        <p:cxnSp>
          <p:nvCxnSpPr>
            <p:cNvPr id="346" name="Google Shape;346;p20"/>
            <p:cNvCxnSpPr/>
            <p:nvPr/>
          </p:nvCxnSpPr>
          <p:spPr>
            <a:xfrm>
              <a:off x="2772475" y="2180157"/>
              <a:ext cx="1461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47" name="Google Shape;347;p20"/>
            <p:cNvSpPr txBox="1"/>
            <p:nvPr/>
          </p:nvSpPr>
          <p:spPr>
            <a:xfrm>
              <a:off x="2861735" y="1854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3168082" y="1854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 txBox="1"/>
            <p:nvPr/>
          </p:nvSpPr>
          <p:spPr>
            <a:xfrm>
              <a:off x="3474428" y="1854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3780775" y="1854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20"/>
            <p:cNvCxnSpPr>
              <a:stCxn id="348" idx="1"/>
            </p:cNvCxnSpPr>
            <p:nvPr/>
          </p:nvCxnSpPr>
          <p:spPr>
            <a:xfrm>
              <a:off x="3168082" y="20217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2" name="Google Shape;352;p20"/>
          <p:cNvGrpSpPr/>
          <p:nvPr/>
        </p:nvGrpSpPr>
        <p:grpSpPr>
          <a:xfrm>
            <a:off x="3397725" y="2104575"/>
            <a:ext cx="956475" cy="2394625"/>
            <a:chOff x="3397725" y="2104575"/>
            <a:chExt cx="956475" cy="2394625"/>
          </a:xfrm>
        </p:grpSpPr>
        <p:cxnSp>
          <p:nvCxnSpPr>
            <p:cNvPr id="353" name="Google Shape;353;p20"/>
            <p:cNvCxnSpPr/>
            <p:nvPr/>
          </p:nvCxnSpPr>
          <p:spPr>
            <a:xfrm>
              <a:off x="3476728" y="2235700"/>
              <a:ext cx="0" cy="226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20"/>
            <p:cNvSpPr/>
            <p:nvPr/>
          </p:nvSpPr>
          <p:spPr>
            <a:xfrm>
              <a:off x="3397725" y="2104575"/>
              <a:ext cx="151500" cy="151500"/>
            </a:xfrm>
            <a:prstGeom prst="ellipse">
              <a:avLst/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3996900" y="2311890"/>
              <a:ext cx="357300" cy="5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θ</a:t>
              </a:r>
              <a:endParaRPr/>
            </a:p>
          </p:txBody>
        </p:sp>
        <p:cxnSp>
          <p:nvCxnSpPr>
            <p:cNvPr id="356" name="Google Shape;356;p20"/>
            <p:cNvCxnSpPr>
              <a:endCxn id="354" idx="5"/>
            </p:cNvCxnSpPr>
            <p:nvPr/>
          </p:nvCxnSpPr>
          <p:spPr>
            <a:xfrm rot="10800000">
              <a:off x="3527038" y="2233888"/>
              <a:ext cx="544800" cy="3489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7" name="Google Shape;357;p20"/>
          <p:cNvSpPr/>
          <p:nvPr/>
        </p:nvSpPr>
        <p:spPr>
          <a:xfrm>
            <a:off x="3909475" y="2952500"/>
            <a:ext cx="1242300" cy="1373700"/>
          </a:xfrm>
          <a:prstGeom prst="wedgeRectCallout">
            <a:avLst>
              <a:gd fmla="val -60481" name="adj1"/>
              <a:gd fmla="val -142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Y% of these intervals contain θ 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r>
              <a:rPr lang="en"/>
              <a:t>Confidence Interval</a:t>
            </a:r>
            <a:endParaRPr/>
          </a:p>
        </p:txBody>
      </p:sp>
      <p:grpSp>
        <p:nvGrpSpPr>
          <p:cNvPr id="363" name="Google Shape;363;p21"/>
          <p:cNvGrpSpPr/>
          <p:nvPr/>
        </p:nvGrpSpPr>
        <p:grpSpPr>
          <a:xfrm>
            <a:off x="407468" y="2257375"/>
            <a:ext cx="2532057" cy="1370700"/>
            <a:chOff x="407468" y="2257375"/>
            <a:chExt cx="2532057" cy="1370700"/>
          </a:xfrm>
        </p:grpSpPr>
        <p:sp>
          <p:nvSpPr>
            <p:cNvPr id="364" name="Google Shape;364;p21"/>
            <p:cNvSpPr/>
            <p:nvPr/>
          </p:nvSpPr>
          <p:spPr>
            <a:xfrm>
              <a:off x="407468" y="2257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81926" y="2257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755983" y="2257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407468" y="2431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81926" y="2431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755983" y="2431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07468" y="2605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81926" y="2605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755983" y="2605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07468" y="2779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81926" y="2779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55983" y="2779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407468" y="2954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81926" y="2954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755983" y="2954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07468" y="3128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81926" y="3128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55983" y="3128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407468" y="3302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1926" y="3302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755983" y="3302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407468" y="3476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1926" y="3476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755983" y="3476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653943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28401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002458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653943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1828401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002458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21"/>
            <p:cNvCxnSpPr/>
            <p:nvPr/>
          </p:nvCxnSpPr>
          <p:spPr>
            <a:xfrm>
              <a:off x="972950" y="2891425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5" name="Google Shape;395;p21"/>
            <p:cNvSpPr txBox="1"/>
            <p:nvPr/>
          </p:nvSpPr>
          <p:spPr>
            <a:xfrm>
              <a:off x="1344725" y="2653200"/>
              <a:ext cx="15948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ci(            , f, Y) = </a:t>
              </a: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2914043" y="2104975"/>
            <a:ext cx="2248924" cy="2382957"/>
            <a:chOff x="2914043" y="2104975"/>
            <a:chExt cx="2248924" cy="2382957"/>
          </a:xfrm>
        </p:grpSpPr>
        <p:cxnSp>
          <p:nvCxnSpPr>
            <p:cNvPr id="397" name="Google Shape;397;p21"/>
            <p:cNvCxnSpPr/>
            <p:nvPr/>
          </p:nvCxnSpPr>
          <p:spPr>
            <a:xfrm>
              <a:off x="3168082" y="27837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21"/>
            <p:cNvSpPr/>
            <p:nvPr/>
          </p:nvSpPr>
          <p:spPr>
            <a:xfrm>
              <a:off x="4028968" y="2104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203426" y="2104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377483" y="2104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028968" y="2279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203426" y="2279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377483" y="2279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028968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203426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377483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028968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203426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377483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028968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203426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377483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028968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203426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377483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914043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088501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262558" y="2714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914043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088501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62558" y="2888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21"/>
            <p:cNvCxnSpPr/>
            <p:nvPr/>
          </p:nvCxnSpPr>
          <p:spPr>
            <a:xfrm flipH="1" rot="10800000">
              <a:off x="3487550" y="2304925"/>
              <a:ext cx="338700" cy="5865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3" name="Google Shape;423;p21"/>
            <p:cNvCxnSpPr/>
            <p:nvPr/>
          </p:nvCxnSpPr>
          <p:spPr>
            <a:xfrm>
              <a:off x="3487550" y="2891425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4" name="Google Shape;424;p21"/>
            <p:cNvCxnSpPr/>
            <p:nvPr/>
          </p:nvCxnSpPr>
          <p:spPr>
            <a:xfrm>
              <a:off x="3487550" y="2891425"/>
              <a:ext cx="349200" cy="6048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5" name="Google Shape;425;p21"/>
            <p:cNvSpPr txBox="1"/>
            <p:nvPr/>
          </p:nvSpPr>
          <p:spPr>
            <a:xfrm>
              <a:off x="4065867" y="3622143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...</a:t>
              </a:r>
              <a:endParaRPr sz="2000"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028968" y="4162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203426" y="4162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377483" y="4162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028968" y="4336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203426" y="4336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377483" y="4336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3508400" y="2914850"/>
              <a:ext cx="328500" cy="13434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3" name="Google Shape;433;p21"/>
          <p:cNvGrpSpPr/>
          <p:nvPr/>
        </p:nvGrpSpPr>
        <p:grpSpPr>
          <a:xfrm>
            <a:off x="3793953" y="2043600"/>
            <a:ext cx="1097100" cy="2552700"/>
            <a:chOff x="3793953" y="2043600"/>
            <a:chExt cx="1097100" cy="2552700"/>
          </a:xfrm>
        </p:grpSpPr>
        <p:sp>
          <p:nvSpPr>
            <p:cNvPr id="434" name="Google Shape;434;p21"/>
            <p:cNvSpPr txBox="1"/>
            <p:nvPr/>
          </p:nvSpPr>
          <p:spPr>
            <a:xfrm>
              <a:off x="3793953" y="20436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 =</a:t>
              </a:r>
              <a:endParaRPr/>
            </a:p>
          </p:txBody>
        </p:sp>
        <p:sp>
          <p:nvSpPr>
            <p:cNvPr id="435" name="Google Shape;435;p21"/>
            <p:cNvSpPr txBox="1"/>
            <p:nvPr/>
          </p:nvSpPr>
          <p:spPr>
            <a:xfrm>
              <a:off x="3793953" y="26532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 =</a:t>
              </a:r>
              <a:endParaRPr/>
            </a:p>
          </p:txBody>
        </p:sp>
        <p:sp>
          <p:nvSpPr>
            <p:cNvPr id="436" name="Google Shape;436;p21"/>
            <p:cNvSpPr txBox="1"/>
            <p:nvPr/>
          </p:nvSpPr>
          <p:spPr>
            <a:xfrm>
              <a:off x="3793953" y="33390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 =</a:t>
              </a:r>
              <a:endParaRPr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3793953" y="41010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 =</a:t>
              </a:r>
              <a:endParaRPr/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4918350" y="1437625"/>
            <a:ext cx="3500400" cy="3205200"/>
            <a:chOff x="4918350" y="1437625"/>
            <a:chExt cx="3500400" cy="3205200"/>
          </a:xfrm>
        </p:grpSpPr>
        <p:sp>
          <p:nvSpPr>
            <p:cNvPr id="439" name="Google Shape;439;p21"/>
            <p:cNvSpPr/>
            <p:nvPr/>
          </p:nvSpPr>
          <p:spPr>
            <a:xfrm>
              <a:off x="6725250" y="2380575"/>
              <a:ext cx="1693500" cy="1708800"/>
            </a:xfrm>
            <a:prstGeom prst="wedgeRectCallout">
              <a:avLst>
                <a:gd fmla="val -60481" name="adj1"/>
                <a:gd fmla="val -14261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Choose an interval containing the middle Y% of these values.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918350" y="1437625"/>
              <a:ext cx="1594800" cy="3205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5286475" y="4728087"/>
            <a:ext cx="942000" cy="207813"/>
            <a:chOff x="5286475" y="4728087"/>
            <a:chExt cx="942000" cy="207813"/>
          </a:xfrm>
        </p:grpSpPr>
        <p:cxnSp>
          <p:nvCxnSpPr>
            <p:cNvPr id="442" name="Google Shape;442;p21"/>
            <p:cNvCxnSpPr/>
            <p:nvPr/>
          </p:nvCxnSpPr>
          <p:spPr>
            <a:xfrm>
              <a:off x="5286475" y="4935900"/>
              <a:ext cx="942000" cy="0"/>
            </a:xfrm>
            <a:prstGeom prst="straightConnector1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43" name="Google Shape;443;p21"/>
            <p:cNvSpPr/>
            <p:nvPr/>
          </p:nvSpPr>
          <p:spPr>
            <a:xfrm flipH="1" rot="10800000">
              <a:off x="5565800" y="4728087"/>
              <a:ext cx="357300" cy="86400"/>
            </a:xfrm>
            <a:prstGeom prst="triangle">
              <a:avLst>
                <a:gd fmla="val 5152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1"/>
          <p:cNvSpPr txBox="1"/>
          <p:nvPr>
            <p:ph idx="1" type="body"/>
          </p:nvPr>
        </p:nvSpPr>
        <p:spPr>
          <a:xfrm>
            <a:off x="243000" y="556500"/>
            <a:ext cx="8647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estimator </a:t>
            </a:r>
            <a:r>
              <a:rPr i="1" lang="en"/>
              <a:t>ci</a:t>
            </a:r>
            <a:r>
              <a:rPr lang="en"/>
              <a:t> for a Y% confidence interval for </a:t>
            </a:r>
            <a:r>
              <a:rPr i="1" lang="en"/>
              <a:t>f</a:t>
            </a:r>
            <a:r>
              <a:rPr lang="en"/>
              <a:t> is a function that takes a sample and returns an interval. This interval will (ideally) contain θ for Y% of samples.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1466263" y="3218775"/>
            <a:ext cx="1999500" cy="1708800"/>
          </a:xfrm>
          <a:prstGeom prst="wedgeRectCallout">
            <a:avLst>
              <a:gd fmla="val 55903" name="adj1"/>
              <a:gd fmla="val -282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Resample with replacement to approximate the sampling distribution of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6992407" y="4292057"/>
            <a:ext cx="140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>
              <a:solidFill>
                <a:srgbClr val="BE0712"/>
              </a:solidFill>
            </a:endParaRPr>
          </a:p>
        </p:txBody>
      </p:sp>
      <p:grpSp>
        <p:nvGrpSpPr>
          <p:cNvPr id="447" name="Google Shape;447;p21"/>
          <p:cNvGrpSpPr/>
          <p:nvPr/>
        </p:nvGrpSpPr>
        <p:grpSpPr>
          <a:xfrm>
            <a:off x="5487610" y="2191605"/>
            <a:ext cx="467400" cy="2143800"/>
            <a:chOff x="5487610" y="2191605"/>
            <a:chExt cx="467400" cy="2143800"/>
          </a:xfrm>
        </p:grpSpPr>
        <p:sp>
          <p:nvSpPr>
            <p:cNvPr id="448" name="Google Shape;448;p21"/>
            <p:cNvSpPr/>
            <p:nvPr/>
          </p:nvSpPr>
          <p:spPr>
            <a:xfrm>
              <a:off x="5868610" y="2191605"/>
              <a:ext cx="86400" cy="86400"/>
            </a:xfrm>
            <a:prstGeom prst="ellipse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487610" y="2801205"/>
              <a:ext cx="86400" cy="86400"/>
            </a:xfrm>
            <a:prstGeom prst="ellipse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716210" y="3487005"/>
              <a:ext cx="86400" cy="86400"/>
            </a:xfrm>
            <a:prstGeom prst="ellipse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640010" y="4249005"/>
              <a:ext cx="86400" cy="86400"/>
            </a:xfrm>
            <a:prstGeom prst="ellipse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1"/>
          <p:cNvGrpSpPr/>
          <p:nvPr/>
        </p:nvGrpSpPr>
        <p:grpSpPr>
          <a:xfrm>
            <a:off x="4982275" y="1473300"/>
            <a:ext cx="1461900" cy="2795275"/>
            <a:chOff x="4982275" y="1473300"/>
            <a:chExt cx="1461900" cy="2795275"/>
          </a:xfrm>
        </p:grpSpPr>
        <p:cxnSp>
          <p:nvCxnSpPr>
            <p:cNvPr id="453" name="Google Shape;453;p21"/>
            <p:cNvCxnSpPr/>
            <p:nvPr/>
          </p:nvCxnSpPr>
          <p:spPr>
            <a:xfrm>
              <a:off x="4982275" y="1799157"/>
              <a:ext cx="1461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54" name="Google Shape;454;p21"/>
            <p:cNvSpPr txBox="1"/>
            <p:nvPr/>
          </p:nvSpPr>
          <p:spPr>
            <a:xfrm>
              <a:off x="5071535" y="1473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1"/>
            <p:cNvSpPr txBox="1"/>
            <p:nvPr/>
          </p:nvSpPr>
          <p:spPr>
            <a:xfrm>
              <a:off x="5377882" y="1473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1"/>
            <p:cNvSpPr txBox="1"/>
            <p:nvPr/>
          </p:nvSpPr>
          <p:spPr>
            <a:xfrm>
              <a:off x="5684228" y="1473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1"/>
            <p:cNvSpPr txBox="1"/>
            <p:nvPr/>
          </p:nvSpPr>
          <p:spPr>
            <a:xfrm>
              <a:off x="5990575" y="1473300"/>
              <a:ext cx="3573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8" name="Google Shape;458;p21"/>
            <p:cNvCxnSpPr>
              <a:stCxn id="455" idx="1"/>
            </p:cNvCxnSpPr>
            <p:nvPr/>
          </p:nvCxnSpPr>
          <p:spPr>
            <a:xfrm>
              <a:off x="5377882" y="164070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1"/>
            <p:cNvCxnSpPr/>
            <p:nvPr/>
          </p:nvCxnSpPr>
          <p:spPr>
            <a:xfrm>
              <a:off x="5539693" y="1799525"/>
              <a:ext cx="0" cy="101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1"/>
            <p:cNvCxnSpPr/>
            <p:nvPr/>
          </p:nvCxnSpPr>
          <p:spPr>
            <a:xfrm>
              <a:off x="5909865" y="1799525"/>
              <a:ext cx="0" cy="41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1"/>
            <p:cNvCxnSpPr/>
            <p:nvPr/>
          </p:nvCxnSpPr>
          <p:spPr>
            <a:xfrm>
              <a:off x="5757475" y="1821175"/>
              <a:ext cx="0" cy="168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1"/>
            <p:cNvCxnSpPr/>
            <p:nvPr/>
          </p:nvCxnSpPr>
          <p:spPr>
            <a:xfrm>
              <a:off x="5681275" y="1821175"/>
              <a:ext cx="0" cy="244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a Classifier</a:t>
            </a:r>
            <a:endParaRPr/>
          </a:p>
        </p:txBody>
      </p:sp>
      <p:sp>
        <p:nvSpPr>
          <p:cNvPr id="473" name="Google Shape;473;p23"/>
          <p:cNvSpPr txBox="1"/>
          <p:nvPr>
            <p:ph idx="1" type="body"/>
          </p:nvPr>
        </p:nvSpPr>
        <p:spPr>
          <a:xfrm>
            <a:off x="243000" y="556500"/>
            <a:ext cx="88095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have a learning set (x</a:t>
            </a:r>
            <a:r>
              <a:rPr baseline="-25000" lang="en"/>
              <a:t>train</a:t>
            </a:r>
            <a:r>
              <a:rPr lang="en"/>
              <a:t>, y</a:t>
            </a:r>
            <a:r>
              <a:rPr baseline="-25000" lang="en"/>
              <a:t>train</a:t>
            </a:r>
            <a:r>
              <a:rPr lang="en"/>
              <a:t>) and test set (x</a:t>
            </a:r>
            <a:r>
              <a:rPr baseline="-25000" lang="en"/>
              <a:t>test</a:t>
            </a:r>
            <a:r>
              <a:rPr lang="en"/>
              <a:t>, y</a:t>
            </a:r>
            <a:r>
              <a:rPr baseline="-25000" lang="en"/>
              <a:t>test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are random samples from the same population.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want to know the accuracy of a classifier trained on </a:t>
            </a:r>
            <a:r>
              <a:rPr lang="en"/>
              <a:t>(x</a:t>
            </a:r>
            <a:r>
              <a:rPr baseline="-25000" lang="en"/>
              <a:t>train</a:t>
            </a:r>
            <a:r>
              <a:rPr lang="en"/>
              <a:t>, y</a:t>
            </a:r>
            <a:r>
              <a:rPr baseline="-25000" lang="en"/>
              <a:t>train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can’t! You can only </a:t>
            </a:r>
            <a:r>
              <a:rPr lang="en" u="sng"/>
              <a:t>estimate</a:t>
            </a:r>
            <a:r>
              <a:rPr lang="en"/>
              <a:t> the accuracy on the test set (a random sample).</a:t>
            </a:r>
            <a:endParaRPr/>
          </a:p>
        </p:txBody>
      </p:sp>
      <p:sp>
        <p:nvSpPr>
          <p:cNvPr id="474" name="Google Shape;474;p23"/>
          <p:cNvSpPr txBox="1"/>
          <p:nvPr>
            <p:ph idx="1" type="body"/>
          </p:nvPr>
        </p:nvSpPr>
        <p:spPr>
          <a:xfrm>
            <a:off x="776400" y="2509625"/>
            <a:ext cx="47922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β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model.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model.predict(β, 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accuracy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guess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6418775" y="3685250"/>
            <a:ext cx="2463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resample the test set only</a:t>
            </a:r>
            <a:endParaRPr b="1"/>
          </a:p>
        </p:txBody>
      </p:sp>
      <p:grpSp>
        <p:nvGrpSpPr>
          <p:cNvPr id="476" name="Google Shape;476;p23"/>
          <p:cNvGrpSpPr/>
          <p:nvPr/>
        </p:nvGrpSpPr>
        <p:grpSpPr>
          <a:xfrm>
            <a:off x="693425" y="3681675"/>
            <a:ext cx="5515550" cy="864900"/>
            <a:chOff x="693425" y="4138875"/>
            <a:chExt cx="5515550" cy="864900"/>
          </a:xfrm>
        </p:grpSpPr>
        <p:sp>
          <p:nvSpPr>
            <p:cNvPr id="477" name="Google Shape;477;p23"/>
            <p:cNvSpPr/>
            <p:nvPr/>
          </p:nvSpPr>
          <p:spPr>
            <a:xfrm>
              <a:off x="4209475" y="4165575"/>
              <a:ext cx="1999500" cy="838200"/>
            </a:xfrm>
            <a:prstGeom prst="wedgeRectCallout">
              <a:avLst>
                <a:gd fmla="val -58264" name="adj1"/>
                <a:gd fmla="val -22545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Estimator for the accuracy of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β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693425" y="4138875"/>
              <a:ext cx="3118500" cy="495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3"/>
          <p:cNvSpPr txBox="1"/>
          <p:nvPr/>
        </p:nvSpPr>
        <p:spPr>
          <a:xfrm>
            <a:off x="3868207" y="4476132"/>
            <a:ext cx="140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Two Classifiers</a:t>
            </a:r>
            <a:endParaRPr/>
          </a:p>
        </p:txBody>
      </p:sp>
      <p:sp>
        <p:nvSpPr>
          <p:cNvPr id="485" name="Google Shape;485;p24"/>
          <p:cNvSpPr txBox="1"/>
          <p:nvPr>
            <p:ph idx="1" type="body"/>
          </p:nvPr>
        </p:nvSpPr>
        <p:spPr>
          <a:xfrm>
            <a:off x="243000" y="556500"/>
            <a:ext cx="84438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have a learning set (x</a:t>
            </a:r>
            <a:r>
              <a:rPr baseline="-25000" lang="en"/>
              <a:t>train</a:t>
            </a:r>
            <a:r>
              <a:rPr lang="en"/>
              <a:t>, y</a:t>
            </a:r>
            <a:r>
              <a:rPr baseline="-25000" lang="en"/>
              <a:t>train</a:t>
            </a:r>
            <a:r>
              <a:rPr lang="en"/>
              <a:t>) and test set (x</a:t>
            </a:r>
            <a:r>
              <a:rPr baseline="-25000" lang="en"/>
              <a:t>test</a:t>
            </a:r>
            <a:r>
              <a:rPr lang="en"/>
              <a:t>, y</a:t>
            </a:r>
            <a:r>
              <a:rPr baseline="-25000" lang="en"/>
              <a:t>test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are random samples from the same population.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want to know if model</a:t>
            </a:r>
            <a:r>
              <a:rPr baseline="-25000" lang="en"/>
              <a:t>1</a:t>
            </a:r>
            <a:r>
              <a:rPr lang="en"/>
              <a:t> is better than model</a:t>
            </a:r>
            <a:r>
              <a:rPr baseline="-25000" lang="en"/>
              <a:t>2</a:t>
            </a:r>
            <a:r>
              <a:rPr lang="en"/>
              <a:t> for this training set.</a:t>
            </a:r>
            <a:endParaRPr/>
          </a:p>
        </p:txBody>
      </p:sp>
      <p:sp>
        <p:nvSpPr>
          <p:cNvPr id="486" name="Google Shape;486;p24"/>
          <p:cNvSpPr txBox="1"/>
          <p:nvPr>
            <p:ph idx="1" type="body"/>
          </p:nvPr>
        </p:nvSpPr>
        <p:spPr>
          <a:xfrm>
            <a:off x="776400" y="1976225"/>
            <a:ext cx="43887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β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model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.fit(x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β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model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.fit(x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model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predict(β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model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.predict(β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acc(y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- acc(y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4942975" y="4218650"/>
            <a:ext cx="432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resample the test set and compute accuracy differences.</a:t>
            </a:r>
            <a:endParaRPr b="1"/>
          </a:p>
        </p:txBody>
      </p:sp>
      <p:grpSp>
        <p:nvGrpSpPr>
          <p:cNvPr id="488" name="Google Shape;488;p24"/>
          <p:cNvGrpSpPr/>
          <p:nvPr/>
        </p:nvGrpSpPr>
        <p:grpSpPr>
          <a:xfrm>
            <a:off x="617225" y="3098775"/>
            <a:ext cx="6658550" cy="1707600"/>
            <a:chOff x="617225" y="3098775"/>
            <a:chExt cx="6658550" cy="1707600"/>
          </a:xfrm>
        </p:grpSpPr>
        <p:sp>
          <p:nvSpPr>
            <p:cNvPr id="489" name="Google Shape;489;p24"/>
            <p:cNvSpPr/>
            <p:nvPr/>
          </p:nvSpPr>
          <p:spPr>
            <a:xfrm>
              <a:off x="5276275" y="3098775"/>
              <a:ext cx="1999500" cy="1065300"/>
            </a:xfrm>
            <a:prstGeom prst="wedgeRectCallout">
              <a:avLst>
                <a:gd fmla="val -71263" name="adj1"/>
                <a:gd fmla="val 54522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Estimator for the difference in accuracy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17225" y="4164075"/>
              <a:ext cx="4147200" cy="642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/>
          <p:nvPr>
            <p:ph idx="1" type="body"/>
          </p:nvPr>
        </p:nvSpPr>
        <p:spPr>
          <a:xfrm>
            <a:off x="776400" y="1671425"/>
            <a:ext cx="75399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β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linear_regression.fit(x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y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)[i]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Linear Regression Parameters</a:t>
            </a:r>
            <a:endParaRPr/>
          </a:p>
        </p:txBody>
      </p:sp>
      <p:sp>
        <p:nvSpPr>
          <p:cNvPr id="497" name="Google Shape;497;p25"/>
          <p:cNvSpPr txBox="1"/>
          <p:nvPr>
            <p:ph idx="1" type="body"/>
          </p:nvPr>
        </p:nvSpPr>
        <p:spPr>
          <a:xfrm>
            <a:off x="243000" y="556500"/>
            <a:ext cx="86835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have a learning set (x</a:t>
            </a:r>
            <a:r>
              <a:rPr baseline="-25000" lang="en"/>
              <a:t>train</a:t>
            </a:r>
            <a:r>
              <a:rPr lang="en"/>
              <a:t>, y</a:t>
            </a:r>
            <a:r>
              <a:rPr baseline="-25000" lang="en"/>
              <a:t>train</a:t>
            </a:r>
            <a:r>
              <a:rPr lang="en"/>
              <a:t>) that’s a random sample from the population.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want to know what β</a:t>
            </a:r>
            <a:r>
              <a:rPr baseline="-25000" lang="en"/>
              <a:t>i</a:t>
            </a:r>
            <a:r>
              <a:rPr lang="en"/>
              <a:t> would be that describes the whole population.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725525" y="1671425"/>
            <a:ext cx="6042300" cy="1959250"/>
            <a:chOff x="725525" y="1671425"/>
            <a:chExt cx="6042300" cy="1959250"/>
          </a:xfrm>
        </p:grpSpPr>
        <p:sp>
          <p:nvSpPr>
            <p:cNvPr id="499" name="Google Shape;499;p25"/>
            <p:cNvSpPr/>
            <p:nvPr/>
          </p:nvSpPr>
          <p:spPr>
            <a:xfrm>
              <a:off x="4285675" y="2565375"/>
              <a:ext cx="1999500" cy="1065300"/>
            </a:xfrm>
            <a:prstGeom prst="wedgeRectCallout">
              <a:avLst>
                <a:gd fmla="val -23065" name="adj1"/>
                <a:gd fmla="val -6483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Estimator for the slope associated with covariate i</a:t>
              </a:r>
              <a:endParaRPr i="1"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725525" y="1671425"/>
              <a:ext cx="6042300" cy="672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5"/>
          <p:cNvSpPr txBox="1"/>
          <p:nvPr/>
        </p:nvSpPr>
        <p:spPr>
          <a:xfrm>
            <a:off x="6463025" y="2394850"/>
            <a:ext cx="2463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resample the training set.</a:t>
            </a:r>
            <a:endParaRPr b="1"/>
          </a:p>
        </p:txBody>
      </p:sp>
      <p:sp>
        <p:nvSpPr>
          <p:cNvPr id="502" name="Google Shape;502;p25"/>
          <p:cNvSpPr txBox="1"/>
          <p:nvPr>
            <p:ph idx="1" type="body"/>
          </p:nvPr>
        </p:nvSpPr>
        <p:spPr>
          <a:xfrm>
            <a:off x="243000" y="3604500"/>
            <a:ext cx="89010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concern: Linear regression estimates E[Y|X], so we should only resample 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solution: Resample the observed residuals Y-E[Y|X]; details in the textbook. </a:t>
            </a:r>
            <a:br>
              <a:rPr lang="en"/>
            </a:br>
            <a:r>
              <a:rPr lang="en"/>
              <a:t>		    (Example of a topic in a linear modeling course.)</a:t>
            </a:r>
            <a:endParaRPr/>
          </a:p>
        </p:txBody>
      </p:sp>
      <p:sp>
        <p:nvSpPr>
          <p:cNvPr id="503" name="Google Shape;503;p25"/>
          <p:cNvSpPr txBox="1"/>
          <p:nvPr/>
        </p:nvSpPr>
        <p:spPr>
          <a:xfrm>
            <a:off x="7068607" y="3104532"/>
            <a:ext cx="140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Inference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3000" y="556500"/>
            <a:ext cx="8443800" cy="4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Statistical inference involves drawing robust conclusions about the parameters of a population given only a random sample.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estimate the population mean using the sample mean, you’re going to guess the wrong population mean (in any interesting population).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Estimates of other population parameters, such as classifier accuracy and linear regression parameters, also differ from the truth, due to sampling.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terminology: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lang="en"/>
              <a:t>parameter</a:t>
            </a:r>
            <a:r>
              <a:rPr lang="en"/>
              <a:t> is some function of the unknown data generating distribution.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</a:t>
            </a:r>
            <a:r>
              <a:rPr b="1" lang="en"/>
              <a:t>estimator</a:t>
            </a:r>
            <a:r>
              <a:rPr lang="en"/>
              <a:t> is some function of the sample: an empirical distribution.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lang="en"/>
              <a:t>sampling distribution</a:t>
            </a:r>
            <a:r>
              <a:rPr lang="en"/>
              <a:t> is the </a:t>
            </a:r>
            <a:r>
              <a:rPr lang="en"/>
              <a:t>(unknown)</a:t>
            </a:r>
            <a:r>
              <a:rPr lang="en"/>
              <a:t> distribution of estimator values.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Estimators have bias, variance, and mean squared error; these are </a:t>
            </a:r>
            <a:r>
              <a:rPr b="1" i="1" lang="en"/>
              <a:t>parameters of the sampling distribution</a:t>
            </a:r>
            <a:r>
              <a:rPr lang="en"/>
              <a:t> of the estimator.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Statistical Inference?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Estimator Variance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243000" y="556500"/>
            <a:ext cx="84438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variance of the </a:t>
            </a:r>
            <a:r>
              <a:rPr b="1" lang="en"/>
              <a:t>sample mean estimator</a:t>
            </a:r>
            <a:r>
              <a:rPr lang="en"/>
              <a:t> for some sample of size </a:t>
            </a:r>
            <a:r>
              <a:rPr i="1" lang="en"/>
              <a:t>n</a:t>
            </a:r>
            <a:r>
              <a:rPr lang="en"/>
              <a:t>?</a:t>
            </a:r>
            <a:endParaRPr/>
          </a:p>
        </p:txBody>
      </p:sp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63" y="1166963"/>
            <a:ext cx="21240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243000" y="2467275"/>
            <a:ext cx="84438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μ wearing a hat? That’s standard notation for the sample mean.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outer E[...]? An average over all possible samples of size 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inner E[...]? Also an average over all possible samples of size n.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1819175" y="1664300"/>
            <a:ext cx="1938300" cy="815400"/>
          </a:xfrm>
          <a:prstGeom prst="wedgeRectCallout">
            <a:avLst>
              <a:gd fmla="val 33724" name="adj1"/>
              <a:gd fmla="val -689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the sample were different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3876575" y="1664300"/>
            <a:ext cx="2208900" cy="815400"/>
          </a:xfrm>
          <a:prstGeom prst="wedgeRectCallout">
            <a:avLst>
              <a:gd fmla="val -37254" name="adj1"/>
              <a:gd fmla="val -6553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sample mean would be different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59;p12"/>
          <p:cNvGrpSpPr/>
          <p:nvPr/>
        </p:nvGrpSpPr>
        <p:grpSpPr>
          <a:xfrm>
            <a:off x="4612900" y="1115325"/>
            <a:ext cx="4454875" cy="1027775"/>
            <a:chOff x="4612900" y="1115325"/>
            <a:chExt cx="4454875" cy="1027775"/>
          </a:xfrm>
        </p:grpSpPr>
        <p:sp>
          <p:nvSpPr>
            <p:cNvPr id="60" name="Google Shape;60;p12"/>
            <p:cNvSpPr/>
            <p:nvPr/>
          </p:nvSpPr>
          <p:spPr>
            <a:xfrm>
              <a:off x="6162575" y="1130900"/>
              <a:ext cx="2905200" cy="1012200"/>
            </a:xfrm>
            <a:prstGeom prst="wedgeRectCallout">
              <a:avLst>
                <a:gd fmla="val -78742" name="adj1"/>
                <a:gd fmla="val -24175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But the </a:t>
              </a:r>
              <a:br>
                <a:rPr lang="en" sz="20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“average sample mean” </a:t>
              </a:r>
              <a:br>
                <a:rPr lang="en" sz="20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would stay the same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4612900" y="1115325"/>
              <a:ext cx="671400" cy="495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43000" y="3610275"/>
            <a:ext cx="84438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Where’s the population mean? Variance isn’t about the population parameter.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I compute estimator variance from a sample? </a:t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5907350" y="3994178"/>
            <a:ext cx="1396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can’t!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5037400" y="4364350"/>
            <a:ext cx="3025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(But you can estimate it!)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Estimating an Estimator’s Variance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68175" y="2385050"/>
            <a:ext cx="52659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Impractical approach that would work: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Draw </a:t>
            </a:r>
            <a:r>
              <a:rPr i="1" lang="en"/>
              <a:t>m</a:t>
            </a:r>
            <a:r>
              <a:rPr lang="en"/>
              <a:t> different random samples of size </a:t>
            </a:r>
            <a:r>
              <a:rPr i="1" lang="en"/>
              <a:t>n</a:t>
            </a:r>
            <a:r>
              <a:rPr lang="en"/>
              <a:t> </a:t>
            </a:r>
            <a:br>
              <a:rPr lang="en"/>
            </a:br>
            <a:r>
              <a:rPr lang="en"/>
              <a:t>from the data generating distribution.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sample, apply the estimator </a:t>
            </a:r>
            <a:br>
              <a:rPr lang="en"/>
            </a:br>
            <a:r>
              <a:rPr lang="en"/>
              <a:t>(i.e., compute the sample mean).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Estimate the variance of the estimator using the empirical variance of these estimates.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43000" y="556500"/>
            <a:ext cx="84438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variance of the </a:t>
            </a:r>
            <a:r>
              <a:rPr b="1" lang="en"/>
              <a:t>sample mean estimator</a:t>
            </a:r>
            <a:r>
              <a:rPr lang="en"/>
              <a:t> for some sample of size </a:t>
            </a:r>
            <a:r>
              <a:rPr i="1" lang="en"/>
              <a:t>n</a:t>
            </a:r>
            <a:r>
              <a:rPr lang="en"/>
              <a:t>?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963" y="1166963"/>
            <a:ext cx="2124075" cy="3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3"/>
          <p:cNvGrpSpPr/>
          <p:nvPr/>
        </p:nvGrpSpPr>
        <p:grpSpPr>
          <a:xfrm>
            <a:off x="4612900" y="1115325"/>
            <a:ext cx="4060375" cy="1027775"/>
            <a:chOff x="4612900" y="1115325"/>
            <a:chExt cx="4060375" cy="1027775"/>
          </a:xfrm>
        </p:grpSpPr>
        <p:sp>
          <p:nvSpPr>
            <p:cNvPr id="74" name="Google Shape;74;p13"/>
            <p:cNvSpPr/>
            <p:nvPr/>
          </p:nvSpPr>
          <p:spPr>
            <a:xfrm>
              <a:off x="6086375" y="1130900"/>
              <a:ext cx="2586900" cy="1012200"/>
            </a:xfrm>
            <a:prstGeom prst="wedgeRectCallout">
              <a:avLst>
                <a:gd fmla="val -78742" name="adj1"/>
                <a:gd fmla="val -24175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Estimated by the empirical mean of the </a:t>
              </a:r>
              <a:r>
                <a:rPr i="1" lang="en"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 sample means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612900" y="1115325"/>
              <a:ext cx="671400" cy="495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13632" y="1056625"/>
            <a:ext cx="5361218" cy="1088997"/>
            <a:chOff x="313632" y="1056625"/>
            <a:chExt cx="5361218" cy="1088997"/>
          </a:xfrm>
        </p:grpSpPr>
        <p:sp>
          <p:nvSpPr>
            <p:cNvPr id="77" name="Google Shape;77;p13"/>
            <p:cNvSpPr/>
            <p:nvPr/>
          </p:nvSpPr>
          <p:spPr>
            <a:xfrm>
              <a:off x="313632" y="1133422"/>
              <a:ext cx="2905200" cy="1012200"/>
            </a:xfrm>
            <a:prstGeom prst="wedgeRectCallout">
              <a:avLst>
                <a:gd fmla="val 55481" name="adj1"/>
                <a:gd fmla="val -22404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Estimated by the empirical mean of </a:t>
              </a:r>
              <a:br>
                <a:rPr lang="en" sz="2000">
                  <a:latin typeface="Calibri"/>
                  <a:ea typeface="Calibri"/>
                  <a:cs typeface="Calibri"/>
                  <a:sym typeface="Calibri"/>
                </a:rPr>
              </a:br>
              <a:r>
                <a:rPr i="1" lang="en"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 squared differences 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443450" y="1056625"/>
              <a:ext cx="2231400" cy="630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6701582" y="4288150"/>
            <a:ext cx="140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>
              <a:solidFill>
                <a:srgbClr val="BE0712"/>
              </a:solidFill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6314968" y="2562175"/>
            <a:ext cx="2176415" cy="1620957"/>
            <a:chOff x="6314968" y="2562175"/>
            <a:chExt cx="2176415" cy="1620957"/>
          </a:xfrm>
        </p:grpSpPr>
        <p:sp>
          <p:nvSpPr>
            <p:cNvPr id="81" name="Google Shape;81;p13"/>
            <p:cNvSpPr/>
            <p:nvPr/>
          </p:nvSpPr>
          <p:spPr>
            <a:xfrm>
              <a:off x="6314968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489426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663483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314968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489426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663483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153168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327626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501683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153168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327626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501683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991368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165826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339883" y="25621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991368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165826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339883" y="27362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991368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165826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339883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991368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165826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339883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153168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327626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501683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153168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327626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501683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314968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489426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663483" y="31717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314968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489426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663483" y="33458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31496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489426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66348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31496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489426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66348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15316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327626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50168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15316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327626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0168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99136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165826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33988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99136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165826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3988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Resampling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Resampling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243000" y="556500"/>
            <a:ext cx="84438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Bootstrap resampling is a technique for estimating parameters of the sampling distribution of an estimator.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“The bootstrap” assumes that repeated resampling from a sample is a proxy for repeated sampling from the data generating distribution.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 A random sample resembles the population, so a random resample resembles a random sample.</a:t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>
            <a:off x="559868" y="3400375"/>
            <a:ext cx="500015" cy="1370700"/>
            <a:chOff x="559868" y="3400375"/>
            <a:chExt cx="500015" cy="1370700"/>
          </a:xfrm>
        </p:grpSpPr>
        <p:sp>
          <p:nvSpPr>
            <p:cNvPr id="147" name="Google Shape;147;p15"/>
            <p:cNvSpPr/>
            <p:nvPr/>
          </p:nvSpPr>
          <p:spPr>
            <a:xfrm>
              <a:off x="559868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34326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08383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9868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34326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908383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59868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734326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908383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59868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34326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08383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868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34326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908383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59868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34326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08383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59868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34326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908383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59868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34326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08383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/>
        </p:nvSpPr>
        <p:spPr>
          <a:xfrm>
            <a:off x="129415" y="2583175"/>
            <a:ext cx="1644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Impractical:</a:t>
            </a:r>
            <a:endParaRPr b="1"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1125350" y="3857575"/>
            <a:ext cx="1181008" cy="325557"/>
            <a:chOff x="1125350" y="3857575"/>
            <a:chExt cx="1181008" cy="325557"/>
          </a:xfrm>
        </p:grpSpPr>
        <p:sp>
          <p:nvSpPr>
            <p:cNvPr id="173" name="Google Shape;173;p15"/>
            <p:cNvSpPr/>
            <p:nvPr/>
          </p:nvSpPr>
          <p:spPr>
            <a:xfrm>
              <a:off x="180634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980801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15485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80634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980801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15485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15"/>
            <p:cNvCxnSpPr/>
            <p:nvPr/>
          </p:nvCxnSpPr>
          <p:spPr>
            <a:xfrm>
              <a:off x="1125350" y="4034425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0" name="Google Shape;180;p15"/>
          <p:cNvGrpSpPr/>
          <p:nvPr/>
        </p:nvGrpSpPr>
        <p:grpSpPr>
          <a:xfrm>
            <a:off x="1125350" y="3247975"/>
            <a:ext cx="1181008" cy="1620957"/>
            <a:chOff x="1125350" y="3247975"/>
            <a:chExt cx="1181008" cy="1620957"/>
          </a:xfrm>
        </p:grpSpPr>
        <p:sp>
          <p:nvSpPr>
            <p:cNvPr id="181" name="Google Shape;181;p15"/>
            <p:cNvSpPr/>
            <p:nvPr/>
          </p:nvSpPr>
          <p:spPr>
            <a:xfrm>
              <a:off x="1806343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980801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154858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806343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980801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154858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806343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980801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154858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806343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980801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154858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15"/>
            <p:cNvCxnSpPr/>
            <p:nvPr/>
          </p:nvCxnSpPr>
          <p:spPr>
            <a:xfrm flipH="1" rot="10800000">
              <a:off x="1125350" y="3447925"/>
              <a:ext cx="338700" cy="5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p15"/>
            <p:cNvCxnSpPr/>
            <p:nvPr/>
          </p:nvCxnSpPr>
          <p:spPr>
            <a:xfrm>
              <a:off x="1125350" y="4034425"/>
              <a:ext cx="349200" cy="60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5" name="Google Shape;195;p15"/>
          <p:cNvGrpSpPr/>
          <p:nvPr/>
        </p:nvGrpSpPr>
        <p:grpSpPr>
          <a:xfrm>
            <a:off x="1573325" y="3186600"/>
            <a:ext cx="1097100" cy="1790700"/>
            <a:chOff x="1573325" y="3186600"/>
            <a:chExt cx="1097100" cy="1790700"/>
          </a:xfrm>
        </p:grpSpPr>
        <p:sp>
          <p:nvSpPr>
            <p:cNvPr id="196" name="Google Shape;196;p15"/>
            <p:cNvSpPr txBox="1"/>
            <p:nvPr/>
          </p:nvSpPr>
          <p:spPr>
            <a:xfrm>
              <a:off x="1573325" y="31866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1573325" y="37962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  <p:sp>
          <p:nvSpPr>
            <p:cNvPr id="198" name="Google Shape;198;p15"/>
            <p:cNvSpPr txBox="1"/>
            <p:nvPr/>
          </p:nvSpPr>
          <p:spPr>
            <a:xfrm>
              <a:off x="1573325" y="44820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</p:grpSp>
      <p:sp>
        <p:nvSpPr>
          <p:cNvPr id="199" name="Google Shape;199;p15"/>
          <p:cNvSpPr/>
          <p:nvPr/>
        </p:nvSpPr>
        <p:spPr>
          <a:xfrm>
            <a:off x="2729800" y="3189425"/>
            <a:ext cx="1824900" cy="1373700"/>
          </a:xfrm>
          <a:prstGeom prst="wedgeRectCallout">
            <a:avLst>
              <a:gd fmla="val -63749" name="adj1"/>
              <a:gd fmla="val -326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drawn from the </a:t>
            </a:r>
            <a:b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sampling distribution of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200" name="Google Shape;200;p15"/>
          <p:cNvGrpSpPr/>
          <p:nvPr/>
        </p:nvGrpSpPr>
        <p:grpSpPr>
          <a:xfrm>
            <a:off x="6459350" y="3247975"/>
            <a:ext cx="1041433" cy="1620957"/>
            <a:chOff x="6459350" y="3247975"/>
            <a:chExt cx="1041433" cy="1620957"/>
          </a:xfrm>
        </p:grpSpPr>
        <p:sp>
          <p:nvSpPr>
            <p:cNvPr id="201" name="Google Shape;201;p15"/>
            <p:cNvSpPr/>
            <p:nvPr/>
          </p:nvSpPr>
          <p:spPr>
            <a:xfrm>
              <a:off x="7000768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175226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349283" y="32479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000768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175226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349283" y="34220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00076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7175226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34928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0076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175226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734928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00768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175226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349283" y="4543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000768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175226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349283" y="4717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" name="Google Shape;219;p15"/>
            <p:cNvCxnSpPr/>
            <p:nvPr/>
          </p:nvCxnSpPr>
          <p:spPr>
            <a:xfrm flipH="1" rot="10800000">
              <a:off x="6459350" y="3447925"/>
              <a:ext cx="338700" cy="5865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15"/>
            <p:cNvCxnSpPr/>
            <p:nvPr/>
          </p:nvCxnSpPr>
          <p:spPr>
            <a:xfrm>
              <a:off x="6459350" y="4034425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15"/>
            <p:cNvCxnSpPr/>
            <p:nvPr/>
          </p:nvCxnSpPr>
          <p:spPr>
            <a:xfrm>
              <a:off x="6459350" y="4034425"/>
              <a:ext cx="349200" cy="604800"/>
            </a:xfrm>
            <a:prstGeom prst="straightConnector1">
              <a:avLst/>
            </a:prstGeom>
            <a:noFill/>
            <a:ln cap="flat" cmpd="sng" w="9525">
              <a:solidFill>
                <a:srgbClr val="BF9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2" name="Google Shape;222;p15"/>
          <p:cNvGrpSpPr/>
          <p:nvPr/>
        </p:nvGrpSpPr>
        <p:grpSpPr>
          <a:xfrm>
            <a:off x="4672166" y="2583175"/>
            <a:ext cx="1713692" cy="2187900"/>
            <a:chOff x="4672166" y="2583175"/>
            <a:chExt cx="1713692" cy="2187900"/>
          </a:xfrm>
        </p:grpSpPr>
        <p:sp>
          <p:nvSpPr>
            <p:cNvPr id="223" name="Google Shape;223;p15"/>
            <p:cNvSpPr/>
            <p:nvPr/>
          </p:nvSpPr>
          <p:spPr>
            <a:xfrm>
              <a:off x="5885843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060301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234358" y="3857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885843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060301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234358" y="40316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053668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228126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5402183" y="34003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053668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8126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402183" y="3574432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053668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228126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02183" y="374889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053668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228126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402183" y="3922947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053668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5228126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402183" y="4097003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5053668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228126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02183" y="4271060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053668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228126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402183" y="4445518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053668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5228126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5402183" y="4619575"/>
              <a:ext cx="151500" cy="1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4672166" y="2583175"/>
              <a:ext cx="1644600" cy="5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Bootstrap:</a:t>
              </a:r>
              <a:endParaRPr b="1"/>
            </a:p>
          </p:txBody>
        </p:sp>
        <p:cxnSp>
          <p:nvCxnSpPr>
            <p:cNvPr id="254" name="Google Shape;254;p15"/>
            <p:cNvCxnSpPr/>
            <p:nvPr/>
          </p:nvCxnSpPr>
          <p:spPr>
            <a:xfrm>
              <a:off x="5621150" y="4034425"/>
              <a:ext cx="20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5" name="Google Shape;255;p15"/>
          <p:cNvGrpSpPr/>
          <p:nvPr/>
        </p:nvGrpSpPr>
        <p:grpSpPr>
          <a:xfrm>
            <a:off x="6765753" y="3186600"/>
            <a:ext cx="1097100" cy="1790700"/>
            <a:chOff x="6765753" y="3186600"/>
            <a:chExt cx="1097100" cy="1790700"/>
          </a:xfrm>
        </p:grpSpPr>
        <p:sp>
          <p:nvSpPr>
            <p:cNvPr id="256" name="Google Shape;256;p15"/>
            <p:cNvSpPr txBox="1"/>
            <p:nvPr/>
          </p:nvSpPr>
          <p:spPr>
            <a:xfrm>
              <a:off x="6765753" y="31866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6765753" y="37962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6765753" y="4482000"/>
              <a:ext cx="10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f(            )</a:t>
              </a:r>
              <a:endParaRPr/>
            </a:p>
          </p:txBody>
        </p:sp>
      </p:grpSp>
      <p:sp>
        <p:nvSpPr>
          <p:cNvPr id="259" name="Google Shape;259;p15"/>
          <p:cNvSpPr/>
          <p:nvPr/>
        </p:nvSpPr>
        <p:spPr>
          <a:xfrm>
            <a:off x="7691625" y="2656025"/>
            <a:ext cx="1407600" cy="2245200"/>
          </a:xfrm>
          <a:prstGeom prst="wedgeRectCallout">
            <a:avLst>
              <a:gd fmla="val -55088" name="adj1"/>
              <a:gd fmla="val -155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proxy for a sample from the sampling distribution of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3868207" y="4596857"/>
            <a:ext cx="140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(Demo)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Discussion</a:t>
            </a:r>
            <a:endParaRPr/>
          </a:p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243000" y="556500"/>
            <a:ext cx="8722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sampling distribution of the bootstrap estimator </a:t>
            </a:r>
            <a:r>
              <a:rPr lang="en"/>
              <a:t>(the bootstrap distribution) </a:t>
            </a:r>
            <a:r>
              <a:rPr lang="en"/>
              <a:t>does not exactly match the </a:t>
            </a:r>
            <a:r>
              <a:rPr b="1" lang="en"/>
              <a:t>sampling distribution of the original estimator</a:t>
            </a:r>
            <a:r>
              <a:rPr lang="en"/>
              <a:t>: the center and spread are both wrong (but often close).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bootstrap center is a random sample from the sampling distribution of the original estimator, and there’s no way to recover the true center.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spread</a:t>
            </a:r>
            <a:r>
              <a:rPr lang="en"/>
              <a:t> around the center (X-E[X]) of the bootstrap distribution is often a good approximation for the spread of the sampling distribution of the original estimator.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Warning</a:t>
            </a:r>
            <a:r>
              <a:rPr lang="en"/>
              <a:t>: small samples and skewed sampling distributions cause trouble and require various subtle adjustments to estimates based on the bootstrap.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