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91" r:id="rId5"/>
    <p:sldId id="286" r:id="rId6"/>
    <p:sldId id="287" r:id="rId7"/>
    <p:sldId id="288" r:id="rId8"/>
    <p:sldId id="265" r:id="rId9"/>
    <p:sldId id="266" r:id="rId10"/>
    <p:sldId id="267" r:id="rId11"/>
    <p:sldId id="268" r:id="rId12"/>
    <p:sldId id="289" r:id="rId13"/>
    <p:sldId id="278" r:id="rId14"/>
    <p:sldId id="279" r:id="rId15"/>
    <p:sldId id="280" r:id="rId16"/>
    <p:sldId id="281" r:id="rId17"/>
    <p:sldId id="282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2"/>
    <p:restoredTop sz="79942"/>
  </p:normalViewPr>
  <p:slideViewPr>
    <p:cSldViewPr snapToGrid="0" snapToObjects="1">
      <p:cViewPr varScale="1">
        <p:scale>
          <a:sx n="55" d="100"/>
          <a:sy n="55" d="100"/>
        </p:scale>
        <p:origin x="192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98BD1-6ABD-6749-955A-F65FF36E0CD1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BE3EF-BDEC-1E4A-854D-DB82F842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BCAC-45E8-D849-B14B-86A3314B0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89423-59DA-3C48-AA86-77EABA927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37D2-B58B-C343-B30C-3E2D1DE7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20698-D084-4C45-9005-5CD2C24F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366CB-D562-C74A-9A66-EED0B4FB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0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C74A-085F-2140-993B-BB125414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CB79C-F002-AF45-92A9-01DC1DBC0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9DC69-5440-2441-95D5-BD16F753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CBC7D-93EC-D048-8720-EA66736D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D481-FB3D-0F43-A9ED-3EDC0D8B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9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AE199-3C25-E34C-8886-71F419C31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265A7-688F-174C-BCFC-A52062E10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A5006-E03B-0946-AAEB-992A24BD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EA904-BB6C-B147-9902-E8B79C6A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E79E7-742B-8741-8045-C1FE628E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7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FCB6-4B02-4244-B048-3085EFB1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9828F-B740-3D41-92DE-7820BCBE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EDD08-2F36-B348-AF31-E3EDE146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716C8-30D6-D149-BE71-436EFC46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D8892-8189-9248-B6C5-D808178E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0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8E2D-A44D-9549-8447-D5306703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22065-11CC-5C42-8B91-689F2C3D5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6B9C2-A532-1C49-BCF0-9D7E0B9E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F89B4-8863-1247-B2EB-10654DE4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60502-80E3-E549-9744-1A832CC5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3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EF54-3C33-BC47-9918-A1679334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8220-F1AD-7D41-BF5A-546817B36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FFFDD-17E9-AC46-A292-17FDEC0C0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16753-0DFB-B247-930A-5FAFC555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A931E-1848-A24B-B164-33A9EB74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C553B-91E2-ED4B-B802-FBCDAED3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8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02A3-899D-8741-A945-04BFABE9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1F0B4-B490-6940-BB30-65280EE8D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65ECD-40AE-684D-B857-85F33E6CB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C9344-EF7B-2942-873C-EA851A156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532A8-1C02-BB46-8025-16F87AD30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A6771-3CA3-6C42-8F39-751ACD27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FA98D-48AB-F540-8BF4-AD9568FE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FDD87-9B2D-D546-8D46-CB97E056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6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9669-DC84-7F40-8FAB-0EF174D2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538AE-5DFB-AC46-A15E-6AB4192C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BCDDA-6C9B-F84E-B4F0-FAFAB276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3048A-0A7B-0F42-A695-B8967CE2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3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57B70-9DC5-764A-AB33-9D0CFE36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756E6-0432-D040-8005-BC063CB2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198F-4002-5B49-87CA-4D1E8E47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EE7D-9BD9-AD49-8D43-C9A82302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2AC98-A50A-2D42-A377-4DA56539E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8FFE-56CC-6841-B470-B46637527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2DE0C-4055-5F4A-94E1-85DB8539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5B2F-CD35-5A41-97AD-FD822DE7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4152A-2062-6A49-BC35-7B4C709D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3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0BBF-6F63-5246-BD0A-11ABA5AA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969EB-F446-F64D-A7AA-E440D0E49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276F8-6B64-8743-B424-CE5F5F21B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63BEA-D6AC-4746-B92E-E2C8423B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67B3D-1830-FD4D-92BF-D757E68A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2B461-805A-EC49-9F67-20AF84BB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2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53518-CEA8-F84B-8467-999ACA1A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6E69A-D352-1243-A793-349A9CDD3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1E802-D1E3-904E-BBD7-B62295950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E3DD3-73A7-4F4A-BB53-0F1969DA7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A7DF7-1F2A-A94D-B23A-3088AC7F1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D015-BC61-824F-BD19-D3825BBFF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of ALFF and IDEMO modalities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C4E4-24D5-5D46-93B2-56447752A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Fengling Hu</a:t>
            </a:r>
          </a:p>
          <a:p>
            <a:r>
              <a:rPr lang="en-US" dirty="0"/>
              <a:t>10/29/21</a:t>
            </a:r>
          </a:p>
        </p:txBody>
      </p:sp>
    </p:spTree>
    <p:extLst>
      <p:ext uri="{BB962C8B-B14F-4D97-AF65-F5344CB8AC3E}">
        <p14:creationId xmlns:p14="http://schemas.microsoft.com/office/powerpoint/2010/main" val="12881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DD3337CD-324D-D149-8A58-FCE0F89EA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5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B5313BE-3D18-2C4F-A757-D199D11B7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24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A97A-9455-F74F-B7E0-C8AC9764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Thresholded</a:t>
            </a:r>
            <a:r>
              <a:rPr lang="en-US" dirty="0"/>
              <a:t> P-value Maps (FDR 0.05)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B8761-971D-0946-AC07-21BA3726C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455EBB0B-DF4C-E24E-811E-11BD5CFC6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1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rrow&#10;&#10;Description automatically generated with medium confidence">
            <a:extLst>
              <a:ext uri="{FF2B5EF4-FFF2-40B4-BE49-F238E27FC236}">
                <a16:creationId xmlns:a16="http://schemas.microsoft.com/office/drawing/2014/main" id="{27EACAAC-A0A8-1443-86A4-137569CC5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28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2711C8FF-21CC-1B43-B5CC-8D8133147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99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58903B70-1806-4A4D-8375-F135654D2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82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arrow&#10;&#10;Description automatically generated">
            <a:extLst>
              <a:ext uri="{FF2B5EF4-FFF2-40B4-BE49-F238E27FC236}">
                <a16:creationId xmlns:a16="http://schemas.microsoft.com/office/drawing/2014/main" id="{1B4B9B08-749D-E041-9E70-CDCC1FD5C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81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559968C-39EB-3A40-881C-216E1811F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2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5F31-83E7-AC4B-BD71-249B8418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52C4-0876-984F-B6DE-362B6EC20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Barplots</a:t>
            </a:r>
            <a:r>
              <a:rPr lang="en-US" dirty="0"/>
              <a:t> on networks and subcortical structures</a:t>
            </a:r>
          </a:p>
          <a:p>
            <a:pPr marL="971550" lvl="1" indent="-514350">
              <a:buAutoNum type="arabicPeriod"/>
            </a:pPr>
            <a:r>
              <a:rPr lang="en-US" dirty="0"/>
              <a:t>Coupling</a:t>
            </a:r>
          </a:p>
          <a:p>
            <a:pPr marL="514350" indent="-514350">
              <a:buAutoNum type="arabicPeriod"/>
            </a:pPr>
            <a:r>
              <a:rPr lang="en-US" dirty="0"/>
              <a:t>Descriptive images (voxel means and variance across 760 subjects)</a:t>
            </a:r>
          </a:p>
          <a:p>
            <a:pPr marL="971550" lvl="1" indent="-514350">
              <a:buAutoNum type="arabicPeriod"/>
            </a:pPr>
            <a:r>
              <a:rPr lang="en-US" dirty="0"/>
              <a:t>Coupling </a:t>
            </a:r>
          </a:p>
          <a:p>
            <a:pPr marL="514350" indent="-514350">
              <a:buAutoNum type="arabicPeriod"/>
            </a:pPr>
            <a:r>
              <a:rPr lang="en-US" dirty="0"/>
              <a:t>Binary </a:t>
            </a:r>
            <a:r>
              <a:rPr lang="en-US" dirty="0" err="1"/>
              <a:t>thresholded</a:t>
            </a:r>
            <a:r>
              <a:rPr lang="en-US" dirty="0"/>
              <a:t> p-value maps (FDR 0.05)</a:t>
            </a:r>
          </a:p>
          <a:p>
            <a:pPr marL="971550" lvl="1" indent="-514350">
              <a:buAutoNum type="arabicPeriod"/>
            </a:pPr>
            <a:r>
              <a:rPr lang="en-US" dirty="0"/>
              <a:t>Coupling</a:t>
            </a:r>
          </a:p>
        </p:txBody>
      </p:sp>
    </p:spTree>
    <p:extLst>
      <p:ext uri="{BB962C8B-B14F-4D97-AF65-F5344CB8AC3E}">
        <p14:creationId xmlns:p14="http://schemas.microsoft.com/office/powerpoint/2010/main" val="341349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31BD-7F44-4042-8B71-BF11763A0A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08565"/>
            <a:ext cx="10515600" cy="1325563"/>
          </a:xfrm>
        </p:spPr>
        <p:txBody>
          <a:bodyPr/>
          <a:lstStyle/>
          <a:p>
            <a:r>
              <a:rPr lang="en-US" dirty="0"/>
              <a:t>Of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36299-439B-A748-AB19-58C56F43E8D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42301"/>
            <a:ext cx="10515600" cy="474408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Global_wcov</a:t>
            </a:r>
            <a:r>
              <a:rPr lang="en-US" dirty="0"/>
              <a:t> means 1) Globally, each brain was scaled to mean 0, </a:t>
            </a:r>
            <a:r>
              <a:rPr lang="en-US" dirty="0" err="1"/>
              <a:t>sd</a:t>
            </a:r>
            <a:r>
              <a:rPr lang="en-US" dirty="0"/>
              <a:t> 1. 2) In neighborhoods, PCA was run on a weighted covariance matrix. 3) Coupling coefficient is logit of first eigenvalue transformed to scale of 0-1.</a:t>
            </a:r>
          </a:p>
          <a:p>
            <a:r>
              <a:rPr lang="en-US" dirty="0" err="1"/>
              <a:t>Unscaled_wcor</a:t>
            </a:r>
            <a:r>
              <a:rPr lang="en-US" dirty="0"/>
              <a:t> means 1) Globally, no scaling was done. 2) In neighborhoods, PCA was run on a weighted correlation matrix. 3) Coupling coefficient is logit of first eigenvalue transformed to scale of 0-1.</a:t>
            </a:r>
          </a:p>
          <a:p>
            <a:r>
              <a:rPr lang="en-US" dirty="0"/>
              <a:t>Surfaces are projected from MNI-space using </a:t>
            </a:r>
            <a:r>
              <a:rPr lang="en-US" dirty="0" err="1"/>
              <a:t>PySurfer</a:t>
            </a:r>
            <a:r>
              <a:rPr lang="en-US" dirty="0"/>
              <a:t> </a:t>
            </a:r>
          </a:p>
          <a:p>
            <a:r>
              <a:rPr lang="en-US" dirty="0"/>
              <a:t>Sex (B</a:t>
            </a:r>
            <a:r>
              <a:rPr lang="en-US" baseline="-25000" dirty="0"/>
              <a:t>1</a:t>
            </a:r>
            <a:r>
              <a:rPr lang="en-US" dirty="0"/>
              <a:t>) and age (B</a:t>
            </a:r>
            <a:r>
              <a:rPr lang="en-US" baseline="-25000" dirty="0"/>
              <a:t>2</a:t>
            </a:r>
            <a:r>
              <a:rPr lang="en-US" dirty="0"/>
              <a:t>) effects are from the model Y ~ B</a:t>
            </a:r>
            <a:r>
              <a:rPr lang="en-US" baseline="-25000" dirty="0"/>
              <a:t>1</a:t>
            </a:r>
            <a:r>
              <a:rPr lang="en-US" dirty="0"/>
              <a:t>*sex + B</a:t>
            </a:r>
            <a:r>
              <a:rPr lang="en-US" baseline="-25000" dirty="0"/>
              <a:t>2</a:t>
            </a:r>
            <a:r>
              <a:rPr lang="en-US" dirty="0"/>
              <a:t>*age</a:t>
            </a:r>
          </a:p>
          <a:p>
            <a:r>
              <a:rPr lang="en-US" dirty="0"/>
              <a:t>Sex-age (B</a:t>
            </a:r>
            <a:r>
              <a:rPr lang="en-US" baseline="-25000" dirty="0"/>
              <a:t>3</a:t>
            </a:r>
            <a:r>
              <a:rPr lang="en-US" dirty="0"/>
              <a:t>) interaction effects are from the model Y ~ B</a:t>
            </a:r>
            <a:r>
              <a:rPr lang="en-US" baseline="-25000" dirty="0"/>
              <a:t>1</a:t>
            </a:r>
            <a:r>
              <a:rPr lang="en-US" dirty="0"/>
              <a:t>*sex + B</a:t>
            </a:r>
            <a:r>
              <a:rPr lang="en-US" baseline="-25000" dirty="0"/>
              <a:t>2</a:t>
            </a:r>
            <a:r>
              <a:rPr lang="en-US" dirty="0"/>
              <a:t>*age + B</a:t>
            </a:r>
            <a:r>
              <a:rPr lang="en-US" baseline="-25000" dirty="0"/>
              <a:t>3</a:t>
            </a:r>
            <a:r>
              <a:rPr lang="en-US" dirty="0"/>
              <a:t>*sex*age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4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E798-6043-174E-9333-BE219339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Barplots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B9AF6-0064-3640-BE57-A9F6D6E099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C024AF2-B7A7-F742-BA3A-0DF09338C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17" y="0"/>
            <a:ext cx="10360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7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5D91DDC5-EC1A-AA49-B5B2-BE59F67DB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17" y="0"/>
            <a:ext cx="10360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3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ADE7-BB76-AB46-910F-DEE23B05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28555-CE3A-E34F-80E1-BE84E9D17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3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670D5F4-918F-0C4C-8BC4-424E160A1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66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EF65973-F8DC-1A46-8089-45923E97F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78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197</Words>
  <Application>Microsoft Macintosh PowerPoint</Application>
  <PresentationFormat>Widescreen</PresentationFormat>
  <Paragraphs>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Coupling of ALFF and IDEMO modalities</vt:lpstr>
      <vt:lpstr>Order of content</vt:lpstr>
      <vt:lpstr>Of note</vt:lpstr>
      <vt:lpstr>Barplots</vt:lpstr>
      <vt:lpstr>PowerPoint Presentation</vt:lpstr>
      <vt:lpstr>PowerPoint Presentation</vt:lpstr>
      <vt:lpstr>Descriptive Images</vt:lpstr>
      <vt:lpstr>PowerPoint Presentation</vt:lpstr>
      <vt:lpstr>PowerPoint Presentation</vt:lpstr>
      <vt:lpstr>PowerPoint Presentation</vt:lpstr>
      <vt:lpstr>PowerPoint Presentation</vt:lpstr>
      <vt:lpstr>Thresholded P-value Maps (FDR 0.05)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Coupling of ALFF, CBF (ISLA), and IDEMO (task) modalities</dc:title>
  <dc:creator>Hu, Fengling</dc:creator>
  <cp:lastModifiedBy>Hu, Fengling</cp:lastModifiedBy>
  <cp:revision>10</cp:revision>
  <dcterms:created xsi:type="dcterms:W3CDTF">2021-10-02T12:57:01Z</dcterms:created>
  <dcterms:modified xsi:type="dcterms:W3CDTF">2021-10-29T13:59:56Z</dcterms:modified>
</cp:coreProperties>
</file>