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91" r:id="rId5"/>
    <p:sldId id="286" r:id="rId6"/>
    <p:sldId id="287" r:id="rId7"/>
    <p:sldId id="288" r:id="rId8"/>
    <p:sldId id="265" r:id="rId9"/>
    <p:sldId id="266" r:id="rId10"/>
    <p:sldId id="267" r:id="rId11"/>
    <p:sldId id="268" r:id="rId12"/>
    <p:sldId id="289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/>
    <p:restoredTop sz="80000"/>
  </p:normalViewPr>
  <p:slideViewPr>
    <p:cSldViewPr snapToGrid="0" snapToObjects="1">
      <p:cViewPr varScale="1">
        <p:scale>
          <a:sx n="55" d="100"/>
          <a:sy n="55" d="100"/>
        </p:scale>
        <p:origin x="19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8BD1-6ABD-6749-955A-F65FF36E0CD1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E3EF-BDEC-1E4A-854D-DB82F842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BCAC-45E8-D849-B14B-86A3314B0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89423-59DA-3C48-AA86-77EABA92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37D2-B58B-C343-B30C-3E2D1DE7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0698-D084-4C45-9005-5CD2C24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66CB-D562-C74A-9A66-EED0B4FB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C74A-085F-2140-993B-BB125414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CB79C-F002-AF45-92A9-01DC1DBC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DC69-5440-2441-95D5-BD16F753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CBC7D-93EC-D048-8720-EA66736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D481-FB3D-0F43-A9ED-3EDC0D8B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E199-3C25-E34C-8886-71F419C3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65A7-688F-174C-BCFC-A52062E1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5006-E03B-0946-AAEB-992A24BD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A904-BB6C-B147-9902-E8B79C6A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79E7-742B-8741-8045-C1FE628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FCB6-4B02-4244-B048-3085EFB1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828F-B740-3D41-92DE-7820BCBE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DD08-2F36-B348-AF31-E3EDE146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16C8-30D6-D149-BE71-436EFC46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8892-8189-9248-B6C5-D808178E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8E2D-A44D-9549-8447-D5306703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2065-11CC-5C42-8B91-689F2C3D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9C2-A532-1C49-BCF0-9D7E0B9E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89B4-8863-1247-B2EB-10654DE4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0502-80E3-E549-9744-1A832CC5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EF54-3C33-BC47-9918-A1679334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8220-F1AD-7D41-BF5A-546817B3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FFDD-17E9-AC46-A292-17FDEC0C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6753-0DFB-B247-930A-5FAFC555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931E-1848-A24B-B164-33A9EB7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553B-91E2-ED4B-B802-FBCDAED3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2A3-899D-8741-A945-04BFABE9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F0B4-B490-6940-BB30-65280EE8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65ECD-40AE-684D-B857-85F33E6C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C9344-EF7B-2942-873C-EA851A156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532A8-1C02-BB46-8025-16F87AD30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A6771-3CA3-6C42-8F39-751ACD27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FA98D-48AB-F540-8BF4-AD9568FE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FDD87-9B2D-D546-8D46-CB97E056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9669-DC84-7F40-8FAB-0EF174D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538AE-5DFB-AC46-A15E-6AB4192C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BCDDA-6C9B-F84E-B4F0-FAFAB276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3048A-0A7B-0F42-A695-B8967CE2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57B70-9DC5-764A-AB33-9D0CFE36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756E6-0432-D040-8005-BC063CB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198F-4002-5B49-87CA-4D1E8E4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EE7D-9BD9-AD49-8D43-C9A8230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AC98-A50A-2D42-A377-4DA56539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8FFE-56CC-6841-B470-B4663752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2DE0C-4055-5F4A-94E1-85DB8539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5B2F-CD35-5A41-97AD-FD822DE7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152A-2062-6A49-BC35-7B4C709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BBF-6F63-5246-BD0A-11ABA5AA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69EB-F446-F64D-A7AA-E440D0E49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276F8-6B64-8743-B424-CE5F5F21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3BEA-D6AC-4746-B92E-E2C8423B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67B3D-1830-FD4D-92BF-D757E68A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B461-805A-EC49-9F67-20AF84B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53518-CEA8-F84B-8467-999ACA1A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E69A-D352-1243-A793-349A9CDD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E802-D1E3-904E-BBD7-B62295950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5174-81DC-1A44-82E2-309F575263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3DD3-73A7-4F4A-BB53-0F1969DA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7DF7-1F2A-A94D-B23A-3088AC7F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4BD1-7545-554B-AD7B-568727E7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015-BC61-824F-BD19-D3825BBF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of ALFF and IDEMO modalities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4E4-24D5-5D46-93B2-56447752A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Fengling Hu</a:t>
            </a:r>
          </a:p>
          <a:p>
            <a:r>
              <a:rPr lang="en-US" dirty="0"/>
              <a:t>10/29/21</a:t>
            </a:r>
          </a:p>
        </p:txBody>
      </p:sp>
    </p:spTree>
    <p:extLst>
      <p:ext uri="{BB962C8B-B14F-4D97-AF65-F5344CB8AC3E}">
        <p14:creationId xmlns:p14="http://schemas.microsoft.com/office/powerpoint/2010/main" val="12881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D3337CD-324D-D149-8A58-FCE0F89E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B5313BE-3D18-2C4F-A757-D199D11B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A97A-9455-F74F-B7E0-C8AC976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Thresholded</a:t>
            </a:r>
            <a:r>
              <a:rPr lang="en-US" dirty="0"/>
              <a:t> P-value Maps (FDR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8761-971D-0946-AC07-21BA3726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55EBB0B-DF4C-E24E-811E-11BD5CFC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row&#10;&#10;Description automatically generated with medium confidence">
            <a:extLst>
              <a:ext uri="{FF2B5EF4-FFF2-40B4-BE49-F238E27FC236}">
                <a16:creationId xmlns:a16="http://schemas.microsoft.com/office/drawing/2014/main" id="{27EACAAC-A0A8-1443-86A4-137569CC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711C8FF-21CC-1B43-B5CC-8D813314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58903B70-1806-4A4D-8375-F135654D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arrow&#10;&#10;Description automatically generated">
            <a:extLst>
              <a:ext uri="{FF2B5EF4-FFF2-40B4-BE49-F238E27FC236}">
                <a16:creationId xmlns:a16="http://schemas.microsoft.com/office/drawing/2014/main" id="{1B4B9B08-749D-E041-9E70-CDCC1FD5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8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3559968C-39EB-3A40-881C-216E1811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5F31-83E7-AC4B-BD71-249B8418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52C4-0876-984F-B6DE-362B6EC2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Barplots</a:t>
            </a:r>
            <a:r>
              <a:rPr lang="en-US" dirty="0"/>
              <a:t> on networks and subcortical structures</a:t>
            </a:r>
          </a:p>
          <a:p>
            <a:pPr marL="971550" lvl="1" indent="-514350">
              <a:buAutoNum type="arabicPeriod"/>
            </a:pPr>
            <a:r>
              <a:rPr lang="en-US" dirty="0"/>
              <a:t>Coupling</a:t>
            </a:r>
          </a:p>
          <a:p>
            <a:pPr marL="514350" indent="-514350">
              <a:buAutoNum type="arabicPeriod"/>
            </a:pPr>
            <a:r>
              <a:rPr lang="en-US" dirty="0"/>
              <a:t>Descriptive images (voxel means and variance across 760 subjects)</a:t>
            </a:r>
          </a:p>
          <a:p>
            <a:pPr marL="971550" lvl="1" indent="-514350">
              <a:buAutoNum type="arabicPeriod"/>
            </a:pPr>
            <a:r>
              <a:rPr lang="en-US" dirty="0"/>
              <a:t>Coupling </a:t>
            </a:r>
          </a:p>
          <a:p>
            <a:pPr marL="514350" indent="-514350">
              <a:buAutoNum type="arabicPeriod"/>
            </a:pPr>
            <a:r>
              <a:rPr lang="en-US" dirty="0"/>
              <a:t>Binary </a:t>
            </a:r>
            <a:r>
              <a:rPr lang="en-US" dirty="0" err="1"/>
              <a:t>thresholded</a:t>
            </a:r>
            <a:r>
              <a:rPr lang="en-US" dirty="0"/>
              <a:t> p-value maps (FDR 0.05)</a:t>
            </a:r>
          </a:p>
          <a:p>
            <a:pPr marL="971550" lvl="1" indent="-514350">
              <a:buAutoNum type="arabicPeriod"/>
            </a:pPr>
            <a:r>
              <a:rPr lang="en-US" dirty="0"/>
              <a:t>Coupling</a:t>
            </a:r>
          </a:p>
        </p:txBody>
      </p:sp>
    </p:spTree>
    <p:extLst>
      <p:ext uri="{BB962C8B-B14F-4D97-AF65-F5344CB8AC3E}">
        <p14:creationId xmlns:p14="http://schemas.microsoft.com/office/powerpoint/2010/main" val="34134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31BD-7F44-4042-8B71-BF11763A0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08565"/>
            <a:ext cx="10515600" cy="1325563"/>
          </a:xfrm>
        </p:spPr>
        <p:txBody>
          <a:bodyPr/>
          <a:lstStyle/>
          <a:p>
            <a:r>
              <a:rPr lang="en-US" dirty="0"/>
              <a:t>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6299-439B-A748-AB19-58C56F43E8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42301"/>
            <a:ext cx="10515600" cy="474408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Global_wcov</a:t>
            </a:r>
            <a:r>
              <a:rPr lang="en-US" dirty="0"/>
              <a:t> means 1) Globally, each brain was scaled to mean 0, </a:t>
            </a:r>
            <a:r>
              <a:rPr lang="en-US" dirty="0" err="1"/>
              <a:t>sd</a:t>
            </a:r>
            <a:r>
              <a:rPr lang="en-US" dirty="0"/>
              <a:t> 1. 2) In neighborhoods, PCA was run on a weighted covariance matrix. 3) Coupling coefficient is logit of first eigenvalue transformed to scale of 0-1.</a:t>
            </a:r>
          </a:p>
          <a:p>
            <a:r>
              <a:rPr lang="en-US" dirty="0" err="1"/>
              <a:t>Unscaled_wcor</a:t>
            </a:r>
            <a:r>
              <a:rPr lang="en-US" dirty="0"/>
              <a:t> means 1) Globally, no scaling was done. 2) In neighborhoods, PCA was run on a weighted correlation matrix. 3) Coupling coefficient is logit of first eigenvalue transformed to scale of 0-1.</a:t>
            </a:r>
          </a:p>
          <a:p>
            <a:r>
              <a:rPr lang="en-US" dirty="0"/>
              <a:t>Surfaces are projected from MNI-space using </a:t>
            </a:r>
            <a:r>
              <a:rPr lang="en-US" dirty="0" err="1"/>
              <a:t>PySurfer</a:t>
            </a:r>
            <a:r>
              <a:rPr lang="en-US" dirty="0"/>
              <a:t> </a:t>
            </a:r>
          </a:p>
          <a:p>
            <a:r>
              <a:rPr lang="en-US" dirty="0"/>
              <a:t>Sex (B</a:t>
            </a:r>
            <a:r>
              <a:rPr lang="en-US" baseline="-25000" dirty="0"/>
              <a:t>1</a:t>
            </a:r>
            <a:r>
              <a:rPr lang="en-US" dirty="0"/>
              <a:t>) and age (B</a:t>
            </a:r>
            <a:r>
              <a:rPr lang="en-US" baseline="-25000" dirty="0"/>
              <a:t>2</a:t>
            </a:r>
            <a:r>
              <a:rPr lang="en-US" dirty="0"/>
              <a:t>) effects are from the model Y ~ B</a:t>
            </a:r>
            <a:r>
              <a:rPr lang="en-US" baseline="-25000" dirty="0"/>
              <a:t>1</a:t>
            </a:r>
            <a:r>
              <a:rPr lang="en-US" dirty="0"/>
              <a:t>*sex + B</a:t>
            </a:r>
            <a:r>
              <a:rPr lang="en-US" baseline="-25000" dirty="0"/>
              <a:t>2</a:t>
            </a:r>
            <a:r>
              <a:rPr lang="en-US" dirty="0"/>
              <a:t>*age</a:t>
            </a:r>
          </a:p>
          <a:p>
            <a:r>
              <a:rPr lang="en-US" dirty="0"/>
              <a:t>Sex-age (B</a:t>
            </a:r>
            <a:r>
              <a:rPr lang="en-US" baseline="-25000" dirty="0"/>
              <a:t>3</a:t>
            </a:r>
            <a:r>
              <a:rPr lang="en-US" dirty="0"/>
              <a:t>) interaction effects are from the model Y ~ B</a:t>
            </a:r>
            <a:r>
              <a:rPr lang="en-US" baseline="-25000" dirty="0"/>
              <a:t>1</a:t>
            </a:r>
            <a:r>
              <a:rPr lang="en-US" dirty="0"/>
              <a:t>*sex + B</a:t>
            </a:r>
            <a:r>
              <a:rPr lang="en-US" baseline="-25000" dirty="0"/>
              <a:t>2</a:t>
            </a:r>
            <a:r>
              <a:rPr lang="en-US" dirty="0"/>
              <a:t>*age + B</a:t>
            </a:r>
            <a:r>
              <a:rPr lang="en-US" baseline="-25000" dirty="0"/>
              <a:t>3</a:t>
            </a:r>
            <a:r>
              <a:rPr lang="en-US" dirty="0"/>
              <a:t>*sex*age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E798-6043-174E-9333-BE21933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9AF6-0064-3640-BE57-A9F6D6E09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C024AF2-B7A7-F742-BA3A-0DF09338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7" y="0"/>
            <a:ext cx="10360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5D91DDC5-EC1A-AA49-B5B2-BE59F67D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7" y="0"/>
            <a:ext cx="10360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ADE7-BB76-AB46-910F-DEE23B0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8555-CE3A-E34F-80E1-BE84E9D17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670D5F4-918F-0C4C-8BC4-424E160A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F65973-F8DC-1A46-8089-45923E97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197</Words>
  <Application>Microsoft Macintosh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Coupling of ALFF and IDEMO modalities</vt:lpstr>
      <vt:lpstr>Order of content</vt:lpstr>
      <vt:lpstr>Of note</vt:lpstr>
      <vt:lpstr>Barplots</vt:lpstr>
      <vt:lpstr>PowerPoint Presentation</vt:lpstr>
      <vt:lpstr>PowerPoint Presentation</vt:lpstr>
      <vt:lpstr>Descriptive Images</vt:lpstr>
      <vt:lpstr>PowerPoint Presentation</vt:lpstr>
      <vt:lpstr>PowerPoint Presentation</vt:lpstr>
      <vt:lpstr>PowerPoint Presentation</vt:lpstr>
      <vt:lpstr>PowerPoint Presentation</vt:lpstr>
      <vt:lpstr>Thresholded P-value Maps (FDR 0.05)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of ALFF, CBF (ISLA), and IDEMO (task) modalities</dc:title>
  <dc:creator>Hu, Fengling</dc:creator>
  <cp:lastModifiedBy>Hu, Fengling</cp:lastModifiedBy>
  <cp:revision>11</cp:revision>
  <dcterms:created xsi:type="dcterms:W3CDTF">2021-10-02T12:57:01Z</dcterms:created>
  <dcterms:modified xsi:type="dcterms:W3CDTF">2021-10-29T14:00:58Z</dcterms:modified>
</cp:coreProperties>
</file>