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301" r:id="rId8"/>
    <p:sldId id="302" r:id="rId9"/>
    <p:sldId id="261" r:id="rId10"/>
    <p:sldId id="262" r:id="rId11"/>
    <p:sldId id="265" r:id="rId12"/>
    <p:sldId id="300" r:id="rId13"/>
    <p:sldId id="298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2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E81E-6D1A-4748-B403-1B7020746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CD01E-5C14-3A4E-BC74-3EC88F19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2648-1A22-664A-B54A-0275A320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5C6D-442A-644F-965E-AA84B71D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9F96-23CD-E241-8E93-88F52910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77C-2B6D-9744-8E59-BF86E590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A61C-2F54-6A48-B2AB-0485DC231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A5FE0-9BD0-4C44-ACA1-93A7795F1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39BEC-9F59-7541-B641-F5E55B9B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EC4F-2A76-5348-9347-70C38220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54E4-F21C-7C46-8ABD-02A04D55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3023-2E19-0647-AE16-CEF331C0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612E4-0813-6447-A6A0-665947E5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D3AF-259F-564C-88AD-73336243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06DB-6E14-934B-AE23-DC3F7860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53BF-8C1C-AB4D-9DFD-314C94C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BD33-1DA8-BA42-A1F7-EE4435209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2A30-01A3-C04C-9EEE-2A478D12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2FAD-4235-BC46-9DC3-38E7B828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842A-F8C9-D34D-824E-269861A5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FFE5-B77B-B84A-8BB0-6342DF42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6393-7D63-D94B-8556-64020FBD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6F0C-8F0D-1049-8DE6-ED6AA749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B5C7-5F99-4A44-A7E5-E009631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C7C8-31D4-D64C-83F9-5E7638B8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85B9-82E0-6B4A-AC66-B858CE69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6804-664A-9F4B-9CDB-553567CF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8B4A-43F6-9548-9A46-38AA309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30C0-EA61-E84E-8A8F-84CE1B4E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4666-805D-C448-BA2E-E58177A3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29A4-FE0A-2246-9809-F6BB6210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C88-3C9D-F840-A02C-979D99FD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156F-81C6-2B41-97F6-B6038E8FC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6E49B-6D7B-5147-A815-7840EC57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E003-D895-4947-A254-2497E0A3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4BA21-C622-1E4B-B9E0-F2FE7EE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5471-2652-3148-B616-77BB01EB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C88-3C9D-F840-A02C-979D99FD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44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156F-81C6-2B41-97F6-B6038E8FC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704734"/>
            <a:ext cx="6019800" cy="31532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6E49B-6D7B-5147-A815-7840EC57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04734"/>
            <a:ext cx="6019800" cy="315326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96CB03-46A9-2E4F-ADFC-6B501E430C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64434"/>
            <a:ext cx="6019800" cy="3174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8F5F4D-92FF-DE4E-90A2-E1A63CDFA0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464434"/>
            <a:ext cx="6019800" cy="3174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9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02DB-C64A-EE42-B8E2-305EA548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8573-6389-6E43-9AD3-84472704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9F5B-EAEF-A94E-8F49-DC23AEA6D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46FB3-A4D7-C44C-92EB-727734F87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3D037-8A07-A943-9B65-7354BEDE7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3889E-BF4F-5447-8473-5391AEB8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7465-5D83-994E-BE2D-67E24728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5A9EE-A61B-5A48-9863-73F0E79D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AE21-440A-5440-8CA2-28B36052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91E99-509F-CC49-A2FA-220B1BE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B568-521C-FB48-AB25-B3309252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1BB4-2801-A24B-B5B4-FA9E09F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0C861-46F9-4C45-B86D-DB13992B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50519-80F0-A842-82E7-01E1E231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B658C-0580-B043-81CC-CD2919A7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C996-4EF6-1040-83FB-E839F333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8D60-B4DB-484C-A07D-8E2F8E38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4461F-5EEF-EE45-8162-F2B2A40BE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F252F-820B-D544-99EC-FB06090F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0CF6-C297-F841-906E-418428D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E20A-D745-E543-BF8B-5E111396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1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8CF38-7308-AF4D-B879-088F81CC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99C3-95D7-AA47-91F2-C3C131E9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2BE5-28A9-AA40-BC3B-3AF9C0F2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0DBE-3388-F94E-BBC9-1C5D3C71F30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F6AA-79C2-CE42-8970-1F941B9A5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F652-96AB-4A4B-B865-9D2B747D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0B15-4DE2-1E4F-A0E3-4CDAA919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Two-modality, global </a:t>
            </a:r>
            <a:r>
              <a:rPr lang="en-US" dirty="0" err="1"/>
              <a:t>wcov</a:t>
            </a:r>
            <a:r>
              <a:rPr lang="en-US" dirty="0"/>
              <a:t> mean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B52F4D-B71B-C446-8FF8-E8E688A4F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1B3DDC0-69B0-2540-9ABA-A27B569B13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D1811E7-983E-3B4C-8287-379A716EAF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26E5959-2743-8345-8966-269660F0B06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85757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887635" cy="464434"/>
          </a:xfrm>
        </p:spPr>
        <p:txBody>
          <a:bodyPr>
            <a:normAutofit fontScale="90000"/>
          </a:bodyPr>
          <a:lstStyle/>
          <a:p>
            <a:r>
              <a:rPr lang="en-US" dirty="0"/>
              <a:t>CBF (normalized average from three-modality pop)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CC8BA1-6E55-6146-A4F4-2E2C65013D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CF90EA-E573-4F4A-B2E0-D9DEDA8766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8DF767-3214-B248-91BE-4FA06C23E6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84ED5B-891B-884B-AF47-6EB15B549BA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242188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464434"/>
          </a:xfrm>
        </p:spPr>
        <p:txBody>
          <a:bodyPr>
            <a:normAutofit fontScale="90000"/>
          </a:bodyPr>
          <a:lstStyle/>
          <a:p>
            <a:r>
              <a:rPr lang="en-US" dirty="0"/>
              <a:t>IDEMO (normalized average from three-modality pop)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F1D74-E675-6247-A239-6899A03F8A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FE7AB3-8AC0-E049-95B0-985DFCD58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47EA43-8EE9-B044-AF81-E4522382E9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368A956-058C-BE49-8969-31FA6538FE5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282658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Two-modality, proportion of significant voxels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0D4E3-BF4D-BB4B-88B7-362FB90324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449" y="1825625"/>
            <a:ext cx="5037102" cy="435133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904FC8-DDD1-7B44-A5AE-E0A5CCB8B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6417" y="1825625"/>
            <a:ext cx="5053166" cy="4351338"/>
          </a:xfrm>
        </p:spPr>
      </p:pic>
    </p:spTree>
    <p:extLst>
      <p:ext uri="{BB962C8B-B14F-4D97-AF65-F5344CB8AC3E}">
        <p14:creationId xmlns:p14="http://schemas.microsoft.com/office/powerpoint/2010/main" val="170870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8808-E0CB-DC4C-B2E7-FDBC1FEA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365125"/>
            <a:ext cx="10780059" cy="1325563"/>
          </a:xfrm>
        </p:spPr>
        <p:txBody>
          <a:bodyPr/>
          <a:lstStyle/>
          <a:p>
            <a:r>
              <a:rPr lang="en-US" dirty="0"/>
              <a:t>Three-modality, proportion of significant voxels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B9C759-0553-0C44-B9F2-0EBDF4146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060" y="1825625"/>
            <a:ext cx="5047879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91B31B-2491-5D4F-8B78-647FE5800D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264" y="1825625"/>
            <a:ext cx="4969471" cy="4351338"/>
          </a:xfrm>
        </p:spPr>
      </p:pic>
    </p:spTree>
    <p:extLst>
      <p:ext uri="{BB962C8B-B14F-4D97-AF65-F5344CB8AC3E}">
        <p14:creationId xmlns:p14="http://schemas.microsoft.com/office/powerpoint/2010/main" val="74423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7148-54DC-9845-B30F-4667853B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Test p-values (generated by Sarah Weinstein)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CDE38C4-664C-DF43-9195-747845447C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9300620"/>
              </p:ext>
            </p:extLst>
          </p:nvPr>
        </p:nvGraphicFramePr>
        <p:xfrm>
          <a:off x="0" y="2579915"/>
          <a:ext cx="6019798" cy="2237742"/>
        </p:xfrm>
        <a:graphic>
          <a:graphicData uri="http://schemas.openxmlformats.org/drawingml/2006/table">
            <a:tbl>
              <a:tblPr/>
              <a:tblGrid>
                <a:gridCol w="858092">
                  <a:extLst>
                    <a:ext uri="{9D8B030D-6E8A-4147-A177-3AD203B41FA5}">
                      <a16:colId xmlns:a16="http://schemas.microsoft.com/office/drawing/2014/main" val="3850526398"/>
                    </a:ext>
                  </a:extLst>
                </a:gridCol>
                <a:gridCol w="1341386">
                  <a:extLst>
                    <a:ext uri="{9D8B030D-6E8A-4147-A177-3AD203B41FA5}">
                      <a16:colId xmlns:a16="http://schemas.microsoft.com/office/drawing/2014/main" val="329801732"/>
                    </a:ext>
                  </a:extLst>
                </a:gridCol>
                <a:gridCol w="1370976">
                  <a:extLst>
                    <a:ext uri="{9D8B030D-6E8A-4147-A177-3AD203B41FA5}">
                      <a16:colId xmlns:a16="http://schemas.microsoft.com/office/drawing/2014/main" val="3809715514"/>
                    </a:ext>
                  </a:extLst>
                </a:gridCol>
                <a:gridCol w="1236179">
                  <a:extLst>
                    <a:ext uri="{9D8B030D-6E8A-4147-A177-3AD203B41FA5}">
                      <a16:colId xmlns:a16="http://schemas.microsoft.com/office/drawing/2014/main" val="1685628866"/>
                    </a:ext>
                  </a:extLst>
                </a:gridCol>
                <a:gridCol w="1213165">
                  <a:extLst>
                    <a:ext uri="{9D8B030D-6E8A-4147-A177-3AD203B41FA5}">
                      <a16:colId xmlns:a16="http://schemas.microsoft.com/office/drawing/2014/main" val="1831818550"/>
                    </a:ext>
                  </a:extLst>
                </a:gridCol>
              </a:tblGrid>
              <a:tr h="24863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Three-modality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92605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unscaled_wcor_sex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unscaled_wcor_age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global_wcov_sex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global_wcov_age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795647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yeo7_1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174919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yeo7_2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0.937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774616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yeo7_3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485640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yeo7_4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15850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yeo7_5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697754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yeo7_6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4394"/>
                  </a:ext>
                </a:extLst>
              </a:tr>
              <a:tr h="248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yeo7_7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</a:t>
                      </a:r>
                    </a:p>
                  </a:txBody>
                  <a:tcPr marL="8504" marR="8504" marT="8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980993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FE8ABF7-ACCC-C741-AF2A-2ABF32A828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702234"/>
              </p:ext>
            </p:extLst>
          </p:nvPr>
        </p:nvGraphicFramePr>
        <p:xfrm>
          <a:off x="6172200" y="2579916"/>
          <a:ext cx="6019800" cy="2267352"/>
        </p:xfrm>
        <a:graphic>
          <a:graphicData uri="http://schemas.openxmlformats.org/drawingml/2006/table">
            <a:tbl>
              <a:tblPr/>
              <a:tblGrid>
                <a:gridCol w="643884">
                  <a:extLst>
                    <a:ext uri="{9D8B030D-6E8A-4147-A177-3AD203B41FA5}">
                      <a16:colId xmlns:a16="http://schemas.microsoft.com/office/drawing/2014/main" val="2603666029"/>
                    </a:ext>
                  </a:extLst>
                </a:gridCol>
                <a:gridCol w="1420631">
                  <a:extLst>
                    <a:ext uri="{9D8B030D-6E8A-4147-A177-3AD203B41FA5}">
                      <a16:colId xmlns:a16="http://schemas.microsoft.com/office/drawing/2014/main" val="1478423421"/>
                    </a:ext>
                  </a:extLst>
                </a:gridCol>
                <a:gridCol w="1430853">
                  <a:extLst>
                    <a:ext uri="{9D8B030D-6E8A-4147-A177-3AD203B41FA5}">
                      <a16:colId xmlns:a16="http://schemas.microsoft.com/office/drawing/2014/main" val="2112235882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727979076"/>
                    </a:ext>
                  </a:extLst>
                </a:gridCol>
                <a:gridCol w="1257106">
                  <a:extLst>
                    <a:ext uri="{9D8B030D-6E8A-4147-A177-3AD203B41FA5}">
                      <a16:colId xmlns:a16="http://schemas.microsoft.com/office/drawing/2014/main" val="307408272"/>
                    </a:ext>
                  </a:extLst>
                </a:gridCol>
              </a:tblGrid>
              <a:tr h="25192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Two-modality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0802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unscaled_wcor_sex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unscaled_wcor_age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global_wcov_sex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global_wcov_age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771241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yeo7_1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28531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yeo7_2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37560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yeo7_3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663480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yeo7_4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439279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yeo7_5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292379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yeo7_6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24978"/>
                  </a:ext>
                </a:extLst>
              </a:tr>
              <a:tr h="25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yeo7_7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0.481</a:t>
                      </a:r>
                    </a:p>
                  </a:txBody>
                  <a:tcPr marL="8812" marR="8812" marT="8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2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Two-modality, global </a:t>
            </a:r>
            <a:r>
              <a:rPr lang="en-US" dirty="0" err="1"/>
              <a:t>wcov</a:t>
            </a:r>
            <a:r>
              <a:rPr lang="en-US" dirty="0"/>
              <a:t> variance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4B725A-28F0-3341-9E8F-A55A754363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630DDC-ED64-C749-B86E-B26656FBE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AAB5B1-4394-E049-8762-8E529C01BB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5F856A-21CA-C845-8E95-7529738A6E6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287410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Two-modality, unscaled </a:t>
            </a:r>
            <a:r>
              <a:rPr lang="en-US" dirty="0" err="1"/>
              <a:t>wcor</a:t>
            </a:r>
            <a:r>
              <a:rPr lang="en-US" dirty="0"/>
              <a:t> mean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444C71-6A0A-3B4D-8E80-04A31767E4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79F428-D668-BA4D-A515-CD176AB75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06A8CC-0DED-A841-8A81-E03181F876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34826D4-0ECF-484C-984A-E5AC9C55A77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22640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Two-modality, unscaled </a:t>
            </a:r>
            <a:r>
              <a:rPr lang="en-US" dirty="0" err="1"/>
              <a:t>wcor</a:t>
            </a:r>
            <a:r>
              <a:rPr lang="en-US" dirty="0"/>
              <a:t> variance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170043-934C-944E-97E1-818E19B40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DE264F-0BFB-0248-9827-83C230D8A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C91E7D-5560-B347-8A56-D8200AB203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1145C1-F4B3-3246-9932-867E6B09157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185791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Three-modality, global </a:t>
            </a:r>
            <a:r>
              <a:rPr lang="en-US" dirty="0" err="1"/>
              <a:t>wcov</a:t>
            </a:r>
            <a:r>
              <a:rPr lang="en-US" dirty="0"/>
              <a:t> mean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F9CA1D-C1A2-C446-B592-A25560294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5E092E-AA6C-744C-B706-EA02AD0D9F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FFE66A-90AE-8E48-B7A2-657E91D9BC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A547AC5-68E1-4C48-9826-875B154378D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22476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Three-modality, global </a:t>
            </a:r>
            <a:r>
              <a:rPr lang="en-US" dirty="0" err="1"/>
              <a:t>wcov</a:t>
            </a:r>
            <a:r>
              <a:rPr lang="en-US" dirty="0"/>
              <a:t> variance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1B4812-BA0B-9141-84DA-12A98E433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F2DC8E-2E9C-AB48-90A2-0B2A498E9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DA3002-3D10-1141-B426-F57E30EDF1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D500F6-259F-A540-BB8C-6E3700664A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139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BC65-C42F-9747-A6F8-465D64AD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Three-modality, unscaled </a:t>
            </a:r>
            <a:r>
              <a:rPr lang="en-US" dirty="0" err="1"/>
              <a:t>wcor</a:t>
            </a:r>
            <a:r>
              <a:rPr lang="en-US" dirty="0"/>
              <a:t> mean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8CF224-1936-B444-B003-60D1E0C17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8BF00C-8AFF-6842-AEDA-E1B0105C5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B62FCD-B20D-5E4D-999D-34903A2695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358A411-D356-2E4C-9AC1-3B0260D35EF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28732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F9BA-B8AA-5A4D-8B1F-086DDC9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Three-modality, unscaled </a:t>
            </a:r>
            <a:r>
              <a:rPr lang="en-US" dirty="0" err="1"/>
              <a:t>wcor</a:t>
            </a:r>
            <a:r>
              <a:rPr lang="en-US" dirty="0"/>
              <a:t> variance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BA36DB-7D8A-C84F-A1C0-F3D4B5D2B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9F36DB-3918-1A49-A4BE-ED2AA877F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84B4A5-3AA4-884C-B9DD-017195438A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68F21F9-B54F-0B42-BAF9-5B4EED613BB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197683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6A5-FB11-5F45-BC4C-113B782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65444" cy="464434"/>
          </a:xfrm>
        </p:spPr>
        <p:txBody>
          <a:bodyPr>
            <a:normAutofit fontScale="90000"/>
          </a:bodyPr>
          <a:lstStyle/>
          <a:p>
            <a:r>
              <a:rPr lang="en-US" dirty="0"/>
              <a:t>ALFF (normalized average from three-modality pop)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B32491-B246-1B47-B59B-92D07037DB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356" y="3705225"/>
            <a:ext cx="5443088" cy="31527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0DBC46-9840-394C-8BA8-0DAC9C78E2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0556" y="3705225"/>
            <a:ext cx="5443088" cy="31527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69DADA-6FA1-5D44-A69C-39EF521F10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70541" y="465138"/>
            <a:ext cx="5478717" cy="317341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7C7946-6477-D14C-879B-CBD8C329820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6442741" y="465138"/>
            <a:ext cx="5478717" cy="3173412"/>
          </a:xfrm>
        </p:spPr>
      </p:pic>
    </p:spTree>
    <p:extLst>
      <p:ext uri="{BB962C8B-B14F-4D97-AF65-F5344CB8AC3E}">
        <p14:creationId xmlns:p14="http://schemas.microsoft.com/office/powerpoint/2010/main" val="21425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199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Two-modality, global wcov mean</vt:lpstr>
      <vt:lpstr>Two-modality, global wcov variance</vt:lpstr>
      <vt:lpstr>Two-modality, unscaled wcor mean</vt:lpstr>
      <vt:lpstr>Two-modality, unscaled wcor variance</vt:lpstr>
      <vt:lpstr>Three-modality, global wcov mean</vt:lpstr>
      <vt:lpstr>Three-modality, global wcov variance</vt:lpstr>
      <vt:lpstr>Three-modality, unscaled wcor mean</vt:lpstr>
      <vt:lpstr>Three-modality, unscaled wcor variance</vt:lpstr>
      <vt:lpstr>ALFF (normalized average from three-modality pop)</vt:lpstr>
      <vt:lpstr>CBF (normalized average from three-modality pop)</vt:lpstr>
      <vt:lpstr>IDEMO (normalized average from three-modality pop)</vt:lpstr>
      <vt:lpstr>Two-modality, proportion of significant voxels</vt:lpstr>
      <vt:lpstr>Three-modality, proportion of significant voxels</vt:lpstr>
      <vt:lpstr>Spin Test p-values (generated by Sarah Weinstein)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Fengling</dc:creator>
  <cp:lastModifiedBy>Hu, Fengling</cp:lastModifiedBy>
  <cp:revision>6</cp:revision>
  <dcterms:created xsi:type="dcterms:W3CDTF">2021-01-20T23:20:01Z</dcterms:created>
  <dcterms:modified xsi:type="dcterms:W3CDTF">2021-01-21T00:52:38Z</dcterms:modified>
</cp:coreProperties>
</file>