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1" r:id="rId4"/>
    <p:sldId id="257" r:id="rId5"/>
    <p:sldId id="267" r:id="rId6"/>
    <p:sldId id="264" r:id="rId7"/>
    <p:sldId id="276" r:id="rId8"/>
    <p:sldId id="277" r:id="rId9"/>
    <p:sldId id="266" r:id="rId10"/>
    <p:sldId id="279" r:id="rId11"/>
    <p:sldId id="275" r:id="rId12"/>
    <p:sldId id="268" r:id="rId13"/>
    <p:sldId id="278" r:id="rId14"/>
    <p:sldId id="281" r:id="rId15"/>
    <p:sldId id="280" r:id="rId16"/>
    <p:sldId id="282" r:id="rId17"/>
    <p:sldId id="269" r:id="rId18"/>
    <p:sldId id="286" r:id="rId19"/>
    <p:sldId id="270" r:id="rId20"/>
    <p:sldId id="287" r:id="rId21"/>
    <p:sldId id="271" r:id="rId22"/>
    <p:sldId id="288" r:id="rId23"/>
    <p:sldId id="272" r:id="rId24"/>
    <p:sldId id="289" r:id="rId25"/>
    <p:sldId id="273" r:id="rId26"/>
    <p:sldId id="290" r:id="rId27"/>
    <p:sldId id="274" r:id="rId28"/>
    <p:sldId id="291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meca.com/view.php?gid=124557" TargetMode="External"/><Relationship Id="rId2" Type="http://schemas.openxmlformats.org/officeDocument/2006/relationships/hyperlink" Target="https://arxiv.org/abs/1703.0689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eunwoochoi.wordpress.com/tag/crn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224" y="2456328"/>
            <a:ext cx="4483551" cy="1945344"/>
          </a:xfrm>
        </p:spPr>
        <p:txBody>
          <a:bodyPr>
            <a:noAutofit/>
          </a:bodyPr>
          <a:lstStyle/>
          <a:p>
            <a:r>
              <a:rPr lang="ko-KR" altLang="en-US" sz="44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딥러닝을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이용한 </a:t>
            </a:r>
            <a:b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VR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리듬게임 </a:t>
            </a:r>
            <a:b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</a:b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Beat Maker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6476" y="4482354"/>
            <a:ext cx="4339044" cy="1003085"/>
          </a:xfrm>
        </p:spPr>
        <p:txBody>
          <a:bodyPr/>
          <a:lstStyle/>
          <a:p>
            <a:r>
              <a:rPr lang="en-US" altLang="ko-KR" sz="3200" dirty="0">
                <a:solidFill>
                  <a:srgbClr val="64818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Team VRR</a:t>
            </a:r>
          </a:p>
          <a:p>
            <a:r>
              <a:rPr lang="ko-KR" altLang="en-US" sz="2000" dirty="0">
                <a:solidFill>
                  <a:srgbClr val="51697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박영준</a:t>
            </a:r>
            <a:r>
              <a:rPr lang="en-US" altLang="ko-KR" sz="2000" dirty="0">
                <a:solidFill>
                  <a:srgbClr val="51697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solidFill>
                  <a:srgbClr val="51697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문명기 김세진 </a:t>
            </a:r>
            <a:r>
              <a:rPr lang="ko-KR" altLang="en-US" sz="2000" dirty="0" err="1">
                <a:solidFill>
                  <a:srgbClr val="51697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이호찬</a:t>
            </a:r>
            <a:r>
              <a:rPr lang="ko-KR" altLang="en-US" sz="2000" dirty="0">
                <a:solidFill>
                  <a:srgbClr val="51697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조동철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A7C44-9E0D-4D08-9AAE-34767C4F853E}"/>
              </a:ext>
            </a:extLst>
          </p:cNvPr>
          <p:cNvSpPr txBox="1"/>
          <p:nvPr/>
        </p:nvSpPr>
        <p:spPr>
          <a:xfrm>
            <a:off x="2149925" y="6213979"/>
            <a:ext cx="789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VR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Rhythm</a:t>
            </a:r>
            <a:r>
              <a:rPr lang="ko-KR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game</a:t>
            </a:r>
            <a:r>
              <a:rPr lang="ko-KR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beat</a:t>
            </a:r>
            <a:r>
              <a:rPr lang="ko-KR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maker</a:t>
            </a:r>
            <a:r>
              <a:rPr lang="ko-KR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using deep learning</a:t>
            </a:r>
            <a:endParaRPr lang="ko-KR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10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83BE27-60BA-44B6-92D1-21ADA5B2BA60}"/>
              </a:ext>
            </a:extLst>
          </p:cNvPr>
          <p:cNvSpPr/>
          <p:nvPr/>
        </p:nvSpPr>
        <p:spPr>
          <a:xfrm>
            <a:off x="5067519" y="2210494"/>
            <a:ext cx="2027764" cy="21335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딥러닝 모델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34A6250-F342-44B4-9984-F39F65F9DA40}"/>
              </a:ext>
            </a:extLst>
          </p:cNvPr>
          <p:cNvSpPr/>
          <p:nvPr/>
        </p:nvSpPr>
        <p:spPr>
          <a:xfrm>
            <a:off x="3994222" y="3029427"/>
            <a:ext cx="82655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DE370D-43D5-4DB0-BD18-F2E4BE3FAFDB}"/>
              </a:ext>
            </a:extLst>
          </p:cNvPr>
          <p:cNvSpPr/>
          <p:nvPr/>
        </p:nvSpPr>
        <p:spPr>
          <a:xfrm>
            <a:off x="789042" y="2378877"/>
            <a:ext cx="2837579" cy="14809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음원을 </a:t>
            </a:r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spectrogram 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이미지화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Picture 2" descr="spectrogramì ëí ì´ë¯¸ì§ ê²ìê²°ê³¼">
            <a:extLst>
              <a:ext uri="{FF2B5EF4-FFF2-40B4-BE49-F238E27FC236}">
                <a16:creationId xmlns:a16="http://schemas.microsoft.com/office/drawing/2014/main" id="{19AF5CBF-7F6C-40D6-A3BF-9AE80FA4B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15"/>
          <a:stretch/>
        </p:blipFill>
        <p:spPr bwMode="auto">
          <a:xfrm>
            <a:off x="327719" y="4050750"/>
            <a:ext cx="3856954" cy="221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D3FEA9-B474-48AD-8BD3-4040B9653EFD}"/>
              </a:ext>
            </a:extLst>
          </p:cNvPr>
          <p:cNvSpPr/>
          <p:nvPr/>
        </p:nvSpPr>
        <p:spPr>
          <a:xfrm>
            <a:off x="1267535" y="1868832"/>
            <a:ext cx="1880592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4281E41-2B1C-43F1-89C4-F4F82A6833A3}"/>
              </a:ext>
            </a:extLst>
          </p:cNvPr>
          <p:cNvSpPr/>
          <p:nvPr/>
        </p:nvSpPr>
        <p:spPr>
          <a:xfrm>
            <a:off x="7462884" y="3029427"/>
            <a:ext cx="82655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CDB249-3037-468D-A2FC-F2BAFFBB8F7A}"/>
              </a:ext>
            </a:extLst>
          </p:cNvPr>
          <p:cNvSpPr/>
          <p:nvPr/>
        </p:nvSpPr>
        <p:spPr>
          <a:xfrm>
            <a:off x="8657044" y="2211780"/>
            <a:ext cx="2548952" cy="1722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리듬게임 노트 자동 생성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12E7B9D-EFA1-4CD8-8E12-0C16FE12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12" y="4156271"/>
            <a:ext cx="3584215" cy="2001081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765243E4-DCFE-4137-9487-B8CD48D8961E}"/>
              </a:ext>
            </a:extLst>
          </p:cNvPr>
          <p:cNvSpPr txBox="1">
            <a:spLocks/>
          </p:cNvSpPr>
          <p:nvPr/>
        </p:nvSpPr>
        <p:spPr>
          <a:xfrm>
            <a:off x="1773856" y="2115671"/>
            <a:ext cx="7451160" cy="262665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742950" indent="-742950" algn="ctr">
              <a:buAutoNum type="arabicPeriod"/>
            </a:pP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VR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리듬게임</a:t>
            </a:r>
            <a:endParaRPr lang="en-US" altLang="ko-KR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2.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노트 자동 생성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딥러닝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60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11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83BE27-60BA-44B6-92D1-21ADA5B2BA60}"/>
              </a:ext>
            </a:extLst>
          </p:cNvPr>
          <p:cNvSpPr/>
          <p:nvPr/>
        </p:nvSpPr>
        <p:spPr>
          <a:xfrm>
            <a:off x="5067519" y="2210494"/>
            <a:ext cx="2027764" cy="21335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딥러닝 모델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34A6250-F342-44B4-9984-F39F65F9DA40}"/>
              </a:ext>
            </a:extLst>
          </p:cNvPr>
          <p:cNvSpPr/>
          <p:nvPr/>
        </p:nvSpPr>
        <p:spPr>
          <a:xfrm>
            <a:off x="3994222" y="3029427"/>
            <a:ext cx="82655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DE370D-43D5-4DB0-BD18-F2E4BE3FAFDB}"/>
              </a:ext>
            </a:extLst>
          </p:cNvPr>
          <p:cNvSpPr/>
          <p:nvPr/>
        </p:nvSpPr>
        <p:spPr>
          <a:xfrm>
            <a:off x="789042" y="2378877"/>
            <a:ext cx="2837579" cy="14809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음원을 </a:t>
            </a:r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spectrogram 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이미지화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Picture 2" descr="spectrogramì ëí ì´ë¯¸ì§ ê²ìê²°ê³¼">
            <a:extLst>
              <a:ext uri="{FF2B5EF4-FFF2-40B4-BE49-F238E27FC236}">
                <a16:creationId xmlns:a16="http://schemas.microsoft.com/office/drawing/2014/main" id="{19AF5CBF-7F6C-40D6-A3BF-9AE80FA4B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15"/>
          <a:stretch/>
        </p:blipFill>
        <p:spPr bwMode="auto">
          <a:xfrm>
            <a:off x="327719" y="4050750"/>
            <a:ext cx="3856954" cy="221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D3FEA9-B474-48AD-8BD3-4040B9653EFD}"/>
              </a:ext>
            </a:extLst>
          </p:cNvPr>
          <p:cNvSpPr/>
          <p:nvPr/>
        </p:nvSpPr>
        <p:spPr>
          <a:xfrm>
            <a:off x="1267535" y="1868832"/>
            <a:ext cx="1880592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4281E41-2B1C-43F1-89C4-F4F82A6833A3}"/>
              </a:ext>
            </a:extLst>
          </p:cNvPr>
          <p:cNvSpPr/>
          <p:nvPr/>
        </p:nvSpPr>
        <p:spPr>
          <a:xfrm>
            <a:off x="7462884" y="3029427"/>
            <a:ext cx="82655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CDB249-3037-468D-A2FC-F2BAFFBB8F7A}"/>
              </a:ext>
            </a:extLst>
          </p:cNvPr>
          <p:cNvSpPr/>
          <p:nvPr/>
        </p:nvSpPr>
        <p:spPr>
          <a:xfrm>
            <a:off x="8657044" y="2211780"/>
            <a:ext cx="2548952" cy="17228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리듬게임 노트 자동 생성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12E7B9D-EFA1-4CD8-8E12-0C16FE12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12" y="4156271"/>
            <a:ext cx="3584215" cy="2001081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1C73164-8F10-415D-8DF0-D7D2CA86C0E4}"/>
              </a:ext>
            </a:extLst>
          </p:cNvPr>
          <p:cNvSpPr txBox="1">
            <a:spLocks/>
          </p:cNvSpPr>
          <p:nvPr/>
        </p:nvSpPr>
        <p:spPr>
          <a:xfrm>
            <a:off x="1773856" y="2567585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사용법을 넣어도 좋을 것 같음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!</a:t>
            </a:r>
          </a:p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시나리오 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or USE CASE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0E1C665-BB0B-4EC2-9BC7-7346BB6FDE37}"/>
              </a:ext>
            </a:extLst>
          </p:cNvPr>
          <p:cNvSpPr txBox="1">
            <a:spLocks/>
          </p:cNvSpPr>
          <p:nvPr/>
        </p:nvSpPr>
        <p:spPr>
          <a:xfrm>
            <a:off x="1755927" y="4479123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구성도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…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28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기술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E166174-A376-47B3-B730-865DAF8B8779}"/>
              </a:ext>
            </a:extLst>
          </p:cNvPr>
          <p:cNvSpPr txBox="1">
            <a:spLocks/>
          </p:cNvSpPr>
          <p:nvPr/>
        </p:nvSpPr>
        <p:spPr>
          <a:xfrm>
            <a:off x="2370420" y="1595044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각자 조사해서 합치기</a:t>
            </a:r>
          </a:p>
        </p:txBody>
      </p:sp>
    </p:spTree>
    <p:extLst>
      <p:ext uri="{BB962C8B-B14F-4D97-AF65-F5344CB8AC3E}">
        <p14:creationId xmlns:p14="http://schemas.microsoft.com/office/powerpoint/2010/main" val="329532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기술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13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BF97D6-9A6C-44AC-B76B-D6BF21B66C70}"/>
              </a:ext>
            </a:extLst>
          </p:cNvPr>
          <p:cNvSpPr/>
          <p:nvPr/>
        </p:nvSpPr>
        <p:spPr>
          <a:xfrm>
            <a:off x="6723500" y="5617549"/>
            <a:ext cx="303754" cy="303754"/>
          </a:xfrm>
          <a:prstGeom prst="ellipse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736F6-7EC9-49BE-B582-CA62DD4395B1}"/>
              </a:ext>
            </a:extLst>
          </p:cNvPr>
          <p:cNvSpPr txBox="1"/>
          <p:nvPr/>
        </p:nvSpPr>
        <p:spPr>
          <a:xfrm>
            <a:off x="7027254" y="5538594"/>
            <a:ext cx="459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리듬게임 구현을 위한 </a:t>
            </a:r>
            <a:r>
              <a:rPr lang="en-US" altLang="ko-KR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Unity </a:t>
            </a:r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01912A-A9AA-42AC-BFA7-4A19AF40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14" y="2063238"/>
            <a:ext cx="5353584" cy="3316976"/>
          </a:xfrm>
          <a:prstGeom prst="rect">
            <a:avLst/>
          </a:prstGeom>
        </p:spPr>
      </p:pic>
      <p:pic>
        <p:nvPicPr>
          <p:cNvPr id="15" name="Picture 2" descr="unityì ëí ì´ë¯¸ì§ ê²ìê²°ê³¼">
            <a:extLst>
              <a:ext uri="{FF2B5EF4-FFF2-40B4-BE49-F238E27FC236}">
                <a16:creationId xmlns:a16="http://schemas.microsoft.com/office/drawing/2014/main" id="{25B96008-EB62-4E7A-9632-77050D846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27519" r="19421" b="24820"/>
          <a:stretch/>
        </p:blipFill>
        <p:spPr bwMode="auto">
          <a:xfrm>
            <a:off x="715120" y="4560249"/>
            <a:ext cx="4781007" cy="21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15845A-9B33-44DE-970A-F8D138104EF7}"/>
              </a:ext>
            </a:extLst>
          </p:cNvPr>
          <p:cNvSpPr txBox="1"/>
          <p:nvPr/>
        </p:nvSpPr>
        <p:spPr>
          <a:xfrm>
            <a:off x="3421167" y="6212148"/>
            <a:ext cx="239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 </a:t>
            </a:r>
            <a:r>
              <a:rPr lang="en-US" altLang="ko-KR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Unity</a:t>
            </a:r>
            <a:endParaRPr lang="ko-KR" altLang="en-US" sz="2400" dirty="0">
              <a:solidFill>
                <a:srgbClr val="1D1D1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7" name="Picture 2" descr="ë¹í¸ì¸ì´ë²ì ëí ì´ë¯¸ì§ ê²ìê²°ê³¼">
            <a:extLst>
              <a:ext uri="{FF2B5EF4-FFF2-40B4-BE49-F238E27FC236}">
                <a16:creationId xmlns:a16="http://schemas.microsoft.com/office/drawing/2014/main" id="{9AD9455C-D2C5-4B3D-84CB-E668163F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5" y="1448965"/>
            <a:ext cx="5526516" cy="31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F07644-D2C0-4D49-AF05-F700BFF5F573}"/>
              </a:ext>
            </a:extLst>
          </p:cNvPr>
          <p:cNvSpPr txBox="1"/>
          <p:nvPr/>
        </p:nvSpPr>
        <p:spPr>
          <a:xfrm>
            <a:off x="3392324" y="4557630"/>
            <a:ext cx="267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 </a:t>
            </a:r>
            <a:r>
              <a:rPr lang="en-US" altLang="ko-KR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400" dirty="0" err="1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비트세이버</a:t>
            </a:r>
            <a:endParaRPr lang="ko-KR" altLang="en-US" sz="2400" dirty="0">
              <a:solidFill>
                <a:srgbClr val="1D1D1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48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기술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14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5A0DE1D-4595-4393-BE18-B84456CDBEA6}"/>
              </a:ext>
            </a:extLst>
          </p:cNvPr>
          <p:cNvSpPr/>
          <p:nvPr/>
        </p:nvSpPr>
        <p:spPr>
          <a:xfrm>
            <a:off x="327719" y="2466307"/>
            <a:ext cx="6595595" cy="34452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VRR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리듬 게임의 난이도 조절</a:t>
            </a:r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음원에 비트 개수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비트의 각도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생선 된 비트 상자의 방향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손목의 위치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비트 생성 범위가 넓어질 수록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장애물 벽 생성 </a:t>
            </a:r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손목 범위를 제한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6FBF2-AB08-4280-BBDB-C5F0E71B7650}"/>
              </a:ext>
            </a:extLst>
          </p:cNvPr>
          <p:cNvSpPr/>
          <p:nvPr/>
        </p:nvSpPr>
        <p:spPr>
          <a:xfrm>
            <a:off x="405804" y="1934050"/>
            <a:ext cx="324550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리듬 게임 요소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3FDE14-09C4-42EA-92BE-3689C17B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19" y="2266405"/>
            <a:ext cx="3930424" cy="3477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22FA3-36BF-438F-AE9E-B2AF33813854}"/>
              </a:ext>
            </a:extLst>
          </p:cNvPr>
          <p:cNvSpPr txBox="1"/>
          <p:nvPr/>
        </p:nvSpPr>
        <p:spPr>
          <a:xfrm>
            <a:off x="8731766" y="5743831"/>
            <a:ext cx="267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 </a:t>
            </a:r>
            <a:r>
              <a:rPr lang="en-US" altLang="ko-KR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2400" dirty="0" err="1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비트세이버</a:t>
            </a:r>
            <a:endParaRPr lang="ko-KR" altLang="en-US" sz="2400" dirty="0">
              <a:solidFill>
                <a:srgbClr val="1D1D1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7228E6-DF83-401C-8784-7131D657C1F2}"/>
              </a:ext>
            </a:extLst>
          </p:cNvPr>
          <p:cNvSpPr/>
          <p:nvPr/>
        </p:nvSpPr>
        <p:spPr>
          <a:xfrm>
            <a:off x="4899363" y="2004794"/>
            <a:ext cx="2249373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98FC57C-1BC4-49A2-B975-517291628454}"/>
              </a:ext>
            </a:extLst>
          </p:cNvPr>
          <p:cNvSpPr/>
          <p:nvPr/>
        </p:nvSpPr>
        <p:spPr>
          <a:xfrm>
            <a:off x="3876727" y="2087670"/>
            <a:ext cx="854588" cy="3574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6A9D3E-9124-4709-862E-070D57C9E683}"/>
              </a:ext>
            </a:extLst>
          </p:cNvPr>
          <p:cNvSpPr/>
          <p:nvPr/>
        </p:nvSpPr>
        <p:spPr>
          <a:xfrm>
            <a:off x="3785189" y="1581338"/>
            <a:ext cx="980290" cy="523220"/>
          </a:xfrm>
          <a:prstGeom prst="rect">
            <a:avLst/>
          </a:prstGeom>
          <a:solidFill>
            <a:srgbClr val="E1E7E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직결</a:t>
            </a:r>
            <a:endParaRPr lang="en-US" altLang="ko-KR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78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기술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15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716DF-E98A-4C77-8594-7727EE3215E9}"/>
              </a:ext>
            </a:extLst>
          </p:cNvPr>
          <p:cNvSpPr txBox="1"/>
          <p:nvPr/>
        </p:nvSpPr>
        <p:spPr>
          <a:xfrm>
            <a:off x="8830491" y="3975245"/>
            <a:ext cx="317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en-US" altLang="ko-KR" dirty="0" err="1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Keunwoo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Choi CRNN</a:t>
            </a:r>
            <a:endParaRPr lang="ko-KR" altLang="en-US" dirty="0">
              <a:solidFill>
                <a:srgbClr val="1D1D1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ACE1505F-44DE-4464-A526-D2439E97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62683"/>
              </p:ext>
            </p:extLst>
          </p:nvPr>
        </p:nvGraphicFramePr>
        <p:xfrm>
          <a:off x="434284" y="4104584"/>
          <a:ext cx="5620238" cy="23609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2714">
                  <a:extLst>
                    <a:ext uri="{9D8B030D-6E8A-4147-A177-3AD203B41FA5}">
                      <a16:colId xmlns:a16="http://schemas.microsoft.com/office/drawing/2014/main" val="3194417519"/>
                    </a:ext>
                  </a:extLst>
                </a:gridCol>
                <a:gridCol w="2817524">
                  <a:extLst>
                    <a:ext uri="{9D8B030D-6E8A-4147-A177-3AD203B41FA5}">
                      <a16:colId xmlns:a16="http://schemas.microsoft.com/office/drawing/2014/main" val="902218516"/>
                    </a:ext>
                  </a:extLst>
                </a:gridCol>
              </a:tblGrid>
              <a:tr h="763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Input</a:t>
                      </a:r>
                      <a:endParaRPr lang="ko-KR" altLang="en-US" sz="32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E1E7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Model</a:t>
                      </a:r>
                      <a:endParaRPr lang="ko-KR" altLang="en-US" sz="32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38910"/>
                  </a:ext>
                </a:extLst>
              </a:tr>
              <a:tr h="774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음원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CNN + RNN </a:t>
                      </a:r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이용한</a:t>
                      </a:r>
                      <a:endParaRPr lang="en-US" altLang="ko-KR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VRR </a:t>
                      </a:r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</a:t>
                      </a:r>
                    </a:p>
                  </a:txBody>
                  <a:tcPr anchor="ctr"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33387"/>
                  </a:ext>
                </a:extLst>
              </a:tr>
              <a:tr h="774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음원에 맞는 </a:t>
                      </a:r>
                      <a:b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ko-KR" altLang="en-US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리듬 노트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03963"/>
                  </a:ext>
                </a:extLst>
              </a:tr>
            </a:tbl>
          </a:graphicData>
        </a:graphic>
      </p:graphicFrame>
      <p:pic>
        <p:nvPicPr>
          <p:cNvPr id="21" name="Picture 2" descr="CRNNì ëí ì´ë¯¸ì§ ê²ìê²°ê³¼">
            <a:extLst>
              <a:ext uri="{FF2B5EF4-FFF2-40B4-BE49-F238E27FC236}">
                <a16:creationId xmlns:a16="http://schemas.microsoft.com/office/drawing/2014/main" id="{3A47568C-0867-4BB8-99DA-27DED054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4" y="1426392"/>
            <a:ext cx="1143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2AE2AB-E81C-4655-807D-7C1CFC43E6B0}"/>
              </a:ext>
            </a:extLst>
          </p:cNvPr>
          <p:cNvSpPr/>
          <p:nvPr/>
        </p:nvSpPr>
        <p:spPr>
          <a:xfrm>
            <a:off x="7951033" y="5057824"/>
            <a:ext cx="391325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rgbClr val="1D1D1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Model </a:t>
            </a:r>
            <a:r>
              <a:rPr lang="ko-KR" altLang="en-US" sz="4800" dirty="0">
                <a:solidFill>
                  <a:srgbClr val="1D1D1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학습</a:t>
            </a:r>
            <a:endParaRPr lang="ko-KR" altLang="en-US" sz="4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A656FC7-47A3-4119-AD7D-7FF2C72241D8}"/>
              </a:ext>
            </a:extLst>
          </p:cNvPr>
          <p:cNvSpPr/>
          <p:nvPr/>
        </p:nvSpPr>
        <p:spPr>
          <a:xfrm>
            <a:off x="6313655" y="5133674"/>
            <a:ext cx="1378244" cy="6792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DFB61-0969-4244-8381-03F0102CE5F5}"/>
              </a:ext>
            </a:extLst>
          </p:cNvPr>
          <p:cNvSpPr/>
          <p:nvPr/>
        </p:nvSpPr>
        <p:spPr>
          <a:xfrm>
            <a:off x="7951033" y="4349938"/>
            <a:ext cx="12266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VRR</a:t>
            </a:r>
            <a:endParaRPr lang="ko-KR" altLang="en-US" sz="4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47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기술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16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94F7023-9FAA-4537-A0DA-8247483A7745}"/>
              </a:ext>
            </a:extLst>
          </p:cNvPr>
          <p:cNvSpPr/>
          <p:nvPr/>
        </p:nvSpPr>
        <p:spPr>
          <a:xfrm>
            <a:off x="327719" y="1881051"/>
            <a:ext cx="11458477" cy="47927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VRR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비트 게임의 </a:t>
            </a:r>
            <a:r>
              <a:rPr lang="en-US" altLang="ko-KR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Miss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</a:t>
            </a:r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수집된 </a:t>
            </a:r>
            <a:r>
              <a:rPr lang="en-US" altLang="ko-KR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Miss </a:t>
            </a:r>
            <a:r>
              <a:rPr lang="ko-KR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기반 강화학습</a:t>
            </a:r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dirty="0">
              <a:solidFill>
                <a:schemeClr val="tx1"/>
              </a:solidFill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B76A86-7C6E-4863-8246-C92034EB9107}"/>
              </a:ext>
            </a:extLst>
          </p:cNvPr>
          <p:cNvSpPr/>
          <p:nvPr/>
        </p:nvSpPr>
        <p:spPr>
          <a:xfrm>
            <a:off x="405804" y="1516078"/>
            <a:ext cx="324550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강화 학습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65890A0-7016-4B47-BA73-8BCEBC4E4126}"/>
              </a:ext>
            </a:extLst>
          </p:cNvPr>
          <p:cNvSpPr/>
          <p:nvPr/>
        </p:nvSpPr>
        <p:spPr>
          <a:xfrm>
            <a:off x="1060788" y="3111241"/>
            <a:ext cx="1880592" cy="646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 </a:t>
            </a:r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Play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387F26C-3287-43D5-80EE-F8E8504CC60D}"/>
              </a:ext>
            </a:extLst>
          </p:cNvPr>
          <p:cNvSpPr/>
          <p:nvPr/>
        </p:nvSpPr>
        <p:spPr>
          <a:xfrm>
            <a:off x="3651305" y="3150842"/>
            <a:ext cx="3715924" cy="646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판정범위를 고려한 </a:t>
            </a:r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Miss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3EF6DA-1ACD-421C-BB7B-644D09101DB9}"/>
              </a:ext>
            </a:extLst>
          </p:cNvPr>
          <p:cNvSpPr/>
          <p:nvPr/>
        </p:nvSpPr>
        <p:spPr>
          <a:xfrm>
            <a:off x="8077154" y="3157167"/>
            <a:ext cx="2976259" cy="646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Miss </a:t>
            </a: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수집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8D6FD4C-F035-4616-B400-D0B139809A24}"/>
              </a:ext>
            </a:extLst>
          </p:cNvPr>
          <p:cNvSpPr/>
          <p:nvPr/>
        </p:nvSpPr>
        <p:spPr>
          <a:xfrm>
            <a:off x="3017298" y="3173331"/>
            <a:ext cx="55808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6B6ABE-EF3A-4FEB-B860-25B47CDC76FB}"/>
              </a:ext>
            </a:extLst>
          </p:cNvPr>
          <p:cNvSpPr/>
          <p:nvPr/>
        </p:nvSpPr>
        <p:spPr>
          <a:xfrm>
            <a:off x="7443147" y="3173331"/>
            <a:ext cx="55808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5E1455A-FC27-4718-A2A5-37ACEA49EF98}"/>
              </a:ext>
            </a:extLst>
          </p:cNvPr>
          <p:cNvSpPr/>
          <p:nvPr/>
        </p:nvSpPr>
        <p:spPr>
          <a:xfrm>
            <a:off x="844305" y="5224564"/>
            <a:ext cx="3024274" cy="115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Miss</a:t>
            </a: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많은 패턴을 포함한 데이터   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6658287-32C6-47A1-9C54-7096A01343D9}"/>
              </a:ext>
            </a:extLst>
          </p:cNvPr>
          <p:cNvSpPr/>
          <p:nvPr/>
        </p:nvSpPr>
        <p:spPr>
          <a:xfrm>
            <a:off x="5084557" y="5264165"/>
            <a:ext cx="1878534" cy="1159908"/>
          </a:xfrm>
          <a:prstGeom prst="roundRect">
            <a:avLst/>
          </a:prstGeom>
          <a:solidFill>
            <a:srgbClr val="FFD1D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학습된 모델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VRR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5408B0-0FBF-4BF5-9249-09B6242EDDCA}"/>
              </a:ext>
            </a:extLst>
          </p:cNvPr>
          <p:cNvSpPr/>
          <p:nvPr/>
        </p:nvSpPr>
        <p:spPr>
          <a:xfrm>
            <a:off x="8181637" y="5270490"/>
            <a:ext cx="2976259" cy="11599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더 어려운 난이도의리듬게임 노트</a:t>
            </a:r>
            <a:endParaRPr lang="en-US" altLang="ko-KR" sz="2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285E4DE-3CC9-4607-9210-B379926BD6C4}"/>
              </a:ext>
            </a:extLst>
          </p:cNvPr>
          <p:cNvSpPr/>
          <p:nvPr/>
        </p:nvSpPr>
        <p:spPr>
          <a:xfrm>
            <a:off x="4234256" y="5625648"/>
            <a:ext cx="55808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02F2E78-0036-40DB-97D8-A86E7A3C5372}"/>
              </a:ext>
            </a:extLst>
          </p:cNvPr>
          <p:cNvSpPr/>
          <p:nvPr/>
        </p:nvSpPr>
        <p:spPr>
          <a:xfrm>
            <a:off x="7269298" y="5625648"/>
            <a:ext cx="558089" cy="495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260A68-6982-4592-B3FA-1117F5D805D0}"/>
              </a:ext>
            </a:extLst>
          </p:cNvPr>
          <p:cNvSpPr/>
          <p:nvPr/>
        </p:nvSpPr>
        <p:spPr>
          <a:xfrm>
            <a:off x="1415750" y="4770276"/>
            <a:ext cx="1880592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CDDE8AC-322D-4869-BD82-9E4E81428F2E}"/>
              </a:ext>
            </a:extLst>
          </p:cNvPr>
          <p:cNvSpPr/>
          <p:nvPr/>
        </p:nvSpPr>
        <p:spPr>
          <a:xfrm>
            <a:off x="8729470" y="4770276"/>
            <a:ext cx="1880592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5610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05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시장 동향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0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시장 동향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05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18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9" name="Picture 2" descr="http://www.insightors.com/wp-content/uploads/2017/02/170201_1.png">
            <a:extLst>
              <a:ext uri="{FF2B5EF4-FFF2-40B4-BE49-F238E27FC236}">
                <a16:creationId xmlns:a16="http://schemas.microsoft.com/office/drawing/2014/main" id="{76F0F0DB-BAA9-4285-8854-844111A3F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0"/>
          <a:stretch/>
        </p:blipFill>
        <p:spPr bwMode="auto">
          <a:xfrm>
            <a:off x="2355383" y="1840708"/>
            <a:ext cx="4725679" cy="38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098AF4-28D3-4497-AA20-1956F2E1AFB0}"/>
              </a:ext>
            </a:extLst>
          </p:cNvPr>
          <p:cNvSpPr/>
          <p:nvPr/>
        </p:nvSpPr>
        <p:spPr>
          <a:xfrm>
            <a:off x="2709382" y="5701809"/>
            <a:ext cx="4640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▲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VR 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콘텐츠 시장 전망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TrendForce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13AE100-04FF-4078-ACBA-5EE066B444A7}"/>
              </a:ext>
            </a:extLst>
          </p:cNvPr>
          <p:cNvSpPr txBox="1">
            <a:spLocks/>
          </p:cNvSpPr>
          <p:nvPr/>
        </p:nvSpPr>
        <p:spPr>
          <a:xfrm>
            <a:off x="2015903" y="2628664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기사 더 찾기</a:t>
            </a:r>
          </a:p>
        </p:txBody>
      </p:sp>
    </p:spTree>
    <p:extLst>
      <p:ext uri="{BB962C8B-B14F-4D97-AF65-F5344CB8AC3E}">
        <p14:creationId xmlns:p14="http://schemas.microsoft.com/office/powerpoint/2010/main" val="15463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06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사업 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20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3250" y="305603"/>
            <a:ext cx="6032500" cy="952500"/>
          </a:xfrm>
        </p:spPr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Index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5DD80D-6787-41D9-9127-B0C1932EF2B1}"/>
              </a:ext>
            </a:extLst>
          </p:cNvPr>
          <p:cNvCxnSpPr/>
          <p:nvPr/>
        </p:nvCxnSpPr>
        <p:spPr>
          <a:xfrm>
            <a:off x="3143250" y="1258103"/>
            <a:ext cx="60325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776EBC2-9536-4D57-BDB2-2836BFB6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606768" y="1396220"/>
            <a:ext cx="6700838" cy="64847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9700" y="1396221"/>
            <a:ext cx="5226050" cy="4991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기획 배경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소개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기술 소개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시장 동향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사업 구조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수익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향후 추진 계획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 소개 및 업무분담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별 개발 계획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3250" y="1396221"/>
            <a:ext cx="806450" cy="499188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05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06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07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08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09</a:t>
            </a:r>
          </a:p>
          <a:p>
            <a:pPr>
              <a:spcBef>
                <a:spcPts val="500"/>
              </a:spcBef>
            </a:pPr>
            <a:r>
              <a:rPr lang="en-US" altLang="ko-KR" sz="2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  <a:endParaRPr lang="ko-KR" altLang="en-US" sz="2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32495F07-3E3E-4EE2-B4FB-ADA284E892D7}"/>
              </a:ext>
            </a:extLst>
          </p:cNvPr>
          <p:cNvSpPr txBox="1">
            <a:spLocks/>
          </p:cNvSpPr>
          <p:nvPr/>
        </p:nvSpPr>
        <p:spPr>
          <a:xfrm>
            <a:off x="2013324" y="1396221"/>
            <a:ext cx="5226050" cy="4991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+mj-lt"/>
              <a:buNone/>
              <a:defRPr sz="24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명기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명기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호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동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개인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영준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영준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영준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세진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세진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세진</a:t>
            </a: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사업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06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20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9" name="Picture 2" descr="http://www.insightors.com/wp-content/uploads/2017/02/170201_1.png">
            <a:extLst>
              <a:ext uri="{FF2B5EF4-FFF2-40B4-BE49-F238E27FC236}">
                <a16:creationId xmlns:a16="http://schemas.microsoft.com/office/drawing/2014/main" id="{76F0F0DB-BAA9-4285-8854-844111A3F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0"/>
          <a:stretch/>
        </p:blipFill>
        <p:spPr bwMode="auto">
          <a:xfrm>
            <a:off x="2355383" y="1840708"/>
            <a:ext cx="4725679" cy="38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098AF4-28D3-4497-AA20-1956F2E1AFB0}"/>
              </a:ext>
            </a:extLst>
          </p:cNvPr>
          <p:cNvSpPr/>
          <p:nvPr/>
        </p:nvSpPr>
        <p:spPr>
          <a:xfrm>
            <a:off x="2709382" y="5701809"/>
            <a:ext cx="4640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▲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VR 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콘텐츠 시장 전망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en-US" altLang="ko-KR" dirty="0" err="1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TrendForce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A76E3-3325-4E3B-9EFC-76C8280A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010558"/>
            <a:ext cx="9810750" cy="527685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13AE100-04FF-4078-ACBA-5EE066B444A7}"/>
              </a:ext>
            </a:extLst>
          </p:cNvPr>
          <p:cNvSpPr txBox="1">
            <a:spLocks/>
          </p:cNvSpPr>
          <p:nvPr/>
        </p:nvSpPr>
        <p:spPr>
          <a:xfrm>
            <a:off x="2248985" y="2494769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사업 구조 만들기</a:t>
            </a:r>
          </a:p>
        </p:txBody>
      </p:sp>
    </p:spTree>
    <p:extLst>
      <p:ext uri="{BB962C8B-B14F-4D97-AF65-F5344CB8AC3E}">
        <p14:creationId xmlns:p14="http://schemas.microsoft.com/office/powerpoint/2010/main" val="37228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07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53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07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22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94435ED1-AF3A-4B79-BE19-4206268A1022}"/>
              </a:ext>
            </a:extLst>
          </p:cNvPr>
          <p:cNvGrpSpPr>
            <a:grpSpLocks/>
          </p:cNvGrpSpPr>
          <p:nvPr/>
        </p:nvGrpSpPr>
        <p:grpSpPr bwMode="auto">
          <a:xfrm>
            <a:off x="1218350" y="915566"/>
            <a:ext cx="2108892" cy="4764864"/>
            <a:chOff x="3203848" y="914315"/>
            <a:chExt cx="2342083" cy="374566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9BC4D3-7423-464E-8458-CC5F04E04281}"/>
                </a:ext>
              </a:extLst>
            </p:cNvPr>
            <p:cNvSpPr/>
            <p:nvPr/>
          </p:nvSpPr>
          <p:spPr>
            <a:xfrm>
              <a:off x="3203848" y="1052736"/>
              <a:ext cx="2342083" cy="3607246"/>
            </a:xfrm>
            <a:prstGeom prst="rect">
              <a:avLst/>
            </a:prstGeom>
            <a:solidFill>
              <a:srgbClr val="CCECFF"/>
            </a:solidFill>
            <a:ln w="0" cap="rnd">
              <a:solidFill>
                <a:schemeClr val="tx1"/>
              </a:solidFill>
              <a:prstDash val="dash"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14" name="그룹 6">
              <a:extLst>
                <a:ext uri="{FF2B5EF4-FFF2-40B4-BE49-F238E27FC236}">
                  <a16:creationId xmlns:a16="http://schemas.microsoft.com/office/drawing/2014/main" id="{550DB401-0D39-4403-B495-9EADDE557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8160" y="914315"/>
              <a:ext cx="2258055" cy="3589721"/>
              <a:chOff x="3258160" y="914315"/>
              <a:chExt cx="2258055" cy="3589721"/>
            </a:xfrm>
          </p:grpSpPr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3E03E719-0C96-420D-AED3-B75D1F06D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8160" y="914315"/>
                <a:ext cx="2196463" cy="230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900"/>
                  <a:t>Harmony  CO.</a:t>
                </a:r>
                <a:endParaRPr lang="ko-KR" altLang="en-US" sz="9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454767F-FF2C-4337-9F80-8454FA51C947}"/>
                  </a:ext>
                </a:extLst>
              </p:cNvPr>
              <p:cNvSpPr/>
              <p:nvPr/>
            </p:nvSpPr>
            <p:spPr>
              <a:xfrm>
                <a:off x="3349975" y="1222527"/>
                <a:ext cx="2036552" cy="1311941"/>
              </a:xfrm>
              <a:prstGeom prst="rect">
                <a:avLst/>
              </a:prstGeom>
              <a:solidFill>
                <a:srgbClr val="C5EDCF"/>
              </a:solidFill>
              <a:ln cap="rnd"/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7" name="TextBox 29">
                <a:extLst>
                  <a:ext uri="{FF2B5EF4-FFF2-40B4-BE49-F238E27FC236}">
                    <a16:creationId xmlns:a16="http://schemas.microsoft.com/office/drawing/2014/main" id="{A887DFD5-673E-455E-910E-60AD40103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9975" y="1231711"/>
                <a:ext cx="2036552" cy="21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825"/>
                  <a:t>Harmony  Kit</a:t>
                </a:r>
                <a:endParaRPr lang="ko-KR" altLang="en-US" sz="825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4A4E2F0-5DB8-4918-BB84-926EB3338999}"/>
                  </a:ext>
                </a:extLst>
              </p:cNvPr>
              <p:cNvSpPr/>
              <p:nvPr/>
            </p:nvSpPr>
            <p:spPr>
              <a:xfrm>
                <a:off x="3347417" y="2609521"/>
                <a:ext cx="2036553" cy="846717"/>
              </a:xfrm>
              <a:prstGeom prst="rect">
                <a:avLst/>
              </a:prstGeom>
              <a:solidFill>
                <a:srgbClr val="C5EDCF"/>
              </a:solidFill>
              <a:ln cap="rnd"/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9" name="TextBox 35">
                <a:extLst>
                  <a:ext uri="{FF2B5EF4-FFF2-40B4-BE49-F238E27FC236}">
                    <a16:creationId xmlns:a16="http://schemas.microsoft.com/office/drawing/2014/main" id="{B4BF5890-1E98-43D3-827A-FD3FB31B2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414" y="2598576"/>
                <a:ext cx="2036552" cy="21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825"/>
                  <a:t>Instrument Unit</a:t>
                </a:r>
                <a:endParaRPr lang="ko-KR" altLang="en-US" sz="825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9E79AE6-B590-4E1E-A94D-1EDA73CF6892}"/>
                  </a:ext>
                </a:extLst>
              </p:cNvPr>
              <p:cNvSpPr/>
              <p:nvPr/>
            </p:nvSpPr>
            <p:spPr>
              <a:xfrm>
                <a:off x="3349975" y="3550209"/>
                <a:ext cx="2036552" cy="953827"/>
              </a:xfrm>
              <a:prstGeom prst="rect">
                <a:avLst/>
              </a:prstGeom>
              <a:solidFill>
                <a:srgbClr val="C5EDCF"/>
              </a:solidFill>
              <a:ln cap="rnd"/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1" name="TextBox 42">
                <a:extLst>
                  <a:ext uri="{FF2B5EF4-FFF2-40B4-BE49-F238E27FC236}">
                    <a16:creationId xmlns:a16="http://schemas.microsoft.com/office/drawing/2014/main" id="{11CAC5B0-870B-4482-B77F-4A132D059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8116" y="3528649"/>
                <a:ext cx="2036552" cy="21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825"/>
                  <a:t>Web Site</a:t>
                </a:r>
                <a:endParaRPr lang="ko-KR" altLang="en-US" sz="825"/>
              </a:p>
            </p:txBody>
          </p:sp>
          <p:pic>
            <p:nvPicPr>
              <p:cNvPr id="22" name="Picture 5">
                <a:extLst>
                  <a:ext uri="{FF2B5EF4-FFF2-40B4-BE49-F238E27FC236}">
                    <a16:creationId xmlns:a16="http://schemas.microsoft.com/office/drawing/2014/main" id="{ECAF7A54-B3A7-4261-8C4F-9DF78D251B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7850" y="1921305"/>
                <a:ext cx="553864" cy="196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6">
                <a:extLst>
                  <a:ext uri="{FF2B5EF4-FFF2-40B4-BE49-F238E27FC236}">
                    <a16:creationId xmlns:a16="http://schemas.microsoft.com/office/drawing/2014/main" id="{8EDE332A-6F9D-4FEC-854D-6DA91A003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456" y="1562883"/>
                <a:ext cx="372315" cy="426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72">
                <a:extLst>
                  <a:ext uri="{FF2B5EF4-FFF2-40B4-BE49-F238E27FC236}">
                    <a16:creationId xmlns:a16="http://schemas.microsoft.com/office/drawing/2014/main" id="{0738861D-3C33-4945-881A-318564B02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3553" y="2165136"/>
                <a:ext cx="1288889" cy="369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600"/>
                  <a:t>H/W</a:t>
                </a:r>
              </a:p>
              <a:p>
                <a:pPr algn="ctr"/>
                <a:r>
                  <a:rPr lang="en-US" altLang="ko-KR" sz="600"/>
                  <a:t>(Leap motion + Web Cam)</a:t>
                </a:r>
                <a:endParaRPr lang="ko-KR" altLang="en-US" sz="600"/>
              </a:p>
            </p:txBody>
          </p:sp>
          <p:grpSp>
            <p:nvGrpSpPr>
              <p:cNvPr id="25" name="그룹 73">
                <a:extLst>
                  <a:ext uri="{FF2B5EF4-FFF2-40B4-BE49-F238E27FC236}">
                    <a16:creationId xmlns:a16="http://schemas.microsoft.com/office/drawing/2014/main" id="{8AB968BC-E6A6-403C-9500-F7A6A7CF8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7326" y="1593349"/>
                <a:ext cx="1288889" cy="805587"/>
                <a:chOff x="4269771" y="1636545"/>
                <a:chExt cx="1288889" cy="805587"/>
              </a:xfrm>
            </p:grpSpPr>
            <p:pic>
              <p:nvPicPr>
                <p:cNvPr id="33" name="Picture 8" descr="C:\Users\kj119\Desktop\사업계획서\License-manager.png">
                  <a:extLst>
                    <a:ext uri="{FF2B5EF4-FFF2-40B4-BE49-F238E27FC236}">
                      <a16:creationId xmlns:a16="http://schemas.microsoft.com/office/drawing/2014/main" id="{38ACABC2-22CD-4061-A799-EE2B252D1F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90118" y="1636545"/>
                  <a:ext cx="491674" cy="4916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" name="TextBox 78">
                  <a:extLst>
                    <a:ext uri="{FF2B5EF4-FFF2-40B4-BE49-F238E27FC236}">
                      <a16:creationId xmlns:a16="http://schemas.microsoft.com/office/drawing/2014/main" id="{0A450582-59E6-4B5B-9D72-D659CC4210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9771" y="2165136"/>
                  <a:ext cx="1288889" cy="2769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/>
                  <a:r>
                    <a:rPr lang="en-US" altLang="ko-KR" sz="600"/>
                    <a:t>Instrument</a:t>
                  </a:r>
                </a:p>
                <a:p>
                  <a:pPr algn="ctr"/>
                  <a:r>
                    <a:rPr lang="ko-KR" altLang="en-US" sz="600"/>
                    <a:t> </a:t>
                  </a:r>
                  <a:r>
                    <a:rPr lang="en-US" altLang="ko-KR" sz="600"/>
                    <a:t>License</a:t>
                  </a:r>
                </a:p>
              </p:txBody>
            </p:sp>
          </p:grpSp>
          <p:grpSp>
            <p:nvGrpSpPr>
              <p:cNvPr id="26" name="그룹 80">
                <a:extLst>
                  <a:ext uri="{FF2B5EF4-FFF2-40B4-BE49-F238E27FC236}">
                    <a16:creationId xmlns:a16="http://schemas.microsoft.com/office/drawing/2014/main" id="{685AB6EF-C61E-4D67-81EE-E05C297779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8571" y="2811330"/>
                <a:ext cx="1115644" cy="619762"/>
                <a:chOff x="4344485" y="1591673"/>
                <a:chExt cx="1288889" cy="825005"/>
              </a:xfrm>
            </p:grpSpPr>
            <p:pic>
              <p:nvPicPr>
                <p:cNvPr id="31" name="Picture 8" descr="C:\Users\kj119\Desktop\사업계획서\License-manager.png">
                  <a:extLst>
                    <a:ext uri="{FF2B5EF4-FFF2-40B4-BE49-F238E27FC236}">
                      <a16:creationId xmlns:a16="http://schemas.microsoft.com/office/drawing/2014/main" id="{0E77A768-ADA8-4E8D-89A5-3A92EF26C5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5974" y="1591673"/>
                  <a:ext cx="427396" cy="4916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TextBox 82">
                  <a:extLst>
                    <a:ext uri="{FF2B5EF4-FFF2-40B4-BE49-F238E27FC236}">
                      <a16:creationId xmlns:a16="http://schemas.microsoft.com/office/drawing/2014/main" id="{582E2BB7-0AAA-4536-905C-DD70EDC09A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4485" y="2047951"/>
                  <a:ext cx="1288889" cy="368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/>
                  <a:r>
                    <a:rPr lang="en-US" altLang="ko-KR" sz="600"/>
                    <a:t>Instrument</a:t>
                  </a:r>
                </a:p>
                <a:p>
                  <a:pPr algn="ctr"/>
                  <a:r>
                    <a:rPr lang="ko-KR" altLang="en-US" sz="600"/>
                    <a:t> </a:t>
                  </a:r>
                  <a:r>
                    <a:rPr lang="en-US" altLang="ko-KR" sz="600"/>
                    <a:t>License</a:t>
                  </a:r>
                </a:p>
              </p:txBody>
            </p:sp>
          </p:grpSp>
          <p:pic>
            <p:nvPicPr>
              <p:cNvPr id="27" name="Picture 10" descr="C:\Users\kj119\Desktop\사업계획서\90944113-gold-ticket-golden-token-tear-off-ticket-coupon-with-star-magical-background.jpg">
                <a:extLst>
                  <a:ext uri="{FF2B5EF4-FFF2-40B4-BE49-F238E27FC236}">
                    <a16:creationId xmlns:a16="http://schemas.microsoft.com/office/drawing/2014/main" id="{0562609D-DC36-46AF-A6B8-453BCD9A7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5835" y="3788664"/>
                <a:ext cx="556929" cy="330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86">
                <a:extLst>
                  <a:ext uri="{FF2B5EF4-FFF2-40B4-BE49-F238E27FC236}">
                    <a16:creationId xmlns:a16="http://schemas.microsoft.com/office/drawing/2014/main" id="{230DF4E2-2656-4592-8664-77F870B5C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6533" y="4124731"/>
                <a:ext cx="795533" cy="276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600" dirty="0"/>
                  <a:t>Premium</a:t>
                </a:r>
              </a:p>
              <a:p>
                <a:pPr algn="ctr"/>
                <a:r>
                  <a:rPr lang="en-US" altLang="ko-KR" sz="600" dirty="0"/>
                  <a:t>Service</a:t>
                </a:r>
              </a:p>
            </p:txBody>
          </p:sp>
          <p:pic>
            <p:nvPicPr>
              <p:cNvPr id="29" name="Picture 15">
                <a:extLst>
                  <a:ext uri="{FF2B5EF4-FFF2-40B4-BE49-F238E27FC236}">
                    <a16:creationId xmlns:a16="http://schemas.microsoft.com/office/drawing/2014/main" id="{613A2565-2895-49F1-BC65-527A47F33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0666" y="3822411"/>
                <a:ext cx="575254" cy="592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95">
                <a:extLst>
                  <a:ext uri="{FF2B5EF4-FFF2-40B4-BE49-F238E27FC236}">
                    <a16:creationId xmlns:a16="http://schemas.microsoft.com/office/drawing/2014/main" id="{FEAF94C5-8CD4-4843-89F9-08574FD46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4889" y="4127214"/>
                <a:ext cx="954291" cy="184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/>
                <a:r>
                  <a:rPr lang="en-US" altLang="ko-KR" sz="600" dirty="0"/>
                  <a:t>Advertisement</a:t>
                </a:r>
              </a:p>
            </p:txBody>
          </p:sp>
        </p:grpSp>
      </p:grpSp>
      <p:sp>
        <p:nvSpPr>
          <p:cNvPr id="35" name="TextBox 18">
            <a:extLst>
              <a:ext uri="{FF2B5EF4-FFF2-40B4-BE49-F238E27FC236}">
                <a16:creationId xmlns:a16="http://schemas.microsoft.com/office/drawing/2014/main" id="{263C8D50-6E4D-4477-8F4B-25EE73BA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702" y="1178880"/>
            <a:ext cx="586778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28650" indent="-1714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/>
            <a:r>
              <a:rPr lang="en-US" altLang="ko-KR" sz="1200" dirty="0"/>
              <a:t>Harmony Kit </a:t>
            </a:r>
            <a:r>
              <a:rPr lang="ko-KR" altLang="en-US" sz="1200" dirty="0"/>
              <a:t>판매</a:t>
            </a:r>
            <a:r>
              <a:rPr lang="en-US" altLang="ko-KR" sz="1200" dirty="0"/>
              <a:t> </a:t>
            </a:r>
            <a:r>
              <a:rPr lang="en-US" altLang="ko-KR" sz="1000" dirty="0"/>
              <a:t>(Leap motion + Web Cam + Instrument License</a:t>
            </a:r>
            <a:r>
              <a:rPr lang="ko-KR" altLang="en-US" sz="1000" dirty="0"/>
              <a:t> 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Leap motion</a:t>
            </a:r>
            <a:r>
              <a:rPr lang="ko-KR" altLang="en-US" sz="1000" dirty="0"/>
              <a:t>사와의 장기 계약을 통해 </a:t>
            </a:r>
            <a:r>
              <a:rPr lang="en-US" altLang="ko-KR" sz="1000" dirty="0"/>
              <a:t>$50(</a:t>
            </a:r>
            <a:r>
              <a:rPr lang="ko-KR" altLang="en-US" sz="1000" dirty="0"/>
              <a:t>한화 약 </a:t>
            </a:r>
            <a:r>
              <a:rPr lang="en-US" altLang="ko-KR" sz="1000" dirty="0"/>
              <a:t>56,000</a:t>
            </a:r>
            <a:r>
              <a:rPr lang="ko-KR" altLang="en-US" sz="1000" dirty="0"/>
              <a:t>원</a:t>
            </a:r>
            <a:r>
              <a:rPr lang="en-US" altLang="ko-KR" sz="1000" dirty="0"/>
              <a:t>)</a:t>
            </a:r>
            <a:r>
              <a:rPr lang="ko-KR" altLang="en-US" sz="1000" dirty="0"/>
              <a:t>에 구입한다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Logitech</a:t>
            </a:r>
            <a:r>
              <a:rPr lang="ko-KR" altLang="en-US" sz="1000" dirty="0"/>
              <a:t>사와의 장기 계약을 통해 </a:t>
            </a:r>
            <a:r>
              <a:rPr lang="en-US" altLang="ko-KR" sz="1000" dirty="0"/>
              <a:t>4</a:t>
            </a:r>
            <a:r>
              <a:rPr lang="ko-KR" altLang="en-US" sz="1000" dirty="0"/>
              <a:t>만원에 구입한다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Instrument License</a:t>
            </a:r>
            <a:r>
              <a:rPr lang="ko-KR" altLang="en-US" sz="1000" dirty="0"/>
              <a:t>가격을 </a:t>
            </a:r>
            <a:r>
              <a:rPr lang="en-US" altLang="ko-KR" sz="1000" dirty="0"/>
              <a:t>10</a:t>
            </a:r>
            <a:r>
              <a:rPr lang="ko-KR" altLang="en-US" sz="1000" dirty="0"/>
              <a:t>만원에 판매한다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총 가격 </a:t>
            </a:r>
            <a:r>
              <a:rPr lang="en-US" altLang="ko-KR" sz="1000" dirty="0"/>
              <a:t>196,000</a:t>
            </a:r>
            <a:r>
              <a:rPr lang="ko-KR" altLang="en-US" sz="1000" dirty="0"/>
              <a:t>원에 판매한다</a:t>
            </a:r>
            <a:r>
              <a:rPr lang="en-US" altLang="ko-KR" sz="1000" dirty="0"/>
              <a:t>.</a:t>
            </a:r>
          </a:p>
        </p:txBody>
      </p:sp>
      <p:sp>
        <p:nvSpPr>
          <p:cNvPr id="36" name="TextBox 96">
            <a:extLst>
              <a:ext uri="{FF2B5EF4-FFF2-40B4-BE49-F238E27FC236}">
                <a16:creationId xmlns:a16="http://schemas.microsoft.com/office/drawing/2014/main" id="{5E251E07-B99E-4EFF-8B3C-FD6E1144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009" y="2593243"/>
            <a:ext cx="57128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28650" indent="-1714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/>
            <a:r>
              <a:rPr lang="en-US" altLang="ko-KR" sz="1200" dirty="0"/>
              <a:t>Instrument Unit </a:t>
            </a:r>
            <a:r>
              <a:rPr lang="ko-KR" altLang="en-US" sz="1200" dirty="0"/>
              <a:t>판매</a:t>
            </a:r>
            <a:r>
              <a:rPr lang="en-US" altLang="ko-KR" sz="1200" dirty="0"/>
              <a:t> </a:t>
            </a:r>
            <a:r>
              <a:rPr lang="en-US" altLang="ko-KR" sz="1000" dirty="0"/>
              <a:t>(Instrument License</a:t>
            </a:r>
            <a:r>
              <a:rPr lang="ko-KR" altLang="en-US" sz="1000" dirty="0"/>
              <a:t> </a:t>
            </a:r>
            <a:r>
              <a:rPr lang="en-US" altLang="ko-KR" sz="1000" dirty="0"/>
              <a:t>)</a:t>
            </a:r>
          </a:p>
          <a:p>
            <a:pPr marL="0" indent="0"/>
            <a:r>
              <a:rPr lang="en-US" altLang="ko-KR" sz="1000" dirty="0"/>
              <a:t>- Harmony Kit</a:t>
            </a:r>
            <a:r>
              <a:rPr lang="ko-KR" altLang="en-US" sz="1000" dirty="0"/>
              <a:t>을 구매한 기존 사용자가 추가적인 악기를 구매하는 것이므로 </a:t>
            </a:r>
            <a:r>
              <a:rPr lang="en-US" altLang="ko-KR" sz="1000" dirty="0"/>
              <a:t>69,000</a:t>
            </a:r>
            <a:r>
              <a:rPr lang="ko-KR" altLang="en-US" sz="1000" dirty="0"/>
              <a:t>원에 판매한다</a:t>
            </a:r>
            <a:r>
              <a:rPr lang="en-US" altLang="ko-KR" sz="10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E1DA47-D90E-46B4-AD56-279FA3950F49}"/>
              </a:ext>
            </a:extLst>
          </p:cNvPr>
          <p:cNvSpPr txBox="1"/>
          <p:nvPr/>
        </p:nvSpPr>
        <p:spPr>
          <a:xfrm>
            <a:off x="2920451" y="3503841"/>
            <a:ext cx="57230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lt"/>
              </a:rPr>
              <a:t>Premium Service </a:t>
            </a:r>
            <a:r>
              <a:rPr lang="ko-KR" altLang="en-US" sz="1200" dirty="0" err="1">
                <a:latin typeface="+mn-lt"/>
              </a:rPr>
              <a:t>정액권</a:t>
            </a:r>
            <a:r>
              <a:rPr lang="ko-KR" altLang="en-US" sz="1200" dirty="0">
                <a:latin typeface="+mn-lt"/>
              </a:rPr>
              <a:t> 판매</a:t>
            </a:r>
            <a:endParaRPr lang="en-US" altLang="ko-KR" sz="1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n-lt"/>
              </a:rPr>
              <a:t>- </a:t>
            </a:r>
            <a:r>
              <a:rPr lang="ko-KR" altLang="en-US" sz="1000" dirty="0">
                <a:latin typeface="+mn-lt"/>
              </a:rPr>
              <a:t>월 </a:t>
            </a:r>
            <a:r>
              <a:rPr lang="en-US" altLang="ko-KR" sz="1000" dirty="0">
                <a:latin typeface="+mn-lt"/>
              </a:rPr>
              <a:t>3,000</a:t>
            </a:r>
            <a:r>
              <a:rPr lang="ko-KR" altLang="en-US" sz="1000" dirty="0">
                <a:latin typeface="+mn-lt"/>
              </a:rPr>
              <a:t>원에 사용자가 동영상 병합 서비스를 빠른 속도에 받을 수 있게 한다</a:t>
            </a:r>
            <a:r>
              <a:rPr lang="en-US" altLang="ko-KR" sz="1000" dirty="0">
                <a:latin typeface="+mn-lt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7F869-7AA0-4E4E-9171-D38C75C73B61}"/>
              </a:ext>
            </a:extLst>
          </p:cNvPr>
          <p:cNvSpPr txBox="1"/>
          <p:nvPr/>
        </p:nvSpPr>
        <p:spPr>
          <a:xfrm>
            <a:off x="3005695" y="4104979"/>
            <a:ext cx="5134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+mn-lt"/>
              </a:rPr>
              <a:t>웹사이트 광고 수입</a:t>
            </a:r>
            <a:endParaRPr lang="en-US" altLang="ko-KR" sz="12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lt"/>
              </a:rPr>
              <a:t>- </a:t>
            </a:r>
            <a:r>
              <a:rPr lang="ko-KR" altLang="en-US" sz="1000" dirty="0">
                <a:latin typeface="+mn-lt"/>
              </a:rPr>
              <a:t>배너 광고 수입으로 월 </a:t>
            </a:r>
            <a:r>
              <a:rPr lang="en-US" altLang="ko-KR" sz="1000" dirty="0">
                <a:latin typeface="+mn-lt"/>
              </a:rPr>
              <a:t>300</a:t>
            </a:r>
            <a:r>
              <a:rPr lang="ko-KR" altLang="en-US" sz="1000" dirty="0">
                <a:latin typeface="+mn-lt"/>
              </a:rPr>
              <a:t>만원의 수익을 창출한다</a:t>
            </a:r>
            <a:r>
              <a:rPr lang="en-US" altLang="ko-KR" sz="1000" dirty="0">
                <a:latin typeface="+mn-lt"/>
              </a:rPr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13AE100-04FF-4078-ACBA-5EE066B444A7}"/>
              </a:ext>
            </a:extLst>
          </p:cNvPr>
          <p:cNvSpPr txBox="1">
            <a:spLocks/>
          </p:cNvSpPr>
          <p:nvPr/>
        </p:nvSpPr>
        <p:spPr>
          <a:xfrm>
            <a:off x="2113847" y="2496937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사업 구조 연장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–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수익</a:t>
            </a:r>
          </a:p>
        </p:txBody>
      </p:sp>
    </p:spTree>
    <p:extLst>
      <p:ext uri="{BB962C8B-B14F-4D97-AF65-F5344CB8AC3E}">
        <p14:creationId xmlns:p14="http://schemas.microsoft.com/office/powerpoint/2010/main" val="294512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08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향후 추진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510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향후 추진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08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24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6" name="TextBox 96">
            <a:extLst>
              <a:ext uri="{FF2B5EF4-FFF2-40B4-BE49-F238E27FC236}">
                <a16:creationId xmlns:a16="http://schemas.microsoft.com/office/drawing/2014/main" id="{5E251E07-B99E-4EFF-8B3C-FD6E1144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009" y="2593243"/>
            <a:ext cx="57128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28650" indent="-1714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/>
            <a:r>
              <a:rPr lang="en-US" altLang="ko-KR" sz="1200" dirty="0"/>
              <a:t>Instrument Unit </a:t>
            </a:r>
            <a:r>
              <a:rPr lang="ko-KR" altLang="en-US" sz="1200" dirty="0"/>
              <a:t>판매</a:t>
            </a:r>
            <a:r>
              <a:rPr lang="en-US" altLang="ko-KR" sz="1200" dirty="0"/>
              <a:t> </a:t>
            </a:r>
            <a:r>
              <a:rPr lang="en-US" altLang="ko-KR" sz="1000" dirty="0"/>
              <a:t>(Instrument License</a:t>
            </a:r>
            <a:r>
              <a:rPr lang="ko-KR" altLang="en-US" sz="1000" dirty="0"/>
              <a:t> </a:t>
            </a:r>
            <a:r>
              <a:rPr lang="en-US" altLang="ko-KR" sz="1000" dirty="0"/>
              <a:t>)</a:t>
            </a:r>
          </a:p>
          <a:p>
            <a:pPr marL="0" indent="0"/>
            <a:r>
              <a:rPr lang="en-US" altLang="ko-KR" sz="1000" dirty="0"/>
              <a:t>- Harmony Kit</a:t>
            </a:r>
            <a:r>
              <a:rPr lang="ko-KR" altLang="en-US" sz="1000" dirty="0"/>
              <a:t>을 구매한 기존 사용자가 추가적인 악기를 구매하는 것이므로 </a:t>
            </a:r>
            <a:r>
              <a:rPr lang="en-US" altLang="ko-KR" sz="1000" dirty="0"/>
              <a:t>69,000</a:t>
            </a:r>
            <a:r>
              <a:rPr lang="ko-KR" altLang="en-US" sz="1000" dirty="0"/>
              <a:t>원에 판매한다</a:t>
            </a:r>
            <a:r>
              <a:rPr lang="en-US" altLang="ko-KR" sz="10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E1DA47-D90E-46B4-AD56-279FA3950F49}"/>
              </a:ext>
            </a:extLst>
          </p:cNvPr>
          <p:cNvSpPr txBox="1"/>
          <p:nvPr/>
        </p:nvSpPr>
        <p:spPr>
          <a:xfrm>
            <a:off x="2920451" y="3503841"/>
            <a:ext cx="57230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lt"/>
              </a:rPr>
              <a:t>Premium Service </a:t>
            </a:r>
            <a:r>
              <a:rPr lang="ko-KR" altLang="en-US" sz="1200" dirty="0" err="1">
                <a:latin typeface="+mn-lt"/>
              </a:rPr>
              <a:t>정액권</a:t>
            </a:r>
            <a:r>
              <a:rPr lang="ko-KR" altLang="en-US" sz="1200" dirty="0">
                <a:latin typeface="+mn-lt"/>
              </a:rPr>
              <a:t> 판매</a:t>
            </a:r>
            <a:endParaRPr lang="en-US" altLang="ko-KR" sz="1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n-lt"/>
              </a:rPr>
              <a:t>- </a:t>
            </a:r>
            <a:r>
              <a:rPr lang="ko-KR" altLang="en-US" sz="1000" dirty="0">
                <a:latin typeface="+mn-lt"/>
              </a:rPr>
              <a:t>월 </a:t>
            </a:r>
            <a:r>
              <a:rPr lang="en-US" altLang="ko-KR" sz="1000" dirty="0">
                <a:latin typeface="+mn-lt"/>
              </a:rPr>
              <a:t>3,000</a:t>
            </a:r>
            <a:r>
              <a:rPr lang="ko-KR" altLang="en-US" sz="1000" dirty="0">
                <a:latin typeface="+mn-lt"/>
              </a:rPr>
              <a:t>원에 사용자가 동영상 병합 서비스를 빠른 속도에 받을 수 있게 한다</a:t>
            </a:r>
            <a:r>
              <a:rPr lang="en-US" altLang="ko-KR" sz="1000" dirty="0">
                <a:latin typeface="+mn-lt"/>
              </a:rPr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13AE100-04FF-4078-ACBA-5EE066B444A7}"/>
              </a:ext>
            </a:extLst>
          </p:cNvPr>
          <p:cNvSpPr txBox="1">
            <a:spLocks/>
          </p:cNvSpPr>
          <p:nvPr/>
        </p:nvSpPr>
        <p:spPr>
          <a:xfrm>
            <a:off x="2113847" y="2496937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추진 계획 추가</a:t>
            </a:r>
          </a:p>
        </p:txBody>
      </p:sp>
    </p:spTree>
    <p:extLst>
      <p:ext uri="{BB962C8B-B14F-4D97-AF65-F5344CB8AC3E}">
        <p14:creationId xmlns:p14="http://schemas.microsoft.com/office/powerpoint/2010/main" val="344584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09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팀 소개 및 업무분담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1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 소개 및 업무분담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09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26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6" name="TextBox 96">
            <a:extLst>
              <a:ext uri="{FF2B5EF4-FFF2-40B4-BE49-F238E27FC236}">
                <a16:creationId xmlns:a16="http://schemas.microsoft.com/office/drawing/2014/main" id="{5E251E07-B99E-4EFF-8B3C-FD6E1144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009" y="2593243"/>
            <a:ext cx="57128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28650" indent="-1714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/>
            <a:r>
              <a:rPr lang="en-US" altLang="ko-KR" sz="1200" dirty="0"/>
              <a:t>Instrument Unit </a:t>
            </a:r>
            <a:r>
              <a:rPr lang="ko-KR" altLang="en-US" sz="1200" dirty="0"/>
              <a:t>판매</a:t>
            </a:r>
            <a:r>
              <a:rPr lang="en-US" altLang="ko-KR" sz="1200" dirty="0"/>
              <a:t> </a:t>
            </a:r>
            <a:r>
              <a:rPr lang="en-US" altLang="ko-KR" sz="1000" dirty="0"/>
              <a:t>(Instrument License</a:t>
            </a:r>
            <a:r>
              <a:rPr lang="ko-KR" altLang="en-US" sz="1000" dirty="0"/>
              <a:t> </a:t>
            </a:r>
            <a:r>
              <a:rPr lang="en-US" altLang="ko-KR" sz="1000" dirty="0"/>
              <a:t>)</a:t>
            </a:r>
          </a:p>
          <a:p>
            <a:pPr marL="0" indent="0"/>
            <a:r>
              <a:rPr lang="en-US" altLang="ko-KR" sz="1000" dirty="0"/>
              <a:t>- Harmony Kit</a:t>
            </a:r>
            <a:r>
              <a:rPr lang="ko-KR" altLang="en-US" sz="1000" dirty="0"/>
              <a:t>을 구매한 기존 사용자가 추가적인 악기를 구매하는 것이므로 </a:t>
            </a:r>
            <a:r>
              <a:rPr lang="en-US" altLang="ko-KR" sz="1000" dirty="0"/>
              <a:t>69,000</a:t>
            </a:r>
            <a:r>
              <a:rPr lang="ko-KR" altLang="en-US" sz="1000" dirty="0"/>
              <a:t>원에 판매한다</a:t>
            </a:r>
            <a:r>
              <a:rPr lang="en-US" altLang="ko-KR" sz="10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E1DA47-D90E-46B4-AD56-279FA3950F49}"/>
              </a:ext>
            </a:extLst>
          </p:cNvPr>
          <p:cNvSpPr txBox="1"/>
          <p:nvPr/>
        </p:nvSpPr>
        <p:spPr>
          <a:xfrm>
            <a:off x="2920451" y="3503841"/>
            <a:ext cx="57230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lt"/>
              </a:rPr>
              <a:t>Premium Service </a:t>
            </a:r>
            <a:r>
              <a:rPr lang="ko-KR" altLang="en-US" sz="1200" dirty="0" err="1">
                <a:latin typeface="+mn-lt"/>
              </a:rPr>
              <a:t>정액권</a:t>
            </a:r>
            <a:r>
              <a:rPr lang="ko-KR" altLang="en-US" sz="1200" dirty="0">
                <a:latin typeface="+mn-lt"/>
              </a:rPr>
              <a:t> 판매</a:t>
            </a:r>
            <a:endParaRPr lang="en-US" altLang="ko-KR" sz="1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n-lt"/>
              </a:rPr>
              <a:t>- </a:t>
            </a:r>
            <a:r>
              <a:rPr lang="ko-KR" altLang="en-US" sz="1000" dirty="0">
                <a:latin typeface="+mn-lt"/>
              </a:rPr>
              <a:t>월 </a:t>
            </a:r>
            <a:r>
              <a:rPr lang="en-US" altLang="ko-KR" sz="1000" dirty="0">
                <a:latin typeface="+mn-lt"/>
              </a:rPr>
              <a:t>3,000</a:t>
            </a:r>
            <a:r>
              <a:rPr lang="ko-KR" altLang="en-US" sz="1000" dirty="0">
                <a:latin typeface="+mn-lt"/>
              </a:rPr>
              <a:t>원에 사용자가 동영상 병합 서비스를 빠른 속도에 받을 수 있게 한다</a:t>
            </a:r>
            <a:r>
              <a:rPr lang="en-US" altLang="ko-KR" sz="1000" dirty="0">
                <a:latin typeface="+mn-lt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A04496-A98D-445A-B84E-FDC72D6DE7E7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1563688"/>
          <a:ext cx="6337301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업무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정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부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49" marR="91449" marT="45733" marB="4573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Software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김세용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김정민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총괄</a:t>
                      </a: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Server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김정민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김세용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Drum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김준영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김진우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악기 파트 팀장</a:t>
                      </a: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Piano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유진솔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김준영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Launchpad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김진우</a:t>
                      </a: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유진솔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B13AE100-04FF-4078-ACBA-5EE066B444A7}"/>
              </a:ext>
            </a:extLst>
          </p:cNvPr>
          <p:cNvSpPr txBox="1">
            <a:spLocks/>
          </p:cNvSpPr>
          <p:nvPr/>
        </p:nvSpPr>
        <p:spPr>
          <a:xfrm>
            <a:off x="2113847" y="2407290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참고해서 만들기</a:t>
            </a:r>
          </a:p>
        </p:txBody>
      </p:sp>
    </p:spTree>
    <p:extLst>
      <p:ext uri="{BB962C8B-B14F-4D97-AF65-F5344CB8AC3E}">
        <p14:creationId xmlns:p14="http://schemas.microsoft.com/office/powerpoint/2010/main" val="358860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주차 별 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225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별 개발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0565" y="292100"/>
            <a:ext cx="1117600" cy="839096"/>
          </a:xfrm>
        </p:spPr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28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6" name="TextBox 96">
            <a:extLst>
              <a:ext uri="{FF2B5EF4-FFF2-40B4-BE49-F238E27FC236}">
                <a16:creationId xmlns:a16="http://schemas.microsoft.com/office/drawing/2014/main" id="{5E251E07-B99E-4EFF-8B3C-FD6E1144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009" y="2593243"/>
            <a:ext cx="57128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28650" indent="-1714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/>
            <a:r>
              <a:rPr lang="en-US" altLang="ko-KR" sz="1200" dirty="0"/>
              <a:t>Instrument Unit </a:t>
            </a:r>
            <a:r>
              <a:rPr lang="ko-KR" altLang="en-US" sz="1200" dirty="0"/>
              <a:t>판매</a:t>
            </a:r>
            <a:r>
              <a:rPr lang="en-US" altLang="ko-KR" sz="1200" dirty="0"/>
              <a:t> </a:t>
            </a:r>
            <a:r>
              <a:rPr lang="en-US" altLang="ko-KR" sz="1000" dirty="0"/>
              <a:t>(Instrument License</a:t>
            </a:r>
            <a:r>
              <a:rPr lang="ko-KR" altLang="en-US" sz="1000" dirty="0"/>
              <a:t> </a:t>
            </a:r>
            <a:r>
              <a:rPr lang="en-US" altLang="ko-KR" sz="1000" dirty="0"/>
              <a:t>)</a:t>
            </a:r>
          </a:p>
          <a:p>
            <a:pPr marL="0" indent="0"/>
            <a:r>
              <a:rPr lang="en-US" altLang="ko-KR" sz="1000" dirty="0"/>
              <a:t>- Harmony Kit</a:t>
            </a:r>
            <a:r>
              <a:rPr lang="ko-KR" altLang="en-US" sz="1000" dirty="0"/>
              <a:t>을 구매한 기존 사용자가 추가적인 악기를 구매하는 것이므로 </a:t>
            </a:r>
            <a:r>
              <a:rPr lang="en-US" altLang="ko-KR" sz="1000" dirty="0"/>
              <a:t>69,000</a:t>
            </a:r>
            <a:r>
              <a:rPr lang="ko-KR" altLang="en-US" sz="1000" dirty="0"/>
              <a:t>원에 판매한다</a:t>
            </a:r>
            <a:r>
              <a:rPr lang="en-US" altLang="ko-KR" sz="10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E1DA47-D90E-46B4-AD56-279FA3950F49}"/>
              </a:ext>
            </a:extLst>
          </p:cNvPr>
          <p:cNvSpPr txBox="1"/>
          <p:nvPr/>
        </p:nvSpPr>
        <p:spPr>
          <a:xfrm>
            <a:off x="2920451" y="3503841"/>
            <a:ext cx="57230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lt"/>
              </a:rPr>
              <a:t>Premium Service </a:t>
            </a:r>
            <a:r>
              <a:rPr lang="ko-KR" altLang="en-US" sz="1200" dirty="0" err="1">
                <a:latin typeface="+mn-lt"/>
              </a:rPr>
              <a:t>정액권</a:t>
            </a:r>
            <a:r>
              <a:rPr lang="ko-KR" altLang="en-US" sz="1200" dirty="0">
                <a:latin typeface="+mn-lt"/>
              </a:rPr>
              <a:t> 판매</a:t>
            </a:r>
            <a:endParaRPr lang="en-US" altLang="ko-KR" sz="1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+mn-lt"/>
              </a:rPr>
              <a:t>- </a:t>
            </a:r>
            <a:r>
              <a:rPr lang="ko-KR" altLang="en-US" sz="1000" dirty="0">
                <a:latin typeface="+mn-lt"/>
              </a:rPr>
              <a:t>월 </a:t>
            </a:r>
            <a:r>
              <a:rPr lang="en-US" altLang="ko-KR" sz="1000" dirty="0">
                <a:latin typeface="+mn-lt"/>
              </a:rPr>
              <a:t>3,000</a:t>
            </a:r>
            <a:r>
              <a:rPr lang="ko-KR" altLang="en-US" sz="1000" dirty="0">
                <a:latin typeface="+mn-lt"/>
              </a:rPr>
              <a:t>원에 사용자가 동영상 병합 서비스를 빠른 속도에 받을 수 있게 한다</a:t>
            </a:r>
            <a:r>
              <a:rPr lang="en-US" altLang="ko-KR" sz="1000" dirty="0">
                <a:latin typeface="+mn-lt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F268C71-F298-4984-9416-BC871CB2A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56976"/>
              </p:ext>
            </p:extLst>
          </p:nvPr>
        </p:nvGraphicFramePr>
        <p:xfrm>
          <a:off x="1354511" y="1632605"/>
          <a:ext cx="8424861" cy="3449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추진 내용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L="91439" marR="91439" marT="45728" marB="4572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5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설계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세부기술 설계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및 학습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 환경 구축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악기 별 구현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SW </a:t>
                      </a:r>
                      <a:r>
                        <a:rPr lang="ko-KR" altLang="en-US" sz="1100" dirty="0"/>
                        <a:t>구축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Server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구축</a:t>
                      </a:r>
                      <a:endParaRPr lang="ko-KR" altLang="en-US" sz="11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악기 </a:t>
                      </a:r>
                      <a:r>
                        <a:rPr lang="ko-KR" altLang="en-US" sz="1100" baseline="0" dirty="0"/>
                        <a:t> 보완</a:t>
                      </a:r>
                      <a:endParaRPr lang="en-US" altLang="ko-KR" sz="1100" dirty="0"/>
                    </a:p>
                  </a:txBody>
                  <a:tcPr marL="91439" marR="91439" marT="45728" marB="4572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오류 수정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및</a:t>
                      </a:r>
                      <a:r>
                        <a:rPr lang="ko-KR" altLang="en-US" sz="1100" baseline="0" dirty="0"/>
                        <a:t> 점검</a:t>
                      </a:r>
                      <a:endParaRPr lang="ko-KR" altLang="en-US" sz="1100" dirty="0"/>
                    </a:p>
                  </a:txBody>
                  <a:tcPr marL="91439" marR="91439" marT="45728" marB="4572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최종 시연</a:t>
                      </a:r>
                    </a:p>
                  </a:txBody>
                  <a:tcPr marL="91439" marR="91439" marT="45728" marB="4572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39" marR="91439" marT="45728" marB="45728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B13AE100-04FF-4078-ACBA-5EE066B444A7}"/>
              </a:ext>
            </a:extLst>
          </p:cNvPr>
          <p:cNvSpPr txBox="1">
            <a:spLocks/>
          </p:cNvSpPr>
          <p:nvPr/>
        </p:nvSpPr>
        <p:spPr>
          <a:xfrm>
            <a:off x="2113847" y="2407290"/>
            <a:ext cx="7451160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참고해서 만들기</a:t>
            </a:r>
          </a:p>
        </p:txBody>
      </p:sp>
    </p:spTree>
    <p:extLst>
      <p:ext uri="{BB962C8B-B14F-4D97-AF65-F5344CB8AC3E}">
        <p14:creationId xmlns:p14="http://schemas.microsoft.com/office/powerpoint/2010/main" val="1009094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참고 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79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참고 문헌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30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B79F34-23F2-4337-8EF5-EF821903B7FF}"/>
              </a:ext>
            </a:extLst>
          </p:cNvPr>
          <p:cNvSpPr/>
          <p:nvPr/>
        </p:nvSpPr>
        <p:spPr>
          <a:xfrm>
            <a:off x="593087" y="1718159"/>
            <a:ext cx="9324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박한솔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.(2019)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리듬 게임 노트 자동 생성에 적합한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합성곱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신경망 설계 및 구현에 관한 연구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 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가천대학교 게임대학원 석사논문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Chris Donahue ,Zachary C.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Lipton,Julian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McAuley.Dance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Dance Convolution</a:t>
            </a:r>
          </a:p>
          <a:p>
            <a:r>
              <a:rPr lang="en-US" altLang="ko-KR" dirty="0">
                <a:hlinkClick r:id="rId2"/>
              </a:rPr>
              <a:t>https://arxiv.org/abs/1703.06891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.(2012)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자동 음원 분석을 통한 게임 플레이 지시용 노트 생성 장치 및 그 방법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 </a:t>
            </a: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세계지식재산권기구 국제사무국 국제특허 발명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게임메카 아미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.(2007)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리듬액션 게임의 역사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탄생에서 현재까지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en-US" altLang="ko-KR" dirty="0">
                <a:hlinkClick r:id="rId3"/>
              </a:rPr>
              <a:t>https://www.gamemeca.com/view.php?gid=124557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en-US" altLang="ko-KR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Keunwoo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Choi. (2016) Convolutional Recurrent Neural Networks for Music Classification</a:t>
            </a:r>
          </a:p>
          <a:p>
            <a:r>
              <a:rPr lang="en-US" altLang="ko-KR" dirty="0">
                <a:hlinkClick r:id="rId4"/>
              </a:rPr>
              <a:t>https://keunwoochoi.wordpress.com/tag/crnn/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37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4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0EE494-EA13-49EA-AA13-F1E864BD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4" y="2498480"/>
            <a:ext cx="5300492" cy="295084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B02C251-78E8-45B1-92D5-5A77D3FFDB92}"/>
              </a:ext>
            </a:extLst>
          </p:cNvPr>
          <p:cNvSpPr/>
          <p:nvPr/>
        </p:nvSpPr>
        <p:spPr>
          <a:xfrm>
            <a:off x="1411962" y="5823631"/>
            <a:ext cx="303754" cy="303754"/>
          </a:xfrm>
          <a:prstGeom prst="ellipse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7A491-B915-4A6A-9965-378D619A7499}"/>
              </a:ext>
            </a:extLst>
          </p:cNvPr>
          <p:cNvSpPr txBox="1"/>
          <p:nvPr/>
        </p:nvSpPr>
        <p:spPr>
          <a:xfrm>
            <a:off x="1651914" y="5754401"/>
            <a:ext cx="320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재미있는 </a:t>
            </a:r>
            <a:r>
              <a:rPr lang="en-US" altLang="ko-KR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VR</a:t>
            </a:r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비트 게임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8A4BC-EB81-4A4F-B868-7EEAAE5B236F}"/>
              </a:ext>
            </a:extLst>
          </p:cNvPr>
          <p:cNvSpPr txBox="1"/>
          <p:nvPr/>
        </p:nvSpPr>
        <p:spPr>
          <a:xfrm>
            <a:off x="7436239" y="5744675"/>
            <a:ext cx="3513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비트 게임 노트 자동 생성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E3D091-DEFE-4AE9-BE6F-DBE9D630D078}"/>
              </a:ext>
            </a:extLst>
          </p:cNvPr>
          <p:cNvSpPr/>
          <p:nvPr/>
        </p:nvSpPr>
        <p:spPr>
          <a:xfrm>
            <a:off x="7179230" y="5833356"/>
            <a:ext cx="303754" cy="303754"/>
          </a:xfrm>
          <a:prstGeom prst="ellipse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608449FC-01EC-4FA2-81C1-CE77818F0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93977"/>
              </p:ext>
            </p:extLst>
          </p:nvPr>
        </p:nvGraphicFramePr>
        <p:xfrm>
          <a:off x="6245288" y="2498480"/>
          <a:ext cx="5617754" cy="29508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01475">
                  <a:extLst>
                    <a:ext uri="{9D8B030D-6E8A-4147-A177-3AD203B41FA5}">
                      <a16:colId xmlns:a16="http://schemas.microsoft.com/office/drawing/2014/main" val="3194417519"/>
                    </a:ext>
                  </a:extLst>
                </a:gridCol>
                <a:gridCol w="2816279">
                  <a:extLst>
                    <a:ext uri="{9D8B030D-6E8A-4147-A177-3AD203B41FA5}">
                      <a16:colId xmlns:a16="http://schemas.microsoft.com/office/drawing/2014/main" val="902218516"/>
                    </a:ext>
                  </a:extLst>
                </a:gridCol>
              </a:tblGrid>
              <a:tr h="974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Input</a:t>
                      </a:r>
                      <a:endParaRPr lang="ko-KR" altLang="en-US" sz="32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rgbClr val="E1E7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Model</a:t>
                      </a:r>
                      <a:endParaRPr lang="ko-KR" altLang="en-US" sz="32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38910"/>
                  </a:ext>
                </a:extLst>
              </a:tr>
              <a:tr h="988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음원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CNN + RNN </a:t>
                      </a:r>
                      <a:r>
                        <a:rPr lang="ko-KR" altLang="en-US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이용한</a:t>
                      </a:r>
                      <a:endParaRPr lang="en-US" altLang="ko-KR" sz="24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VRR </a:t>
                      </a:r>
                      <a:r>
                        <a:rPr lang="ko-KR" altLang="en-US" sz="24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모델</a:t>
                      </a:r>
                    </a:p>
                  </a:txBody>
                  <a:tcPr anchor="ctr"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33387"/>
                  </a:ext>
                </a:extLst>
              </a:tr>
              <a:tr h="988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음원에 맞는 </a:t>
                      </a:r>
                      <a:br>
                        <a:rPr lang="en-US" altLang="ko-KR" sz="28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</a:br>
                      <a:r>
                        <a:rPr lang="ko-KR" altLang="en-US" sz="28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리듬 노트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0396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29673F-C17B-45D4-BF49-D00894E8ACFD}"/>
              </a:ext>
            </a:extLst>
          </p:cNvPr>
          <p:cNvSpPr txBox="1"/>
          <p:nvPr/>
        </p:nvSpPr>
        <p:spPr>
          <a:xfrm>
            <a:off x="3733199" y="5449321"/>
            <a:ext cx="225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 err="1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비트세이버</a:t>
            </a:r>
            <a:endParaRPr lang="ko-KR" altLang="en-US" dirty="0">
              <a:solidFill>
                <a:srgbClr val="1D1D1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B535B9-F034-4B61-9DA4-479903D0212A}"/>
              </a:ext>
            </a:extLst>
          </p:cNvPr>
          <p:cNvSpPr/>
          <p:nvPr/>
        </p:nvSpPr>
        <p:spPr>
          <a:xfrm>
            <a:off x="7923086" y="1533816"/>
            <a:ext cx="226215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노트 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C0B66A-5AB9-4A32-8271-F205BA7F4631}"/>
              </a:ext>
            </a:extLst>
          </p:cNvPr>
          <p:cNvSpPr/>
          <p:nvPr/>
        </p:nvSpPr>
        <p:spPr>
          <a:xfrm>
            <a:off x="1569857" y="1533816"/>
            <a:ext cx="302358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VR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리듬게임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0A53202-3327-4897-8E41-7D80863A08F3}"/>
              </a:ext>
            </a:extLst>
          </p:cNvPr>
          <p:cNvSpPr txBox="1">
            <a:spLocks/>
          </p:cNvSpPr>
          <p:nvPr/>
        </p:nvSpPr>
        <p:spPr>
          <a:xfrm>
            <a:off x="516576" y="2628664"/>
            <a:ext cx="11200728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한마디로 표현하고 적당한 그림 찾기</a:t>
            </a:r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기획 배경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0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기획 배경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6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BCB78E-4E1B-4023-9D21-BEE865FDFC0C}"/>
              </a:ext>
            </a:extLst>
          </p:cNvPr>
          <p:cNvSpPr/>
          <p:nvPr/>
        </p:nvSpPr>
        <p:spPr>
          <a:xfrm>
            <a:off x="6741273" y="5701809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▲ 비트 게임 예시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위키백과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dirty="0">
              <a:solidFill>
                <a:srgbClr val="1D1D1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A3187D-A624-430E-85A7-BA12C548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656" y="1842146"/>
            <a:ext cx="4158415" cy="31308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85C8E7-6BF8-48A9-B8F4-14568C0D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56" y="1840708"/>
            <a:ext cx="4445727" cy="33406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1D157F-1746-4086-8DA3-9E29F696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009" y="1840708"/>
            <a:ext cx="5089144" cy="379833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5B2F14-DD4C-4D24-B21C-B30D4B5B1F60}"/>
              </a:ext>
            </a:extLst>
          </p:cNvPr>
          <p:cNvSpPr txBox="1">
            <a:spLocks/>
          </p:cNvSpPr>
          <p:nvPr/>
        </p:nvSpPr>
        <p:spPr>
          <a:xfrm>
            <a:off x="516576" y="2628664"/>
            <a:ext cx="11200728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우리가 이 서비스를 기획한 이유</a:t>
            </a:r>
            <a:endParaRPr lang="en-US" altLang="ko-KR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불편했던 점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…)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기획 배경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7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D17450-6E11-489D-8124-78228D04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4" y="1834273"/>
            <a:ext cx="5591175" cy="37433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F927CC-B9E6-4CFA-825B-9079366C1A2B}"/>
              </a:ext>
            </a:extLst>
          </p:cNvPr>
          <p:cNvGrpSpPr/>
          <p:nvPr/>
        </p:nvGrpSpPr>
        <p:grpSpPr>
          <a:xfrm>
            <a:off x="500514" y="1764336"/>
            <a:ext cx="6477802" cy="3883200"/>
            <a:chOff x="500514" y="1764336"/>
            <a:chExt cx="6477802" cy="38832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F134613-EC03-429A-B787-E3CDD67C3EA1}"/>
                </a:ext>
              </a:extLst>
            </p:cNvPr>
            <p:cNvSpPr/>
            <p:nvPr/>
          </p:nvSpPr>
          <p:spPr>
            <a:xfrm>
              <a:off x="500514" y="1764336"/>
              <a:ext cx="6477802" cy="3883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52">
              <a:extLst>
                <a:ext uri="{FF2B5EF4-FFF2-40B4-BE49-F238E27FC236}">
                  <a16:creationId xmlns:a16="http://schemas.microsoft.com/office/drawing/2014/main" id="{B046C735-6915-47CF-B948-5A0785269A14}"/>
                </a:ext>
              </a:extLst>
            </p:cNvPr>
            <p:cNvSpPr/>
            <p:nvPr/>
          </p:nvSpPr>
          <p:spPr>
            <a:xfrm>
              <a:off x="844305" y="1995448"/>
              <a:ext cx="1194394" cy="5199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게임 제작자</a:t>
              </a:r>
              <a:endParaRPr lang="en-US" altLang="ko-KR" sz="14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모서리가 둥근 직사각형 53">
              <a:extLst>
                <a:ext uri="{FF2B5EF4-FFF2-40B4-BE49-F238E27FC236}">
                  <a16:creationId xmlns:a16="http://schemas.microsoft.com/office/drawing/2014/main" id="{7AB93614-91E7-4FD7-9A17-345F424F8024}"/>
                </a:ext>
              </a:extLst>
            </p:cNvPr>
            <p:cNvSpPr/>
            <p:nvPr/>
          </p:nvSpPr>
          <p:spPr>
            <a:xfrm>
              <a:off x="5424555" y="1995448"/>
              <a:ext cx="1194394" cy="5199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사용자 </a:t>
              </a:r>
            </a:p>
          </p:txBody>
        </p:sp>
        <p:sp>
          <p:nvSpPr>
            <p:cNvPr id="22" name="모서리가 둥근 직사각형 54">
              <a:extLst>
                <a:ext uri="{FF2B5EF4-FFF2-40B4-BE49-F238E27FC236}">
                  <a16:creationId xmlns:a16="http://schemas.microsoft.com/office/drawing/2014/main" id="{73804829-0ED6-427C-9A12-4EA65782D23C}"/>
                </a:ext>
              </a:extLst>
            </p:cNvPr>
            <p:cNvSpPr/>
            <p:nvPr/>
          </p:nvSpPr>
          <p:spPr>
            <a:xfrm>
              <a:off x="1233126" y="2606222"/>
              <a:ext cx="434442" cy="2815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" name="모서리가 둥근 직사각형 55">
              <a:extLst>
                <a:ext uri="{FF2B5EF4-FFF2-40B4-BE49-F238E27FC236}">
                  <a16:creationId xmlns:a16="http://schemas.microsoft.com/office/drawing/2014/main" id="{3B0384A8-1DEC-4FAC-95D3-C02E5AD7A1E0}"/>
                </a:ext>
              </a:extLst>
            </p:cNvPr>
            <p:cNvSpPr/>
            <p:nvPr/>
          </p:nvSpPr>
          <p:spPr>
            <a:xfrm>
              <a:off x="1019432" y="2801016"/>
              <a:ext cx="861830" cy="2228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비트 제작</a:t>
              </a: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7ACF9AF1-1EFE-4702-9490-BEA9EA6F1CE2}"/>
                </a:ext>
              </a:extLst>
            </p:cNvPr>
            <p:cNvSpPr/>
            <p:nvPr/>
          </p:nvSpPr>
          <p:spPr>
            <a:xfrm>
              <a:off x="2094956" y="2834721"/>
              <a:ext cx="3239837" cy="18910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모서리가 둥근 직사각형 54">
              <a:extLst>
                <a:ext uri="{FF2B5EF4-FFF2-40B4-BE49-F238E27FC236}">
                  <a16:creationId xmlns:a16="http://schemas.microsoft.com/office/drawing/2014/main" id="{085F552D-4FAF-455D-92D9-A3B7D89A1BDC}"/>
                </a:ext>
              </a:extLst>
            </p:cNvPr>
            <p:cNvSpPr/>
            <p:nvPr/>
          </p:nvSpPr>
          <p:spPr>
            <a:xfrm>
              <a:off x="5804531" y="2606222"/>
              <a:ext cx="434442" cy="2815713"/>
            </a:xfrm>
            <a:prstGeom prst="round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" name="모서리가 둥근 직사각형 55">
              <a:extLst>
                <a:ext uri="{FF2B5EF4-FFF2-40B4-BE49-F238E27FC236}">
                  <a16:creationId xmlns:a16="http://schemas.microsoft.com/office/drawing/2014/main" id="{4559F6BA-B2DA-4B40-BD57-D7020BDF9E11}"/>
                </a:ext>
              </a:extLst>
            </p:cNvPr>
            <p:cNvSpPr/>
            <p:nvPr/>
          </p:nvSpPr>
          <p:spPr>
            <a:xfrm>
              <a:off x="5590837" y="2801016"/>
              <a:ext cx="861830" cy="2228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Play</a:t>
              </a:r>
              <a:endParaRPr lang="ko-KR" altLang="en-US" sz="12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모서리가 둥근 직사각형 55">
              <a:extLst>
                <a:ext uri="{FF2B5EF4-FFF2-40B4-BE49-F238E27FC236}">
                  <a16:creationId xmlns:a16="http://schemas.microsoft.com/office/drawing/2014/main" id="{9B4D82D8-30BE-40BD-A181-E4A1263DD6E0}"/>
                </a:ext>
              </a:extLst>
            </p:cNvPr>
            <p:cNvSpPr/>
            <p:nvPr/>
          </p:nvSpPr>
          <p:spPr>
            <a:xfrm>
              <a:off x="5590837" y="4249941"/>
              <a:ext cx="861830" cy="2228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Play</a:t>
              </a:r>
              <a:endParaRPr lang="ko-KR" altLang="en-US" sz="1200" b="1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8C74390-C34F-4DAB-A625-D4E999850C17}"/>
                </a:ext>
              </a:extLst>
            </p:cNvPr>
            <p:cNvSpPr/>
            <p:nvPr/>
          </p:nvSpPr>
          <p:spPr>
            <a:xfrm rot="21026737" flipH="1">
              <a:off x="2094955" y="3290415"/>
              <a:ext cx="3239837" cy="18910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55">
              <a:extLst>
                <a:ext uri="{FF2B5EF4-FFF2-40B4-BE49-F238E27FC236}">
                  <a16:creationId xmlns:a16="http://schemas.microsoft.com/office/drawing/2014/main" id="{6300D4CE-3C7F-4DB2-928D-B3C279BCB742}"/>
                </a:ext>
              </a:extLst>
            </p:cNvPr>
            <p:cNvSpPr/>
            <p:nvPr/>
          </p:nvSpPr>
          <p:spPr>
            <a:xfrm>
              <a:off x="3283958" y="3301472"/>
              <a:ext cx="861830" cy="22280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요구사항</a:t>
              </a:r>
            </a:p>
          </p:txBody>
        </p:sp>
        <p:sp>
          <p:nvSpPr>
            <p:cNvPr id="30" name="모서리가 둥근 직사각형 55">
              <a:extLst>
                <a:ext uri="{FF2B5EF4-FFF2-40B4-BE49-F238E27FC236}">
                  <a16:creationId xmlns:a16="http://schemas.microsoft.com/office/drawing/2014/main" id="{EFC15050-0C29-4D17-8907-D766959D0395}"/>
                </a:ext>
              </a:extLst>
            </p:cNvPr>
            <p:cNvSpPr/>
            <p:nvPr/>
          </p:nvSpPr>
          <p:spPr>
            <a:xfrm>
              <a:off x="1019432" y="3676645"/>
              <a:ext cx="861830" cy="2228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요구 반영</a:t>
              </a: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D8AE413E-1EE7-43EA-B48B-CC3CAB1FF47C}"/>
                </a:ext>
              </a:extLst>
            </p:cNvPr>
            <p:cNvSpPr/>
            <p:nvPr/>
          </p:nvSpPr>
          <p:spPr>
            <a:xfrm rot="573263">
              <a:off x="2094954" y="4016077"/>
              <a:ext cx="3239837" cy="18910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모서리가 둥근 직사각형 55">
              <a:extLst>
                <a:ext uri="{FF2B5EF4-FFF2-40B4-BE49-F238E27FC236}">
                  <a16:creationId xmlns:a16="http://schemas.microsoft.com/office/drawing/2014/main" id="{1F4D8502-BECE-4483-8A5D-BCB8E0BE9FB1}"/>
                </a:ext>
              </a:extLst>
            </p:cNvPr>
            <p:cNvSpPr/>
            <p:nvPr/>
          </p:nvSpPr>
          <p:spPr>
            <a:xfrm>
              <a:off x="3280105" y="3999224"/>
              <a:ext cx="861830" cy="2228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비트 제작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F7DC047-70B9-4009-BCE5-624660EF7558}"/>
                </a:ext>
              </a:extLst>
            </p:cNvPr>
            <p:cNvSpPr/>
            <p:nvPr/>
          </p:nvSpPr>
          <p:spPr>
            <a:xfrm flipV="1">
              <a:off x="3683111" y="4598854"/>
              <a:ext cx="105877" cy="971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4C3AAA9-72BC-4AB3-9279-09118DC34C8D}"/>
                </a:ext>
              </a:extLst>
            </p:cNvPr>
            <p:cNvSpPr/>
            <p:nvPr/>
          </p:nvSpPr>
          <p:spPr>
            <a:xfrm flipV="1">
              <a:off x="3683111" y="4849570"/>
              <a:ext cx="105877" cy="971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6B7AAA-1859-41C4-BA12-D3A6AA98F81D}"/>
                </a:ext>
              </a:extLst>
            </p:cNvPr>
            <p:cNvSpPr/>
            <p:nvPr/>
          </p:nvSpPr>
          <p:spPr>
            <a:xfrm flipV="1">
              <a:off x="3683111" y="5100286"/>
              <a:ext cx="105877" cy="971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DCD825-16BB-4F7B-BF12-E96D416BC3CC}"/>
              </a:ext>
            </a:extLst>
          </p:cNvPr>
          <p:cNvSpPr/>
          <p:nvPr/>
        </p:nvSpPr>
        <p:spPr>
          <a:xfrm>
            <a:off x="2156354" y="5738235"/>
            <a:ext cx="3159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▲ 비트게임의 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Contents 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제작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7" name="Picture 2" descr="ìì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848D9957-E448-4AE8-99B0-47CBDF7D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91" y="1961147"/>
            <a:ext cx="4286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AB1E4F-FA78-4140-9C5D-471A9B212277}"/>
              </a:ext>
            </a:extLst>
          </p:cNvPr>
          <p:cNvSpPr/>
          <p:nvPr/>
        </p:nvSpPr>
        <p:spPr>
          <a:xfrm>
            <a:off x="8522353" y="5492013"/>
            <a:ext cx="203132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solidFill>
                  <a:srgbClr val="1D1D1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수작업</a:t>
            </a:r>
            <a:endParaRPr lang="ko-KR" altLang="en-US" sz="4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370B3397-2BC0-41D5-8800-CEA649A9E614}"/>
              </a:ext>
            </a:extLst>
          </p:cNvPr>
          <p:cNvSpPr txBox="1">
            <a:spLocks/>
          </p:cNvSpPr>
          <p:nvPr/>
        </p:nvSpPr>
        <p:spPr>
          <a:xfrm>
            <a:off x="516576" y="2628664"/>
            <a:ext cx="11200728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우리가 이 서비스를 기획한 이유</a:t>
            </a:r>
            <a:endParaRPr lang="en-US" altLang="ko-KR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불편했던 점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…)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7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기획 배경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pPr/>
              <a:t>8</a:t>
            </a:fld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CA76AE-07A4-4B1B-A755-F7CC2C937990}"/>
              </a:ext>
            </a:extLst>
          </p:cNvPr>
          <p:cNvSpPr/>
          <p:nvPr/>
        </p:nvSpPr>
        <p:spPr>
          <a:xfrm>
            <a:off x="2097200" y="5738235"/>
            <a:ext cx="4124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▲ 리듬 게임 제작 툴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출처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: </a:t>
            </a:r>
            <a:r>
              <a:rPr lang="ko-KR" altLang="en-US" dirty="0" err="1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비트세이버</a:t>
            </a:r>
            <a:r>
              <a:rPr lang="en-US" altLang="ko-KR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0D99D2E-67D2-4972-B612-0095D5B7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9" y="1626972"/>
            <a:ext cx="7097590" cy="400192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58CE1DE-8C46-4EA5-91D0-95A3D2A6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29" y="1626972"/>
            <a:ext cx="7097590" cy="401911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584DAA-E83B-4C8D-8898-4E10A6FE68B7}"/>
              </a:ext>
            </a:extLst>
          </p:cNvPr>
          <p:cNvSpPr/>
          <p:nvPr/>
        </p:nvSpPr>
        <p:spPr>
          <a:xfrm>
            <a:off x="8772327" y="2984317"/>
            <a:ext cx="253146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1D1D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환경 제공</a:t>
            </a:r>
            <a:endParaRPr lang="ko-KR" altLang="en-US" sz="3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69FC4D8-0109-4B44-8995-00953C63C5EE}"/>
              </a:ext>
            </a:extLst>
          </p:cNvPr>
          <p:cNvSpPr/>
          <p:nvPr/>
        </p:nvSpPr>
        <p:spPr>
          <a:xfrm>
            <a:off x="8772325" y="3941312"/>
            <a:ext cx="25314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BPM </a:t>
            </a:r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C0DB9B-5146-48CB-A450-B857B5BF0A12}"/>
              </a:ext>
            </a:extLst>
          </p:cNvPr>
          <p:cNvSpPr/>
          <p:nvPr/>
        </p:nvSpPr>
        <p:spPr>
          <a:xfrm>
            <a:off x="8772327" y="4898307"/>
            <a:ext cx="253146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음원 입히기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75F94A-96D9-4726-A31A-9D0149C200BB}"/>
              </a:ext>
            </a:extLst>
          </p:cNvPr>
          <p:cNvSpPr/>
          <p:nvPr/>
        </p:nvSpPr>
        <p:spPr>
          <a:xfrm>
            <a:off x="9286197" y="1886161"/>
            <a:ext cx="150372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 능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7BF83991-F9D8-4E74-BA7D-C46A3E791C94}"/>
              </a:ext>
            </a:extLst>
          </p:cNvPr>
          <p:cNvSpPr txBox="1">
            <a:spLocks/>
          </p:cNvSpPr>
          <p:nvPr/>
        </p:nvSpPr>
        <p:spPr>
          <a:xfrm>
            <a:off x="516576" y="2628664"/>
            <a:ext cx="11200728" cy="172283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우리가 이 서비스를 기획한 이유</a:t>
            </a:r>
            <a:endParaRPr lang="en-US" altLang="ko-KR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불편했던 점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…)</a:t>
            </a:r>
            <a:endParaRPr lang="ko-KR" altLang="en-US" sz="4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7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11664950" cy="9953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Service Overview</a:t>
            </a:r>
            <a:endParaRPr lang="ko-KR" altLang="en-US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3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948</Words>
  <Application>Microsoft Office PowerPoint</Application>
  <PresentationFormat>와이드스크린</PresentationFormat>
  <Paragraphs>306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Noto Sans CJK KR Bold</vt:lpstr>
      <vt:lpstr>맑은 고딕</vt:lpstr>
      <vt:lpstr>에스코어 드림 5 Medium</vt:lpstr>
      <vt:lpstr>에스코어 드림 7 ExtraBold</vt:lpstr>
      <vt:lpstr>한둥근체 돋움</vt:lpstr>
      <vt:lpstr>한둥근체 제목</vt:lpstr>
      <vt:lpstr>휴먼둥근헤드라인</vt:lpstr>
      <vt:lpstr>Arial</vt:lpstr>
      <vt:lpstr>Office 테마</vt:lpstr>
      <vt:lpstr>딥러닝을 이용한  VR 리듬게임  Beat Maker</vt:lpstr>
      <vt:lpstr>PowerPoint 프레젠테이션</vt:lpstr>
      <vt:lpstr>01 서비스 개요</vt:lpstr>
      <vt:lpstr>서비스 개요</vt:lpstr>
      <vt:lpstr>02 서비스 기획 배경</vt:lpstr>
      <vt:lpstr>서비스 기획 배경</vt:lpstr>
      <vt:lpstr>서비스 기획 배경</vt:lpstr>
      <vt:lpstr>서비스 기획 배경</vt:lpstr>
      <vt:lpstr>03 서비스 소개</vt:lpstr>
      <vt:lpstr>서비스 소개</vt:lpstr>
      <vt:lpstr>서비스 소개</vt:lpstr>
      <vt:lpstr>04 기술 소개</vt:lpstr>
      <vt:lpstr>기술 소개</vt:lpstr>
      <vt:lpstr>기술 소개</vt:lpstr>
      <vt:lpstr>기술 소개</vt:lpstr>
      <vt:lpstr>기술 소개</vt:lpstr>
      <vt:lpstr>05 시장 동향</vt:lpstr>
      <vt:lpstr>시장 동향</vt:lpstr>
      <vt:lpstr>06 사업 구조</vt:lpstr>
      <vt:lpstr>사업 구조</vt:lpstr>
      <vt:lpstr>07 수익</vt:lpstr>
      <vt:lpstr>수익</vt:lpstr>
      <vt:lpstr>08 향후 추진 계획</vt:lpstr>
      <vt:lpstr>향후 추진 계획</vt:lpstr>
      <vt:lpstr>09 팀 소개 및 업무분담</vt:lpstr>
      <vt:lpstr>팀 소개 및 업무분담</vt:lpstr>
      <vt:lpstr>10 주차 별 개발 계획</vt:lpstr>
      <vt:lpstr>주차 별 개발 계획</vt:lpstr>
      <vt:lpstr>참고 문헌</vt:lpstr>
      <vt:lpstr>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 템플릿</dc:title>
  <dc:creator>박영준</dc:creator>
  <cp:lastModifiedBy>박영준</cp:lastModifiedBy>
  <cp:revision>12</cp:revision>
  <dcterms:created xsi:type="dcterms:W3CDTF">2019-09-27T01:48:19Z</dcterms:created>
  <dcterms:modified xsi:type="dcterms:W3CDTF">2019-09-27T07:42:36Z</dcterms:modified>
</cp:coreProperties>
</file>