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8" r:id="rId3"/>
    <p:sldId id="275" r:id="rId4"/>
    <p:sldId id="276" r:id="rId5"/>
    <p:sldId id="261" r:id="rId6"/>
    <p:sldId id="267" r:id="rId7"/>
    <p:sldId id="284" r:id="rId8"/>
    <p:sldId id="292" r:id="rId9"/>
    <p:sldId id="286" r:id="rId10"/>
    <p:sldId id="287" r:id="rId11"/>
    <p:sldId id="291" r:id="rId12"/>
    <p:sldId id="293" r:id="rId13"/>
    <p:sldId id="296" r:id="rId14"/>
    <p:sldId id="295" r:id="rId15"/>
    <p:sldId id="298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D4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8"/>
    <p:restoredTop sz="94155"/>
  </p:normalViewPr>
  <p:slideViewPr>
    <p:cSldViewPr snapToGrid="0">
      <p:cViewPr varScale="1">
        <p:scale>
          <a:sx n="107" d="100"/>
          <a:sy n="107" d="100"/>
        </p:scale>
        <p:origin x="19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967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e05ced54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e05ced54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279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61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09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09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016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252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7b4603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7b46037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e05ced54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e05ced54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58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e05ced54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e05ced54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23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60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589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05ced5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05ced5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0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21124" y="158622"/>
            <a:ext cx="822287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딥러닝</a:t>
            </a:r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ko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프로젝트</a:t>
            </a:r>
            <a:br>
              <a:rPr lang="en-US" altLang="ko" dirty="0">
                <a:latin typeface="NanumGothicExtraBold"/>
                <a:ea typeface="NanumGothicExtraBold"/>
                <a:cs typeface="NanumGothicExtraBold"/>
                <a:sym typeface="NanumGothicExtraBold"/>
              </a:rPr>
            </a:br>
            <a:br>
              <a:rPr lang="en-US" altLang="ko" sz="1050" dirty="0">
                <a:latin typeface="NanumGothicExtraBold"/>
                <a:ea typeface="NanumGothicExtraBold"/>
                <a:cs typeface="NanumGothicExtraBold"/>
                <a:sym typeface="NanumGothicExtraBold"/>
              </a:rPr>
            </a:br>
            <a:r>
              <a:rPr lang="ko-KR" altLang="en-US" sz="1050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   </a:t>
            </a:r>
            <a:r>
              <a:rPr lang="ko-KR" altLang="en-US" sz="1500" b="1" dirty="0">
                <a:latin typeface="+mn-ea"/>
                <a:ea typeface="+mn-ea"/>
                <a:cs typeface="NanumGothicExtraBold"/>
                <a:sym typeface="NanumGothicExtraBold"/>
              </a:rPr>
              <a:t>최종발표</a:t>
            </a:r>
            <a:r>
              <a:rPr lang="ko-KR" altLang="en-US" sz="15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 </a:t>
            </a:r>
            <a:endParaRPr sz="1500" b="1" dirty="0">
              <a:latin typeface="NanumGothicExtraBold" charset="-127"/>
              <a:ea typeface="NanumGothicExtraBold" charset="-127"/>
              <a:cs typeface="NanumGothicExtraBold"/>
              <a:sym typeface="NanumGothicExtra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90473"/>
            <a:ext cx="787083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제로베이스 데이터 스쿨</a:t>
            </a:r>
            <a:r>
              <a:rPr lang="ko" altLang="en-US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 </a:t>
            </a:r>
            <a:r>
              <a:rPr lang="en-US" altLang="ko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1</a:t>
            </a:r>
            <a:r>
              <a:rPr lang="en-US" altLang="ko-KR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8</a:t>
            </a:r>
            <a:r>
              <a:rPr lang="ko-KR" altLang="en-US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기</a:t>
            </a:r>
            <a:endParaRPr lang="en-US" altLang="ko" sz="5600" b="1" dirty="0">
              <a:latin typeface="NanumGothicExtraBold" charset="-127"/>
              <a:ea typeface="NanumGothicExtraBold" charset="-127"/>
              <a:cs typeface="NanumGothicExtraBold"/>
              <a:sym typeface="NanumGothic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600" b="1" dirty="0">
              <a:latin typeface="NanumGothicExtraBold" charset="-127"/>
              <a:ea typeface="NanumGothicExtraBold" charset="-127"/>
              <a:cs typeface="NanumGothicExtraBold"/>
              <a:sym typeface="NanumGothic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1</a:t>
            </a:r>
            <a:r>
              <a:rPr lang="ko-KR" altLang="en-US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조</a:t>
            </a:r>
            <a:endParaRPr lang="en-US" altLang="ko-KR" sz="5600" b="1" dirty="0">
              <a:latin typeface="NanumGothicExtraBold" charset="-127"/>
              <a:ea typeface="NanumGothicExtraBold" charset="-127"/>
              <a:cs typeface="NanumGothicExtraBold"/>
              <a:sym typeface="NanumGothic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600" b="1" dirty="0">
              <a:latin typeface="NanumGothicExtraBold" charset="-127"/>
              <a:ea typeface="NanumGothicExtraBold" charset="-127"/>
              <a:cs typeface="NanumGothicExtraBold"/>
              <a:sym typeface="NanumGothic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김준현</a:t>
            </a:r>
            <a:r>
              <a:rPr lang="en-US" altLang="ko-KR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, </a:t>
            </a:r>
            <a:r>
              <a:rPr lang="ko-KR" altLang="en-US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박지호</a:t>
            </a:r>
            <a:r>
              <a:rPr lang="en-US" altLang="ko-KR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, </a:t>
            </a:r>
            <a:r>
              <a:rPr lang="ko-KR" altLang="en-US" sz="5600" b="1" dirty="0">
                <a:latin typeface="NanumGothicExtraBold" charset="-127"/>
                <a:ea typeface="NanumGothicExtraBold" charset="-127"/>
                <a:cs typeface="NanumGothicExtraBold"/>
                <a:sym typeface="NanumGothicExtraBold"/>
              </a:rPr>
              <a:t>홍민규</a:t>
            </a:r>
            <a:endParaRPr lang="en-US" altLang="ko-KR" sz="5600" b="1" dirty="0">
              <a:latin typeface="NanumGothicExtraBold" charset="-127"/>
              <a:ea typeface="NanumGothicExtraBold" charset="-127"/>
              <a:cs typeface="NanumGothicExtraBold"/>
              <a:sym typeface="NanumGothic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NanumGothicExtraBold" charset="-127"/>
              <a:ea typeface="NanumGothicExtraBold" charset="-127"/>
              <a:cs typeface="NanumGothicExtraBold"/>
              <a:sym typeface="NanumGothic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NanumGothicExtraBold" charset="-127"/>
              <a:ea typeface="NanumGothicExtraBold" charset="-127"/>
              <a:cs typeface="NanumGothicExtraBold"/>
              <a:sym typeface="NanumGothic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NanumGothicExtraBold" charset="-127"/>
              <a:ea typeface="NanumGothicExtraBold" charset="-127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69AE03-72E9-6D31-EAE7-8F817406346E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B71607B8-3164-91C9-9618-7B9C6C5ECEB8}"/>
              </a:ext>
            </a:extLst>
          </p:cNvPr>
          <p:cNvSpPr txBox="1">
            <a:spLocks/>
          </p:cNvSpPr>
          <p:nvPr/>
        </p:nvSpPr>
        <p:spPr>
          <a:xfrm>
            <a:off x="154045" y="1420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평가  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(3) </a:t>
            </a:r>
            <a:r>
              <a:rPr lang="en-US" altLang="ko-KR" sz="1600" dirty="0" err="1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ResNet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+ Transformer</a:t>
            </a:r>
            <a:endParaRPr lang="en-US" sz="2400"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8" name="Google Shape;95;p18">
            <a:extLst>
              <a:ext uri="{FF2B5EF4-FFF2-40B4-BE49-F238E27FC236}">
                <a16:creationId xmlns:a16="http://schemas.microsoft.com/office/drawing/2014/main" id="{1F824D34-2A84-FE8C-5242-648CF170C50C}"/>
              </a:ext>
            </a:extLst>
          </p:cNvPr>
          <p:cNvSpPr txBox="1">
            <a:spLocks/>
          </p:cNvSpPr>
          <p:nvPr/>
        </p:nvSpPr>
        <p:spPr>
          <a:xfrm>
            <a:off x="154045" y="86842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모델 결정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C5462-6190-99F1-9867-35F7F9657010}"/>
              </a:ext>
            </a:extLst>
          </p:cNvPr>
          <p:cNvSpPr txBox="1"/>
          <p:nvPr/>
        </p:nvSpPr>
        <p:spPr>
          <a:xfrm>
            <a:off x="4572000" y="2964586"/>
            <a:ext cx="3818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Optimizer = Adam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Batch size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Epoch = 30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Learning rate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0.00001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Val loss</a:t>
            </a:r>
            <a:r>
              <a:rPr lang="ko-KR" altLang="en-US" dirty="0">
                <a:latin typeface="+mn-ea"/>
                <a:ea typeface="+mn-ea"/>
              </a:rPr>
              <a:t>가 가장 낮은 지점 </a:t>
            </a:r>
            <a:r>
              <a:rPr lang="en-US" altLang="ko-KR" dirty="0">
                <a:latin typeface="+mn-ea"/>
                <a:ea typeface="+mn-ea"/>
              </a:rPr>
              <a:t>21</a:t>
            </a:r>
            <a:r>
              <a:rPr lang="ko-KR" altLang="en-US" dirty="0">
                <a:latin typeface="+mn-ea"/>
                <a:ea typeface="+mn-ea"/>
              </a:rPr>
              <a:t>번째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	(</a:t>
            </a:r>
            <a:r>
              <a:rPr lang="sv-SE" altLang="ko-KR" dirty="0">
                <a:latin typeface="+mn-ea"/>
                <a:ea typeface="+mn-ea"/>
              </a:rPr>
              <a:t>Val loss = 3.547)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811BD-26EB-B4DB-EFC9-4DC289673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4" y="1858776"/>
            <a:ext cx="3592606" cy="274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C4D06E-99E0-0EF8-0BEA-88C6C6D54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500" y="1959751"/>
            <a:ext cx="3993688" cy="8641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4F9015-1580-F493-41A2-CE9661A57B4C}"/>
              </a:ext>
            </a:extLst>
          </p:cNvPr>
          <p:cNvSpPr/>
          <p:nvPr/>
        </p:nvSpPr>
        <p:spPr>
          <a:xfrm>
            <a:off x="4544500" y="2353236"/>
            <a:ext cx="3892924" cy="184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702F80-D14A-0181-9663-2BA071869C71}"/>
              </a:ext>
            </a:extLst>
          </p:cNvPr>
          <p:cNvCxnSpPr/>
          <p:nvPr/>
        </p:nvCxnSpPr>
        <p:spPr>
          <a:xfrm>
            <a:off x="3193676" y="1959751"/>
            <a:ext cx="0" cy="231532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9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69AE03-72E9-6D31-EAE7-8F817406346E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B71607B8-3164-91C9-9618-7B9C6C5ECEB8}"/>
              </a:ext>
            </a:extLst>
          </p:cNvPr>
          <p:cNvSpPr txBox="1">
            <a:spLocks/>
          </p:cNvSpPr>
          <p:nvPr/>
        </p:nvSpPr>
        <p:spPr>
          <a:xfrm>
            <a:off x="154045" y="1420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모델링  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(4) </a:t>
            </a:r>
            <a:r>
              <a:rPr lang="en-US" altLang="ko-KR" sz="1600" dirty="0" err="1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ViT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+ GPT2</a:t>
            </a:r>
            <a:endParaRPr lang="en-US" sz="2400"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" name="Google Shape;95;p18">
            <a:extLst>
              <a:ext uri="{FF2B5EF4-FFF2-40B4-BE49-F238E27FC236}">
                <a16:creationId xmlns:a16="http://schemas.microsoft.com/office/drawing/2014/main" id="{78B90D76-DEEF-31B5-636A-F826462FFAE9}"/>
              </a:ext>
            </a:extLst>
          </p:cNvPr>
          <p:cNvSpPr txBox="1">
            <a:spLocks/>
          </p:cNvSpPr>
          <p:nvPr/>
        </p:nvSpPr>
        <p:spPr>
          <a:xfrm>
            <a:off x="154045" y="86842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이미지 </a:t>
            </a:r>
            <a:r>
              <a:rPr lang="en-US" altLang="ko-KR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feature</a:t>
            </a:r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 추출</a:t>
            </a:r>
            <a:r>
              <a:rPr lang="en-US" altLang="ko-KR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, </a:t>
            </a:r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캡션 생성</a:t>
            </a:r>
          </a:p>
        </p:txBody>
      </p:sp>
      <p:pic>
        <p:nvPicPr>
          <p:cNvPr id="6" name="그림 5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425097A4-1E53-1A6E-932D-B7883A32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1776139"/>
            <a:ext cx="3412693" cy="1895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D120D-FC84-C695-191E-5D22CD6B8A30}"/>
              </a:ext>
            </a:extLst>
          </p:cNvPr>
          <p:cNvSpPr txBox="1"/>
          <p:nvPr/>
        </p:nvSpPr>
        <p:spPr>
          <a:xfrm>
            <a:off x="510746" y="1594843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n-ea"/>
                <a:ea typeface="+mn-ea"/>
              </a:rPr>
              <a:t>Vision Transformer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DB332-5311-4824-0609-4A67779DE9FA}"/>
              </a:ext>
            </a:extLst>
          </p:cNvPr>
          <p:cNvSpPr txBox="1"/>
          <p:nvPr/>
        </p:nvSpPr>
        <p:spPr>
          <a:xfrm>
            <a:off x="4924485" y="1594843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n-ea"/>
                <a:ea typeface="+mn-ea"/>
              </a:rPr>
              <a:t>GPT-2 Small </a:t>
            </a:r>
          </a:p>
          <a:p>
            <a:r>
              <a:rPr lang="en-US" altLang="ko-KR" sz="1600" b="1" dirty="0">
                <a:latin typeface="+mn-ea"/>
                <a:ea typeface="+mn-ea"/>
              </a:rPr>
              <a:t>      (12</a:t>
            </a:r>
            <a:r>
              <a:rPr lang="ko-KR" altLang="en-US" sz="1600" b="1" dirty="0">
                <a:latin typeface="+mn-ea"/>
                <a:ea typeface="+mn-ea"/>
              </a:rPr>
              <a:t>개의 층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3D036-47B4-22A7-3CCD-5B0B97CBB157}"/>
              </a:ext>
            </a:extLst>
          </p:cNvPr>
          <p:cNvSpPr txBox="1"/>
          <p:nvPr/>
        </p:nvSpPr>
        <p:spPr>
          <a:xfrm>
            <a:off x="510746" y="3853948"/>
            <a:ext cx="3825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이미지를 조각</a:t>
            </a:r>
            <a:r>
              <a:rPr lang="en-US" altLang="ko-KR" sz="1200" dirty="0">
                <a:latin typeface="+mn-ea"/>
                <a:ea typeface="+mn-ea"/>
              </a:rPr>
              <a:t>(16x16)</a:t>
            </a:r>
            <a:r>
              <a:rPr lang="ko-KR" altLang="en-US" sz="1200" dirty="0">
                <a:latin typeface="+mn-ea"/>
                <a:ea typeface="+mn-ea"/>
              </a:rPr>
              <a:t>으로 나눔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조각에 이미지내의 위치를 정보로 부여함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Attention</a:t>
            </a:r>
            <a:r>
              <a:rPr lang="ko-KR" altLang="en-US" sz="1200" dirty="0">
                <a:latin typeface="+mn-ea"/>
                <a:ea typeface="+mn-ea"/>
              </a:rPr>
              <a:t>기법이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적용된 </a:t>
            </a:r>
            <a:r>
              <a:rPr lang="en-US" altLang="ko-KR" sz="1200" dirty="0">
                <a:latin typeface="+mn-ea"/>
                <a:ea typeface="+mn-ea"/>
              </a:rPr>
              <a:t>Encoding</a:t>
            </a:r>
            <a:r>
              <a:rPr lang="ko-KR" altLang="en-US" sz="1200" dirty="0">
                <a:latin typeface="+mn-ea"/>
                <a:ea typeface="+mn-ea"/>
              </a:rPr>
              <a:t>을 진행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하나의 특징 벡터를 추출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AC448-952C-8209-36AD-75FA54331686}"/>
              </a:ext>
            </a:extLst>
          </p:cNvPr>
          <p:cNvSpPr txBox="1"/>
          <p:nvPr/>
        </p:nvSpPr>
        <p:spPr>
          <a:xfrm>
            <a:off x="4924485" y="3853947"/>
            <a:ext cx="3825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특징 벡터를 받고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텍스트 토큰을 병합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벡터에 저장된 위치 정보를 활용하여  </a:t>
            </a:r>
            <a:r>
              <a:rPr lang="en-US" altLang="ko-KR" sz="1200" dirty="0">
                <a:latin typeface="+mn-ea"/>
                <a:ea typeface="+mn-ea"/>
              </a:rPr>
              <a:t>Decoding</a:t>
            </a:r>
            <a:r>
              <a:rPr lang="ko-KR" altLang="en-US" sz="1200" dirty="0">
                <a:latin typeface="+mn-ea"/>
                <a:ea typeface="+mn-ea"/>
              </a:rPr>
              <a:t>을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진행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4E95DF-116D-3819-158E-A1204509C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800" y="1083558"/>
            <a:ext cx="1877454" cy="277038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C3EB80-D5E0-F0C3-DCF8-93990FC8634E}"/>
              </a:ext>
            </a:extLst>
          </p:cNvPr>
          <p:cNvCxnSpPr>
            <a:cxnSpLocks/>
          </p:cNvCxnSpPr>
          <p:nvPr/>
        </p:nvCxnSpPr>
        <p:spPr>
          <a:xfrm>
            <a:off x="4114801" y="1979272"/>
            <a:ext cx="3579726" cy="489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1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69AE03-72E9-6D31-EAE7-8F817406346E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95;p18">
            <a:extLst>
              <a:ext uri="{FF2B5EF4-FFF2-40B4-BE49-F238E27FC236}">
                <a16:creationId xmlns:a16="http://schemas.microsoft.com/office/drawing/2014/main" id="{1F824D34-2A84-FE8C-5242-648CF170C50C}"/>
              </a:ext>
            </a:extLst>
          </p:cNvPr>
          <p:cNvSpPr txBox="1">
            <a:spLocks/>
          </p:cNvSpPr>
          <p:nvPr/>
        </p:nvSpPr>
        <p:spPr>
          <a:xfrm>
            <a:off x="154045" y="86842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모델 결정</a:t>
            </a:r>
          </a:p>
        </p:txBody>
      </p:sp>
      <p:sp>
        <p:nvSpPr>
          <p:cNvPr id="4" name="Google Shape;95;p18">
            <a:extLst>
              <a:ext uri="{FF2B5EF4-FFF2-40B4-BE49-F238E27FC236}">
                <a16:creationId xmlns:a16="http://schemas.microsoft.com/office/drawing/2014/main" id="{7A5BDDED-3D26-699E-1F78-8C2F47964109}"/>
              </a:ext>
            </a:extLst>
          </p:cNvPr>
          <p:cNvSpPr txBox="1">
            <a:spLocks/>
          </p:cNvSpPr>
          <p:nvPr/>
        </p:nvSpPr>
        <p:spPr>
          <a:xfrm>
            <a:off x="154045" y="1420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4.</a:t>
            </a:r>
            <a:r>
              <a:rPr lang="ko-KR" altLang="en-US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평가  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(4) </a:t>
            </a:r>
            <a:r>
              <a:rPr lang="en-US" altLang="ko-KR" sz="1600" dirty="0" err="1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ViT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+ GPT2</a:t>
            </a:r>
            <a:endParaRPr lang="en-US" sz="2400"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190A4-9857-ECB5-8FBD-F673CC68E332}"/>
              </a:ext>
            </a:extLst>
          </p:cNvPr>
          <p:cNvSpPr txBox="1"/>
          <p:nvPr/>
        </p:nvSpPr>
        <p:spPr>
          <a:xfrm>
            <a:off x="4414345" y="3204472"/>
            <a:ext cx="3689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Optimizer = Adam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Batch size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32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Epoch = 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  <a:ea typeface="+mn-ea"/>
              </a:rPr>
              <a:t>Learning_rate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0.0001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Val loss </a:t>
            </a:r>
            <a:r>
              <a:rPr lang="ko-KR" altLang="en-US" dirty="0">
                <a:latin typeface="+mn-ea"/>
                <a:ea typeface="+mn-ea"/>
              </a:rPr>
              <a:t>가 가장 낮은 지점 </a:t>
            </a:r>
            <a:r>
              <a:rPr lang="en-US" altLang="ko-KR" dirty="0">
                <a:latin typeface="+mn-ea"/>
                <a:ea typeface="+mn-ea"/>
              </a:rPr>
              <a:t>4</a:t>
            </a:r>
            <a:r>
              <a:rPr lang="ko-KR" altLang="en-US" dirty="0">
                <a:latin typeface="+mn-ea"/>
                <a:ea typeface="+mn-ea"/>
              </a:rPr>
              <a:t>번째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	(</a:t>
            </a:r>
            <a:r>
              <a:rPr lang="sv-SE" altLang="ko-KR" dirty="0">
                <a:latin typeface="+mn-ea"/>
                <a:ea typeface="+mn-ea"/>
              </a:rPr>
              <a:t>Val loss = 2.270)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DD1277-B8C3-5F25-34C1-75FE5BFC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6" y="1704988"/>
            <a:ext cx="3488873" cy="277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47DE42-CB59-D409-733F-341C37001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375" y="1874774"/>
            <a:ext cx="3113779" cy="12168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1EA675-8B76-7DD2-2098-2A4A0CF63F81}"/>
              </a:ext>
            </a:extLst>
          </p:cNvPr>
          <p:cNvSpPr/>
          <p:nvPr/>
        </p:nvSpPr>
        <p:spPr>
          <a:xfrm>
            <a:off x="4661374" y="2680152"/>
            <a:ext cx="3113779" cy="203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EAF5D2-FC54-FB4C-981B-E06563B8217A}"/>
              </a:ext>
            </a:extLst>
          </p:cNvPr>
          <p:cNvCxnSpPr/>
          <p:nvPr/>
        </p:nvCxnSpPr>
        <p:spPr>
          <a:xfrm>
            <a:off x="3301253" y="1933929"/>
            <a:ext cx="0" cy="231532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8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69AE03-72E9-6D31-EAE7-8F817406346E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95;p18">
            <a:extLst>
              <a:ext uri="{FF2B5EF4-FFF2-40B4-BE49-F238E27FC236}">
                <a16:creationId xmlns:a16="http://schemas.microsoft.com/office/drawing/2014/main" id="{7A5BDDED-3D26-699E-1F78-8C2F47964109}"/>
              </a:ext>
            </a:extLst>
          </p:cNvPr>
          <p:cNvSpPr txBox="1">
            <a:spLocks/>
          </p:cNvSpPr>
          <p:nvPr/>
        </p:nvSpPr>
        <p:spPr>
          <a:xfrm>
            <a:off x="154045" y="1420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</a:t>
            </a:r>
            <a:r>
              <a:rPr lang="en-US" altLang="ko-KR" sz="240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평가 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(5) </a:t>
            </a:r>
            <a:r>
              <a:rPr lang="ko-KR" altLang="en-US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 평가 </a:t>
            </a:r>
            <a:endParaRPr lang="en-US" sz="2400"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DC380-DF75-ECCA-A13D-3BBC7F1B6450}"/>
              </a:ext>
            </a:extLst>
          </p:cNvPr>
          <p:cNvSpPr txBox="1"/>
          <p:nvPr/>
        </p:nvSpPr>
        <p:spPr>
          <a:xfrm>
            <a:off x="745971" y="1102051"/>
            <a:ext cx="341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자연어 처리 분야에서 자동 번역이나 텍스트 생성의 품질을 평가하는 데 사용되는 지표들 중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BLEU score, METEOR score, ROUGE score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사용</a:t>
            </a:r>
          </a:p>
        </p:txBody>
      </p:sp>
      <p:pic>
        <p:nvPicPr>
          <p:cNvPr id="6" name="그림 5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0F229EA-27AA-77E7-029D-A412CEA6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184" y="2923507"/>
            <a:ext cx="2626585" cy="2095862"/>
          </a:xfrm>
          <a:prstGeom prst="rect">
            <a:avLst/>
          </a:prstGeom>
        </p:spPr>
      </p:pic>
      <p:pic>
        <p:nvPicPr>
          <p:cNvPr id="8" name="그림 7" descr="텍스트, 도표, 직사각형, 평면도이(가) 표시된 사진&#10;&#10;자동 생성된 설명">
            <a:extLst>
              <a:ext uri="{FF2B5EF4-FFF2-40B4-BE49-F238E27FC236}">
                <a16:creationId xmlns:a16="http://schemas.microsoft.com/office/drawing/2014/main" id="{40662DD7-AA96-4335-6FE9-097B8280B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184" y="856706"/>
            <a:ext cx="2626585" cy="2147573"/>
          </a:xfrm>
          <a:prstGeom prst="rect">
            <a:avLst/>
          </a:prstGeom>
        </p:spPr>
      </p:pic>
      <p:pic>
        <p:nvPicPr>
          <p:cNvPr id="5" name="그림 4" descr="텍스트, 스크린샷, 그래프, 번호이(가) 표시된 사진&#10;&#10;자동 생성된 설명">
            <a:extLst>
              <a:ext uri="{FF2B5EF4-FFF2-40B4-BE49-F238E27FC236}">
                <a16:creationId xmlns:a16="http://schemas.microsoft.com/office/drawing/2014/main" id="{D3C94637-956B-0AC6-8490-7EA4B7049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77" y="2571750"/>
            <a:ext cx="3662624" cy="24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73DE8-63FA-8CFE-48CE-A650DA34AA8F}"/>
              </a:ext>
            </a:extLst>
          </p:cNvPr>
          <p:cNvSpPr txBox="1"/>
          <p:nvPr/>
        </p:nvSpPr>
        <p:spPr>
          <a:xfrm>
            <a:off x="7696584" y="1784654"/>
            <a:ext cx="12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GPT2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1572D-382E-5B2E-1734-F7F8242AC341}"/>
              </a:ext>
            </a:extLst>
          </p:cNvPr>
          <p:cNvSpPr txBox="1"/>
          <p:nvPr/>
        </p:nvSpPr>
        <p:spPr>
          <a:xfrm>
            <a:off x="7696584" y="3795559"/>
            <a:ext cx="1237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ResNet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3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C828BCC6-ADCA-6035-8D51-5459187F4604}"/>
              </a:ext>
            </a:extLst>
          </p:cNvPr>
          <p:cNvSpPr txBox="1">
            <a:spLocks/>
          </p:cNvSpPr>
          <p:nvPr/>
        </p:nvSpPr>
        <p:spPr>
          <a:xfrm>
            <a:off x="154045" y="86842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결과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9AE03-72E9-6D31-EAE7-8F817406346E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95;p18">
            <a:extLst>
              <a:ext uri="{FF2B5EF4-FFF2-40B4-BE49-F238E27FC236}">
                <a16:creationId xmlns:a16="http://schemas.microsoft.com/office/drawing/2014/main" id="{7A5BDDED-3D26-699E-1F78-8C2F47964109}"/>
              </a:ext>
            </a:extLst>
          </p:cNvPr>
          <p:cNvSpPr txBox="1">
            <a:spLocks/>
          </p:cNvSpPr>
          <p:nvPr/>
        </p:nvSpPr>
        <p:spPr>
          <a:xfrm>
            <a:off x="154045" y="1420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결과</a:t>
            </a:r>
            <a:endParaRPr lang="en-US" sz="2400"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7" name="그림 6" descr="스크린샷, 야외, 자연, 절벽이(가) 표시된 사진&#10;&#10;자동 생성된 설명">
            <a:extLst>
              <a:ext uri="{FF2B5EF4-FFF2-40B4-BE49-F238E27FC236}">
                <a16:creationId xmlns:a16="http://schemas.microsoft.com/office/drawing/2014/main" id="{97754756-1A09-915E-EBF1-905EDFCC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23" y="1285026"/>
            <a:ext cx="2348898" cy="1668180"/>
          </a:xfrm>
          <a:prstGeom prst="rect">
            <a:avLst/>
          </a:prstGeom>
        </p:spPr>
      </p:pic>
      <p:pic>
        <p:nvPicPr>
          <p:cNvPr id="10" name="그림 9" descr="의류, 유아, 야외, 신발류이(가) 표시된 사진&#10;&#10;자동 생성된 설명">
            <a:extLst>
              <a:ext uri="{FF2B5EF4-FFF2-40B4-BE49-F238E27FC236}">
                <a16:creationId xmlns:a16="http://schemas.microsoft.com/office/drawing/2014/main" id="{0A114E81-BC1A-2DB9-D666-F61F8CD5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173" y="1262226"/>
            <a:ext cx="2044150" cy="1677639"/>
          </a:xfrm>
          <a:prstGeom prst="rect">
            <a:avLst/>
          </a:prstGeom>
        </p:spPr>
      </p:pic>
      <p:pic>
        <p:nvPicPr>
          <p:cNvPr id="15" name="그림 14" descr="포유류, 야외, 잔디, 나무이(가) 표시된 사진&#10;&#10;자동 생성된 설명">
            <a:extLst>
              <a:ext uri="{FF2B5EF4-FFF2-40B4-BE49-F238E27FC236}">
                <a16:creationId xmlns:a16="http://schemas.microsoft.com/office/drawing/2014/main" id="{5885A6B0-F1A9-C0D0-0516-428653DBF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737" y="3131453"/>
            <a:ext cx="2273355" cy="1655543"/>
          </a:xfrm>
          <a:prstGeom prst="rect">
            <a:avLst/>
          </a:prstGeom>
        </p:spPr>
      </p:pic>
      <p:pic>
        <p:nvPicPr>
          <p:cNvPr id="17" name="그림 16" descr="로프, 하늘, 야외, 의류이(가) 표시된 사진&#10;&#10;자동 생성된 설명">
            <a:extLst>
              <a:ext uri="{FF2B5EF4-FFF2-40B4-BE49-F238E27FC236}">
                <a16:creationId xmlns:a16="http://schemas.microsoft.com/office/drawing/2014/main" id="{7196A495-228C-27FD-B980-6D78CEA636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80"/>
          <a:stretch/>
        </p:blipFill>
        <p:spPr>
          <a:xfrm>
            <a:off x="4245777" y="3131453"/>
            <a:ext cx="1327426" cy="165554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908FA-8533-F5AF-EF52-40020D8F4C9E}"/>
              </a:ext>
            </a:extLst>
          </p:cNvPr>
          <p:cNvCxnSpPr/>
          <p:nvPr/>
        </p:nvCxnSpPr>
        <p:spPr>
          <a:xfrm>
            <a:off x="454287" y="3016839"/>
            <a:ext cx="823542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물, 포유류, 야외, 수영이(가) 표시된 사진&#10;&#10;자동 생성된 설명">
            <a:extLst>
              <a:ext uri="{FF2B5EF4-FFF2-40B4-BE49-F238E27FC236}">
                <a16:creationId xmlns:a16="http://schemas.microsoft.com/office/drawing/2014/main" id="{23A9FFCB-D625-B542-7F73-3C11EB2E6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348" y="1285026"/>
            <a:ext cx="2306221" cy="1712326"/>
          </a:xfrm>
          <a:prstGeom prst="rect">
            <a:avLst/>
          </a:prstGeom>
        </p:spPr>
      </p:pic>
      <p:pic>
        <p:nvPicPr>
          <p:cNvPr id="12" name="그림 11" descr="사람, 의류, 인간의 얼굴, 스크린샷이(가) 표시된 사진&#10;&#10;자동 생성된 설명">
            <a:extLst>
              <a:ext uri="{FF2B5EF4-FFF2-40B4-BE49-F238E27FC236}">
                <a16:creationId xmlns:a16="http://schemas.microsoft.com/office/drawing/2014/main" id="{214144C9-2E55-623C-2097-5D39A28C2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573" y="3093814"/>
            <a:ext cx="2086356" cy="16658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DA287B-C825-C77C-AB67-C4B650D4A268}"/>
              </a:ext>
            </a:extLst>
          </p:cNvPr>
          <p:cNvSpPr txBox="1"/>
          <p:nvPr/>
        </p:nvSpPr>
        <p:spPr>
          <a:xfrm>
            <a:off x="513686" y="2358423"/>
            <a:ext cx="10118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  <a:ea typeface="+mn-ea"/>
              </a:rPr>
              <a:t>ResNet18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+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Transformer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01A10-037E-928E-A8F7-4C45CD618078}"/>
              </a:ext>
            </a:extLst>
          </p:cNvPr>
          <p:cNvSpPr txBox="1"/>
          <p:nvPr/>
        </p:nvSpPr>
        <p:spPr>
          <a:xfrm>
            <a:off x="689301" y="3057556"/>
            <a:ext cx="5950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>
                <a:latin typeface="+mn-ea"/>
                <a:ea typeface="+mn-ea"/>
              </a:rPr>
              <a:t>ViT</a:t>
            </a:r>
            <a:r>
              <a:rPr lang="en-US" altLang="ko-KR" sz="1100" b="1" dirty="0">
                <a:latin typeface="+mn-ea"/>
                <a:ea typeface="+mn-ea"/>
              </a:rPr>
              <a:t> 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+ 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GPT-2</a:t>
            </a:r>
            <a:endParaRPr lang="ko-KR" altLang="en-US" sz="11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010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C828BCC6-ADCA-6035-8D51-5459187F4604}"/>
              </a:ext>
            </a:extLst>
          </p:cNvPr>
          <p:cNvSpPr txBox="1">
            <a:spLocks/>
          </p:cNvSpPr>
          <p:nvPr/>
        </p:nvSpPr>
        <p:spPr>
          <a:xfrm>
            <a:off x="154045" y="829095"/>
            <a:ext cx="8520600" cy="9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결과 </a:t>
            </a:r>
            <a:endParaRPr lang="en-US" altLang="ko-KR" dirty="0"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endParaRPr lang="ko-KR" altLang="en-US" dirty="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9AE03-72E9-6D31-EAE7-8F817406346E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95;p18">
            <a:extLst>
              <a:ext uri="{FF2B5EF4-FFF2-40B4-BE49-F238E27FC236}">
                <a16:creationId xmlns:a16="http://schemas.microsoft.com/office/drawing/2014/main" id="{7A5BDDED-3D26-699E-1F78-8C2F47964109}"/>
              </a:ext>
            </a:extLst>
          </p:cNvPr>
          <p:cNvSpPr txBox="1">
            <a:spLocks/>
          </p:cNvSpPr>
          <p:nvPr/>
        </p:nvSpPr>
        <p:spPr>
          <a:xfrm>
            <a:off x="154045" y="1420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결과</a:t>
            </a:r>
            <a:endParaRPr lang="en-US" altLang="ko-KR" sz="2400"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A1419-E48C-6659-E351-D3D641A6C2FE}"/>
              </a:ext>
            </a:extLst>
          </p:cNvPr>
          <p:cNvSpPr txBox="1"/>
          <p:nvPr/>
        </p:nvSpPr>
        <p:spPr>
          <a:xfrm>
            <a:off x="513686" y="2358423"/>
            <a:ext cx="10118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  <a:ea typeface="+mn-ea"/>
              </a:rPr>
              <a:t>ResNet18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+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Transformer</a:t>
            </a:r>
            <a:endParaRPr lang="ko-KR" altLang="en-US" sz="1100" b="1" dirty="0">
              <a:latin typeface="+mn-ea"/>
              <a:ea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908FA-8533-F5AF-EF52-40020D8F4C9E}"/>
              </a:ext>
            </a:extLst>
          </p:cNvPr>
          <p:cNvCxnSpPr/>
          <p:nvPr/>
        </p:nvCxnSpPr>
        <p:spPr>
          <a:xfrm>
            <a:off x="454287" y="3016839"/>
            <a:ext cx="823542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28DCED-EE31-E098-5C59-816F480C55EF}"/>
              </a:ext>
            </a:extLst>
          </p:cNvPr>
          <p:cNvSpPr txBox="1"/>
          <p:nvPr/>
        </p:nvSpPr>
        <p:spPr>
          <a:xfrm>
            <a:off x="689301" y="3057556"/>
            <a:ext cx="5950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>
                <a:latin typeface="+mn-ea"/>
                <a:ea typeface="+mn-ea"/>
              </a:rPr>
              <a:t>ViT</a:t>
            </a:r>
            <a:r>
              <a:rPr lang="en-US" altLang="ko-KR" sz="1100" b="1" dirty="0">
                <a:latin typeface="+mn-ea"/>
                <a:ea typeface="+mn-ea"/>
              </a:rPr>
              <a:t> 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+ 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GPT-2</a:t>
            </a:r>
            <a:endParaRPr lang="ko-KR" altLang="en-US" sz="1100" b="1" dirty="0">
              <a:latin typeface="+mn-ea"/>
              <a:ea typeface="+mn-ea"/>
            </a:endParaRPr>
          </a:p>
        </p:txBody>
      </p:sp>
      <p:pic>
        <p:nvPicPr>
          <p:cNvPr id="2" name="그림 1" descr="인간의 얼굴, 의류, 사람, 미소이(가) 표시된 사진&#10;&#10;자동 생성된 설명">
            <a:extLst>
              <a:ext uri="{FF2B5EF4-FFF2-40B4-BE49-F238E27FC236}">
                <a16:creationId xmlns:a16="http://schemas.microsoft.com/office/drawing/2014/main" id="{72AB3518-3753-50FD-C9E6-B37AF386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38" y="942491"/>
            <a:ext cx="2145262" cy="2022944"/>
          </a:xfrm>
          <a:prstGeom prst="rect">
            <a:avLst/>
          </a:prstGeom>
        </p:spPr>
      </p:pic>
      <p:pic>
        <p:nvPicPr>
          <p:cNvPr id="9" name="그림 8" descr="텍스트, 사람, 실내, 의류이(가) 표시된 사진&#10;&#10;자동 생성된 설명">
            <a:extLst>
              <a:ext uri="{FF2B5EF4-FFF2-40B4-BE49-F238E27FC236}">
                <a16:creationId xmlns:a16="http://schemas.microsoft.com/office/drawing/2014/main" id="{892E9327-468A-537F-F221-C1B93C516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45" y="932856"/>
            <a:ext cx="1887917" cy="2018118"/>
          </a:xfrm>
          <a:prstGeom prst="rect">
            <a:avLst/>
          </a:prstGeom>
        </p:spPr>
      </p:pic>
      <p:pic>
        <p:nvPicPr>
          <p:cNvPr id="14" name="그림 13" descr="텍스트, 인간의 얼굴, 사람, 의류이(가) 표시된 사진&#10;&#10;자동 생성된 설명">
            <a:extLst>
              <a:ext uri="{FF2B5EF4-FFF2-40B4-BE49-F238E27FC236}">
                <a16:creationId xmlns:a16="http://schemas.microsoft.com/office/drawing/2014/main" id="{7E1F7CAB-591D-D5EB-DCDD-785DE24F3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942" y="965973"/>
            <a:ext cx="2321470" cy="1968899"/>
          </a:xfrm>
          <a:prstGeom prst="rect">
            <a:avLst/>
          </a:prstGeom>
        </p:spPr>
      </p:pic>
      <p:pic>
        <p:nvPicPr>
          <p:cNvPr id="18" name="그림 17" descr="인간의 얼굴, 텍스트, 스크린샷, 의류이(가) 표시된 사진&#10;&#10;자동 생성된 설명">
            <a:extLst>
              <a:ext uri="{FF2B5EF4-FFF2-40B4-BE49-F238E27FC236}">
                <a16:creationId xmlns:a16="http://schemas.microsoft.com/office/drawing/2014/main" id="{254421B9-ABBB-5ED6-4C50-D20363A79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975" y="3031300"/>
            <a:ext cx="3480629" cy="1754904"/>
          </a:xfrm>
          <a:prstGeom prst="rect">
            <a:avLst/>
          </a:prstGeom>
        </p:spPr>
      </p:pic>
      <p:pic>
        <p:nvPicPr>
          <p:cNvPr id="22" name="그림 21" descr="사람, 텍스트, 실내, 컴퓨터이(가) 표시된 사진&#10;&#10;자동 생성된 설명">
            <a:extLst>
              <a:ext uri="{FF2B5EF4-FFF2-40B4-BE49-F238E27FC236}">
                <a16:creationId xmlns:a16="http://schemas.microsoft.com/office/drawing/2014/main" id="{E92B5C7D-E451-F71F-3141-21A6A4561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0561" y="3218662"/>
            <a:ext cx="2176527" cy="1932079"/>
          </a:xfrm>
          <a:prstGeom prst="rect">
            <a:avLst/>
          </a:prstGeom>
        </p:spPr>
      </p:pic>
      <p:pic>
        <p:nvPicPr>
          <p:cNvPr id="24" name="그림 23" descr="텍스트, 인간의 얼굴, 사람, 슈트이(가) 표시된 사진&#10;&#10;자동 생성된 설명">
            <a:extLst>
              <a:ext uri="{FF2B5EF4-FFF2-40B4-BE49-F238E27FC236}">
                <a16:creationId xmlns:a16="http://schemas.microsoft.com/office/drawing/2014/main" id="{31DDE827-191C-3084-685D-6C8C8B854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7495" y="3201687"/>
            <a:ext cx="3174117" cy="19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감사합니다</a:t>
            </a:r>
            <a:endParaRPr dirty="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D2A0CD-4026-3841-3B50-5860DCCC07D1}"/>
              </a:ext>
            </a:extLst>
          </p:cNvPr>
          <p:cNvSpPr txBox="1"/>
          <p:nvPr/>
        </p:nvSpPr>
        <p:spPr>
          <a:xfrm>
            <a:off x="591670" y="1651479"/>
            <a:ext cx="6172200" cy="23461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프로젝트 소개</a:t>
            </a:r>
            <a:endParaRPr lang="en-US" altLang="ko-KR" sz="2000" dirty="0"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데이터 소개</a:t>
            </a:r>
            <a:endParaRPr lang="en-US" altLang="ko-KR" sz="2000" dirty="0"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latin typeface="NanumGothicExtraBold"/>
                <a:ea typeface="NanumGothicExtraBold"/>
                <a:cs typeface="NanumGothicExtraBold"/>
                <a:sym typeface="NanumGothicExtraBold"/>
              </a:rPr>
              <a:t>전처리</a:t>
            </a:r>
            <a:endParaRPr lang="en-US" altLang="ko-KR" sz="2000" dirty="0"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모델링 및 평가</a:t>
            </a:r>
            <a:endParaRPr lang="en-US" altLang="ko-KR" sz="2000" dirty="0"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결과</a:t>
            </a:r>
            <a:endParaRPr kumimoji="1"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4D2BC0-8DF2-E1DC-A644-04E94DF3FFA2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3400" y="15679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목차</a:t>
            </a:r>
            <a:br>
              <a:rPr lang="en-US" altLang="ko-KR" sz="3200" dirty="0">
                <a:latin typeface="NanumGothicExtraBold"/>
                <a:ea typeface="NanumGothicExtraBold"/>
                <a:cs typeface="NanumGothicExtraBold"/>
                <a:sym typeface="NanumGothicExtraBold"/>
              </a:rPr>
            </a:br>
            <a:br>
              <a:rPr lang="en-US" altLang="ko-KR" sz="3200" dirty="0">
                <a:latin typeface="NanumGothicExtraBold"/>
                <a:ea typeface="NanumGothicExtraBold"/>
                <a:cs typeface="NanumGothicExtraBold"/>
                <a:sym typeface="NanumGothicExtraBold"/>
              </a:rPr>
            </a:br>
            <a:endParaRPr sz="3200" dirty="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9631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19953"/>
            <a:ext cx="8613469" cy="2120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주제 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딥러닝 모델을 활용한 이미지 캡션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	</a:t>
            </a:r>
            <a:r>
              <a:rPr lang="en-US" altLang="ko" sz="1400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이미지에 맞는 정확하고 상황에 맞는 텍스트를 생성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모델 개발을 통해 여러 분야의 문제들에 도움되기 위함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.</a:t>
            </a:r>
            <a:endParaRPr lang="en-US" altLang="ko-KR" sz="2000" dirty="0">
              <a:solidFill>
                <a:schemeClr val="tx1"/>
              </a:solidFill>
              <a:highlight>
                <a:srgbClr val="FFFFFF"/>
              </a:highlight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활용 분야 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: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7B604D-A93C-681A-5F41-E648B74BD5AD}"/>
              </a:ext>
            </a:extLst>
          </p:cNvPr>
          <p:cNvGrpSpPr/>
          <p:nvPr/>
        </p:nvGrpSpPr>
        <p:grpSpPr>
          <a:xfrm>
            <a:off x="778428" y="3192969"/>
            <a:ext cx="7461285" cy="1489584"/>
            <a:chOff x="808383" y="3296840"/>
            <a:chExt cx="7461285" cy="14895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6D10E3-418E-1120-D82E-96970457C30F}"/>
                </a:ext>
              </a:extLst>
            </p:cNvPr>
            <p:cNvSpPr/>
            <p:nvPr/>
          </p:nvSpPr>
          <p:spPr>
            <a:xfrm>
              <a:off x="6182725" y="3296840"/>
              <a:ext cx="2086943" cy="1489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3C6B55-C22B-EA3B-736A-0D2E326829A6}"/>
                </a:ext>
              </a:extLst>
            </p:cNvPr>
            <p:cNvSpPr/>
            <p:nvPr/>
          </p:nvSpPr>
          <p:spPr>
            <a:xfrm>
              <a:off x="3476617" y="3313043"/>
              <a:ext cx="2086943" cy="1473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9C83D99-56F8-1EE6-A97E-D4D78C4EDB02}"/>
                </a:ext>
              </a:extLst>
            </p:cNvPr>
            <p:cNvSpPr txBox="1"/>
            <p:nvPr/>
          </p:nvSpPr>
          <p:spPr>
            <a:xfrm>
              <a:off x="6221932" y="3370652"/>
              <a:ext cx="200852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chemeClr val="tx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시각장애인 지원</a:t>
              </a:r>
              <a:endParaRPr lang="en-US" altLang="ko-KR" sz="1600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시각적 정보를 다른 형태의 데이터로 변환하기 위한 텍스트 지원</a:t>
              </a:r>
              <a:r>
                <a:rPr lang="en-US" altLang="ko-KR" sz="1200" dirty="0">
                  <a:solidFill>
                    <a:schemeClr val="tx1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. </a:t>
              </a:r>
              <a:endParaRPr lang="ko-KR" altLang="en-US" sz="1200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endParaRPr>
            </a:p>
            <a:p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EE66C8-F8E2-DCF8-91A4-A97931015E86}"/>
                </a:ext>
              </a:extLst>
            </p:cNvPr>
            <p:cNvSpPr/>
            <p:nvPr/>
          </p:nvSpPr>
          <p:spPr>
            <a:xfrm>
              <a:off x="808383" y="3313043"/>
              <a:ext cx="2145202" cy="1473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C6E5AA-092D-41C0-5962-6173151803B9}"/>
                </a:ext>
              </a:extLst>
            </p:cNvPr>
            <p:cNvSpPr txBox="1"/>
            <p:nvPr/>
          </p:nvSpPr>
          <p:spPr>
            <a:xfrm>
              <a:off x="808384" y="3370652"/>
              <a:ext cx="212748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37352F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교육</a:t>
              </a:r>
              <a:endParaRPr lang="en-US" altLang="ko-KR" sz="1600" dirty="0">
                <a:solidFill>
                  <a:srgbClr val="37352F"/>
                </a:solidFill>
                <a:latin typeface="NanumGothic"/>
                <a:ea typeface="NanumGothic"/>
                <a:cs typeface="NanumGothic"/>
                <a:sym typeface="Nanum Gothic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37352F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시각적 교육 컨텐츠에  텍스트를 생성하여 학습 자료를 보완하는 데에  사용될 수 있다</a:t>
              </a:r>
              <a:r>
                <a:rPr lang="en-US" altLang="ko-KR" sz="1200" dirty="0">
                  <a:solidFill>
                    <a:srgbClr val="37352F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.</a:t>
              </a:r>
              <a:r>
                <a:rPr lang="ko-KR" altLang="en-US" sz="1200" dirty="0">
                  <a:solidFill>
                    <a:srgbClr val="37352F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</a:t>
              </a:r>
              <a:endParaRPr lang="ko-KR" altLang="en-US" sz="1050" dirty="0">
                <a:latin typeface="NanumGothic"/>
                <a:ea typeface="NanumGothic"/>
                <a:cs typeface="NanumGothic"/>
                <a:sym typeface="Nanum Gothic"/>
              </a:endParaRPr>
            </a:p>
            <a:p>
              <a:endParaRPr kumimoji="1" lang="ko-KR" altLang="en-US" sz="1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BDD98A-BDB7-127E-3642-2D49EC833B50}"/>
                </a:ext>
              </a:extLst>
            </p:cNvPr>
            <p:cNvSpPr txBox="1"/>
            <p:nvPr/>
          </p:nvSpPr>
          <p:spPr>
            <a:xfrm>
              <a:off x="3476616" y="3370652"/>
              <a:ext cx="208694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37352F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소셜 미디어</a:t>
              </a:r>
              <a:endParaRPr lang="en-US" altLang="ko-KR" sz="1600" dirty="0">
                <a:solidFill>
                  <a:srgbClr val="37352F"/>
                </a:solidFill>
                <a:latin typeface="NanumGothic"/>
                <a:ea typeface="NanumGothic"/>
                <a:cs typeface="NanumGothic"/>
                <a:sym typeface="Nanum Gothic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37352F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플랫폼에 존재하는 이미지에 대한 설명을 제공하여 검색 기능 향상과 유저들의 참여를 유도할 수 있다</a:t>
              </a:r>
              <a:r>
                <a:rPr lang="en-US" altLang="ko-KR" sz="1200" dirty="0">
                  <a:solidFill>
                    <a:srgbClr val="37352F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.</a:t>
              </a:r>
              <a:r>
                <a:rPr lang="ko-KR" altLang="en-US" sz="1200" dirty="0">
                  <a:solidFill>
                    <a:srgbClr val="37352F"/>
                  </a:solidFill>
                  <a:latin typeface="NanumGothic"/>
                  <a:ea typeface="NanumGothic"/>
                  <a:cs typeface="NanumGothic"/>
                  <a:sym typeface="Nanum Gothic"/>
                </a:rPr>
                <a:t> </a:t>
              </a:r>
              <a:endParaRPr lang="ko-KR" altLang="en-US" sz="1050" dirty="0">
                <a:latin typeface="NanumGothic"/>
                <a:ea typeface="NanumGothic"/>
                <a:cs typeface="NanumGothic"/>
                <a:sym typeface="Nanum Gothic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63229-4CFB-F1E0-DD50-5C599A878895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72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1</a:t>
            </a:r>
            <a:r>
              <a:rPr lang="en-US" altLang="ko-KR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ko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소개</a:t>
            </a:r>
            <a:endParaRPr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515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46E9F2-CCF5-A536-0AC1-401D6054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4" y="1752639"/>
            <a:ext cx="3022981" cy="203578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1CF6898-6E8B-25E9-DE1F-E042C27EFBD3}"/>
              </a:ext>
            </a:extLst>
          </p:cNvPr>
          <p:cNvSpPr/>
          <p:nvPr/>
        </p:nvSpPr>
        <p:spPr>
          <a:xfrm>
            <a:off x="4027394" y="2474259"/>
            <a:ext cx="687857" cy="35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919182-9E62-4792-4B5F-C18E46A10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5239" y="2474259"/>
            <a:ext cx="3758454" cy="462800"/>
          </a:xfrm>
        </p:spPr>
        <p:txBody>
          <a:bodyPr/>
          <a:lstStyle/>
          <a:p>
            <a:pPr marL="139700" indent="0">
              <a:buNone/>
            </a:pPr>
            <a:r>
              <a:rPr lang="en-US" altLang="ko-KR" dirty="0"/>
              <a:t>A group of people are standing in formation.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2BCDD-B0CD-78C9-E44D-32767D4059FD}"/>
              </a:ext>
            </a:extLst>
          </p:cNvPr>
          <p:cNvSpPr txBox="1"/>
          <p:nvPr/>
        </p:nvSpPr>
        <p:spPr>
          <a:xfrm>
            <a:off x="1434168" y="3835785"/>
            <a:ext cx="143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(Input)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CD9B1-E2F2-048A-211B-67857BC827D4}"/>
              </a:ext>
            </a:extLst>
          </p:cNvPr>
          <p:cNvSpPr txBox="1"/>
          <p:nvPr/>
        </p:nvSpPr>
        <p:spPr>
          <a:xfrm>
            <a:off x="6062381" y="3788420"/>
            <a:ext cx="143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  <a:p>
            <a:pPr algn="ctr"/>
            <a:r>
              <a:rPr lang="en-US" altLang="ko-KR" dirty="0"/>
              <a:t>(Output)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214BA3-F797-7F7D-634F-F184D4A130D5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710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2.</a:t>
            </a:r>
            <a:r>
              <a:rPr lang="ko-KR" altLang="en-US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ko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데이터</a:t>
            </a:r>
            <a:r>
              <a:rPr lang="en-US" altLang="ko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Input / Output</a:t>
            </a:r>
            <a:endParaRPr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683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273334-9DA2-E2ED-9F93-761084ABDBCA}"/>
              </a:ext>
            </a:extLst>
          </p:cNvPr>
          <p:cNvSpPr txBox="1"/>
          <p:nvPr/>
        </p:nvSpPr>
        <p:spPr>
          <a:xfrm>
            <a:off x="731059" y="1487155"/>
            <a:ext cx="7946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500" b="1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Flickr 30k Dataset (</a:t>
            </a:r>
            <a:r>
              <a:rPr lang="ko-KR" altLang="en-US" sz="1500" b="1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출처 </a:t>
            </a:r>
            <a:r>
              <a:rPr lang="en-US" altLang="ko-KR" sz="1500" b="1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: Kaggle, </a:t>
            </a:r>
            <a:r>
              <a:rPr lang="en-US" altLang="ko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4GB</a:t>
            </a:r>
            <a:r>
              <a:rPr lang="en-US" altLang="ko-KR" sz="1500" b="1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 캡션을 위한 </a:t>
            </a:r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캡션</a:t>
            </a:r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 </a:t>
            </a:r>
            <a:r>
              <a:rPr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데이터세트</a:t>
            </a:r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약 </a:t>
            </a:r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30,000</a:t>
            </a:r>
            <a:r>
              <a:rPr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장의 이미지와 </a:t>
            </a:r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150,000</a:t>
            </a:r>
            <a:r>
              <a:rPr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캡션</a:t>
            </a:r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이미지 </a:t>
            </a:r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장 당 </a:t>
            </a:r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문장의 캡션으로 구성</a:t>
            </a:r>
            <a:r>
              <a:rPr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232BCC-D4F4-ABA8-7DC1-D9023EDBC651}"/>
              </a:ext>
            </a:extLst>
          </p:cNvPr>
          <p:cNvSpPr/>
          <p:nvPr/>
        </p:nvSpPr>
        <p:spPr>
          <a:xfrm>
            <a:off x="720316" y="2977096"/>
            <a:ext cx="5196389" cy="1420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D6CE7-7821-9335-069A-D9CCBA29782F}"/>
              </a:ext>
            </a:extLst>
          </p:cNvPr>
          <p:cNvSpPr txBox="1"/>
          <p:nvPr/>
        </p:nvSpPr>
        <p:spPr>
          <a:xfrm>
            <a:off x="1721223" y="3044202"/>
            <a:ext cx="540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sv-SE" altLang="ko-KR" sz="1200" dirty="0">
                <a:effectLst/>
                <a:latin typeface="Noto Sans Light"/>
              </a:rPr>
              <a:t>  ① A </a:t>
            </a:r>
            <a:r>
              <a:rPr lang="sv-SE" altLang="ko-KR" sz="1200" dirty="0" err="1">
                <a:effectLst/>
                <a:latin typeface="Noto Sans Light"/>
              </a:rPr>
              <a:t>child</a:t>
            </a:r>
            <a:r>
              <a:rPr lang="sv-SE" altLang="ko-KR" sz="1200" dirty="0">
                <a:effectLst/>
                <a:latin typeface="Noto Sans Light"/>
              </a:rPr>
              <a:t> in a </a:t>
            </a:r>
            <a:r>
              <a:rPr lang="sv-SE" altLang="ko-KR" sz="1200" dirty="0" err="1">
                <a:effectLst/>
                <a:latin typeface="Noto Sans Light"/>
              </a:rPr>
              <a:t>pink</a:t>
            </a:r>
            <a:r>
              <a:rPr lang="sv-SE" altLang="ko-KR" sz="1200" dirty="0">
                <a:effectLst/>
                <a:latin typeface="Noto Sans Light"/>
              </a:rPr>
              <a:t> dress is </a:t>
            </a:r>
            <a:r>
              <a:rPr lang="sv-SE" altLang="ko-KR" sz="1200" dirty="0" err="1">
                <a:effectLst/>
                <a:latin typeface="Noto Sans Light"/>
              </a:rPr>
              <a:t>climbing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up</a:t>
            </a:r>
            <a:r>
              <a:rPr lang="sv-SE" altLang="ko-KR" sz="1200" dirty="0">
                <a:effectLst/>
                <a:latin typeface="Noto Sans Light"/>
              </a:rPr>
              <a:t> a set </a:t>
            </a:r>
            <a:r>
              <a:rPr lang="sv-SE" altLang="ko-KR" sz="1200" dirty="0" err="1">
                <a:effectLst/>
                <a:latin typeface="Noto Sans Light"/>
              </a:rPr>
              <a:t>of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stairs</a:t>
            </a:r>
            <a:r>
              <a:rPr lang="sv-SE" altLang="ko-KR" sz="1200" dirty="0">
                <a:effectLst/>
                <a:latin typeface="Noto Sans Light"/>
              </a:rPr>
              <a:t> in an </a:t>
            </a:r>
            <a:r>
              <a:rPr lang="sv-SE" altLang="ko-KR" sz="1200" dirty="0" err="1">
                <a:effectLst/>
                <a:latin typeface="Noto Sans Light"/>
              </a:rPr>
              <a:t>entry</a:t>
            </a:r>
            <a:r>
              <a:rPr lang="sv-SE" altLang="ko-KR" sz="1200" dirty="0">
                <a:effectLst/>
                <a:latin typeface="Noto Sans Light"/>
              </a:rPr>
              <a:t> wa</a:t>
            </a:r>
            <a:r>
              <a:rPr lang="en-US" altLang="ko-KR" sz="1200" dirty="0">
                <a:latin typeface="Noto Sans Light"/>
              </a:rPr>
              <a:t>y</a:t>
            </a:r>
            <a:r>
              <a:rPr lang="sv-SE" altLang="ko-KR" sz="1200" dirty="0">
                <a:effectLst/>
                <a:latin typeface="Noto Sans Light"/>
              </a:rPr>
              <a:t> .</a:t>
            </a:r>
            <a:endParaRPr lang="sv-SE" altLang="ko-KR" sz="1200" dirty="0"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sv-SE" altLang="ko-KR" sz="1200" dirty="0">
                <a:effectLst/>
                <a:latin typeface="Noto Sans Light"/>
              </a:rPr>
              <a:t>  ② A </a:t>
            </a:r>
            <a:r>
              <a:rPr lang="sv-SE" altLang="ko-KR" sz="1200" dirty="0" err="1">
                <a:effectLst/>
                <a:latin typeface="Noto Sans Light"/>
              </a:rPr>
              <a:t>girl</a:t>
            </a:r>
            <a:r>
              <a:rPr lang="sv-SE" altLang="ko-KR" sz="1200" dirty="0">
                <a:effectLst/>
                <a:latin typeface="Noto Sans Light"/>
              </a:rPr>
              <a:t> going </a:t>
            </a:r>
            <a:r>
              <a:rPr lang="sv-SE" altLang="ko-KR" sz="1200" dirty="0" err="1">
                <a:effectLst/>
                <a:latin typeface="Noto Sans Light"/>
              </a:rPr>
              <a:t>into</a:t>
            </a:r>
            <a:r>
              <a:rPr lang="sv-SE" altLang="ko-KR" sz="1200" dirty="0">
                <a:effectLst/>
                <a:latin typeface="Noto Sans Light"/>
              </a:rPr>
              <a:t> a </a:t>
            </a:r>
            <a:r>
              <a:rPr lang="sv-SE" altLang="ko-KR" sz="1200" dirty="0" err="1">
                <a:effectLst/>
                <a:latin typeface="Noto Sans Light"/>
              </a:rPr>
              <a:t>wooden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building</a:t>
            </a:r>
            <a:r>
              <a:rPr lang="sv-SE" altLang="ko-KR" sz="1200" dirty="0">
                <a:effectLst/>
                <a:latin typeface="Noto Sans Light"/>
              </a:rPr>
              <a:t> .</a:t>
            </a:r>
            <a:endParaRPr lang="sv-SE" altLang="ko-KR" sz="1200" dirty="0"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sv-SE" altLang="ko-KR" sz="1200" dirty="0">
                <a:effectLst/>
                <a:latin typeface="Noto Sans Light"/>
              </a:rPr>
              <a:t>  ③ A </a:t>
            </a:r>
            <a:r>
              <a:rPr lang="sv-SE" altLang="ko-KR" sz="1200" dirty="0" err="1">
                <a:effectLst/>
                <a:latin typeface="Noto Sans Light"/>
              </a:rPr>
              <a:t>little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girl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climbing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into</a:t>
            </a:r>
            <a:r>
              <a:rPr lang="sv-SE" altLang="ko-KR" sz="1200" dirty="0">
                <a:effectLst/>
                <a:latin typeface="Noto Sans Light"/>
              </a:rPr>
              <a:t> a </a:t>
            </a:r>
            <a:r>
              <a:rPr lang="sv-SE" altLang="ko-KR" sz="1200" dirty="0" err="1">
                <a:effectLst/>
                <a:latin typeface="Noto Sans Light"/>
              </a:rPr>
              <a:t>wooden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playhouse</a:t>
            </a:r>
            <a:r>
              <a:rPr lang="sv-SE" altLang="ko-KR" sz="1200" dirty="0">
                <a:effectLst/>
                <a:latin typeface="Noto Sans Light"/>
              </a:rPr>
              <a:t> .</a:t>
            </a:r>
            <a:endParaRPr lang="sv-SE" altLang="ko-KR" sz="1200" dirty="0"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sv-SE" altLang="ko-KR" sz="1200" dirty="0">
                <a:effectLst/>
                <a:latin typeface="Noto Sans Light"/>
              </a:rPr>
              <a:t>  ④ A </a:t>
            </a:r>
            <a:r>
              <a:rPr lang="sv-SE" altLang="ko-KR" sz="1200" dirty="0" err="1">
                <a:effectLst/>
                <a:latin typeface="Noto Sans Light"/>
              </a:rPr>
              <a:t>little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girl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climbing</a:t>
            </a:r>
            <a:r>
              <a:rPr lang="sv-SE" altLang="ko-KR" sz="1200" dirty="0">
                <a:effectLst/>
                <a:latin typeface="Noto Sans Light"/>
              </a:rPr>
              <a:t> the </a:t>
            </a:r>
            <a:r>
              <a:rPr lang="sv-SE" altLang="ko-KR" sz="1200" dirty="0" err="1">
                <a:effectLst/>
                <a:latin typeface="Noto Sans Light"/>
              </a:rPr>
              <a:t>stairs</a:t>
            </a:r>
            <a:r>
              <a:rPr lang="sv-SE" altLang="ko-KR" sz="1200" dirty="0">
                <a:effectLst/>
                <a:latin typeface="Noto Sans Light"/>
              </a:rPr>
              <a:t> to </a:t>
            </a:r>
            <a:r>
              <a:rPr lang="sv-SE" altLang="ko-KR" sz="1200" dirty="0" err="1">
                <a:effectLst/>
                <a:latin typeface="Noto Sans Light"/>
              </a:rPr>
              <a:t>her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playhouse</a:t>
            </a:r>
            <a:r>
              <a:rPr lang="sv-SE" altLang="ko-KR" sz="1200" dirty="0">
                <a:effectLst/>
                <a:latin typeface="Noto Sans Light"/>
              </a:rPr>
              <a:t> .</a:t>
            </a:r>
            <a:endParaRPr lang="sv-SE" altLang="ko-KR" sz="1200" dirty="0"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sv-SE" altLang="ko-KR" sz="1200" dirty="0">
                <a:effectLst/>
                <a:latin typeface="Noto Sans Light"/>
              </a:rPr>
              <a:t>  ⑤ A </a:t>
            </a:r>
            <a:r>
              <a:rPr lang="sv-SE" altLang="ko-KR" sz="1200" dirty="0" err="1">
                <a:effectLst/>
                <a:latin typeface="Noto Sans Light"/>
              </a:rPr>
              <a:t>little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girl</a:t>
            </a:r>
            <a:r>
              <a:rPr lang="sv-SE" altLang="ko-KR" sz="1200" dirty="0">
                <a:effectLst/>
                <a:latin typeface="Noto Sans Light"/>
              </a:rPr>
              <a:t> in a </a:t>
            </a:r>
            <a:r>
              <a:rPr lang="sv-SE" altLang="ko-KR" sz="1200" dirty="0" err="1">
                <a:effectLst/>
                <a:latin typeface="Noto Sans Light"/>
              </a:rPr>
              <a:t>pink</a:t>
            </a:r>
            <a:r>
              <a:rPr lang="sv-SE" altLang="ko-KR" sz="1200" dirty="0">
                <a:effectLst/>
                <a:latin typeface="Noto Sans Light"/>
              </a:rPr>
              <a:t> dress going </a:t>
            </a:r>
            <a:r>
              <a:rPr lang="sv-SE" altLang="ko-KR" sz="1200" dirty="0" err="1">
                <a:effectLst/>
                <a:latin typeface="Noto Sans Light"/>
              </a:rPr>
              <a:t>into</a:t>
            </a:r>
            <a:r>
              <a:rPr lang="sv-SE" altLang="ko-KR" sz="1200" dirty="0">
                <a:effectLst/>
                <a:latin typeface="Noto Sans Light"/>
              </a:rPr>
              <a:t> a </a:t>
            </a:r>
            <a:r>
              <a:rPr lang="sv-SE" altLang="ko-KR" sz="1200" dirty="0" err="1">
                <a:effectLst/>
                <a:latin typeface="Noto Sans Light"/>
              </a:rPr>
              <a:t>wooden</a:t>
            </a:r>
            <a:r>
              <a:rPr lang="sv-SE" altLang="ko-KR" sz="1200" dirty="0">
                <a:effectLst/>
                <a:latin typeface="Noto Sans Light"/>
              </a:rPr>
              <a:t> </a:t>
            </a:r>
            <a:r>
              <a:rPr lang="sv-SE" altLang="ko-KR" sz="1200" dirty="0" err="1">
                <a:effectLst/>
                <a:latin typeface="Noto Sans Light"/>
              </a:rPr>
              <a:t>cabin</a:t>
            </a:r>
            <a:r>
              <a:rPr lang="sv-SE" altLang="ko-KR" sz="1200" dirty="0">
                <a:effectLst/>
                <a:latin typeface="Noto Sans Light"/>
              </a:rPr>
              <a:t> .</a:t>
            </a:r>
            <a:endParaRPr lang="sv-SE" altLang="ko-KR" sz="1200" dirty="0">
              <a:effectLst/>
            </a:endParaRPr>
          </a:p>
        </p:txBody>
      </p:sp>
      <p:pic>
        <p:nvPicPr>
          <p:cNvPr id="2" name="그림 1" descr="건물, 화분, 야외, 의류이(가) 표시된 사진&#10;&#10;자동 생성된 설명">
            <a:extLst>
              <a:ext uri="{FF2B5EF4-FFF2-40B4-BE49-F238E27FC236}">
                <a16:creationId xmlns:a16="http://schemas.microsoft.com/office/drawing/2014/main" id="{B4903DA0-08DC-2A9B-A4CE-BE28DB68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16" y="2977096"/>
            <a:ext cx="1000907" cy="13345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25" y="1378363"/>
            <a:ext cx="3615573" cy="224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46FA5F-B6BA-A2E2-9012-6793B0A65D33}"/>
              </a:ext>
            </a:extLst>
          </p:cNvPr>
          <p:cNvSpPr/>
          <p:nvPr/>
        </p:nvSpPr>
        <p:spPr>
          <a:xfrm>
            <a:off x="0" y="-12537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44220" y="5846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2.</a:t>
            </a:r>
            <a:r>
              <a:rPr lang="ko-KR" altLang="en-US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ko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데이터</a:t>
            </a:r>
            <a:r>
              <a:rPr lang="en-US" altLang="ko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소개</a:t>
            </a:r>
            <a:endParaRPr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69AE03-72E9-6D31-EAE7-8F817406346E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54045" y="1420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전처리</a:t>
            </a:r>
            <a:endParaRPr sz="2400"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" name="Google Shape;95;p18">
            <a:extLst>
              <a:ext uri="{FF2B5EF4-FFF2-40B4-BE49-F238E27FC236}">
                <a16:creationId xmlns:a16="http://schemas.microsoft.com/office/drawing/2014/main" id="{397BDE97-AFA7-4318-DD11-F77B7A8D51B1}"/>
              </a:ext>
            </a:extLst>
          </p:cNvPr>
          <p:cNvSpPr txBox="1">
            <a:spLocks/>
          </p:cNvSpPr>
          <p:nvPr/>
        </p:nvSpPr>
        <p:spPr>
          <a:xfrm>
            <a:off x="154045" y="86842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텍스트 </a:t>
            </a:r>
            <a:r>
              <a:rPr lang="ko-KR" altLang="en-US" dirty="0" err="1">
                <a:latin typeface="NanumGothicExtraBold"/>
                <a:ea typeface="NanumGothicExtraBold"/>
                <a:cs typeface="NanumGothicExtraBold"/>
                <a:sym typeface="NanumGothicExtraBold"/>
              </a:rPr>
              <a:t>전처리</a:t>
            </a:r>
            <a:endParaRPr lang="ko-KR" altLang="en-US" dirty="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1E223-A9C9-28F8-3FB7-DDC34F0D2459}"/>
              </a:ext>
            </a:extLst>
          </p:cNvPr>
          <p:cNvSpPr txBox="1"/>
          <p:nvPr/>
        </p:nvSpPr>
        <p:spPr>
          <a:xfrm>
            <a:off x="793530" y="3356630"/>
            <a:ext cx="75043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공백 기준 토큰화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노이즈 우려를 위한 길이가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인 문자 제외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복잡성을 낮추기 위해 모두 소문자로 변환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최적화를 위해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캡션 중 최대 길이로 </a:t>
            </a:r>
            <a:r>
              <a:rPr lang="en-US" altLang="ko-KR" sz="1200" dirty="0">
                <a:latin typeface="+mn-ea"/>
                <a:ea typeface="+mn-ea"/>
              </a:rPr>
              <a:t>Input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Size</a:t>
            </a:r>
            <a:r>
              <a:rPr lang="ko-KR" altLang="en-US" sz="1200" dirty="0">
                <a:latin typeface="+mn-ea"/>
                <a:ea typeface="+mn-ea"/>
              </a:rPr>
              <a:t>를 통일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공백은 </a:t>
            </a:r>
            <a:r>
              <a:rPr lang="en-US" altLang="ko-KR" sz="1200" dirty="0">
                <a:latin typeface="+mn-ea"/>
                <a:ea typeface="+mn-ea"/>
              </a:rPr>
              <a:t>“&lt;pad&gt;”</a:t>
            </a:r>
            <a:r>
              <a:rPr lang="ko-KR" altLang="en-US" sz="1200" dirty="0">
                <a:latin typeface="+mn-ea"/>
                <a:ea typeface="+mn-ea"/>
              </a:rPr>
              <a:t>로 처리</a:t>
            </a:r>
            <a:r>
              <a:rPr lang="en-US" altLang="ko-KR" sz="1200" dirty="0">
                <a:latin typeface="+mn-ea"/>
                <a:ea typeface="+mn-ea"/>
              </a:rPr>
              <a:t>).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등장하는 빈도 수가 많은 순으로 인덱스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중요도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 부여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buClr>
                <a:srgbClr val="002060"/>
              </a:buClr>
            </a:pPr>
            <a:r>
              <a:rPr lang="en-US" altLang="ko-KR" sz="1200" dirty="0">
                <a:latin typeface="+mn-ea"/>
                <a:ea typeface="+mn-ea"/>
              </a:rPr>
              <a:t>		</a:t>
            </a:r>
            <a:r>
              <a:rPr lang="ko-KR" altLang="en-US" sz="1200" dirty="0">
                <a:latin typeface="+mn-ea"/>
                <a:ea typeface="+mn-ea"/>
              </a:rPr>
              <a:t>→</a:t>
            </a:r>
            <a:r>
              <a:rPr lang="en-US" altLang="ko-KR" sz="1200" dirty="0">
                <a:latin typeface="+mn-ea"/>
                <a:ea typeface="+mn-ea"/>
              </a:rPr>
              <a:t> ‘&lt;pad&gt;’ , ‘&lt;start&gt;’ , ‘&lt;end&gt;’</a:t>
            </a:r>
            <a:r>
              <a:rPr lang="ko-KR" altLang="en-US" sz="1200" dirty="0">
                <a:latin typeface="+mn-ea"/>
                <a:ea typeface="+mn-ea"/>
              </a:rPr>
              <a:t>토큰을 시작으로 </a:t>
            </a:r>
            <a:r>
              <a:rPr lang="en-US" altLang="ko-KR" sz="1200" dirty="0">
                <a:latin typeface="+mn-ea"/>
                <a:ea typeface="+mn-ea"/>
              </a:rPr>
              <a:t>17724</a:t>
            </a:r>
            <a:r>
              <a:rPr lang="ko-KR" altLang="en-US" sz="1200" dirty="0">
                <a:latin typeface="+mn-ea"/>
                <a:ea typeface="+mn-ea"/>
              </a:rPr>
              <a:t>개의 고유한 단어 사전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6" name="그림 5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0D61E5FD-4160-C436-AA18-14124806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27" y="1440340"/>
            <a:ext cx="7767145" cy="1523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3F9A17-F419-B12F-5377-22AD29E01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3" y="1473541"/>
            <a:ext cx="7853409" cy="14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69AE03-72E9-6D31-EAE7-8F817406346E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95;p18">
            <a:extLst>
              <a:ext uri="{FF2B5EF4-FFF2-40B4-BE49-F238E27FC236}">
                <a16:creationId xmlns:a16="http://schemas.microsoft.com/office/drawing/2014/main" id="{8F343746-A1AC-93AC-207C-18F018C21EDF}"/>
              </a:ext>
            </a:extLst>
          </p:cNvPr>
          <p:cNvSpPr txBox="1">
            <a:spLocks/>
          </p:cNvSpPr>
          <p:nvPr/>
        </p:nvSpPr>
        <p:spPr>
          <a:xfrm>
            <a:off x="154045" y="1420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모델링  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(2) </a:t>
            </a:r>
            <a:r>
              <a:rPr lang="ko-KR" altLang="en-US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 소개</a:t>
            </a:r>
            <a:endParaRPr lang="en-US" sz="2400"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1" name="Google Shape;95;p18">
            <a:extLst>
              <a:ext uri="{FF2B5EF4-FFF2-40B4-BE49-F238E27FC236}">
                <a16:creationId xmlns:a16="http://schemas.microsoft.com/office/drawing/2014/main" id="{2327A854-3BF9-652C-4EB9-DC3D6457F935}"/>
              </a:ext>
            </a:extLst>
          </p:cNvPr>
          <p:cNvSpPr txBox="1">
            <a:spLocks/>
          </p:cNvSpPr>
          <p:nvPr/>
        </p:nvSpPr>
        <p:spPr>
          <a:xfrm>
            <a:off x="154045" y="86842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이미지 캡션 생성 모델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9C7A2B6-CA4B-E208-34FC-E0798BA8E018}"/>
              </a:ext>
            </a:extLst>
          </p:cNvPr>
          <p:cNvGrpSpPr/>
          <p:nvPr/>
        </p:nvGrpSpPr>
        <p:grpSpPr>
          <a:xfrm>
            <a:off x="1711533" y="1668985"/>
            <a:ext cx="5978257" cy="1351008"/>
            <a:chOff x="1376598" y="2028055"/>
            <a:chExt cx="5978257" cy="135100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BC78AF-E52D-543A-2B3F-1941FB9F52BE}"/>
                </a:ext>
              </a:extLst>
            </p:cNvPr>
            <p:cNvSpPr/>
            <p:nvPr/>
          </p:nvSpPr>
          <p:spPr>
            <a:xfrm>
              <a:off x="1376598" y="2429187"/>
              <a:ext cx="785793" cy="54874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A9AA32D-7783-68D4-D41F-11A8FA019D4C}"/>
                </a:ext>
              </a:extLst>
            </p:cNvPr>
            <p:cNvCxnSpPr/>
            <p:nvPr/>
          </p:nvCxnSpPr>
          <p:spPr>
            <a:xfrm>
              <a:off x="2298363" y="2703557"/>
              <a:ext cx="280086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7D49A39-1F3E-ED12-279D-FA812C773F5F}"/>
                </a:ext>
              </a:extLst>
            </p:cNvPr>
            <p:cNvCxnSpPr/>
            <p:nvPr/>
          </p:nvCxnSpPr>
          <p:spPr>
            <a:xfrm>
              <a:off x="4057141" y="2703558"/>
              <a:ext cx="280086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08DC9B-AE4F-106B-DD17-2E14B715D868}"/>
                </a:ext>
              </a:extLst>
            </p:cNvPr>
            <p:cNvSpPr/>
            <p:nvPr/>
          </p:nvSpPr>
          <p:spPr>
            <a:xfrm>
              <a:off x="6311739" y="2393660"/>
              <a:ext cx="1043116" cy="54874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Generated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Caption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순서도: 수동 연산 19">
              <a:extLst>
                <a:ext uri="{FF2B5EF4-FFF2-40B4-BE49-F238E27FC236}">
                  <a16:creationId xmlns:a16="http://schemas.microsoft.com/office/drawing/2014/main" id="{6CED9D70-A385-EE6F-F854-D778BB4AF998}"/>
                </a:ext>
              </a:extLst>
            </p:cNvPr>
            <p:cNvSpPr/>
            <p:nvPr/>
          </p:nvSpPr>
          <p:spPr>
            <a:xfrm rot="16200000">
              <a:off x="2557857" y="2182000"/>
              <a:ext cx="1351006" cy="1043115"/>
            </a:xfrm>
            <a:prstGeom prst="flowChartManualOperati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순서도: 수동 연산 20">
              <a:extLst>
                <a:ext uri="{FF2B5EF4-FFF2-40B4-BE49-F238E27FC236}">
                  <a16:creationId xmlns:a16="http://schemas.microsoft.com/office/drawing/2014/main" id="{E9B066CB-0B9D-5F33-0437-427CD7CE0C48}"/>
                </a:ext>
              </a:extLst>
            </p:cNvPr>
            <p:cNvSpPr/>
            <p:nvPr/>
          </p:nvSpPr>
          <p:spPr>
            <a:xfrm rot="5400000" flipH="1">
              <a:off x="4485504" y="2182002"/>
              <a:ext cx="1351006" cy="1043115"/>
            </a:xfrm>
            <a:prstGeom prst="flowChartManualOperation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3F464F2-FBEC-B9C1-993D-91C6E6A94338}"/>
                </a:ext>
              </a:extLst>
            </p:cNvPr>
            <p:cNvCxnSpPr/>
            <p:nvPr/>
          </p:nvCxnSpPr>
          <p:spPr>
            <a:xfrm>
              <a:off x="5857109" y="2668032"/>
              <a:ext cx="280086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FF04CA-A42D-5B97-AE9A-9E883375D359}"/>
                </a:ext>
              </a:extLst>
            </p:cNvPr>
            <p:cNvSpPr txBox="1"/>
            <p:nvPr/>
          </p:nvSpPr>
          <p:spPr>
            <a:xfrm>
              <a:off x="2807602" y="2514142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Encoder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3BAFC6-C375-565A-37F3-7EE9EA975912}"/>
                </a:ext>
              </a:extLst>
            </p:cNvPr>
            <p:cNvSpPr txBox="1"/>
            <p:nvPr/>
          </p:nvSpPr>
          <p:spPr>
            <a:xfrm>
              <a:off x="4730440" y="254406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Decoder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69DEF3F-4990-D6F6-30B0-C0327A371BD1}"/>
              </a:ext>
            </a:extLst>
          </p:cNvPr>
          <p:cNvSpPr/>
          <p:nvPr/>
        </p:nvSpPr>
        <p:spPr>
          <a:xfrm>
            <a:off x="1055595" y="3363859"/>
            <a:ext cx="1043116" cy="4126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Caption</a:t>
            </a:r>
          </a:p>
          <a:p>
            <a:pPr algn="ctr"/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(Train)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9F52607-6B06-C73F-A502-6608850C181B}"/>
              </a:ext>
            </a:extLst>
          </p:cNvPr>
          <p:cNvGrpSpPr/>
          <p:nvPr/>
        </p:nvGrpSpPr>
        <p:grpSpPr>
          <a:xfrm>
            <a:off x="2257167" y="3019991"/>
            <a:ext cx="3105030" cy="561640"/>
            <a:chOff x="2232454" y="2934407"/>
            <a:chExt cx="3105030" cy="561640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0AD237A-6FD4-9646-BD07-A4FBEA0E322B}"/>
                </a:ext>
              </a:extLst>
            </p:cNvPr>
            <p:cNvCxnSpPr>
              <a:cxnSpLocks/>
            </p:cNvCxnSpPr>
            <p:nvPr/>
          </p:nvCxnSpPr>
          <p:spPr>
            <a:xfrm>
              <a:off x="2232454" y="3496047"/>
              <a:ext cx="310503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81B45AB-BB4E-F48D-E892-9F1B0DB2E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0549" y="2934407"/>
              <a:ext cx="0" cy="56164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79EA099-232D-C534-41D6-D02DFCB57811}"/>
              </a:ext>
            </a:extLst>
          </p:cNvPr>
          <p:cNvSpPr txBox="1"/>
          <p:nvPr/>
        </p:nvSpPr>
        <p:spPr>
          <a:xfrm>
            <a:off x="2850790" y="3065988"/>
            <a:ext cx="1435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CNN, Vision Transformer…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B79DEA-C9F2-4353-0E80-3856BA1596C2}"/>
              </a:ext>
            </a:extLst>
          </p:cNvPr>
          <p:cNvSpPr txBox="1"/>
          <p:nvPr/>
        </p:nvSpPr>
        <p:spPr>
          <a:xfrm>
            <a:off x="5065375" y="1466622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RNN, GRU …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7F8E70-1B94-37A2-BB38-7CA2E25F177A}"/>
              </a:ext>
            </a:extLst>
          </p:cNvPr>
          <p:cNvSpPr txBox="1"/>
          <p:nvPr/>
        </p:nvSpPr>
        <p:spPr>
          <a:xfrm>
            <a:off x="245914" y="152344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800" b="1" dirty="0"/>
              <a:t>구조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5834B0-57D6-BE8B-440F-39F1D5A8B53F}"/>
              </a:ext>
            </a:extLst>
          </p:cNvPr>
          <p:cNvSpPr txBox="1"/>
          <p:nvPr/>
        </p:nvSpPr>
        <p:spPr>
          <a:xfrm>
            <a:off x="245914" y="4234531"/>
            <a:ext cx="7540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  <a:ea typeface="+mn-ea"/>
              </a:rPr>
              <a:t>사용한 모델</a:t>
            </a:r>
            <a:r>
              <a:rPr lang="en-US" altLang="ko-KR" sz="1600" b="1" dirty="0">
                <a:latin typeface="+mn-ea"/>
                <a:ea typeface="+mn-ea"/>
              </a:rPr>
              <a:t>: 1.ResNet18 + Transformer, 2.“VisionTransformer + GPT-2”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40C60-9B1B-0E21-F0A4-BE963DFC52EE}"/>
              </a:ext>
            </a:extLst>
          </p:cNvPr>
          <p:cNvSpPr txBox="1"/>
          <p:nvPr/>
        </p:nvSpPr>
        <p:spPr>
          <a:xfrm>
            <a:off x="1916206" y="4490967"/>
            <a:ext cx="5716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(encoder)	        (decoder)                      (encoder)                (decoder)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97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69AE03-72E9-6D31-EAE7-8F817406346E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95;p18">
            <a:extLst>
              <a:ext uri="{FF2B5EF4-FFF2-40B4-BE49-F238E27FC236}">
                <a16:creationId xmlns:a16="http://schemas.microsoft.com/office/drawing/2014/main" id="{397BDE97-AFA7-4318-DD11-F77B7A8D51B1}"/>
              </a:ext>
            </a:extLst>
          </p:cNvPr>
          <p:cNvSpPr txBox="1">
            <a:spLocks/>
          </p:cNvSpPr>
          <p:nvPr/>
        </p:nvSpPr>
        <p:spPr>
          <a:xfrm>
            <a:off x="154045" y="86842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이미지 </a:t>
            </a:r>
            <a:r>
              <a:rPr lang="en-US" altLang="ko-KR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feature</a:t>
            </a:r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 추출</a:t>
            </a:r>
          </a:p>
        </p:txBody>
      </p:sp>
      <p:sp>
        <p:nvSpPr>
          <p:cNvPr id="6" name="Google Shape;95;p18">
            <a:extLst>
              <a:ext uri="{FF2B5EF4-FFF2-40B4-BE49-F238E27FC236}">
                <a16:creationId xmlns:a16="http://schemas.microsoft.com/office/drawing/2014/main" id="{8F343746-A1AC-93AC-207C-18F018C21EDF}"/>
              </a:ext>
            </a:extLst>
          </p:cNvPr>
          <p:cNvSpPr txBox="1">
            <a:spLocks/>
          </p:cNvSpPr>
          <p:nvPr/>
        </p:nvSpPr>
        <p:spPr>
          <a:xfrm>
            <a:off x="154045" y="1420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모델링  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(3) </a:t>
            </a:r>
            <a:r>
              <a:rPr lang="en-US" altLang="ko-KR" sz="1600" dirty="0" err="1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ResNet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+ Transformer</a:t>
            </a:r>
            <a:endParaRPr lang="en-US" sz="2400"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8" name="그림 7" descr="라인, 도표, 평행, 그래프이(가) 표시된 사진&#10;&#10;자동 생성된 설명">
            <a:extLst>
              <a:ext uri="{FF2B5EF4-FFF2-40B4-BE49-F238E27FC236}">
                <a16:creationId xmlns:a16="http://schemas.microsoft.com/office/drawing/2014/main" id="{B9719E21-4C6D-5E7D-4F35-82C27328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5" y="3457102"/>
            <a:ext cx="4595026" cy="1007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BB5CB-DEA6-282E-A8DF-372622868A15}"/>
              </a:ext>
            </a:extLst>
          </p:cNvPr>
          <p:cNvSpPr txBox="1"/>
          <p:nvPr/>
        </p:nvSpPr>
        <p:spPr>
          <a:xfrm>
            <a:off x="245914" y="152344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/>
              <a:t>ResNet18</a:t>
            </a:r>
            <a:endParaRPr lang="ko-KR" alt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B23FB-071A-027A-8D3D-1D0138F93595}"/>
              </a:ext>
            </a:extLst>
          </p:cNvPr>
          <p:cNvSpPr txBox="1"/>
          <p:nvPr/>
        </p:nvSpPr>
        <p:spPr>
          <a:xfrm>
            <a:off x="245914" y="2033614"/>
            <a:ext cx="4082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특징 추출 영역과 이미지 분류 영역으로 이루어진 </a:t>
            </a:r>
            <a:r>
              <a:rPr lang="en-US" altLang="ko-KR" sz="1200" dirty="0">
                <a:latin typeface="+mn-ea"/>
                <a:ea typeface="+mn-ea"/>
              </a:rPr>
              <a:t>CNN </a:t>
            </a:r>
            <a:r>
              <a:rPr lang="ko-KR" altLang="en-US" sz="1200" dirty="0">
                <a:latin typeface="+mn-ea"/>
                <a:ea typeface="+mn-ea"/>
              </a:rPr>
              <a:t>모델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‘Skip Connection’</a:t>
            </a:r>
            <a:r>
              <a:rPr lang="ko-KR" altLang="en-US" sz="1200" dirty="0">
                <a:latin typeface="+mn-ea"/>
                <a:ea typeface="+mn-ea"/>
              </a:rPr>
              <a:t>을 적용하여 기울기 소실 문제 개선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특징 추출 영역을 목적으로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마지막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FC layer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만 제거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4" name="그림 3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20B01898-02F1-7AA9-253C-D768964F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433" y="2947904"/>
            <a:ext cx="1528476" cy="2026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5045B7-5B63-8498-9C8C-37B7438A86F5}"/>
              </a:ext>
            </a:extLst>
          </p:cNvPr>
          <p:cNvSpPr txBox="1"/>
          <p:nvPr/>
        </p:nvSpPr>
        <p:spPr>
          <a:xfrm>
            <a:off x="4572000" y="152086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+mn-ea"/>
                <a:ea typeface="+mn-ea"/>
              </a:rPr>
              <a:t>Transformer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0CB8A-78F2-61FB-B8A9-32C5715DB1E6}"/>
              </a:ext>
            </a:extLst>
          </p:cNvPr>
          <p:cNvSpPr txBox="1"/>
          <p:nvPr/>
        </p:nvSpPr>
        <p:spPr>
          <a:xfrm>
            <a:off x="4572000" y="2033614"/>
            <a:ext cx="469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2017</a:t>
            </a:r>
            <a:r>
              <a:rPr lang="ko-KR" altLang="en-US" sz="1200" dirty="0">
                <a:latin typeface="+mn-ea"/>
                <a:ea typeface="+mn-ea"/>
              </a:rPr>
              <a:t>년에 소개된 자연어 처리 모델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Attention </a:t>
            </a:r>
            <a:r>
              <a:rPr lang="ko-KR" altLang="en-US" sz="1200" dirty="0">
                <a:latin typeface="+mn-ea"/>
                <a:ea typeface="+mn-ea"/>
              </a:rPr>
              <a:t>메커니즘을 통해 입력 시퀀스의 각 단어가 서로 얼마나 연관성이 있는지 학습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+mn-ea"/>
                <a:ea typeface="+mn-ea"/>
              </a:rPr>
              <a:t>캡션을 생성하기 위해 </a:t>
            </a:r>
            <a:r>
              <a:rPr lang="en-US" altLang="ko-KR" sz="1200" b="1" dirty="0">
                <a:latin typeface="+mn-ea"/>
                <a:ea typeface="+mn-ea"/>
              </a:rPr>
              <a:t>‘</a:t>
            </a:r>
            <a:r>
              <a:rPr lang="ko-KR" altLang="en-US" sz="1200" b="1" dirty="0">
                <a:latin typeface="+mn-ea"/>
                <a:ea typeface="+mn-ea"/>
              </a:rPr>
              <a:t>인코더</a:t>
            </a:r>
            <a:r>
              <a:rPr lang="en-US" altLang="ko-KR" sz="1200" b="1" dirty="0">
                <a:latin typeface="+mn-ea"/>
                <a:ea typeface="+mn-ea"/>
              </a:rPr>
              <a:t>’</a:t>
            </a:r>
            <a:r>
              <a:rPr lang="ko-KR" altLang="en-US" sz="1200" b="1" dirty="0">
                <a:latin typeface="+mn-ea"/>
                <a:ea typeface="+mn-ea"/>
              </a:rPr>
              <a:t>를 제외한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‘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디코더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‘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부분 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EBE23-670F-8418-208F-1A3EB6C90FF7}"/>
              </a:ext>
            </a:extLst>
          </p:cNvPr>
          <p:cNvSpPr/>
          <p:nvPr/>
        </p:nvSpPr>
        <p:spPr>
          <a:xfrm>
            <a:off x="6404553" y="2864611"/>
            <a:ext cx="776176" cy="2191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7244F5-5AA5-065D-CCB5-F8EEB34148C2}"/>
              </a:ext>
            </a:extLst>
          </p:cNvPr>
          <p:cNvCxnSpPr/>
          <p:nvPr/>
        </p:nvCxnSpPr>
        <p:spPr>
          <a:xfrm flipH="1">
            <a:off x="7265909" y="2864611"/>
            <a:ext cx="560279" cy="42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02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69AE03-72E9-6D31-EAE7-8F817406346E}"/>
              </a:ext>
            </a:extLst>
          </p:cNvPr>
          <p:cNvSpPr/>
          <p:nvPr/>
        </p:nvSpPr>
        <p:spPr>
          <a:xfrm>
            <a:off x="0" y="0"/>
            <a:ext cx="9144000" cy="714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95;p18">
            <a:extLst>
              <a:ext uri="{FF2B5EF4-FFF2-40B4-BE49-F238E27FC236}">
                <a16:creationId xmlns:a16="http://schemas.microsoft.com/office/drawing/2014/main" id="{397BDE97-AFA7-4318-DD11-F77B7A8D51B1}"/>
              </a:ext>
            </a:extLst>
          </p:cNvPr>
          <p:cNvSpPr txBox="1">
            <a:spLocks/>
          </p:cNvSpPr>
          <p:nvPr/>
        </p:nvSpPr>
        <p:spPr>
          <a:xfrm>
            <a:off x="154045" y="86842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이미지 </a:t>
            </a:r>
            <a:r>
              <a:rPr lang="en-US" altLang="ko-KR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feature</a:t>
            </a:r>
            <a:r>
              <a:rPr lang="ko-KR" altLang="en-US" dirty="0">
                <a:latin typeface="NanumGothicExtraBold"/>
                <a:ea typeface="NanumGothicExtraBold"/>
                <a:cs typeface="NanumGothicExtraBold"/>
                <a:sym typeface="NanumGothicExtraBold"/>
              </a:rPr>
              <a:t> 추출</a:t>
            </a:r>
          </a:p>
        </p:txBody>
      </p:sp>
      <p:sp>
        <p:nvSpPr>
          <p:cNvPr id="6" name="Google Shape;95;p18">
            <a:extLst>
              <a:ext uri="{FF2B5EF4-FFF2-40B4-BE49-F238E27FC236}">
                <a16:creationId xmlns:a16="http://schemas.microsoft.com/office/drawing/2014/main" id="{8F343746-A1AC-93AC-207C-18F018C21EDF}"/>
              </a:ext>
            </a:extLst>
          </p:cNvPr>
          <p:cNvSpPr txBox="1">
            <a:spLocks/>
          </p:cNvSpPr>
          <p:nvPr/>
        </p:nvSpPr>
        <p:spPr>
          <a:xfrm>
            <a:off x="154045" y="1420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모델링  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(3) </a:t>
            </a:r>
            <a:r>
              <a:rPr lang="en-US" altLang="ko-KR" sz="1600" dirty="0" err="1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ResNet</a:t>
            </a:r>
            <a:r>
              <a:rPr lang="en-US" altLang="ko-KR" sz="1600" dirty="0">
                <a:solidFill>
                  <a:schemeClr val="bg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+ Transformer</a:t>
            </a:r>
            <a:endParaRPr lang="en-US" sz="2400" dirty="0">
              <a:solidFill>
                <a:schemeClr val="bg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8" name="그림 7" descr="라인, 도표, 평행, 그래프이(가) 표시된 사진&#10;&#10;자동 생성된 설명">
            <a:extLst>
              <a:ext uri="{FF2B5EF4-FFF2-40B4-BE49-F238E27FC236}">
                <a16:creationId xmlns:a16="http://schemas.microsoft.com/office/drawing/2014/main" id="{B9719E21-4C6D-5E7D-4F35-82C27328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01" y="1818096"/>
            <a:ext cx="4223491" cy="92644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D54D3F-BD27-0E69-9F1F-FA48146C770D}"/>
              </a:ext>
            </a:extLst>
          </p:cNvPr>
          <p:cNvGrpSpPr/>
          <p:nvPr/>
        </p:nvGrpSpPr>
        <p:grpSpPr>
          <a:xfrm>
            <a:off x="338587" y="3358151"/>
            <a:ext cx="3445235" cy="1620101"/>
            <a:chOff x="245915" y="3144450"/>
            <a:chExt cx="3401176" cy="1817174"/>
          </a:xfrm>
        </p:grpSpPr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2E7FBFBC-79C6-FECE-6A9C-4B0A38861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5609"/>
            <a:stretch/>
          </p:blipFill>
          <p:spPr>
            <a:xfrm>
              <a:off x="245915" y="3144450"/>
              <a:ext cx="3401176" cy="181717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83178E-41DC-8DD8-6E03-6AAD102243D0}"/>
                </a:ext>
              </a:extLst>
            </p:cNvPr>
            <p:cNvSpPr/>
            <p:nvPr/>
          </p:nvSpPr>
          <p:spPr>
            <a:xfrm>
              <a:off x="1808174" y="3436714"/>
              <a:ext cx="563765" cy="1787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8AF4DA-DE95-49B6-E2EF-A391D301BF49}"/>
              </a:ext>
            </a:extLst>
          </p:cNvPr>
          <p:cNvSpPr/>
          <p:nvPr/>
        </p:nvSpPr>
        <p:spPr>
          <a:xfrm>
            <a:off x="1663307" y="1830211"/>
            <a:ext cx="3569399" cy="92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C30260-8842-42C1-8407-F6CC10785FE7}"/>
              </a:ext>
            </a:extLst>
          </p:cNvPr>
          <p:cNvGrpSpPr/>
          <p:nvPr/>
        </p:nvGrpSpPr>
        <p:grpSpPr>
          <a:xfrm>
            <a:off x="3826031" y="3358151"/>
            <a:ext cx="4591484" cy="1251029"/>
            <a:chOff x="4414344" y="3144450"/>
            <a:chExt cx="4571999" cy="1197941"/>
          </a:xfrm>
        </p:grpSpPr>
        <p:pic>
          <p:nvPicPr>
            <p:cNvPr id="11" name="그림 10" descr="텍스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47969D33-3AA5-94E4-9722-4316518082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085"/>
            <a:stretch/>
          </p:blipFill>
          <p:spPr>
            <a:xfrm>
              <a:off x="4414344" y="3144450"/>
              <a:ext cx="4571999" cy="1197941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CF884FE-9975-6E9C-0799-8DF7354F4532}"/>
                </a:ext>
              </a:extLst>
            </p:cNvPr>
            <p:cNvSpPr/>
            <p:nvPr/>
          </p:nvSpPr>
          <p:spPr>
            <a:xfrm>
              <a:off x="5623904" y="3436714"/>
              <a:ext cx="680643" cy="1787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8B76B3-64B7-4425-1F87-0FE463391D27}"/>
              </a:ext>
            </a:extLst>
          </p:cNvPr>
          <p:cNvCxnSpPr>
            <a:cxnSpLocks/>
          </p:cNvCxnSpPr>
          <p:nvPr/>
        </p:nvCxnSpPr>
        <p:spPr>
          <a:xfrm>
            <a:off x="1336001" y="2316981"/>
            <a:ext cx="330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B1B6BE-F071-1D33-FE0B-970DEDB4A2A0}"/>
              </a:ext>
            </a:extLst>
          </p:cNvPr>
          <p:cNvCxnSpPr>
            <a:cxnSpLocks/>
          </p:cNvCxnSpPr>
          <p:nvPr/>
        </p:nvCxnSpPr>
        <p:spPr>
          <a:xfrm>
            <a:off x="5232706" y="2179588"/>
            <a:ext cx="5177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3950FD-A128-09B6-6E2B-C0F586C68862}"/>
              </a:ext>
            </a:extLst>
          </p:cNvPr>
          <p:cNvSpPr txBox="1"/>
          <p:nvPr/>
        </p:nvSpPr>
        <p:spPr>
          <a:xfrm>
            <a:off x="352003" y="2722776"/>
            <a:ext cx="98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(224x224x3)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67105D-2150-E8F0-DF2F-B3E94FDEC141}"/>
              </a:ext>
            </a:extLst>
          </p:cNvPr>
          <p:cNvSpPr txBox="1"/>
          <p:nvPr/>
        </p:nvSpPr>
        <p:spPr>
          <a:xfrm>
            <a:off x="5797327" y="2539791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(7x7x512)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" name="그림 39" descr="잔디, 개, 포유류, 개 품종이(가) 표시된 사진&#10;&#10;자동 생성된 설명">
            <a:extLst>
              <a:ext uri="{FF2B5EF4-FFF2-40B4-BE49-F238E27FC236}">
                <a16:creationId xmlns:a16="http://schemas.microsoft.com/office/drawing/2014/main" id="{5E8CEF45-DCD8-A5E4-11FC-CD955225E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455" y="1972032"/>
            <a:ext cx="1077546" cy="718715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D46A4C4-A96A-C89F-1CDC-0E2DB2F1E1C7}"/>
              </a:ext>
            </a:extLst>
          </p:cNvPr>
          <p:cNvSpPr/>
          <p:nvPr/>
        </p:nvSpPr>
        <p:spPr>
          <a:xfrm>
            <a:off x="5797327" y="2019060"/>
            <a:ext cx="785793" cy="54874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Image Feature Vector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2EC02A-B93F-D129-6FF0-806A6B98951B}"/>
              </a:ext>
            </a:extLst>
          </p:cNvPr>
          <p:cNvCxnSpPr>
            <a:cxnSpLocks/>
          </p:cNvCxnSpPr>
          <p:nvPr/>
        </p:nvCxnSpPr>
        <p:spPr>
          <a:xfrm>
            <a:off x="6643631" y="2281317"/>
            <a:ext cx="3821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E60326-B9F2-8CC5-8858-95142146251F}"/>
              </a:ext>
            </a:extLst>
          </p:cNvPr>
          <p:cNvSpPr/>
          <p:nvPr/>
        </p:nvSpPr>
        <p:spPr>
          <a:xfrm>
            <a:off x="7147741" y="2024108"/>
            <a:ext cx="1015850" cy="54369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Transformer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decoder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228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683</Words>
  <Application>Microsoft Office PowerPoint</Application>
  <PresentationFormat>화면 슬라이드 쇼(16:9)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NanumGothic</vt:lpstr>
      <vt:lpstr>Noto Sans Light</vt:lpstr>
      <vt:lpstr>Arial</vt:lpstr>
      <vt:lpstr>Wingdings</vt:lpstr>
      <vt:lpstr>맑은 고딕</vt:lpstr>
      <vt:lpstr>NanumGothicExtraBold</vt:lpstr>
      <vt:lpstr>Simple Light</vt:lpstr>
      <vt:lpstr>딥러닝 프로젝트     최종발표 </vt:lpstr>
      <vt:lpstr>목차  </vt:lpstr>
      <vt:lpstr>1. 프로젝트 소개</vt:lpstr>
      <vt:lpstr>2. 데이터 Input / Output</vt:lpstr>
      <vt:lpstr>2. 데이터 소개</vt:lpstr>
      <vt:lpstr>3. 데이터 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 프로젝트 기획서</dc:title>
  <dc:creator>user</dc:creator>
  <cp:lastModifiedBy>jake kim</cp:lastModifiedBy>
  <cp:revision>21</cp:revision>
  <dcterms:modified xsi:type="dcterms:W3CDTF">2024-01-04T13:16:59Z</dcterms:modified>
</cp:coreProperties>
</file>