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1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606975" y="2289723"/>
            <a:ext cx="8921558" cy="175011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H</a:t>
            </a:r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U</a:t>
            </a:r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F</a:t>
            </a:r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S</a:t>
            </a:r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 </a:t>
            </a:r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L</a:t>
            </a:r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I</a:t>
            </a:r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K</a:t>
            </a:r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E</a:t>
            </a:r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L</a:t>
            </a:r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I</a:t>
            </a:r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O</a:t>
            </a:r>
            <a:r>
              <a:rPr lang="en-US" sz="5800" spc="400" kern="0" dirty="0" smtClean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N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3317910" y="7779390"/>
            <a:ext cx="11499681" cy="10343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한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국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외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국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대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학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교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멋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쟁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사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처</a:t>
            </a:r>
            <a:r>
              <a:rPr lang="en-US" sz="3400" dirty="0" smtClean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럼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502550" y="2160205"/>
            <a:ext cx="1420859" cy="1226360"/>
            <a:chOff x="1502550" y="2160205"/>
            <a:chExt cx="1420859" cy="122636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2550" y="2160205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2550" y="3834064"/>
            <a:ext cx="1420859" cy="1226360"/>
            <a:chOff x="1502550" y="3834064"/>
            <a:chExt cx="1420859" cy="12263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2550" y="3834064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87783" y="5135116"/>
            <a:ext cx="1042614" cy="1277537"/>
            <a:chOff x="13587783" y="5135116"/>
            <a:chExt cx="1042614" cy="127753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20000">
              <a:off x="13587783" y="5135116"/>
              <a:ext cx="1042614" cy="12775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242830" y="7482949"/>
            <a:ext cx="1407778" cy="1215070"/>
            <a:chOff x="15242830" y="7482949"/>
            <a:chExt cx="1407778" cy="121507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42830" y="7482949"/>
              <a:ext cx="1407778" cy="12150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430097" y="3552524"/>
            <a:ext cx="7462239" cy="1501626"/>
            <a:chOff x="5430097" y="3552524"/>
            <a:chExt cx="7462239" cy="150162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30097" y="3552524"/>
              <a:ext cx="7462239" cy="15016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34524" y="5629375"/>
            <a:ext cx="2708422" cy="1501626"/>
            <a:chOff x="5234524" y="5629375"/>
            <a:chExt cx="2708422" cy="150162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34524" y="5629375"/>
              <a:ext cx="2708422" cy="150162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865800" y="5629375"/>
            <a:ext cx="4227005" cy="1501626"/>
            <a:chOff x="8865800" y="5629375"/>
            <a:chExt cx="4227005" cy="150162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65800" y="5629375"/>
              <a:ext cx="4227005" cy="150162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359575" y="3214921"/>
            <a:ext cx="14993403" cy="65148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200" spc="-2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풍</a:t>
            </a:r>
            <a:r>
              <a:rPr lang="en-US" sz="13200" spc="-2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생</a:t>
            </a:r>
            <a:r>
              <a:rPr lang="en-US" sz="13200" spc="-2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고</a:t>
            </a:r>
            <a:r>
              <a:rPr lang="en-US" sz="13200" spc="-2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등</a:t>
            </a:r>
            <a:r>
              <a:rPr lang="en-US" sz="13200" spc="-2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학</a:t>
            </a:r>
            <a:r>
              <a:rPr lang="en-US" sz="13200" spc="-2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교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3200" b="1" spc="-200" kern="0" dirty="0" smtClean="0">
                <a:solidFill>
                  <a:srgbClr val="e2fdff"/>
                </a:solidFill>
                <a:latin typeface="esamanru OTF Bold" pitchFamily="34" charset="0"/>
                <a:cs typeface="esamanru OTF Bold" pitchFamily="34" charset="0"/>
              </a:rPr>
              <a:t>S</a:t>
            </a:r>
            <a:r>
              <a:rPr lang="en-US" sz="13200" b="1" spc="-200" kern="0" dirty="0" smtClean="0">
                <a:solidFill>
                  <a:srgbClr val="e2fdff"/>
                </a:solidFill>
                <a:latin typeface="esamanru OTF Bold" pitchFamily="34" charset="0"/>
                <a:cs typeface="esamanru OTF Bold" pitchFamily="34" charset="0"/>
              </a:rPr>
              <a:t>W</a:t>
            </a:r>
            <a:r>
              <a:rPr lang="en-US" sz="13200" b="1" spc="-200" kern="0" dirty="0" smtClean="0">
                <a:solidFill>
                  <a:srgbClr val="e2fd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13200" b="1" spc="-200" kern="0" dirty="0" smtClean="0">
                <a:solidFill>
                  <a:srgbClr val="e2fdff"/>
                </a:solidFill>
                <a:latin typeface="esamanru OTF Bold" pitchFamily="34" charset="0"/>
                <a:cs typeface="esamanru OTF Bold" pitchFamily="34" charset="0"/>
              </a:rPr>
              <a:t>멘</a:t>
            </a:r>
            <a:r>
              <a:rPr lang="en-US" sz="13200" b="1" spc="-200" kern="0" dirty="0" smtClean="0">
                <a:solidFill>
                  <a:srgbClr val="e2fdff"/>
                </a:solidFill>
                <a:latin typeface="esamanru OTF Bold" pitchFamily="34" charset="0"/>
                <a:cs typeface="esamanru OTF Bold" pitchFamily="34" charset="0"/>
              </a:rPr>
              <a:t>토</a:t>
            </a:r>
            <a:r>
              <a:rPr lang="en-US" sz="13200" b="1" spc="-200" kern="0" dirty="0" smtClean="0">
                <a:solidFill>
                  <a:srgbClr val="e2fdff"/>
                </a:solidFill>
                <a:latin typeface="esamanru OTF Bold" pitchFamily="34" charset="0"/>
                <a:cs typeface="esamanru OTF Bold" pitchFamily="34" charset="0"/>
              </a:rPr>
              <a:t>링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21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&amp;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료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형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277552" y="4684395"/>
            <a:ext cx="11756915" cy="3253624"/>
            <a:chOff x="3277552" y="4684395"/>
            <a:chExt cx="11756915" cy="3253624"/>
          </a:xfrm>
        </p:grpSpPr>
        <p:sp>
          <p:nvSpPr>
            <p:cNvPr id="13" name="Object 13"/>
            <p:cNvSpPr txBox="1"/>
            <p:nvPr/>
          </p:nvSpPr>
          <p:spPr>
            <a:xfrm>
              <a:off x="3277552" y="4684395"/>
              <a:ext cx="8817686" cy="69954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2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.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S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T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R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I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N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G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-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문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자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열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77552" y="5150757"/>
              <a:ext cx="7406464" cy="61725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즉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형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태</a:t>
              </a:r>
              <a:endParaRPr lang="en-US" dirty="0"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277552" y="6718157"/>
              <a:ext cx="3888249" cy="182979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-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설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희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관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-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풍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생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고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등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학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교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-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한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국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외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국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어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대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학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교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endParaRPr lang="en-US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277552" y="6086995"/>
              <a:ext cx="8817686" cy="78316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예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시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9156009" y="4684395"/>
              <a:ext cx="8817686" cy="69954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3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.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B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O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O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L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-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논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리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값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9156009" y="6077700"/>
              <a:ext cx="5878457" cy="1423615"/>
              <a:chOff x="9156009" y="6077700"/>
              <a:chExt cx="5878457" cy="1423615"/>
            </a:xfrm>
          </p:grpSpPr>
          <p:sp>
            <p:nvSpPr>
              <p:cNvPr id="19" name="Object 19"/>
              <p:cNvSpPr txBox="1"/>
              <p:nvPr/>
            </p:nvSpPr>
            <p:spPr>
              <a:xfrm>
                <a:off x="9156009" y="6708862"/>
                <a:ext cx="3888249" cy="1188678"/>
              </a:xfrm>
              <a:prstGeom prst="rect">
                <a:avLst/>
              </a:prstGeom>
              <a:noFill/>
            </p:spPr>
            <p:txBody>
              <a:bodyPr anchor="t" wrap="square" rtlCol="0">
                <a:spAutoFit/>
              </a:bodyPr>
              <a:lstStyle/>
              <a:p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-</a:t>
                </a:r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T</a:t>
                </a:r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r</a:t>
                </a:r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u</a:t>
                </a:r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e</a:t>
                </a:r>
                <a:r>
                  <a:rPr lang="en-US" dirty="0" smtClean="0"/>
                  <a:t/>
                </a:r>
              </a:p>
              <a:p>
                <a:r>
                  <a:rPr lang="en-US" dirty="0" smtClean="0"/>
                  <a:t/>
                </a:r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-</a:t>
                </a:r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F</a:t>
                </a:r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a</a:t>
                </a:r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l</a:t>
                </a:r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s</a:t>
                </a:r>
                <a:r>
                  <a:rPr lang="en-US" sz="2100" dirty="0" smtClean="0">
                    <a:solidFill>
                      <a:srgbClr val="5495de"/>
                    </a:solidFill>
                    <a:latin typeface="NanumSquare Bold" pitchFamily="34" charset="0"/>
                    <a:cs typeface="NanumSquare Bold" pitchFamily="34" charset="0"/>
                  </a:rPr>
                  <a:t>e</a:t>
                </a:r>
                <a:endParaRPr lang="en-US" dirty="0"/>
              </a:p>
            </p:txBody>
          </p:sp>
          <p:sp>
            <p:nvSpPr>
              <p:cNvPr id="20" name="Object 20"/>
              <p:cNvSpPr txBox="1"/>
              <p:nvPr/>
            </p:nvSpPr>
            <p:spPr>
              <a:xfrm>
                <a:off x="9156009" y="6077700"/>
                <a:ext cx="8817686" cy="783169"/>
              </a:xfrm>
              <a:prstGeom prst="rect">
                <a:avLst/>
              </a:prstGeom>
              <a:noFill/>
            </p:spPr>
            <p:txBody>
              <a:bodyPr anchor="t" wrap="square" rtlCol="0">
                <a:spAutoFit/>
              </a:bodyPr>
              <a:lstStyle/>
              <a:p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예</a:t>
                </a:r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시</a:t>
                </a:r>
                <a:endParaRPr lang="en-US" dirty="0"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9174590" y="5150757"/>
              <a:ext cx="7406464" cy="56150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논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값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과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거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짓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값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재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21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&amp;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료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형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177291" y="3940210"/>
            <a:ext cx="5878461" cy="2405295"/>
            <a:chOff x="2177291" y="3940210"/>
            <a:chExt cx="5878461" cy="2405295"/>
          </a:xfrm>
        </p:grpSpPr>
        <p:sp>
          <p:nvSpPr>
            <p:cNvPr id="13" name="Object 13"/>
            <p:cNvSpPr txBox="1"/>
            <p:nvPr/>
          </p:nvSpPr>
          <p:spPr>
            <a:xfrm>
              <a:off x="2177295" y="3940210"/>
              <a:ext cx="8817686" cy="69954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4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.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L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I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S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T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-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리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스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트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177292" y="4406572"/>
              <a:ext cx="5955100" cy="119421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값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번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넣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있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목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록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형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료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형</a:t>
              </a:r>
              <a:endParaRPr lang="en-US" dirty="0"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177292" y="5973972"/>
              <a:ext cx="5955100" cy="55730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-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[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1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9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풍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생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고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3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1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4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한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국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외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대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]</a:t>
              </a:r>
              <a:endParaRPr lang="en-US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177291" y="5342805"/>
              <a:ext cx="8817686" cy="78316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예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시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2233040" y="6484877"/>
            <a:ext cx="2222710" cy="2572581"/>
            <a:chOff x="2233040" y="6484877"/>
            <a:chExt cx="2222710" cy="257258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233040" y="6484877"/>
              <a:ext cx="2222710" cy="2572581"/>
              <a:chOff x="2233040" y="6484877"/>
              <a:chExt cx="2222710" cy="257258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33040" y="6484877"/>
                <a:ext cx="2222710" cy="2572581"/>
              </a:xfrm>
              <a:prstGeom prst="rect">
                <a:avLst/>
              </a:prstGeom>
            </p:spPr>
          </p:pic>
        </p:grpSp>
        <p:sp>
          <p:nvSpPr>
            <p:cNvPr id="22" name="Object 22"/>
            <p:cNvSpPr txBox="1"/>
            <p:nvPr/>
          </p:nvSpPr>
          <p:spPr>
            <a:xfrm>
              <a:off x="3250201" y="7152338"/>
              <a:ext cx="481865" cy="38871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1</a:t>
              </a:r>
              <a:r>
                <a:rPr lang="en-US" sz="15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9</a:t>
              </a:r>
              <a:endParaRPr lang="en-US" dirty="0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977837" y="7551443"/>
              <a:ext cx="1145868" cy="38871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5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풍</a:t>
              </a:r>
              <a:r>
                <a:rPr lang="en-US" sz="15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생</a:t>
              </a:r>
              <a:r>
                <a:rPr lang="en-US" sz="15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고</a:t>
              </a:r>
              <a:r>
                <a:rPr lang="en-US" sz="15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endParaRPr lang="en-US" dirty="0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028850" y="7952259"/>
              <a:ext cx="672600" cy="38871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3</a:t>
              </a:r>
              <a:r>
                <a:rPr lang="en-US" sz="15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sz="15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1</a:t>
              </a:r>
              <a:r>
                <a:rPr lang="en-US" sz="15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4</a:t>
              </a:r>
              <a:endParaRPr lang="en-US" dirty="0"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3001631" y="8410875"/>
              <a:ext cx="1225585" cy="29758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한</a:t>
              </a:r>
              <a:r>
                <a:rPr lang="en-US" sz="1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국</a:t>
              </a:r>
              <a:r>
                <a:rPr lang="en-US" sz="1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외</a:t>
              </a:r>
              <a:r>
                <a:rPr lang="en-US" sz="1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대</a:t>
              </a:r>
              <a:r>
                <a:rPr lang="en-US" sz="1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8455285" y="3940210"/>
            <a:ext cx="6918240" cy="2097718"/>
            <a:chOff x="8455285" y="3940210"/>
            <a:chExt cx="6918240" cy="20977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5285" y="3940210"/>
              <a:ext cx="6918240" cy="209771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954400" y="4279790"/>
            <a:ext cx="8817686" cy="6995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리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스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트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사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용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법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8954400" y="4867600"/>
            <a:ext cx="8842857" cy="97140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대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괄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호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안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에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담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고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여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러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값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사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용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여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나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열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면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된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각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원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소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에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접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근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기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위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해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서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인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덱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스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사</a:t>
            </a:r>
            <a:r>
              <a:rPr lang="en-US" sz="17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용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8403911" y="6128153"/>
            <a:ext cx="6969613" cy="2929306"/>
            <a:chOff x="8403911" y="6128153"/>
            <a:chExt cx="6969613" cy="292930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202096" y="6250925"/>
              <a:ext cx="6171429" cy="1600714"/>
              <a:chOff x="9202096" y="6250925"/>
              <a:chExt cx="6171429" cy="160071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202096" y="6250925"/>
                <a:ext cx="6171429" cy="160071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57845" y="6128153"/>
              <a:ext cx="5737618" cy="460207"/>
              <a:chOff x="9257845" y="6128153"/>
              <a:chExt cx="5737618" cy="46020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257845" y="6128153"/>
                <a:ext cx="5737618" cy="460207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8413202" y="7549424"/>
              <a:ext cx="1361930" cy="45332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d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x</a:t>
              </a:r>
              <a:endParaRPr lang="en-US" dirty="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8403911" y="6900172"/>
              <a:ext cx="828571" cy="45091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_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s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endParaRPr lang="en-US" dirty="0"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9347226" y="8059982"/>
              <a:ext cx="8981693" cy="149621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_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s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=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[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o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o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z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q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u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x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q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u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u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x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c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o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g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]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_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s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[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3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]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&gt;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&gt;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q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u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x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21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&amp;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료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형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177295" y="3787829"/>
            <a:ext cx="8817686" cy="6995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5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D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I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C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T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I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O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N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A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R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Y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-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사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전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177295" y="4344848"/>
            <a:ext cx="5955100" cy="246804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값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넣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형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k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y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v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u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쌍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177295" y="6186402"/>
            <a:ext cx="5878457" cy="1005501"/>
            <a:chOff x="2177295" y="6186402"/>
            <a:chExt cx="5878457" cy="1005501"/>
          </a:xfrm>
        </p:grpSpPr>
        <p:sp>
          <p:nvSpPr>
            <p:cNvPr id="15" name="Object 15"/>
            <p:cNvSpPr txBox="1"/>
            <p:nvPr/>
          </p:nvSpPr>
          <p:spPr>
            <a:xfrm>
              <a:off x="2177299" y="6817568"/>
              <a:ext cx="5955100" cy="56150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-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{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g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2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3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m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설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희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관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21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}</a:t>
              </a:r>
              <a:endParaRPr lang="en-US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177295" y="6186402"/>
              <a:ext cx="8817686" cy="78316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예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시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2377072" y="4793774"/>
            <a:ext cx="4420400" cy="1322065"/>
            <a:chOff x="12377072" y="4793774"/>
            <a:chExt cx="4420400" cy="13220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77072" y="4793774"/>
              <a:ext cx="4420400" cy="13220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954390" y="3940210"/>
            <a:ext cx="8817686" cy="70169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D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I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C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T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I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O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N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A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R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Y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b="1" dirty="0" smtClean="0">
                <a:solidFill>
                  <a:srgbClr val="3a4ca8"/>
                </a:solidFill>
                <a:latin typeface="esamanru OTF Bold" pitchFamily="34" charset="0"/>
                <a:cs typeface="esamanru OTF Bold" pitchFamily="34" charset="0"/>
              </a:rPr>
              <a:t>V</a:t>
            </a:r>
            <a:r>
              <a:rPr lang="en-US" sz="2600" b="1" dirty="0" smtClean="0">
                <a:solidFill>
                  <a:srgbClr val="3a4ca8"/>
                </a:solidFill>
                <a:latin typeface="esamanru OTF Bold" pitchFamily="34" charset="0"/>
                <a:cs typeface="esamanru OTF Bold" pitchFamily="34" charset="0"/>
              </a:rPr>
              <a:t>S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L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I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S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T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431480" y="4646515"/>
            <a:ext cx="4082487" cy="1523915"/>
            <a:chOff x="7431480" y="4646515"/>
            <a:chExt cx="4082487" cy="15239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1480" y="4646515"/>
              <a:ext cx="4082487" cy="152391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536476" y="5323762"/>
            <a:ext cx="957143" cy="6995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a4ca8"/>
                </a:solidFill>
                <a:latin typeface="esamanru OTF Bold" pitchFamily="34" charset="0"/>
                <a:cs typeface="esamanru OTF Bold" pitchFamily="34" charset="0"/>
              </a:rPr>
              <a:t>V</a:t>
            </a:r>
            <a:r>
              <a:rPr lang="en-US" sz="2600" dirty="0" smtClean="0">
                <a:solidFill>
                  <a:srgbClr val="3a4ca8"/>
                </a:solidFill>
                <a:latin typeface="esamanru OTF Bold" pitchFamily="34" charset="0"/>
                <a:cs typeface="esamanru OTF Bold" pitchFamily="34" charset="0"/>
              </a:rPr>
              <a:t>S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074336" y="6747724"/>
            <a:ext cx="10099664" cy="1723390"/>
            <a:chOff x="8074336" y="6747724"/>
            <a:chExt cx="10099664" cy="172339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074336" y="6747724"/>
              <a:ext cx="5878457" cy="1258816"/>
              <a:chOff x="8074336" y="6747724"/>
              <a:chExt cx="5878457" cy="1258816"/>
            </a:xfrm>
          </p:grpSpPr>
          <p:sp>
            <p:nvSpPr>
              <p:cNvPr id="28" name="Object 28"/>
              <p:cNvSpPr txBox="1"/>
              <p:nvPr/>
            </p:nvSpPr>
            <p:spPr>
              <a:xfrm>
                <a:off x="8074336" y="6747724"/>
                <a:ext cx="8817686" cy="699545"/>
              </a:xfrm>
              <a:prstGeom prst="rect">
                <a:avLst/>
              </a:prstGeom>
              <a:noFill/>
            </p:spPr>
            <p:txBody>
              <a:bodyPr anchor="t" wrap="square" rtlCol="0">
                <a:spAutoFit/>
              </a:bodyPr>
              <a:lstStyle/>
              <a:p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공</a:t>
                </a:r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통</a:t>
                </a:r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점</a:t>
                </a:r>
                <a:endParaRPr lang="en-US" dirty="0"/>
              </a:p>
            </p:txBody>
          </p:sp>
          <p:sp>
            <p:nvSpPr>
              <p:cNvPr id="29" name="Object 29"/>
              <p:cNvSpPr txBox="1"/>
              <p:nvPr/>
            </p:nvSpPr>
            <p:spPr>
              <a:xfrm>
                <a:off x="8074336" y="7214087"/>
                <a:ext cx="5955100" cy="1188678"/>
              </a:xfrm>
              <a:prstGeom prst="rect">
                <a:avLst/>
              </a:prstGeom>
              <a:noFill/>
            </p:spPr>
            <p:txBody>
              <a:bodyPr anchor="t" wrap="square" rtlCol="0">
                <a:spAutoFit/>
              </a:bodyPr>
              <a:lstStyle/>
              <a:p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한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번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에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여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러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개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의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값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들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을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넣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는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것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은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같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다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.</a:t>
                </a:r>
                <a:endParaRPr lang="en-US" dirty="0"/>
              </a:p>
            </p:txBody>
          </p:sp>
        </p:grpSp>
        <p:grpSp>
          <p:nvGrpSpPr>
            <p:cNvPr id="1009" name="그룹 1009"/>
            <p:cNvGrpSpPr/>
            <p:nvPr/>
          </p:nvGrpSpPr>
          <p:grpSpPr>
            <a:xfrm>
              <a:off x="12286257" y="6747724"/>
              <a:ext cx="5887743" cy="1723390"/>
              <a:chOff x="12286257" y="6747724"/>
              <a:chExt cx="5887743" cy="1723390"/>
            </a:xfrm>
          </p:grpSpPr>
          <p:sp>
            <p:nvSpPr>
              <p:cNvPr id="32" name="Object 32"/>
              <p:cNvSpPr txBox="1"/>
              <p:nvPr/>
            </p:nvSpPr>
            <p:spPr>
              <a:xfrm>
                <a:off x="12295543" y="6747724"/>
                <a:ext cx="8817686" cy="783169"/>
              </a:xfrm>
              <a:prstGeom prst="rect">
                <a:avLst/>
              </a:prstGeom>
              <a:noFill/>
            </p:spPr>
            <p:txBody>
              <a:bodyPr anchor="t" wrap="square" rtlCol="0">
                <a:spAutoFit/>
              </a:bodyPr>
              <a:lstStyle/>
              <a:p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차</a:t>
                </a:r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이</a:t>
                </a:r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점</a:t>
                </a:r>
                <a:endParaRPr lang="en-US" dirty="0"/>
              </a:p>
            </p:txBody>
          </p:sp>
          <p:sp>
            <p:nvSpPr>
              <p:cNvPr id="33" name="Object 33"/>
              <p:cNvSpPr txBox="1"/>
              <p:nvPr/>
            </p:nvSpPr>
            <p:spPr>
              <a:xfrm>
                <a:off x="12286257" y="7214086"/>
                <a:ext cx="5955100" cy="1885543"/>
              </a:xfrm>
              <a:prstGeom prst="rect">
                <a:avLst/>
              </a:prstGeom>
              <a:noFill/>
            </p:spPr>
            <p:txBody>
              <a:bodyPr anchor="t" wrap="square" rtlCol="0">
                <a:spAutoFit/>
              </a:bodyPr>
              <a:lstStyle/>
              <a:p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값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에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접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근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하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는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방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법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이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다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르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다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.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 </a:t>
                </a:r>
                <a:r>
                  <a:rPr lang="en-US" dirty="0" smtClean="0"/>
                  <a:t/>
                </a:r>
              </a:p>
              <a:p>
                <a:r>
                  <a:rPr lang="en-US" dirty="0" smtClean="0"/>
                  <a:t/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리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스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트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: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인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덱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스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로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접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근</a:t>
                </a:r>
                <a:r>
                  <a:rPr lang="en-US" dirty="0" smtClean="0"/>
                  <a:t/>
                </a:r>
              </a:p>
              <a:p>
                <a:r>
                  <a:rPr lang="en-US" dirty="0" smtClean="0"/>
                  <a:t/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사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전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형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: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k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e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y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로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접</a:t>
                </a:r>
                <a:r>
                  <a:rPr lang="en-US" sz="21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근</a:t>
                </a:r>
                <a:endParaRPr lang="en-US" dirty="0"/>
              </a:p>
            </p:txBody>
          </p:sp>
        </p:grpSp>
      </p:grpSp>
      <p:sp>
        <p:nvSpPr>
          <p:cNvPr id="36" name="Object 36"/>
          <p:cNvSpPr txBox="1"/>
          <p:nvPr/>
        </p:nvSpPr>
        <p:spPr>
          <a:xfrm>
            <a:off x="2177295" y="7935105"/>
            <a:ext cx="7142857" cy="157710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{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m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설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희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관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}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[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]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[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m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j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]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컴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퓨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터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공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학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부</a:t>
            </a:r>
            <a:r>
              <a:rPr lang="en-US" sz="1800" dirty="0" smtClean="0">
                <a:solidFill>
                  <a:srgbClr val="5495de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2177295" y="7359687"/>
            <a:ext cx="8817686" cy="6995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선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언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방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법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21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&amp;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료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형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802952" y="3838003"/>
            <a:ext cx="8817686" cy="70169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D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I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C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T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I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O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N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A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R</a:t>
            </a:r>
            <a:r>
              <a:rPr lang="en-US" sz="2600" dirty="0" smtClean="0">
                <a:solidFill>
                  <a:srgbClr val="a7ceff"/>
                </a:solidFill>
                <a:latin typeface="esamanru OTF Bold" pitchFamily="34" charset="0"/>
                <a:cs typeface="esamanru OTF Bold" pitchFamily="34" charset="0"/>
              </a:rPr>
              <a:t>Y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b="1" dirty="0" smtClean="0">
                <a:solidFill>
                  <a:srgbClr val="3a4ca8"/>
                </a:solidFill>
                <a:latin typeface="esamanru OTF Bold" pitchFamily="34" charset="0"/>
                <a:cs typeface="esamanru OTF Bold" pitchFamily="34" charset="0"/>
              </a:rPr>
              <a:t>V</a:t>
            </a:r>
            <a:r>
              <a:rPr lang="en-US" sz="2600" b="1" dirty="0" smtClean="0">
                <a:solidFill>
                  <a:srgbClr val="3a4ca8"/>
                </a:solidFill>
                <a:latin typeface="esamanru OTF Bold" pitchFamily="34" charset="0"/>
                <a:cs typeface="esamanru OTF Bold" pitchFamily="34" charset="0"/>
              </a:rPr>
              <a:t>S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L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I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S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T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208858" y="4668990"/>
            <a:ext cx="12367679" cy="3880229"/>
            <a:chOff x="3208858" y="4668990"/>
            <a:chExt cx="12367679" cy="38802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208858" y="4668990"/>
              <a:ext cx="3649658" cy="3880229"/>
              <a:chOff x="3208858" y="4668990"/>
              <a:chExt cx="3649658" cy="388022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208858" y="4668990"/>
                <a:ext cx="3649658" cy="388022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62238" y="4668990"/>
              <a:ext cx="3649658" cy="3880229"/>
              <a:chOff x="9462238" y="4668990"/>
              <a:chExt cx="3649658" cy="38802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462238" y="4668990"/>
                <a:ext cx="3649658" cy="388022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853370" y="6177958"/>
              <a:ext cx="1415180" cy="1085288"/>
              <a:chOff x="7853370" y="6177958"/>
              <a:chExt cx="1415180" cy="108528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853370" y="6177958"/>
                <a:ext cx="1415180" cy="1085288"/>
              </a:xfrm>
              <a:prstGeom prst="rect">
                <a:avLst/>
              </a:prstGeom>
            </p:spPr>
          </p:pic>
        </p:grpSp>
        <p:sp>
          <p:nvSpPr>
            <p:cNvPr id="23" name="Object 23"/>
            <p:cNvSpPr txBox="1"/>
            <p:nvPr/>
          </p:nvSpPr>
          <p:spPr>
            <a:xfrm>
              <a:off x="8166351" y="6411356"/>
              <a:ext cx="1495597" cy="74283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m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 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들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어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있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거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줘</a:t>
              </a:r>
              <a:endParaRPr lang="en-US" dirty="0"/>
            </a:p>
          </p:txBody>
        </p:sp>
        <p:grpSp>
          <p:nvGrpSpPr>
            <p:cNvPr id="1008" name="그룹 1008"/>
            <p:cNvGrpSpPr/>
            <p:nvPr/>
          </p:nvGrpSpPr>
          <p:grpSpPr>
            <a:xfrm>
              <a:off x="7332624" y="7087154"/>
              <a:ext cx="833727" cy="1363971"/>
              <a:chOff x="7332624" y="7087154"/>
              <a:chExt cx="833727" cy="136397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332624" y="7087154"/>
                <a:ext cx="833727" cy="1363971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4234616" y="6906581"/>
              <a:ext cx="1946310" cy="74283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m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설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희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관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g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2</a:t>
              </a:r>
              <a:r>
                <a:rPr lang="en-US" sz="13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3</a:t>
              </a:r>
              <a:endParaRPr lang="en-US" dirty="0"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0149810" y="7147694"/>
              <a:ext cx="2414199" cy="34665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s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=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[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설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희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관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2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3</a:t>
              </a:r>
              <a:r>
                <a:rPr lang="en-US" sz="1300" dirty="0" smtClean="0">
                  <a:solidFill>
                    <a:srgbClr val="ffffff"/>
                  </a:solidFill>
                  <a:latin typeface="NanumSquare Bold" pitchFamily="34" charset="0"/>
                  <a:cs typeface="NanumSquare Bold" pitchFamily="34" charset="0"/>
                </a:rPr>
                <a:t>]</a:t>
              </a:r>
              <a:endParaRPr lang="en-US" dirty="0"/>
            </a:p>
          </p:txBody>
        </p:sp>
        <p:grpSp>
          <p:nvGrpSpPr>
            <p:cNvPr id="1009" name="그룹 1009"/>
            <p:cNvGrpSpPr/>
            <p:nvPr/>
          </p:nvGrpSpPr>
          <p:grpSpPr>
            <a:xfrm>
              <a:off x="13640611" y="6268594"/>
              <a:ext cx="1935926" cy="2280624"/>
              <a:chOff x="13640611" y="6268594"/>
              <a:chExt cx="1935926" cy="2280624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4161357" y="6268594"/>
                <a:ext cx="1415180" cy="1085288"/>
                <a:chOff x="14161357" y="6268594"/>
                <a:chExt cx="1415180" cy="1085288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4161357" y="6268594"/>
                  <a:ext cx="1415180" cy="1085288"/>
                </a:xfrm>
                <a:prstGeom prst="rect">
                  <a:avLst/>
                </a:prstGeom>
              </p:spPr>
            </p:pic>
          </p:grpSp>
          <p:sp>
            <p:nvSpPr>
              <p:cNvPr id="33" name="Object 33"/>
              <p:cNvSpPr txBox="1"/>
              <p:nvPr/>
            </p:nvSpPr>
            <p:spPr>
              <a:xfrm>
                <a:off x="14474319" y="6501990"/>
                <a:ext cx="1495597" cy="828526"/>
              </a:xfrm>
              <a:prstGeom prst="rect">
                <a:avLst/>
              </a:prstGeom>
              <a:noFill/>
            </p:spPr>
            <p:txBody>
              <a:bodyPr anchor="t"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rgbClr val="3a4ca8"/>
                    </a:solidFill>
                    <a:latin typeface="NanumSquare Bold" pitchFamily="34" charset="0"/>
                    <a:cs typeface="NanumSquare Bold" pitchFamily="34" charset="0"/>
                  </a:rPr>
                  <a:t>0</a:t>
                </a:r>
                <a:r>
                  <a:rPr lang="en-US" sz="1300" dirty="0" smtClean="0">
                    <a:solidFill>
                      <a:srgbClr val="3a4ca8"/>
                    </a:solidFill>
                    <a:latin typeface="NanumSquare Bold" pitchFamily="34" charset="0"/>
                    <a:cs typeface="NanumSquare Bold" pitchFamily="34" charset="0"/>
                  </a:rPr>
                  <a:t>번</a:t>
                </a:r>
                <a:r>
                  <a:rPr lang="en-US" sz="1300" dirty="0" smtClean="0">
                    <a:solidFill>
                      <a:srgbClr val="3a4ca8"/>
                    </a:solidFill>
                    <a:latin typeface="NanumSquare Bold" pitchFamily="34" charset="0"/>
                    <a:cs typeface="NanumSquare Bold" pitchFamily="34" charset="0"/>
                  </a:rPr>
                  <a:t>째</a:t>
                </a:r>
                <a:r>
                  <a:rPr lang="en-US" sz="1300" dirty="0" smtClean="0">
                    <a:solidFill>
                      <a:srgbClr val="3a4ca8"/>
                    </a:solidFill>
                    <a:latin typeface="NanumSquare Bold" pitchFamily="34" charset="0"/>
                    <a:cs typeface="NanumSquare Bold" pitchFamily="34" charset="0"/>
                  </a:rPr>
                  <a:t>에</a:t>
                </a:r>
                <a:r>
                  <a:rPr lang="en-US" sz="1300" dirty="0" smtClean="0">
                    <a:solidFill>
                      <a:srgbClr val="3a4ca8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300" dirty="0" smtClean="0">
                    <a:solidFill>
                      <a:srgbClr val="3a4ca8"/>
                    </a:solidFill>
                    <a:latin typeface="NanumSquare Bold" pitchFamily="34" charset="0"/>
                    <a:cs typeface="NanumSquare Bold" pitchFamily="34" charset="0"/>
                  </a:rPr>
                  <a:t>있</a:t>
                </a:r>
                <a:r>
                  <a:rPr lang="en-US" sz="1300" dirty="0" smtClean="0">
                    <a:solidFill>
                      <a:srgbClr val="3a4ca8"/>
                    </a:solidFill>
                    <a:latin typeface="NanumSquare Bold" pitchFamily="34" charset="0"/>
                    <a:cs typeface="NanumSquare Bold" pitchFamily="34" charset="0"/>
                  </a:rPr>
                  <a:t>는</a:t>
                </a:r>
                <a:r>
                  <a:rPr lang="en-US" sz="1300" dirty="0" smtClean="0">
                    <a:solidFill>
                      <a:srgbClr val="3a4ca8"/>
                    </a:solidFill>
                    <a:latin typeface="NanumSquare Bold" pitchFamily="34" charset="0"/>
                    <a:cs typeface="NanumSquare Bold" pitchFamily="34" charset="0"/>
                  </a:rPr>
                  <a:t>거</a:t>
                </a:r>
                <a:r>
                  <a:rPr lang="en-US" sz="1300" dirty="0" smtClean="0">
                    <a:solidFill>
                      <a:srgbClr val="3a4ca8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300" dirty="0" smtClean="0">
                    <a:solidFill>
                      <a:srgbClr val="3a4ca8"/>
                    </a:solidFill>
                    <a:latin typeface="NanumSquare Bold" pitchFamily="34" charset="0"/>
                    <a:cs typeface="NanumSquare Bold" pitchFamily="34" charset="0"/>
                  </a:rPr>
                  <a:t>줘</a:t>
                </a:r>
                <a:endParaRPr lang="en-US" dirty="0"/>
              </a:p>
            </p:txBody>
          </p:sp>
          <p:grpSp>
            <p:nvGrpSpPr>
              <p:cNvPr id="1011" name="그룹 1011"/>
              <p:cNvGrpSpPr/>
              <p:nvPr/>
            </p:nvGrpSpPr>
            <p:grpSpPr>
              <a:xfrm>
                <a:off x="13640611" y="7177790"/>
                <a:ext cx="833727" cy="1363971"/>
                <a:chOff x="13640611" y="7177790"/>
                <a:chExt cx="833727" cy="1363971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640611" y="7177790"/>
                  <a:ext cx="833727" cy="1363971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06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2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연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산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177295" y="3787829"/>
            <a:ext cx="8817686" cy="6954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연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산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종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류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177295" y="4401990"/>
            <a:ext cx="8757143" cy="566753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1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입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+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덧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4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*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곱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5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/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6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/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/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고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7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%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몫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8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&gt;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&lt;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&gt;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&lt;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9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!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142857" y="3787829"/>
            <a:ext cx="8817686" cy="7894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예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시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142857" y="4401990"/>
            <a:ext cx="8757143" cy="566753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c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+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c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c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*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&gt;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&gt;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6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c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/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&gt;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&gt;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1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5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c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/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/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&gt;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&gt;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1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c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%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&gt;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&gt;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1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&gt;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&lt;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&gt;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&lt;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!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06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3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조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건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문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800612" y="5992648"/>
            <a:ext cx="5878457" cy="2160101"/>
            <a:chOff x="5800612" y="5992648"/>
            <a:chExt cx="5878457" cy="2160101"/>
          </a:xfrm>
        </p:grpSpPr>
        <p:sp>
          <p:nvSpPr>
            <p:cNvPr id="13" name="Object 13"/>
            <p:cNvSpPr txBox="1"/>
            <p:nvPr/>
          </p:nvSpPr>
          <p:spPr>
            <a:xfrm>
              <a:off x="5800612" y="5992648"/>
              <a:ext cx="8817686" cy="78316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영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어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로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?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800612" y="6505476"/>
              <a:ext cx="7714286" cy="247090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2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0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상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술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있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!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s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술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없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!</a:t>
              </a:r>
              <a:endParaRPr lang="en-US"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02963" y="4344848"/>
            <a:ext cx="8817686" cy="78316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I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F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문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102963" y="4901867"/>
            <a:ext cx="7714286" cy="11886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s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약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~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렇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않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밍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동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2102963" y="5992648"/>
            <a:ext cx="8817686" cy="78316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실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생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활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에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서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I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F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문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2102963" y="6579800"/>
            <a:ext cx="7714286" cy="24709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0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상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술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!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렇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않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술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없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!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4674392" y="6813254"/>
            <a:ext cx="635140" cy="544489"/>
            <a:chOff x="4674392" y="6813254"/>
            <a:chExt cx="635140" cy="544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4392" y="6813254"/>
              <a:ext cx="635140" cy="5444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44073" y="3746314"/>
            <a:ext cx="4898613" cy="2539646"/>
            <a:chOff x="10144073" y="3746314"/>
            <a:chExt cx="4898613" cy="2539646"/>
          </a:xfrm>
        </p:grpSpPr>
        <p:sp>
          <p:nvSpPr>
            <p:cNvPr id="24" name="Object 24"/>
            <p:cNvSpPr txBox="1"/>
            <p:nvPr/>
          </p:nvSpPr>
          <p:spPr>
            <a:xfrm>
              <a:off x="10144073" y="3746314"/>
              <a:ext cx="7347919" cy="58294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코</a:t>
              </a:r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드</a:t>
              </a:r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로</a:t>
              </a:r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나</a:t>
              </a:r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타</a:t>
              </a:r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내</a:t>
              </a:r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보</a:t>
              </a:r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자</a:t>
              </a:r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!</a:t>
              </a:r>
              <a:endParaRPr lang="en-US" dirty="0"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0144073" y="4208669"/>
              <a:ext cx="4962480" cy="311593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=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3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6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5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=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1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2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&gt;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=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보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크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거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나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같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s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보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작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0144073" y="6608122"/>
            <a:ext cx="4933346" cy="2122726"/>
            <a:chOff x="10144073" y="6608122"/>
            <a:chExt cx="4933346" cy="212272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144073" y="6608122"/>
              <a:ext cx="4933346" cy="2122726"/>
              <a:chOff x="10144073" y="6608122"/>
              <a:chExt cx="4933346" cy="212272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44073" y="6608122"/>
                <a:ext cx="4933346" cy="2122726"/>
              </a:xfrm>
              <a:prstGeom prst="rect">
                <a:avLst/>
              </a:prstGeom>
            </p:spPr>
          </p:pic>
        </p:grpSp>
        <p:sp>
          <p:nvSpPr>
            <p:cNvPr id="31" name="Object 31"/>
            <p:cNvSpPr txBox="1"/>
            <p:nvPr/>
          </p:nvSpPr>
          <p:spPr>
            <a:xfrm>
              <a:off x="10508315" y="6824692"/>
              <a:ext cx="6287827" cy="49884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주</a:t>
              </a:r>
              <a:r>
                <a:rPr lang="en-US" sz="1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의</a:t>
              </a:r>
              <a:r>
                <a:rPr lang="en-US" sz="1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사</a:t>
              </a:r>
              <a:r>
                <a:rPr lang="en-US" sz="1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항</a:t>
              </a:r>
              <a:endParaRPr lang="en-US" dirty="0"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0508315" y="7351647"/>
              <a:ext cx="5281495" cy="44015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파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썬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의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은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들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여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쓰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기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중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요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5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endParaRPr lang="en-US" dirty="0"/>
            </a:p>
          </p:txBody>
        </p:sp>
        <p:grpSp>
          <p:nvGrpSpPr>
            <p:cNvPr id="1009" name="그룹 1009"/>
            <p:cNvGrpSpPr/>
            <p:nvPr/>
          </p:nvGrpSpPr>
          <p:grpSpPr>
            <a:xfrm>
              <a:off x="10489555" y="7181695"/>
              <a:ext cx="4210642" cy="67009"/>
              <a:chOff x="10489555" y="7181695"/>
              <a:chExt cx="4210642" cy="6700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489555" y="7181695"/>
                <a:ext cx="4210642" cy="67009"/>
              </a:xfrm>
              <a:prstGeom prst="rect">
                <a:avLst/>
              </a:prstGeom>
            </p:spPr>
          </p:pic>
        </p:grpSp>
        <p:sp>
          <p:nvSpPr>
            <p:cNvPr id="36" name="Object 36"/>
            <p:cNvSpPr txBox="1"/>
            <p:nvPr/>
          </p:nvSpPr>
          <p:spPr>
            <a:xfrm>
              <a:off x="10523004" y="7676110"/>
              <a:ext cx="2853332" cy="117895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&gt;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=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보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크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거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나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같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s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보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작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endParaRPr lang="en-US" dirty="0"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2797979" y="7689361"/>
              <a:ext cx="2853332" cy="118441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&gt;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=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보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크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거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나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같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s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보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작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0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endParaRPr lang="en-US" dirty="0"/>
            </a:p>
          </p:txBody>
        </p:sp>
        <p:grpSp>
          <p:nvGrpSpPr>
            <p:cNvPr id="1010" name="그룹 1010"/>
            <p:cNvGrpSpPr/>
            <p:nvPr/>
          </p:nvGrpSpPr>
          <p:grpSpPr>
            <a:xfrm>
              <a:off x="12999257" y="7628737"/>
              <a:ext cx="1010742" cy="912195"/>
              <a:chOff x="12999257" y="7628737"/>
              <a:chExt cx="1010742" cy="91219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999257" y="7628737"/>
                <a:ext cx="1010742" cy="91219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06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3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조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건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124525" y="4003519"/>
            <a:ext cx="8817686" cy="7894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세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가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지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이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상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의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조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건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은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?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124525" y="4560538"/>
            <a:ext cx="9626311" cy="183112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s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s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뜻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고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상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s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용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100969" y="3936353"/>
            <a:ext cx="4898613" cy="4664127"/>
            <a:chOff x="10100969" y="3936353"/>
            <a:chExt cx="4898613" cy="4664127"/>
          </a:xfrm>
        </p:grpSpPr>
        <p:sp>
          <p:nvSpPr>
            <p:cNvPr id="15" name="Object 15"/>
            <p:cNvSpPr txBox="1"/>
            <p:nvPr/>
          </p:nvSpPr>
          <p:spPr>
            <a:xfrm>
              <a:off x="10100969" y="3936353"/>
              <a:ext cx="7347919" cy="65782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실</a:t>
              </a:r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습</a:t>
              </a:r>
              <a:r>
                <a:rPr lang="en-US" sz="22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2</a:t>
              </a:r>
              <a:endParaRPr lang="en-US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0100969" y="4398706"/>
              <a:ext cx="7347919" cy="630266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수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업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5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0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만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의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중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간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고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사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와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5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0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만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의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기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고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사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있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데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요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시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험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의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수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를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합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해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서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최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종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성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적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내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방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식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입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니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규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칙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은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음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과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같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습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니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9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0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상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B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8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0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상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9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0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미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만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C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7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0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상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8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0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미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만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D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6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0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상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7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0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미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만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6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0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미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만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중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간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기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고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사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수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를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u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으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로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입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력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받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은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후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수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의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합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따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라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학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점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출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력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프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로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그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램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작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성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라</a:t>
              </a:r>
              <a:r>
                <a:rPr lang="en-US" sz="17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2124525" y="5957740"/>
            <a:ext cx="4952547" cy="3050107"/>
            <a:chOff x="2124525" y="5957740"/>
            <a:chExt cx="4952547" cy="30501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4525" y="5957740"/>
              <a:ext cx="4952547" cy="3050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06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4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복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문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265298" y="4543357"/>
            <a:ext cx="5108232" cy="3380428"/>
            <a:chOff x="2265298" y="4543357"/>
            <a:chExt cx="5108232" cy="338042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Infinity" y="Infinity"/>
              <a:ext cx="-Infinity" cy="-Infinity"/>
              <a:chOff x="Infinity" y="Infinity"/>
              <a:chExt cx="-Infinity" cy="-Infinity"/>
            </a:xfrm>
          </p:grpSpPr>
        </p:grpSp>
        <p:sp>
          <p:nvSpPr>
            <p:cNvPr id="15" name="Object 15"/>
            <p:cNvSpPr txBox="1"/>
            <p:nvPr/>
          </p:nvSpPr>
          <p:spPr>
            <a:xfrm>
              <a:off x="2267813" y="5079733"/>
              <a:ext cx="7658577" cy="183616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복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를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복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기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용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것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복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종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o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w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h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데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우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o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배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것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endParaRPr lang="en-US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265298" y="6600152"/>
              <a:ext cx="7658577" cy="198544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o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우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배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웠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같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를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용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명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령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복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고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할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때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용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265298" y="4543357"/>
              <a:ext cx="2964371" cy="69954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반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복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문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9207547" y="5142857"/>
            <a:ext cx="5108232" cy="2324446"/>
            <a:chOff x="9207547" y="5142857"/>
            <a:chExt cx="5108232" cy="232444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Infinity" y="Infinity"/>
              <a:ext cx="-Infinity" cy="-Infinity"/>
              <a:chOff x="Infinity" y="Infinity"/>
              <a:chExt cx="-Infinity" cy="-Infinity"/>
            </a:xfrm>
          </p:grpSpPr>
        </p:grpSp>
        <p:sp>
          <p:nvSpPr>
            <p:cNvPr id="22" name="Object 22"/>
            <p:cNvSpPr txBox="1"/>
            <p:nvPr/>
          </p:nvSpPr>
          <p:spPr>
            <a:xfrm>
              <a:off x="9210061" y="5679238"/>
              <a:ext cx="7658577" cy="268209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s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q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u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c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단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뜻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연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속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적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값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를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고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있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료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형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파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딕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너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플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endParaRPr lang="en-US" dirty="0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9207547" y="5142857"/>
              <a:ext cx="2964371" cy="6954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시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퀀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스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06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4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복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문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498821" y="4483629"/>
            <a:ext cx="8138317" cy="2272962"/>
            <a:chOff x="2498821" y="4483629"/>
            <a:chExt cx="8138317" cy="2272962"/>
          </a:xfrm>
        </p:grpSpPr>
        <p:sp>
          <p:nvSpPr>
            <p:cNvPr id="13" name="Object 13"/>
            <p:cNvSpPr txBox="1"/>
            <p:nvPr/>
          </p:nvSpPr>
          <p:spPr>
            <a:xfrm>
              <a:off x="2498821" y="5101219"/>
              <a:ext cx="12207476" cy="248305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m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y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=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[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m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o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h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h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g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m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,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s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x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y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d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y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'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]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o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x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m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y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x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498821" y="4483629"/>
              <a:ext cx="4787064" cy="70169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반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복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문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사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용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법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2498821" y="7091541"/>
            <a:ext cx="7150899" cy="1150640"/>
            <a:chOff x="2498821" y="7091541"/>
            <a:chExt cx="7150899" cy="1150640"/>
          </a:xfrm>
        </p:grpSpPr>
        <p:sp>
          <p:nvSpPr>
            <p:cNvPr id="17" name="Object 17"/>
            <p:cNvSpPr txBox="1"/>
            <p:nvPr/>
          </p:nvSpPr>
          <p:spPr>
            <a:xfrm>
              <a:off x="2503316" y="7559341"/>
              <a:ext cx="10719605" cy="102426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m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l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y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리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스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트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의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각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원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소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0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번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째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부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터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차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례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대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로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x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라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변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수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대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입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된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키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워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드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오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른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쪽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꼭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시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퀀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스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와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야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한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1800" dirty="0" smtClean="0">
                  <a:solidFill>
                    <a:srgbClr val="5495de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endParaRPr lang="en-US" dirty="0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498821" y="7091541"/>
              <a:ext cx="4787064" cy="6954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반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복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문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특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징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06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4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복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498819" y="5101219"/>
            <a:ext cx="21108914" cy="183616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것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록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뜻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줍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 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통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상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7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상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속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적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뜻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498819" y="4483629"/>
            <a:ext cx="4787064" cy="6954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R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A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N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G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E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(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)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498819" y="6607320"/>
            <a:ext cx="4861374" cy="1074620"/>
            <a:chOff x="2498819" y="6607320"/>
            <a:chExt cx="4861374" cy="10746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8819" y="6607320"/>
              <a:ext cx="4861374" cy="10746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07717" y="6928996"/>
            <a:ext cx="635140" cy="544489"/>
            <a:chOff x="8507717" y="6928996"/>
            <a:chExt cx="635140" cy="5444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7717" y="6928996"/>
              <a:ext cx="635140" cy="5444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96762" y="6476058"/>
            <a:ext cx="5546092" cy="1201653"/>
            <a:chOff x="9996762" y="6476058"/>
            <a:chExt cx="5546092" cy="12016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6762" y="6476058"/>
              <a:ext cx="5546092" cy="1201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57143" y="781769"/>
            <a:ext cx="9690858" cy="8726852"/>
            <a:chOff x="7657143" y="781769"/>
            <a:chExt cx="9690858" cy="8726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7143" y="781769"/>
              <a:ext cx="9690858" cy="872685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-1217203" y="1708988"/>
            <a:ext cx="10336790" cy="198958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50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C</a:t>
            </a:r>
            <a:r>
              <a:rPr lang="en-US" sz="750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O</a:t>
            </a:r>
            <a:r>
              <a:rPr lang="en-US" sz="750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N</a:t>
            </a:r>
            <a:r>
              <a:rPr lang="en-US" sz="750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T</a:t>
            </a:r>
            <a:r>
              <a:rPr lang="en-US" sz="750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E</a:t>
            </a:r>
            <a:r>
              <a:rPr lang="en-US" sz="750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N</a:t>
            </a:r>
            <a:r>
              <a:rPr lang="en-US" sz="750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T</a:t>
            </a:r>
            <a:r>
              <a:rPr lang="en-US" sz="750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657143" y="781769"/>
            <a:ext cx="9690858" cy="8721633"/>
            <a:chOff x="7657143" y="781769"/>
            <a:chExt cx="9690858" cy="87216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7143" y="781769"/>
              <a:ext cx="9690858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7691" y="3058498"/>
            <a:ext cx="4767003" cy="597224"/>
            <a:chOff x="1567691" y="3058498"/>
            <a:chExt cx="4767003" cy="5972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7691" y="3058498"/>
              <a:ext cx="4767003" cy="5972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2979" y="3088385"/>
            <a:ext cx="7236427" cy="8268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100" dirty="0" smtClean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멘</a:t>
            </a:r>
            <a:r>
              <a:rPr lang="en-US" sz="3100" dirty="0" smtClean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토</a:t>
            </a:r>
            <a:r>
              <a:rPr lang="en-US" sz="3100" dirty="0" smtClean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링</a:t>
            </a:r>
            <a:r>
              <a:rPr lang="en-US" sz="3100" dirty="0" smtClean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 </a:t>
            </a:r>
            <a:r>
              <a:rPr lang="en-US" sz="3100" dirty="0" smtClean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특</a:t>
            </a:r>
            <a:r>
              <a:rPr lang="en-US" sz="3100" dirty="0" smtClean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강</a:t>
            </a:r>
            <a:r>
              <a:rPr lang="en-US" sz="3100" dirty="0" smtClean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 </a:t>
            </a:r>
            <a:r>
              <a:rPr lang="en-US" sz="3100" dirty="0" smtClean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순</a:t>
            </a:r>
            <a:r>
              <a:rPr lang="en-US" sz="3100" dirty="0" smtClean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서</a:t>
            </a:r>
            <a:r>
              <a:rPr lang="en-US" sz="3100" dirty="0" smtClean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 </a:t>
            </a:r>
            <a:r>
              <a:rPr lang="en-US" sz="3100" dirty="0" smtClean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안</a:t>
            </a:r>
            <a:r>
              <a:rPr lang="en-US" sz="3100" dirty="0" smtClean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내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65478" y="5582765"/>
            <a:ext cx="5897115" cy="4702949"/>
            <a:chOff x="865478" y="5582765"/>
            <a:chExt cx="5897115" cy="47029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40674" y="3331193"/>
              <a:ext cx="11794230" cy="940589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478" y="5582765"/>
              <a:ext cx="5897115" cy="47029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613421" y="2436173"/>
            <a:ext cx="2027109" cy="135042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100" spc="16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</a:t>
            </a:r>
            <a:r>
              <a:rPr lang="en-US" sz="5100" spc="16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978190" y="2471571"/>
            <a:ext cx="10136715" cy="128104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&amp;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료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형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8607457" y="3775725"/>
            <a:ext cx="2027109" cy="136051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100" spc="8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</a:t>
            </a:r>
            <a:r>
              <a:rPr lang="en-US" sz="5100" spc="8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2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9978190" y="3811124"/>
            <a:ext cx="10136715" cy="14427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연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산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8607457" y="5095437"/>
            <a:ext cx="2027109" cy="136051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100" spc="8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</a:t>
            </a:r>
            <a:r>
              <a:rPr lang="en-US" sz="5100" spc="8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3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978190" y="5130838"/>
            <a:ext cx="10136715" cy="128104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조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건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문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8607457" y="6434989"/>
            <a:ext cx="2027109" cy="136051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100" spc="8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</a:t>
            </a:r>
            <a:r>
              <a:rPr lang="en-US" sz="5100" spc="8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4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9978190" y="6470390"/>
            <a:ext cx="10136715" cy="128104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반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복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문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8613419" y="7619952"/>
            <a:ext cx="2027109" cy="13587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100" spc="8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</a:t>
            </a:r>
            <a:r>
              <a:rPr lang="en-US" sz="5100" spc="8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5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9984154" y="7655356"/>
            <a:ext cx="10136715" cy="128104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영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어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사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전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프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로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그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램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제</a:t>
            </a:r>
            <a:r>
              <a:rPr lang="en-US" sz="4800" spc="-100" kern="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작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06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4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복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문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498819" y="4483629"/>
            <a:ext cx="8138317" cy="1413761"/>
            <a:chOff x="2498819" y="4483629"/>
            <a:chExt cx="8138317" cy="1413761"/>
          </a:xfrm>
        </p:grpSpPr>
        <p:sp>
          <p:nvSpPr>
            <p:cNvPr id="13" name="Object 13"/>
            <p:cNvSpPr txBox="1"/>
            <p:nvPr/>
          </p:nvSpPr>
          <p:spPr>
            <a:xfrm>
              <a:off x="2498819" y="5101219"/>
              <a:ext cx="12207476" cy="119425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o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를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명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갑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기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g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까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?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렇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습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니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f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o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g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를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용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할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있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습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니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498819" y="4483629"/>
              <a:ext cx="4787064" cy="6954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R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A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N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G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E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(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)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2498819" y="6350220"/>
            <a:ext cx="5842184" cy="2048918"/>
            <a:chOff x="2498819" y="6350220"/>
            <a:chExt cx="5842184" cy="20489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8819" y="6350220"/>
              <a:ext cx="5842184" cy="2048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96420" y="568073"/>
            <a:ext cx="19524006" cy="23466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5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영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어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사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전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프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로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그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램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제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작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265295" y="4276686"/>
            <a:ext cx="2964371" cy="6954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문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제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042971" y="5142857"/>
            <a:ext cx="13041861" cy="24830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w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d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s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{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w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d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랑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m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h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h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s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c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h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고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등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학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c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m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y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d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식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c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k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c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h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선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생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s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u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d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학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생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}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2243733" y="4876190"/>
            <a:ext cx="7658577" cy="56677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1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쪽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w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d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s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복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붙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넣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신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능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u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용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색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고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영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입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력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받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w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d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s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k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y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값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입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력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통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영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맞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뜻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력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285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파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이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썬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이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란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?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4326400" y="5364584"/>
            <a:ext cx="3929862" cy="2529771"/>
            <a:chOff x="4326400" y="5364584"/>
            <a:chExt cx="3929862" cy="2529771"/>
          </a:xfrm>
        </p:grpSpPr>
        <p:sp>
          <p:nvSpPr>
            <p:cNvPr id="13" name="Object 13"/>
            <p:cNvSpPr txBox="1"/>
            <p:nvPr/>
          </p:nvSpPr>
          <p:spPr>
            <a:xfrm>
              <a:off x="4326406" y="5364584"/>
              <a:ext cx="5695264" cy="83516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파</a:t>
              </a:r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이</a:t>
              </a:r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썬</a:t>
              </a:r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은</a:t>
              </a:r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어</a:t>
              </a:r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떤</a:t>
              </a:r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언</a:t>
              </a:r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어</a:t>
              </a:r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?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326400" y="5991362"/>
              <a:ext cx="5894792" cy="285449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파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썬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공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자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는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물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공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자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에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게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사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랑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받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는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인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기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언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특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히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,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최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근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데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터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석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p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y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t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h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o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n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언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를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많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사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용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하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게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되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서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더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욱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인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기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를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끌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있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#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#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#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치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련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h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t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t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p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s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: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/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/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r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s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w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m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-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j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u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t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i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s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t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o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r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y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c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o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m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/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2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829067" y="5294907"/>
            <a:ext cx="1857027" cy="1857027"/>
            <a:chOff x="1829067" y="5294907"/>
            <a:chExt cx="1857027" cy="18570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9067" y="5294907"/>
              <a:ext cx="1857027" cy="18570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89814" y="3970632"/>
            <a:ext cx="6386723" cy="3055873"/>
            <a:chOff x="9189814" y="3970632"/>
            <a:chExt cx="6386723" cy="3055873"/>
          </a:xfrm>
        </p:grpSpPr>
        <p:sp>
          <p:nvSpPr>
            <p:cNvPr id="20" name="Object 20"/>
            <p:cNvSpPr txBox="1"/>
            <p:nvPr/>
          </p:nvSpPr>
          <p:spPr>
            <a:xfrm>
              <a:off x="9189814" y="4582918"/>
              <a:ext cx="9580085" cy="366538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1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사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용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이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쉽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다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러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닝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브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낮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는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장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점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있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인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의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사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사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한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있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2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간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결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한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문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법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파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썬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쉽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결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한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문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법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덕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에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게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개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발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능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하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3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높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은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확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장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성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및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이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식</a:t>
              </a:r>
              <a:r>
                <a:rPr lang="en-US" sz="1500" b="1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성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파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썬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른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언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쉽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게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연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동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능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하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요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한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경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우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C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/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C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+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+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언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결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합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사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용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능</a:t>
              </a:r>
              <a:endParaRPr lang="en-US" dirty="0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9189814" y="3970632"/>
              <a:ext cx="5695264" cy="76614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장</a:t>
              </a:r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점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9189814" y="7407456"/>
            <a:ext cx="6386723" cy="900323"/>
            <a:chOff x="9189814" y="7407456"/>
            <a:chExt cx="6386723" cy="900323"/>
          </a:xfrm>
        </p:grpSpPr>
        <p:sp>
          <p:nvSpPr>
            <p:cNvPr id="24" name="Object 24"/>
            <p:cNvSpPr txBox="1"/>
            <p:nvPr/>
          </p:nvSpPr>
          <p:spPr>
            <a:xfrm>
              <a:off x="9189814" y="7407456"/>
              <a:ext cx="5695264" cy="77942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단</a:t>
              </a:r>
              <a:r>
                <a:rPr lang="en-US" sz="29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점</a:t>
              </a:r>
              <a:endParaRPr lang="en-US" dirty="0"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9189814" y="8019743"/>
              <a:ext cx="9580085" cy="43205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1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른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언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에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해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느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린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속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도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를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지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고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 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있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다</a:t>
              </a:r>
              <a:r>
                <a:rPr lang="en-US" sz="1500" dirty="0" smtClean="0">
                  <a:solidFill>
                    <a:srgbClr val="3985d9"/>
                  </a:solidFill>
                  <a:latin typeface="NanumSquare" pitchFamily="34" charset="0"/>
                  <a:cs typeface="NanumSquare" pitchFamily="34" charset="0"/>
                </a:rPr>
                <a:t>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21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&amp;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료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형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812247" y="4869861"/>
            <a:ext cx="5730497" cy="2465724"/>
            <a:chOff x="1812247" y="4869861"/>
            <a:chExt cx="5730497" cy="24657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247" y="4869861"/>
              <a:ext cx="5730497" cy="24657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812247" y="3810647"/>
            <a:ext cx="8817686" cy="6995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란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?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812248" y="4357733"/>
            <a:ext cx="7406464" cy="5573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할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값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3935914" y="5452874"/>
            <a:ext cx="2224746" cy="5573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4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x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+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6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1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812504" y="5969390"/>
            <a:ext cx="7729984" cy="119421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4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6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1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않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상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x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값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입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할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830829" y="8094219"/>
            <a:ext cx="3038328" cy="12444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m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y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_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m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설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희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관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812247" y="7572107"/>
            <a:ext cx="8817686" cy="78316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예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시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3107753" y="4543500"/>
            <a:ext cx="2341007" cy="3007792"/>
            <a:chOff x="13107753" y="4543500"/>
            <a:chExt cx="2341007" cy="300779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639668" y="4543500"/>
              <a:ext cx="1277177" cy="1277177"/>
              <a:chOff x="13639668" y="4543500"/>
              <a:chExt cx="1277177" cy="127717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639668" y="4543500"/>
                <a:ext cx="1277177" cy="127717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107753" y="5171204"/>
              <a:ext cx="2341007" cy="1878580"/>
              <a:chOff x="13107753" y="5171204"/>
              <a:chExt cx="2341007" cy="187858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107753" y="5171204"/>
                <a:ext cx="2341007" cy="1878580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14115060" y="4742373"/>
              <a:ext cx="632448" cy="55730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2</a:t>
              </a:r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3</a:t>
              </a:r>
              <a:endParaRPr lang="en-US" dirty="0"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13499169" y="7179759"/>
              <a:ext cx="2337262" cy="55730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m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y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_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g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상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자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8765762" y="5348563"/>
            <a:ext cx="5878457" cy="951688"/>
            <a:chOff x="8765762" y="5348563"/>
            <a:chExt cx="5878457" cy="951688"/>
          </a:xfrm>
        </p:grpSpPr>
        <p:sp>
          <p:nvSpPr>
            <p:cNvPr id="32" name="Object 32"/>
            <p:cNvSpPr txBox="1"/>
            <p:nvPr/>
          </p:nvSpPr>
          <p:spPr>
            <a:xfrm>
              <a:off x="8765765" y="5928718"/>
              <a:ext cx="2905709" cy="55730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m</a:t>
              </a:r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y</a:t>
              </a:r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_</a:t>
              </a:r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g</a:t>
              </a:r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=</a:t>
              </a:r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2</a:t>
              </a:r>
              <a:r>
                <a:rPr lang="en-US" sz="2100" dirty="0" smtClean="0">
                  <a:solidFill>
                    <a:srgbClr val="3a4ca8"/>
                  </a:solidFill>
                  <a:latin typeface="NanumSquare Bold" pitchFamily="34" charset="0"/>
                  <a:cs typeface="NanumSquare Bold" pitchFamily="34" charset="0"/>
                </a:rPr>
                <a:t>3</a:t>
              </a:r>
              <a:endParaRPr lang="en-US" dirty="0"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8765762" y="5348563"/>
              <a:ext cx="8817686" cy="78316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C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O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D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E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1279482" y="5747237"/>
            <a:ext cx="851017" cy="729555"/>
            <a:chOff x="11279482" y="5747237"/>
            <a:chExt cx="851017" cy="72955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79482" y="5747237"/>
              <a:ext cx="851017" cy="72955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616104" y="6784115"/>
            <a:ext cx="7406464" cy="5573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할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값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21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&amp;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료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형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964762" y="5131973"/>
            <a:ext cx="14372525" cy="2599270"/>
            <a:chOff x="1964762" y="5131973"/>
            <a:chExt cx="14372525" cy="259927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964762" y="5131973"/>
              <a:ext cx="6918240" cy="2597909"/>
              <a:chOff x="1964762" y="5131973"/>
              <a:chExt cx="6918240" cy="2597909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964762" y="5131973"/>
                <a:ext cx="6918240" cy="2597909"/>
                <a:chOff x="1964762" y="5131973"/>
                <a:chExt cx="6918240" cy="2597909"/>
              </a:xfrm>
            </p:grpSpPr>
            <p:grpSp>
              <p:nvGrpSpPr>
                <p:cNvPr id="1007" name="그룹 1007"/>
                <p:cNvGrpSpPr/>
                <p:nvPr/>
              </p:nvGrpSpPr>
              <p:grpSpPr>
                <a:xfrm>
                  <a:off x="1964762" y="5131973"/>
                  <a:ext cx="6918240" cy="2597909"/>
                  <a:chOff x="1964762" y="5131973"/>
                  <a:chExt cx="6918240" cy="2597909"/>
                </a:xfrm>
              </p:grpSpPr>
              <p:pic>
                <p:nvPicPr>
                  <p:cNvPr id="16" name="Object 15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1964762" y="5131973"/>
                    <a:ext cx="6918240" cy="259790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Object 18"/>
                <p:cNvSpPr txBox="1"/>
                <p:nvPr/>
              </p:nvSpPr>
              <p:spPr>
                <a:xfrm>
                  <a:off x="2475555" y="5435678"/>
                  <a:ext cx="8817686" cy="699545"/>
                </a:xfrm>
                <a:prstGeom prst="rect">
                  <a:avLst/>
                </a:prstGeom>
                <a:noFill/>
              </p:spPr>
              <p:txBody>
                <a:bodyPr anchor="t" wrap="square" rtlCol="0">
                  <a:spAutoFit/>
                </a:bodyPr>
                <a:lstStyle/>
                <a:p>
                  <a:r>
                    <a:rPr lang="en-US" sz="2600" dirty="0" smtClean="0">
                      <a:solidFill>
                        <a:srgbClr val="3985d9"/>
                      </a:solidFill>
                      <a:latin typeface="esamanru OTF Bold" pitchFamily="34" charset="0"/>
                      <a:cs typeface="esamanru OTF Bold" pitchFamily="34" charset="0"/>
                    </a:rPr>
                    <a:t>변</a:t>
                  </a:r>
                  <a:r>
                    <a:rPr lang="en-US" sz="2600" dirty="0" smtClean="0">
                      <a:solidFill>
                        <a:srgbClr val="3985d9"/>
                      </a:solidFill>
                      <a:latin typeface="esamanru OTF Bold" pitchFamily="34" charset="0"/>
                      <a:cs typeface="esamanru OTF Bold" pitchFamily="34" charset="0"/>
                    </a:rPr>
                    <a:t>수</a:t>
                  </a:r>
                  <a:r>
                    <a:rPr lang="en-US" sz="2600" dirty="0" smtClean="0">
                      <a:solidFill>
                        <a:srgbClr val="3985d9"/>
                      </a:solidFill>
                      <a:latin typeface="esamanru OTF Bold" pitchFamily="34" charset="0"/>
                      <a:cs typeface="esamanru OTF Bold" pitchFamily="34" charset="0"/>
                    </a:rPr>
                    <a:t> </a:t>
                  </a:r>
                  <a:r>
                    <a:rPr lang="en-US" sz="2600" dirty="0" smtClean="0">
                      <a:solidFill>
                        <a:srgbClr val="3985d9"/>
                      </a:solidFill>
                      <a:latin typeface="esamanru OTF Bold" pitchFamily="34" charset="0"/>
                      <a:cs typeface="esamanru OTF Bold" pitchFamily="34" charset="0"/>
                    </a:rPr>
                    <a:t>선</a:t>
                  </a:r>
                  <a:r>
                    <a:rPr lang="en-US" sz="2600" dirty="0" smtClean="0">
                      <a:solidFill>
                        <a:srgbClr val="3985d9"/>
                      </a:solidFill>
                      <a:latin typeface="esamanru OTF Bold" pitchFamily="34" charset="0"/>
                      <a:cs typeface="esamanru OTF Bold" pitchFamily="34" charset="0"/>
                    </a:rPr>
                    <a:t>언</a:t>
                  </a:r>
                  <a:r>
                    <a:rPr lang="en-US" sz="2600" dirty="0" smtClean="0">
                      <a:solidFill>
                        <a:srgbClr val="3985d9"/>
                      </a:solidFill>
                      <a:latin typeface="esamanru OTF Bold" pitchFamily="34" charset="0"/>
                      <a:cs typeface="esamanru OTF Bold" pitchFamily="34" charset="0"/>
                    </a:rPr>
                    <a:t> </a:t>
                  </a:r>
                  <a:r>
                    <a:rPr lang="en-US" sz="2600" dirty="0" smtClean="0">
                      <a:solidFill>
                        <a:srgbClr val="3985d9"/>
                      </a:solidFill>
                      <a:latin typeface="esamanru OTF Bold" pitchFamily="34" charset="0"/>
                      <a:cs typeface="esamanru OTF Bold" pitchFamily="34" charset="0"/>
                    </a:rPr>
                    <a:t>방</a:t>
                  </a:r>
                  <a:r>
                    <a:rPr lang="en-US" sz="2600" dirty="0" smtClean="0">
                      <a:solidFill>
                        <a:srgbClr val="3985d9"/>
                      </a:solidFill>
                      <a:latin typeface="esamanru OTF Bold" pitchFamily="34" charset="0"/>
                      <a:cs typeface="esamanru OTF Bold" pitchFamily="34" charset="0"/>
                    </a:rPr>
                    <a:t>법</a:t>
                  </a:r>
                  <a:endParaRPr lang="en-US" dirty="0"/>
                </a:p>
              </p:txBody>
            </p:sp>
            <p:sp>
              <p:nvSpPr>
                <p:cNvPr id="19" name="Object 19"/>
                <p:cNvSpPr txBox="1"/>
                <p:nvPr/>
              </p:nvSpPr>
              <p:spPr>
                <a:xfrm>
                  <a:off x="2475555" y="6174649"/>
                  <a:ext cx="7406464" cy="1997041"/>
                </a:xfrm>
                <a:prstGeom prst="rect">
                  <a:avLst/>
                </a:prstGeom>
                <a:noFill/>
              </p:spPr>
              <p:txBody>
                <a:bodyPr anchor="t" wrap="square" rtlCol="0">
                  <a:spAutoFit/>
                </a:bodyPr>
                <a:lstStyle/>
                <a:p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좌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항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 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=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 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우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항</a:t>
                  </a:r>
                  <a:r>
                    <a:rPr lang="en-US" dirty="0" smtClean="0"/>
                    <a:t/>
                  </a:r>
                </a:p>
                <a:p>
                  <a:r>
                    <a:rPr lang="en-US" dirty="0" smtClean="0"/>
                    <a:t/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-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 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좌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항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에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 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변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수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의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 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이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름</a:t>
                  </a:r>
                  <a:r>
                    <a:rPr lang="en-US" dirty="0" smtClean="0"/>
                    <a:t/>
                  </a:r>
                </a:p>
                <a:p>
                  <a:r>
                    <a:rPr lang="en-US" dirty="0" smtClean="0"/>
                    <a:t/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-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 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우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항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에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 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대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입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하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고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자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 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하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는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 </a:t>
                  </a:r>
                  <a:r>
                    <a:rPr lang="en-US" sz="2100" dirty="0" smtClean="0">
                      <a:solidFill>
                        <a:srgbClr val="3985d9"/>
                      </a:solidFill>
                      <a:latin typeface="NanumSquare Bold" pitchFamily="34" charset="0"/>
                      <a:cs typeface="NanumSquare Bold" pitchFamily="34" charset="0"/>
                    </a:rPr>
                    <a:t>값</a:t>
                  </a:r>
                  <a:endParaRPr lang="en-US" dirty="0"/>
                </a:p>
              </p:txBody>
            </p:sp>
          </p:grpSp>
          <p:grpSp>
            <p:nvGrpSpPr>
              <p:cNvPr id="1008" name="그룹 1008"/>
              <p:cNvGrpSpPr/>
              <p:nvPr/>
            </p:nvGrpSpPr>
            <p:grpSpPr>
              <a:xfrm>
                <a:off x="2449248" y="5936318"/>
                <a:ext cx="5904762" cy="93969"/>
                <a:chOff x="2449248" y="5936318"/>
                <a:chExt cx="5904762" cy="93969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449248" y="5936318"/>
                  <a:ext cx="5904762" cy="939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9419048" y="5133333"/>
              <a:ext cx="6918240" cy="2597909"/>
              <a:chOff x="9419048" y="5133333"/>
              <a:chExt cx="6918240" cy="2597909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9419048" y="5133333"/>
                <a:ext cx="6918240" cy="2597909"/>
                <a:chOff x="9419048" y="5133333"/>
                <a:chExt cx="6918240" cy="2597909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419048" y="5133333"/>
                  <a:ext cx="6918240" cy="2597909"/>
                </a:xfrm>
                <a:prstGeom prst="rect">
                  <a:avLst/>
                </a:prstGeom>
              </p:spPr>
            </p:pic>
          </p:grpSp>
          <p:sp>
            <p:nvSpPr>
              <p:cNvPr id="29" name="Object 29"/>
              <p:cNvSpPr txBox="1"/>
              <p:nvPr/>
            </p:nvSpPr>
            <p:spPr>
              <a:xfrm>
                <a:off x="9929810" y="5437038"/>
                <a:ext cx="8817686" cy="699545"/>
              </a:xfrm>
              <a:prstGeom prst="rect">
                <a:avLst/>
              </a:prstGeom>
              <a:noFill/>
            </p:spPr>
            <p:txBody>
              <a:bodyPr anchor="t" wrap="square" rtlCol="0">
                <a:spAutoFit/>
              </a:bodyPr>
              <a:lstStyle/>
              <a:p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변</a:t>
                </a:r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수</a:t>
                </a:r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 </a:t>
                </a:r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규</a:t>
                </a:r>
                <a:r>
                  <a:rPr lang="en-US" sz="2600" dirty="0" smtClean="0">
                    <a:solidFill>
                      <a:srgbClr val="3985d9"/>
                    </a:solidFill>
                    <a:latin typeface="esamanru OTF Bold" pitchFamily="34" charset="0"/>
                    <a:cs typeface="esamanru OTF Bold" pitchFamily="34" charset="0"/>
                  </a:rPr>
                  <a:t>칙</a:t>
                </a:r>
                <a:endParaRPr lang="en-US" dirty="0"/>
              </a:p>
            </p:txBody>
          </p:sp>
          <p:sp>
            <p:nvSpPr>
              <p:cNvPr id="30" name="Object 30"/>
              <p:cNvSpPr txBox="1"/>
              <p:nvPr/>
            </p:nvSpPr>
            <p:spPr>
              <a:xfrm>
                <a:off x="9929810" y="6176010"/>
                <a:ext cx="8683740" cy="1956788"/>
              </a:xfrm>
              <a:prstGeom prst="rect">
                <a:avLst/>
              </a:prstGeom>
              <a:noFill/>
            </p:spPr>
            <p:txBody>
              <a:bodyPr anchor="t" wrap="square" rtlCol="0">
                <a:spAutoFit/>
              </a:bodyPr>
              <a:lstStyle/>
              <a:p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1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.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대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소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문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자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구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분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이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된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다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.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 </a:t>
                </a:r>
                <a:r>
                  <a:rPr lang="en-US" dirty="0" smtClean="0"/>
                  <a:t/>
                </a:r>
              </a:p>
              <a:p>
                <a:r>
                  <a:rPr lang="en-US" dirty="0" smtClean="0"/>
                  <a:t/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2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.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영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어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와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숫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자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를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섞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어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서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사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용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가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능</a:t>
                </a:r>
                <a:r>
                  <a:rPr lang="en-US" dirty="0" smtClean="0"/>
                  <a:t/>
                </a:r>
              </a:p>
              <a:p>
                <a:r>
                  <a:rPr lang="en-US" dirty="0" smtClean="0"/>
                  <a:t/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3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.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숫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자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로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시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작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해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서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는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안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된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다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.</a:t>
                </a:r>
                <a:r>
                  <a:rPr lang="en-US" dirty="0" smtClean="0"/>
                  <a:t/>
                </a:r>
              </a:p>
              <a:p>
                <a:r>
                  <a:rPr lang="en-US" dirty="0" smtClean="0"/>
                  <a:t/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4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.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특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수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문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자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는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"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_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"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만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사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용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 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가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능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하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다</a:t>
                </a:r>
                <a:r>
                  <a:rPr lang="en-US" sz="1700" dirty="0" smtClean="0">
                    <a:solidFill>
                      <a:srgbClr val="3985d9"/>
                    </a:solidFill>
                    <a:latin typeface="NanumSquare Bold" pitchFamily="34" charset="0"/>
                    <a:cs typeface="NanumSquare Bold" pitchFamily="34" charset="0"/>
                  </a:rPr>
                  <a:t>.</a:t>
                </a:r>
                <a:endParaRPr lang="en-US" dirty="0"/>
              </a:p>
            </p:txBody>
          </p:sp>
          <p:grpSp>
            <p:nvGrpSpPr>
              <p:cNvPr id="1011" name="그룹 1011"/>
              <p:cNvGrpSpPr/>
              <p:nvPr/>
            </p:nvGrpSpPr>
            <p:grpSpPr>
              <a:xfrm>
                <a:off x="9903533" y="5937679"/>
                <a:ext cx="5904762" cy="93969"/>
                <a:chOff x="9903533" y="5937679"/>
                <a:chExt cx="5904762" cy="93969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9903533" y="5937679"/>
                  <a:ext cx="5904762" cy="93969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21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&amp;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료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형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142857" y="4459132"/>
            <a:ext cx="3888249" cy="18855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m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y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_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+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5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m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y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_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+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5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m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y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_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+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5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142857" y="3937017"/>
            <a:ext cx="8817686" cy="78316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예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시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484979" y="6363261"/>
            <a:ext cx="2886193" cy="2135108"/>
            <a:chOff x="11484979" y="6363261"/>
            <a:chExt cx="2886193" cy="21351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4979" y="6363261"/>
              <a:ext cx="2886193" cy="213510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00749" y="4351816"/>
            <a:ext cx="8817686" cy="78316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료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형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700749" y="4898902"/>
            <a:ext cx="7406464" cy="130017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학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값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것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값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,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종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700749" y="6060419"/>
          <a:ext cx="6726661" cy="231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332"/>
                <a:gridCol w="1345332"/>
                <a:gridCol w="1345332"/>
                <a:gridCol w="1345332"/>
                <a:gridCol w="13453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255, 255, 255)"/>
                          </a:solidFill>
                        </a:rPr>
                        <a:t>Numbers
숫자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B86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255, 255, 255)"/>
                          </a:solidFill>
                        </a:rPr>
                        <a:t>String
문자열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B86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255, 255, 255)"/>
                          </a:solidFill>
                        </a:rPr>
                        <a:t>bool
논리값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B86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255, 255, 255)"/>
                          </a:solidFill>
                        </a:rPr>
                        <a:t>List
리스트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B86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255, 255, 255)"/>
                          </a:solidFill>
                        </a:rPr>
                        <a:t>Dictionary
사전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B86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INT(정수)
100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"안녕하세요"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True, False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[1,"풍생고"]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{"age": 19, "name" : "설희관"}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float(소수)
3.14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grpSp>
        <p:nvGrpSpPr>
          <p:cNvPr id="1005" name="그룹 1005"/>
          <p:cNvGrpSpPr/>
          <p:nvPr/>
        </p:nvGrpSpPr>
        <p:grpSpPr>
          <a:xfrm>
            <a:off x="14235019" y="4817297"/>
            <a:ext cx="2615670" cy="2005934"/>
            <a:chOff x="14235019" y="4817297"/>
            <a:chExt cx="2615670" cy="20059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35019" y="4817297"/>
              <a:ext cx="2615670" cy="200593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4720858" y="5289518"/>
            <a:ext cx="2681323" cy="119421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랑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은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른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거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아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니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야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21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&amp;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료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형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682162" y="6194714"/>
            <a:ext cx="3888249" cy="182979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5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1</a:t>
            </a:r>
            <a:r>
              <a:rPr lang="en-US" sz="2100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4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82162" y="3967797"/>
            <a:ext cx="8817686" cy="6995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N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U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M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B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E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R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S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-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숫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802952" y="4497229"/>
            <a:ext cx="7406464" cy="12444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1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1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1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붙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소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태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682162" y="5563548"/>
            <a:ext cx="8817686" cy="78316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예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시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82162" y="7572532"/>
            <a:ext cx="2522691" cy="1266142"/>
            <a:chOff x="1682162" y="7572532"/>
            <a:chExt cx="2522691" cy="12661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2162" y="7572532"/>
              <a:ext cx="2522691" cy="12661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54242" y="3624679"/>
            <a:ext cx="6918240" cy="2097718"/>
            <a:chOff x="7954242" y="3624679"/>
            <a:chExt cx="6918240" cy="209771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4242" y="3624679"/>
              <a:ext cx="6918240" cy="209771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474133" y="3975114"/>
            <a:ext cx="8817686" cy="6995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+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E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X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T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R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A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-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P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R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I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N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T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함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8474133" y="4562924"/>
            <a:ext cx="8329878" cy="628952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Q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값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특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정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값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력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?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용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소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괄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호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에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신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출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력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고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는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값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대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입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b="1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b="1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x</a:t>
            </a:r>
            <a:r>
              <a:rPr lang="en-US" sz="2100" b="1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m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y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_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m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y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_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g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21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&amp;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료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형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67825" y="3869314"/>
            <a:ext cx="6918240" cy="4532104"/>
            <a:chOff x="1667825" y="3869314"/>
            <a:chExt cx="6918240" cy="453210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7825" y="3869314"/>
              <a:ext cx="6918240" cy="2097718"/>
              <a:chOff x="1667825" y="3869314"/>
              <a:chExt cx="6918240" cy="209771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67825" y="3869314"/>
                <a:ext cx="6918240" cy="2097718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2166943" y="4208892"/>
              <a:ext cx="8817686" cy="69954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+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E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X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T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R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A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-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I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N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P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U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T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함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수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166943" y="4796705"/>
              <a:ext cx="8873432" cy="540706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Q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넣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값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터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입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력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받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고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싶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?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u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함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를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용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소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괄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호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에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입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력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받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기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전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출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력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고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자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구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를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작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성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e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x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=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u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숫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자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를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입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력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해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주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세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요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: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&gt;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&gt;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5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r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a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&gt;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&gt;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5</a:t>
              </a:r>
              <a:r>
                <a:rPr lang="en-US" sz="16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"</a:t>
              </a:r>
              <a:endParaRPr lang="en-US"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914095" y="4350410"/>
            <a:ext cx="7411779" cy="565260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터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번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입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력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받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값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입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다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와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합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함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용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여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력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[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S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k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C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d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b="1" dirty="0" smtClean="0">
                <a:solidFill>
                  <a:srgbClr val="3a4ca8"/>
                </a:solidFill>
                <a:latin typeface="NanumSquare Bold" pitchFamily="34" charset="0"/>
                <a:cs typeface="NanumSquare Bold" pitchFamily="34" charset="0"/>
              </a:rPr>
              <a:t>]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u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숫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1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입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력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b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u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숫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입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력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#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아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드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작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성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914095" y="3813567"/>
            <a:ext cx="8817686" cy="78316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실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습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38737" y="568073"/>
            <a:ext cx="19177909" cy="23421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1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.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수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&amp;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료</a:t>
            </a:r>
            <a:r>
              <a:rPr lang="en-US" sz="8800" spc="-100" kern="0" dirty="0" smtClean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형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963918" y="3871379"/>
            <a:ext cx="4761978" cy="130314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원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하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는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결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과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값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이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 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나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오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지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않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나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요</a:t>
            </a:r>
            <a:r>
              <a:rPr lang="en-US" sz="2600" dirty="0" smtClean="0">
                <a:solidFill>
                  <a:srgbClr val="d94925"/>
                </a:solidFill>
                <a:latin typeface="esamanru OTF Bold" pitchFamily="34" charset="0"/>
                <a:cs typeface="esamanru OTF Bold" pitchFamily="34" charset="0"/>
              </a:rPr>
              <a:t>?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073144" y="5131973"/>
            <a:ext cx="5878457" cy="3478642"/>
            <a:chOff x="2073144" y="5131973"/>
            <a:chExt cx="5878457" cy="3478642"/>
          </a:xfrm>
        </p:grpSpPr>
        <p:sp>
          <p:nvSpPr>
            <p:cNvPr id="14" name="Object 14"/>
            <p:cNvSpPr txBox="1"/>
            <p:nvPr/>
          </p:nvSpPr>
          <p:spPr>
            <a:xfrm>
              <a:off x="2073144" y="5668816"/>
              <a:ext cx="7406464" cy="118867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파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썬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i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n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p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u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t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(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)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함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를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통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입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력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받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입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력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받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값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은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기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적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으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생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각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endParaRPr lang="en-US" dirty="0"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073144" y="5131973"/>
              <a:ext cx="8817686" cy="78316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주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의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사</a:t>
              </a:r>
              <a:r>
                <a:rPr lang="en-US" sz="2600" dirty="0" smtClean="0">
                  <a:solidFill>
                    <a:srgbClr val="3985d9"/>
                  </a:solidFill>
                  <a:latin typeface="esamanru OTF Bold" pitchFamily="34" charset="0"/>
                  <a:cs typeface="esamanru OTF Bold" pitchFamily="34" charset="0"/>
                </a:rPr>
                <a:t>항</a:t>
              </a:r>
              <a:endParaRPr lang="en-US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073144" y="6626925"/>
              <a:ext cx="8817686" cy="69954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컴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퓨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터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에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게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5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와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"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5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"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는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다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른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 </a:t>
              </a:r>
              <a:r>
                <a:rPr lang="en-US" sz="2600" dirty="0" smtClean="0">
                  <a:solidFill>
                    <a:srgbClr val="3a4ca8"/>
                  </a:solidFill>
                  <a:latin typeface="esamanru OTF Bold" pitchFamily="34" charset="0"/>
                  <a:cs typeface="esamanru OTF Bold" pitchFamily="34" charset="0"/>
                </a:rPr>
                <a:t>것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3931817" y="7242776"/>
              <a:ext cx="662805" cy="729555"/>
              <a:chOff x="3931817" y="7242776"/>
              <a:chExt cx="662805" cy="72955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3931817" y="7242776"/>
                <a:ext cx="662805" cy="729555"/>
              </a:xfrm>
              <a:prstGeom prst="rect">
                <a:avLst/>
              </a:prstGeom>
            </p:spPr>
          </p:pic>
        </p:grpSp>
        <p:sp>
          <p:nvSpPr>
            <p:cNvPr id="20" name="Object 20"/>
            <p:cNvSpPr txBox="1"/>
            <p:nvPr/>
          </p:nvSpPr>
          <p:spPr>
            <a:xfrm>
              <a:off x="2073179" y="8199115"/>
              <a:ext cx="7406464" cy="61725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숫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자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형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으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로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꾸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과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정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이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 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필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요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하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다</a:t>
              </a:r>
              <a:r>
                <a:rPr lang="en-US" sz="2100" dirty="0" smtClean="0">
                  <a:solidFill>
                    <a:srgbClr val="3985d9"/>
                  </a:solidFill>
                  <a:latin typeface="NanumSquare Bold" pitchFamily="34" charset="0"/>
                  <a:cs typeface="NanumSquare Bold" pitchFamily="34" charset="0"/>
                </a:rPr>
                <a:t>.</a:t>
              </a:r>
              <a:endParaRPr lang="en-US"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914095" y="3937371"/>
            <a:ext cx="8817686" cy="6995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변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환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방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법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(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문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열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-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&gt;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숫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자</a:t>
            </a:r>
            <a:r>
              <a:rPr lang="en-US" sz="2600" dirty="0" smtClean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)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9914095" y="4621038"/>
            <a:ext cx="5751817" cy="576010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-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f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l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o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열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x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u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"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숫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자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를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입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력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하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세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요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: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=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r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i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n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t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y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p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e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(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a</a:t>
            </a:r>
            <a:r>
              <a:rPr lang="en-US" sz="2100" dirty="0" smtClean="0">
                <a:solidFill>
                  <a:srgbClr val="3985d9"/>
                </a:solidFill>
                <a:latin typeface="NanumSquare Bold" pitchFamily="34" charset="0"/>
                <a:cs typeface="NanumSquare Bold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2022-04-08T13:19:24Z</dcterms:created>
  <dcterms:modified xsi:type="dcterms:W3CDTF">2022-04-08T13:19:24Z</dcterms:modified>
</cp:coreProperties>
</file>