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80" r:id="rId3"/>
    <p:sldId id="257" r:id="rId4"/>
    <p:sldId id="258" r:id="rId5"/>
    <p:sldId id="281" r:id="rId6"/>
    <p:sldId id="259" r:id="rId7"/>
    <p:sldId id="260" r:id="rId8"/>
    <p:sldId id="262" r:id="rId9"/>
    <p:sldId id="263" r:id="rId10"/>
    <p:sldId id="264" r:id="rId11"/>
    <p:sldId id="266" r:id="rId12"/>
    <p:sldId id="289" r:id="rId13"/>
    <p:sldId id="267" r:id="rId14"/>
    <p:sldId id="268" r:id="rId15"/>
    <p:sldId id="269" r:id="rId16"/>
    <p:sldId id="270" r:id="rId17"/>
    <p:sldId id="271" r:id="rId18"/>
    <p:sldId id="276" r:id="rId19"/>
    <p:sldId id="272" r:id="rId20"/>
    <p:sldId id="273" r:id="rId21"/>
    <p:sldId id="282" r:id="rId22"/>
    <p:sldId id="288" r:id="rId23"/>
    <p:sldId id="284" r:id="rId24"/>
    <p:sldId id="286" r:id="rId25"/>
    <p:sldId id="287" r:id="rId26"/>
    <p:sldId id="274" r:id="rId27"/>
    <p:sldId id="277" r:id="rId28"/>
    <p:sldId id="278" r:id="rId29"/>
    <p:sldId id="275" r:id="rId30"/>
    <p:sldId id="27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3365" autoAdjust="0"/>
    <p:restoredTop sz="94660"/>
  </p:normalViewPr>
  <p:slideViewPr>
    <p:cSldViewPr snapToGrid="0">
      <p:cViewPr>
        <p:scale>
          <a:sx n="45" d="100"/>
          <a:sy n="45" d="100"/>
        </p:scale>
        <p:origin x="412"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5532C3-7C9D-40EE-9939-2ACE393DDB27}" type="datetimeFigureOut">
              <a:rPr lang="en-US" smtClean="0"/>
              <a:t>6/24/2025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B1043F-CEDA-48E0-8F2C-B5AEE5312B62}" type="slidenum">
              <a:rPr lang="en-US" smtClean="0"/>
              <a:t>‹#›</a:t>
            </a:fld>
            <a:endParaRPr lang="en-US"/>
          </a:p>
        </p:txBody>
      </p:sp>
    </p:spTree>
    <p:extLst>
      <p:ext uri="{BB962C8B-B14F-4D97-AF65-F5344CB8AC3E}">
        <p14:creationId xmlns:p14="http://schemas.microsoft.com/office/powerpoint/2010/main" val="88190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B1043F-CEDA-48E0-8F2C-B5AEE5312B62}" type="slidenum">
              <a:rPr lang="en-US" smtClean="0"/>
              <a:t>15</a:t>
            </a:fld>
            <a:endParaRPr lang="en-US"/>
          </a:p>
        </p:txBody>
      </p:sp>
    </p:spTree>
    <p:extLst>
      <p:ext uri="{BB962C8B-B14F-4D97-AF65-F5344CB8AC3E}">
        <p14:creationId xmlns:p14="http://schemas.microsoft.com/office/powerpoint/2010/main" val="1886226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32644-2509-97D9-6EAC-15D0947FB6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AE540E-8064-27C2-283C-91E00E2429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24C2D9-DB00-42B0-3534-231DFC9BA41A}"/>
              </a:ext>
            </a:extLst>
          </p:cNvPr>
          <p:cNvSpPr>
            <a:spLocks noGrp="1"/>
          </p:cNvSpPr>
          <p:nvPr>
            <p:ph type="dt" sz="half" idx="10"/>
          </p:nvPr>
        </p:nvSpPr>
        <p:spPr/>
        <p:txBody>
          <a:bodyPr/>
          <a:lstStyle/>
          <a:p>
            <a:fld id="{62090352-E1DD-430E-8D95-7C44D2A21339}" type="datetimeFigureOut">
              <a:rPr lang="en-US" smtClean="0"/>
              <a:t>6/24/2025</a:t>
            </a:fld>
            <a:endParaRPr lang="en-US"/>
          </a:p>
        </p:txBody>
      </p:sp>
      <p:sp>
        <p:nvSpPr>
          <p:cNvPr id="5" name="Footer Placeholder 4">
            <a:extLst>
              <a:ext uri="{FF2B5EF4-FFF2-40B4-BE49-F238E27FC236}">
                <a16:creationId xmlns:a16="http://schemas.microsoft.com/office/drawing/2014/main" id="{0B70189F-59A8-1A10-CD53-7B143DDF94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70108-9D41-5A30-5745-2EE39365F43F}"/>
              </a:ext>
            </a:extLst>
          </p:cNvPr>
          <p:cNvSpPr>
            <a:spLocks noGrp="1"/>
          </p:cNvSpPr>
          <p:nvPr>
            <p:ph type="sldNum" sz="quarter" idx="12"/>
          </p:nvPr>
        </p:nvSpPr>
        <p:spPr/>
        <p:txBody>
          <a:bodyPr/>
          <a:lstStyle/>
          <a:p>
            <a:fld id="{4B425C3B-F168-476A-9126-1EF21B5705CF}" type="slidenum">
              <a:rPr lang="en-US" smtClean="0"/>
              <a:t>‹#›</a:t>
            </a:fld>
            <a:endParaRPr lang="en-US"/>
          </a:p>
        </p:txBody>
      </p:sp>
    </p:spTree>
    <p:extLst>
      <p:ext uri="{BB962C8B-B14F-4D97-AF65-F5344CB8AC3E}">
        <p14:creationId xmlns:p14="http://schemas.microsoft.com/office/powerpoint/2010/main" val="2602403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9C4D5-8215-B3A1-1006-592E70D92C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E46285-6E30-E1D0-2B6C-86607D4A0C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C04604-E882-2D30-050B-B667C645A592}"/>
              </a:ext>
            </a:extLst>
          </p:cNvPr>
          <p:cNvSpPr>
            <a:spLocks noGrp="1"/>
          </p:cNvSpPr>
          <p:nvPr>
            <p:ph type="dt" sz="half" idx="10"/>
          </p:nvPr>
        </p:nvSpPr>
        <p:spPr/>
        <p:txBody>
          <a:bodyPr/>
          <a:lstStyle/>
          <a:p>
            <a:fld id="{62090352-E1DD-430E-8D95-7C44D2A21339}" type="datetimeFigureOut">
              <a:rPr lang="en-US" smtClean="0"/>
              <a:t>6/24/2025</a:t>
            </a:fld>
            <a:endParaRPr lang="en-US"/>
          </a:p>
        </p:txBody>
      </p:sp>
      <p:sp>
        <p:nvSpPr>
          <p:cNvPr id="5" name="Footer Placeholder 4">
            <a:extLst>
              <a:ext uri="{FF2B5EF4-FFF2-40B4-BE49-F238E27FC236}">
                <a16:creationId xmlns:a16="http://schemas.microsoft.com/office/drawing/2014/main" id="{35349A55-156A-FB97-7E14-691F6C6B10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ED3FF3-62B8-441F-0B21-1311C663AB11}"/>
              </a:ext>
            </a:extLst>
          </p:cNvPr>
          <p:cNvSpPr>
            <a:spLocks noGrp="1"/>
          </p:cNvSpPr>
          <p:nvPr>
            <p:ph type="sldNum" sz="quarter" idx="12"/>
          </p:nvPr>
        </p:nvSpPr>
        <p:spPr/>
        <p:txBody>
          <a:bodyPr/>
          <a:lstStyle/>
          <a:p>
            <a:fld id="{4B425C3B-F168-476A-9126-1EF21B5705CF}" type="slidenum">
              <a:rPr lang="en-US" smtClean="0"/>
              <a:t>‹#›</a:t>
            </a:fld>
            <a:endParaRPr lang="en-US"/>
          </a:p>
        </p:txBody>
      </p:sp>
    </p:spTree>
    <p:extLst>
      <p:ext uri="{BB962C8B-B14F-4D97-AF65-F5344CB8AC3E}">
        <p14:creationId xmlns:p14="http://schemas.microsoft.com/office/powerpoint/2010/main" val="794942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4250D0-822F-0F7B-9436-0AE6360AC1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52B35C-DF15-C3FB-3FCD-C485449FD4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FFE370-89CB-5A8E-3E15-3EC01D8CCEC9}"/>
              </a:ext>
            </a:extLst>
          </p:cNvPr>
          <p:cNvSpPr>
            <a:spLocks noGrp="1"/>
          </p:cNvSpPr>
          <p:nvPr>
            <p:ph type="dt" sz="half" idx="10"/>
          </p:nvPr>
        </p:nvSpPr>
        <p:spPr/>
        <p:txBody>
          <a:bodyPr/>
          <a:lstStyle/>
          <a:p>
            <a:fld id="{62090352-E1DD-430E-8D95-7C44D2A21339}" type="datetimeFigureOut">
              <a:rPr lang="en-US" smtClean="0"/>
              <a:t>6/24/2025</a:t>
            </a:fld>
            <a:endParaRPr lang="en-US"/>
          </a:p>
        </p:txBody>
      </p:sp>
      <p:sp>
        <p:nvSpPr>
          <p:cNvPr id="5" name="Footer Placeholder 4">
            <a:extLst>
              <a:ext uri="{FF2B5EF4-FFF2-40B4-BE49-F238E27FC236}">
                <a16:creationId xmlns:a16="http://schemas.microsoft.com/office/drawing/2014/main" id="{D5B89B2A-5677-A4D6-6079-90EC2B9DB5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A6371-B85B-39D4-CE54-7B98EA854672}"/>
              </a:ext>
            </a:extLst>
          </p:cNvPr>
          <p:cNvSpPr>
            <a:spLocks noGrp="1"/>
          </p:cNvSpPr>
          <p:nvPr>
            <p:ph type="sldNum" sz="quarter" idx="12"/>
          </p:nvPr>
        </p:nvSpPr>
        <p:spPr/>
        <p:txBody>
          <a:bodyPr/>
          <a:lstStyle/>
          <a:p>
            <a:fld id="{4B425C3B-F168-476A-9126-1EF21B5705CF}" type="slidenum">
              <a:rPr lang="en-US" smtClean="0"/>
              <a:t>‹#›</a:t>
            </a:fld>
            <a:endParaRPr lang="en-US"/>
          </a:p>
        </p:txBody>
      </p:sp>
    </p:spTree>
    <p:extLst>
      <p:ext uri="{BB962C8B-B14F-4D97-AF65-F5344CB8AC3E}">
        <p14:creationId xmlns:p14="http://schemas.microsoft.com/office/powerpoint/2010/main" val="8548976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4C757-C99F-F890-692F-18F1F4C7B6A2}"/>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1B886582-9E3C-C669-2367-51E9364430AE}"/>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55A479-F47F-C321-1814-72CC0B86CC8D}"/>
              </a:ext>
            </a:extLst>
          </p:cNvPr>
          <p:cNvSpPr>
            <a:spLocks noGrp="1"/>
          </p:cNvSpPr>
          <p:nvPr>
            <p:ph type="dt" sz="half" idx="10"/>
          </p:nvPr>
        </p:nvSpPr>
        <p:spPr/>
        <p:txBody>
          <a:bodyPr/>
          <a:lstStyle/>
          <a:p>
            <a:fld id="{62090352-E1DD-430E-8D95-7C44D2A21339}" type="datetimeFigureOut">
              <a:rPr lang="en-US" smtClean="0"/>
              <a:t>6/24/2025</a:t>
            </a:fld>
            <a:endParaRPr lang="en-US"/>
          </a:p>
        </p:txBody>
      </p:sp>
      <p:sp>
        <p:nvSpPr>
          <p:cNvPr id="5" name="Footer Placeholder 4">
            <a:extLst>
              <a:ext uri="{FF2B5EF4-FFF2-40B4-BE49-F238E27FC236}">
                <a16:creationId xmlns:a16="http://schemas.microsoft.com/office/drawing/2014/main" id="{CE840E58-6D91-5B52-750B-3E9E71712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A1F19F-91C0-418F-3CB7-E3DB096CE51F}"/>
              </a:ext>
            </a:extLst>
          </p:cNvPr>
          <p:cNvSpPr>
            <a:spLocks noGrp="1"/>
          </p:cNvSpPr>
          <p:nvPr>
            <p:ph type="sldNum" sz="quarter" idx="12"/>
          </p:nvPr>
        </p:nvSpPr>
        <p:spPr/>
        <p:txBody>
          <a:bodyPr/>
          <a:lstStyle/>
          <a:p>
            <a:fld id="{4B425C3B-F168-476A-9126-1EF21B5705CF}" type="slidenum">
              <a:rPr lang="en-US" smtClean="0"/>
              <a:t>‹#›</a:t>
            </a:fld>
            <a:endParaRPr lang="en-US"/>
          </a:p>
        </p:txBody>
      </p:sp>
    </p:spTree>
    <p:extLst>
      <p:ext uri="{BB962C8B-B14F-4D97-AF65-F5344CB8AC3E}">
        <p14:creationId xmlns:p14="http://schemas.microsoft.com/office/powerpoint/2010/main" val="75255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25769-92E2-D144-A945-1602C87B41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025BD7-9735-A9E1-0CCF-7CC8978EE7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B73EF2-4CB5-384E-A696-A21AC29D4B40}"/>
              </a:ext>
            </a:extLst>
          </p:cNvPr>
          <p:cNvSpPr>
            <a:spLocks noGrp="1"/>
          </p:cNvSpPr>
          <p:nvPr>
            <p:ph type="dt" sz="half" idx="10"/>
          </p:nvPr>
        </p:nvSpPr>
        <p:spPr/>
        <p:txBody>
          <a:bodyPr/>
          <a:lstStyle/>
          <a:p>
            <a:fld id="{62090352-E1DD-430E-8D95-7C44D2A21339}" type="datetimeFigureOut">
              <a:rPr lang="en-US" smtClean="0"/>
              <a:t>6/24/2025</a:t>
            </a:fld>
            <a:endParaRPr lang="en-US"/>
          </a:p>
        </p:txBody>
      </p:sp>
      <p:sp>
        <p:nvSpPr>
          <p:cNvPr id="5" name="Footer Placeholder 4">
            <a:extLst>
              <a:ext uri="{FF2B5EF4-FFF2-40B4-BE49-F238E27FC236}">
                <a16:creationId xmlns:a16="http://schemas.microsoft.com/office/drawing/2014/main" id="{02CE27E4-E25D-FAE1-AB96-D9D04BBC08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21A239-1A9F-B280-6ACF-3CC28AB35A85}"/>
              </a:ext>
            </a:extLst>
          </p:cNvPr>
          <p:cNvSpPr>
            <a:spLocks noGrp="1"/>
          </p:cNvSpPr>
          <p:nvPr>
            <p:ph type="sldNum" sz="quarter" idx="12"/>
          </p:nvPr>
        </p:nvSpPr>
        <p:spPr/>
        <p:txBody>
          <a:bodyPr/>
          <a:lstStyle/>
          <a:p>
            <a:fld id="{4B425C3B-F168-476A-9126-1EF21B5705CF}" type="slidenum">
              <a:rPr lang="en-US" smtClean="0"/>
              <a:t>‹#›</a:t>
            </a:fld>
            <a:endParaRPr lang="en-US"/>
          </a:p>
        </p:txBody>
      </p:sp>
    </p:spTree>
    <p:extLst>
      <p:ext uri="{BB962C8B-B14F-4D97-AF65-F5344CB8AC3E}">
        <p14:creationId xmlns:p14="http://schemas.microsoft.com/office/powerpoint/2010/main" val="2474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50AD5-0EA1-9633-4FAC-B7196ACB4D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C0566B-4E21-8824-EC11-44C718F38E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8821EF-2666-12B2-F1EC-A5F4D9D1B7D9}"/>
              </a:ext>
            </a:extLst>
          </p:cNvPr>
          <p:cNvSpPr>
            <a:spLocks noGrp="1"/>
          </p:cNvSpPr>
          <p:nvPr>
            <p:ph type="dt" sz="half" idx="10"/>
          </p:nvPr>
        </p:nvSpPr>
        <p:spPr/>
        <p:txBody>
          <a:bodyPr/>
          <a:lstStyle/>
          <a:p>
            <a:fld id="{62090352-E1DD-430E-8D95-7C44D2A21339}" type="datetimeFigureOut">
              <a:rPr lang="en-US" smtClean="0"/>
              <a:t>6/24/2025</a:t>
            </a:fld>
            <a:endParaRPr lang="en-US"/>
          </a:p>
        </p:txBody>
      </p:sp>
      <p:sp>
        <p:nvSpPr>
          <p:cNvPr id="5" name="Footer Placeholder 4">
            <a:extLst>
              <a:ext uri="{FF2B5EF4-FFF2-40B4-BE49-F238E27FC236}">
                <a16:creationId xmlns:a16="http://schemas.microsoft.com/office/drawing/2014/main" id="{BE4618B7-E3DB-022C-CE0A-8CD888BF6B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E36279-8CB0-4A94-FB51-3366459E8A56}"/>
              </a:ext>
            </a:extLst>
          </p:cNvPr>
          <p:cNvSpPr>
            <a:spLocks noGrp="1"/>
          </p:cNvSpPr>
          <p:nvPr>
            <p:ph type="sldNum" sz="quarter" idx="12"/>
          </p:nvPr>
        </p:nvSpPr>
        <p:spPr/>
        <p:txBody>
          <a:bodyPr/>
          <a:lstStyle/>
          <a:p>
            <a:fld id="{4B425C3B-F168-476A-9126-1EF21B5705CF}" type="slidenum">
              <a:rPr lang="en-US" smtClean="0"/>
              <a:t>‹#›</a:t>
            </a:fld>
            <a:endParaRPr lang="en-US"/>
          </a:p>
        </p:txBody>
      </p:sp>
    </p:spTree>
    <p:extLst>
      <p:ext uri="{BB962C8B-B14F-4D97-AF65-F5344CB8AC3E}">
        <p14:creationId xmlns:p14="http://schemas.microsoft.com/office/powerpoint/2010/main" val="776118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EF2F-2875-C7E3-7B80-22A5FFA029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E51547-C296-EAA2-C2ED-66F5777482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425A40-ADB5-A9AB-5908-52FEFF3DE7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2DB70A-8462-B171-4E94-D0A7CA9C5B76}"/>
              </a:ext>
            </a:extLst>
          </p:cNvPr>
          <p:cNvSpPr>
            <a:spLocks noGrp="1"/>
          </p:cNvSpPr>
          <p:nvPr>
            <p:ph type="dt" sz="half" idx="10"/>
          </p:nvPr>
        </p:nvSpPr>
        <p:spPr/>
        <p:txBody>
          <a:bodyPr/>
          <a:lstStyle/>
          <a:p>
            <a:fld id="{62090352-E1DD-430E-8D95-7C44D2A21339}" type="datetimeFigureOut">
              <a:rPr lang="en-US" smtClean="0"/>
              <a:t>6/24/2025</a:t>
            </a:fld>
            <a:endParaRPr lang="en-US"/>
          </a:p>
        </p:txBody>
      </p:sp>
      <p:sp>
        <p:nvSpPr>
          <p:cNvPr id="6" name="Footer Placeholder 5">
            <a:extLst>
              <a:ext uri="{FF2B5EF4-FFF2-40B4-BE49-F238E27FC236}">
                <a16:creationId xmlns:a16="http://schemas.microsoft.com/office/drawing/2014/main" id="{1527AD70-86EC-22FF-3693-620B70A617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5DEBFD-6C30-374E-4A6B-A812ADB9B239}"/>
              </a:ext>
            </a:extLst>
          </p:cNvPr>
          <p:cNvSpPr>
            <a:spLocks noGrp="1"/>
          </p:cNvSpPr>
          <p:nvPr>
            <p:ph type="sldNum" sz="quarter" idx="12"/>
          </p:nvPr>
        </p:nvSpPr>
        <p:spPr/>
        <p:txBody>
          <a:bodyPr/>
          <a:lstStyle/>
          <a:p>
            <a:fld id="{4B425C3B-F168-476A-9126-1EF21B5705CF}" type="slidenum">
              <a:rPr lang="en-US" smtClean="0"/>
              <a:t>‹#›</a:t>
            </a:fld>
            <a:endParaRPr lang="en-US"/>
          </a:p>
        </p:txBody>
      </p:sp>
    </p:spTree>
    <p:extLst>
      <p:ext uri="{BB962C8B-B14F-4D97-AF65-F5344CB8AC3E}">
        <p14:creationId xmlns:p14="http://schemas.microsoft.com/office/powerpoint/2010/main" val="2934274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20EBB-E545-CA5E-D551-F651526F6D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EAE1FD-2FD0-E131-0607-24725FCFF2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CDB51C-38AD-5D09-6091-14FF81E912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E18E31-7120-C95A-11D1-6DB3B12053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8BCFEC-C24A-2BAA-642E-4B9CC76FDE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411588-A35F-5345-9D90-D0C84802B333}"/>
              </a:ext>
            </a:extLst>
          </p:cNvPr>
          <p:cNvSpPr>
            <a:spLocks noGrp="1"/>
          </p:cNvSpPr>
          <p:nvPr>
            <p:ph type="dt" sz="half" idx="10"/>
          </p:nvPr>
        </p:nvSpPr>
        <p:spPr/>
        <p:txBody>
          <a:bodyPr/>
          <a:lstStyle/>
          <a:p>
            <a:fld id="{62090352-E1DD-430E-8D95-7C44D2A21339}" type="datetimeFigureOut">
              <a:rPr lang="en-US" smtClean="0"/>
              <a:t>6/24/2025</a:t>
            </a:fld>
            <a:endParaRPr lang="en-US"/>
          </a:p>
        </p:txBody>
      </p:sp>
      <p:sp>
        <p:nvSpPr>
          <p:cNvPr id="8" name="Footer Placeholder 7">
            <a:extLst>
              <a:ext uri="{FF2B5EF4-FFF2-40B4-BE49-F238E27FC236}">
                <a16:creationId xmlns:a16="http://schemas.microsoft.com/office/drawing/2014/main" id="{5FD8D7C6-7709-0D0D-24F9-5735E07B66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D7A0DC-1D47-AEFF-5359-FEF15BA667C2}"/>
              </a:ext>
            </a:extLst>
          </p:cNvPr>
          <p:cNvSpPr>
            <a:spLocks noGrp="1"/>
          </p:cNvSpPr>
          <p:nvPr>
            <p:ph type="sldNum" sz="quarter" idx="12"/>
          </p:nvPr>
        </p:nvSpPr>
        <p:spPr/>
        <p:txBody>
          <a:bodyPr/>
          <a:lstStyle/>
          <a:p>
            <a:fld id="{4B425C3B-F168-476A-9126-1EF21B5705CF}" type="slidenum">
              <a:rPr lang="en-US" smtClean="0"/>
              <a:t>‹#›</a:t>
            </a:fld>
            <a:endParaRPr lang="en-US"/>
          </a:p>
        </p:txBody>
      </p:sp>
    </p:spTree>
    <p:extLst>
      <p:ext uri="{BB962C8B-B14F-4D97-AF65-F5344CB8AC3E}">
        <p14:creationId xmlns:p14="http://schemas.microsoft.com/office/powerpoint/2010/main" val="1078273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A61EB-A582-46EE-C9A9-1030A5A3F2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B2FC13-6F9A-E1BD-84BF-4C5F554B8AE4}"/>
              </a:ext>
            </a:extLst>
          </p:cNvPr>
          <p:cNvSpPr>
            <a:spLocks noGrp="1"/>
          </p:cNvSpPr>
          <p:nvPr>
            <p:ph type="dt" sz="half" idx="10"/>
          </p:nvPr>
        </p:nvSpPr>
        <p:spPr/>
        <p:txBody>
          <a:bodyPr/>
          <a:lstStyle/>
          <a:p>
            <a:fld id="{62090352-E1DD-430E-8D95-7C44D2A21339}" type="datetimeFigureOut">
              <a:rPr lang="en-US" smtClean="0"/>
              <a:t>6/24/2025</a:t>
            </a:fld>
            <a:endParaRPr lang="en-US"/>
          </a:p>
        </p:txBody>
      </p:sp>
      <p:sp>
        <p:nvSpPr>
          <p:cNvPr id="4" name="Footer Placeholder 3">
            <a:extLst>
              <a:ext uri="{FF2B5EF4-FFF2-40B4-BE49-F238E27FC236}">
                <a16:creationId xmlns:a16="http://schemas.microsoft.com/office/drawing/2014/main" id="{C5146DA6-C507-AF80-E2BD-BAAB7D3CC4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41D021-9D86-E761-D6B7-E6D06DDF4464}"/>
              </a:ext>
            </a:extLst>
          </p:cNvPr>
          <p:cNvSpPr>
            <a:spLocks noGrp="1"/>
          </p:cNvSpPr>
          <p:nvPr>
            <p:ph type="sldNum" sz="quarter" idx="12"/>
          </p:nvPr>
        </p:nvSpPr>
        <p:spPr/>
        <p:txBody>
          <a:bodyPr/>
          <a:lstStyle/>
          <a:p>
            <a:fld id="{4B425C3B-F168-476A-9126-1EF21B5705CF}" type="slidenum">
              <a:rPr lang="en-US" smtClean="0"/>
              <a:t>‹#›</a:t>
            </a:fld>
            <a:endParaRPr lang="en-US"/>
          </a:p>
        </p:txBody>
      </p:sp>
    </p:spTree>
    <p:extLst>
      <p:ext uri="{BB962C8B-B14F-4D97-AF65-F5344CB8AC3E}">
        <p14:creationId xmlns:p14="http://schemas.microsoft.com/office/powerpoint/2010/main" val="1816341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98C39E-D42C-DC37-33FF-35625E76728B}"/>
              </a:ext>
            </a:extLst>
          </p:cNvPr>
          <p:cNvSpPr>
            <a:spLocks noGrp="1"/>
          </p:cNvSpPr>
          <p:nvPr>
            <p:ph type="dt" sz="half" idx="10"/>
          </p:nvPr>
        </p:nvSpPr>
        <p:spPr/>
        <p:txBody>
          <a:bodyPr/>
          <a:lstStyle/>
          <a:p>
            <a:fld id="{62090352-E1DD-430E-8D95-7C44D2A21339}" type="datetimeFigureOut">
              <a:rPr lang="en-US" smtClean="0"/>
              <a:t>6/24/2025</a:t>
            </a:fld>
            <a:endParaRPr lang="en-US"/>
          </a:p>
        </p:txBody>
      </p:sp>
      <p:sp>
        <p:nvSpPr>
          <p:cNvPr id="3" name="Footer Placeholder 2">
            <a:extLst>
              <a:ext uri="{FF2B5EF4-FFF2-40B4-BE49-F238E27FC236}">
                <a16:creationId xmlns:a16="http://schemas.microsoft.com/office/drawing/2014/main" id="{91EAC90C-A010-D455-1595-5557031EA1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196888-DCD2-7260-663B-71E6BE33D53D}"/>
              </a:ext>
            </a:extLst>
          </p:cNvPr>
          <p:cNvSpPr>
            <a:spLocks noGrp="1"/>
          </p:cNvSpPr>
          <p:nvPr>
            <p:ph type="sldNum" sz="quarter" idx="12"/>
          </p:nvPr>
        </p:nvSpPr>
        <p:spPr/>
        <p:txBody>
          <a:bodyPr/>
          <a:lstStyle/>
          <a:p>
            <a:fld id="{4B425C3B-F168-476A-9126-1EF21B5705CF}" type="slidenum">
              <a:rPr lang="en-US" smtClean="0"/>
              <a:t>‹#›</a:t>
            </a:fld>
            <a:endParaRPr lang="en-US"/>
          </a:p>
        </p:txBody>
      </p:sp>
    </p:spTree>
    <p:extLst>
      <p:ext uri="{BB962C8B-B14F-4D97-AF65-F5344CB8AC3E}">
        <p14:creationId xmlns:p14="http://schemas.microsoft.com/office/powerpoint/2010/main" val="3373031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5F23E-B0EB-A6F0-FC16-6BA217AF37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E5FA64-D37B-2E20-2E5C-74971E0BAB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B11119-1C6A-5532-D08B-B57F2E0EFC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4C396A-1712-6BEF-3AB5-8F4717503403}"/>
              </a:ext>
            </a:extLst>
          </p:cNvPr>
          <p:cNvSpPr>
            <a:spLocks noGrp="1"/>
          </p:cNvSpPr>
          <p:nvPr>
            <p:ph type="dt" sz="half" idx="10"/>
          </p:nvPr>
        </p:nvSpPr>
        <p:spPr/>
        <p:txBody>
          <a:bodyPr/>
          <a:lstStyle/>
          <a:p>
            <a:fld id="{62090352-E1DD-430E-8D95-7C44D2A21339}" type="datetimeFigureOut">
              <a:rPr lang="en-US" smtClean="0"/>
              <a:t>6/24/2025</a:t>
            </a:fld>
            <a:endParaRPr lang="en-US"/>
          </a:p>
        </p:txBody>
      </p:sp>
      <p:sp>
        <p:nvSpPr>
          <p:cNvPr id="6" name="Footer Placeholder 5">
            <a:extLst>
              <a:ext uri="{FF2B5EF4-FFF2-40B4-BE49-F238E27FC236}">
                <a16:creationId xmlns:a16="http://schemas.microsoft.com/office/drawing/2014/main" id="{45FFFD6F-5731-6210-3FE2-D2D06D6C0F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A10CD7-5041-CBE1-6183-4D356DB82286}"/>
              </a:ext>
            </a:extLst>
          </p:cNvPr>
          <p:cNvSpPr>
            <a:spLocks noGrp="1"/>
          </p:cNvSpPr>
          <p:nvPr>
            <p:ph type="sldNum" sz="quarter" idx="12"/>
          </p:nvPr>
        </p:nvSpPr>
        <p:spPr/>
        <p:txBody>
          <a:bodyPr/>
          <a:lstStyle/>
          <a:p>
            <a:fld id="{4B425C3B-F168-476A-9126-1EF21B5705CF}" type="slidenum">
              <a:rPr lang="en-US" smtClean="0"/>
              <a:t>‹#›</a:t>
            </a:fld>
            <a:endParaRPr lang="en-US"/>
          </a:p>
        </p:txBody>
      </p:sp>
    </p:spTree>
    <p:extLst>
      <p:ext uri="{BB962C8B-B14F-4D97-AF65-F5344CB8AC3E}">
        <p14:creationId xmlns:p14="http://schemas.microsoft.com/office/powerpoint/2010/main" val="814925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B1C38-48E7-F0C1-DF03-A864BA40E0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D22249-33A5-6EB2-E3F1-90A63BDAB9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FE09856-6AAD-9466-39AE-05139ACD33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E1490A-909D-D1F2-D2D8-BDA5A3860716}"/>
              </a:ext>
            </a:extLst>
          </p:cNvPr>
          <p:cNvSpPr>
            <a:spLocks noGrp="1"/>
          </p:cNvSpPr>
          <p:nvPr>
            <p:ph type="dt" sz="half" idx="10"/>
          </p:nvPr>
        </p:nvSpPr>
        <p:spPr/>
        <p:txBody>
          <a:bodyPr/>
          <a:lstStyle/>
          <a:p>
            <a:fld id="{62090352-E1DD-430E-8D95-7C44D2A21339}" type="datetimeFigureOut">
              <a:rPr lang="en-US" smtClean="0"/>
              <a:t>6/24/2025</a:t>
            </a:fld>
            <a:endParaRPr lang="en-US"/>
          </a:p>
        </p:txBody>
      </p:sp>
      <p:sp>
        <p:nvSpPr>
          <p:cNvPr id="6" name="Footer Placeholder 5">
            <a:extLst>
              <a:ext uri="{FF2B5EF4-FFF2-40B4-BE49-F238E27FC236}">
                <a16:creationId xmlns:a16="http://schemas.microsoft.com/office/drawing/2014/main" id="{7D93288D-B321-AB4B-5A2C-871084E9E7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26B981-F143-BF7A-CAF5-AD5E3A64A162}"/>
              </a:ext>
            </a:extLst>
          </p:cNvPr>
          <p:cNvSpPr>
            <a:spLocks noGrp="1"/>
          </p:cNvSpPr>
          <p:nvPr>
            <p:ph type="sldNum" sz="quarter" idx="12"/>
          </p:nvPr>
        </p:nvSpPr>
        <p:spPr/>
        <p:txBody>
          <a:bodyPr/>
          <a:lstStyle/>
          <a:p>
            <a:fld id="{4B425C3B-F168-476A-9126-1EF21B5705CF}" type="slidenum">
              <a:rPr lang="en-US" smtClean="0"/>
              <a:t>‹#›</a:t>
            </a:fld>
            <a:endParaRPr lang="en-US"/>
          </a:p>
        </p:txBody>
      </p:sp>
    </p:spTree>
    <p:extLst>
      <p:ext uri="{BB962C8B-B14F-4D97-AF65-F5344CB8AC3E}">
        <p14:creationId xmlns:p14="http://schemas.microsoft.com/office/powerpoint/2010/main" val="1212121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DFF649-AB53-E750-7BFE-40872623F1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CE05E2-9BD6-3790-BCB6-E3E931CD02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943767-5AE3-4462-7336-1BB44569F6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090352-E1DD-430E-8D95-7C44D2A21339}" type="datetimeFigureOut">
              <a:rPr lang="en-US" smtClean="0"/>
              <a:t>6/24/2025</a:t>
            </a:fld>
            <a:endParaRPr lang="en-US"/>
          </a:p>
        </p:txBody>
      </p:sp>
      <p:sp>
        <p:nvSpPr>
          <p:cNvPr id="5" name="Footer Placeholder 4">
            <a:extLst>
              <a:ext uri="{FF2B5EF4-FFF2-40B4-BE49-F238E27FC236}">
                <a16:creationId xmlns:a16="http://schemas.microsoft.com/office/drawing/2014/main" id="{1B18884E-CA16-90ED-04FA-5B5F1F5F95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947386-7A03-86A5-FC79-090DD17A7A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425C3B-F168-476A-9126-1EF21B5705CF}" type="slidenum">
              <a:rPr lang="en-US" smtClean="0"/>
              <a:t>‹#›</a:t>
            </a:fld>
            <a:endParaRPr lang="en-US"/>
          </a:p>
        </p:txBody>
      </p:sp>
    </p:spTree>
    <p:extLst>
      <p:ext uri="{BB962C8B-B14F-4D97-AF65-F5344CB8AC3E}">
        <p14:creationId xmlns:p14="http://schemas.microsoft.com/office/powerpoint/2010/main" val="1624303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file:///C:\Users\User\Downloads\Code_Generated_Image.png" TargetMode="External"/><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DA2A1-2564-F734-21ED-FEB4F0257555}"/>
              </a:ext>
            </a:extLst>
          </p:cNvPr>
          <p:cNvSpPr>
            <a:spLocks noGrp="1"/>
          </p:cNvSpPr>
          <p:nvPr>
            <p:ph type="title"/>
          </p:nvPr>
        </p:nvSpPr>
        <p:spPr/>
        <p:txBody>
          <a:bodyPr/>
          <a:lstStyle/>
          <a:p>
            <a:pPr marR="0" rtl="0"/>
            <a:r>
              <a:rPr lang="en-US" altLang="zh-CN" b="1" i="0" u="none" strike="noStrike" baseline="0">
                <a:solidFill>
                  <a:srgbClr val="2E74B5"/>
                </a:solidFill>
                <a:latin typeface="Times New Roman" panose="02020603050405020304" pitchFamily="18" charset="0"/>
              </a:rPr>
              <a:t>Aviation Investment: New Venture Risk Evaluation - Project Presentation</a:t>
            </a:r>
          </a:p>
        </p:txBody>
      </p:sp>
      <p:sp>
        <p:nvSpPr>
          <p:cNvPr id="3" name="Text Placeholder 2">
            <a:extLst>
              <a:ext uri="{FF2B5EF4-FFF2-40B4-BE49-F238E27FC236}">
                <a16:creationId xmlns:a16="http://schemas.microsoft.com/office/drawing/2014/main" id="{BD741896-5044-AE13-9DEB-00ED68F37B24}"/>
              </a:ext>
            </a:extLst>
          </p:cNvPr>
          <p:cNvSpPr>
            <a:spLocks noGrp="1"/>
          </p:cNvSpPr>
          <p:nvPr>
            <p:ph type="body" idx="1"/>
          </p:nvPr>
        </p:nvSpPr>
        <p:spPr/>
        <p:txBody>
          <a:bodyPr>
            <a:normAutofit/>
          </a:bodyPr>
          <a:lstStyle/>
          <a:p>
            <a:pPr marL="0" marR="0" lvl="0" indent="0" rtl="0">
              <a:buNone/>
            </a:pPr>
            <a:r>
              <a:rPr lang="en-US" altLang="zh-CN" b="1" i="0" u="none" strike="noStrike" baseline="0" dirty="0">
                <a:solidFill>
                  <a:srgbClr val="2E74B5"/>
                </a:solidFill>
                <a:latin typeface="Times New Roman" panose="02020603050405020304" pitchFamily="18" charset="0"/>
              </a:rPr>
              <a:t>Executive Summary &amp; Problem Restatement</a:t>
            </a:r>
          </a:p>
          <a:p>
            <a:r>
              <a:rPr lang="en-US" altLang="zh-CN" b="0" i="0" u="none" strike="noStrike" baseline="0" dirty="0">
                <a:solidFill>
                  <a:srgbClr val="2E74B5"/>
                </a:solidFill>
                <a:latin typeface="Times New Roman" panose="02020603050405020304" pitchFamily="18" charset="0"/>
              </a:rPr>
              <a:t>Objective of the Study: To identify the kinds of airplanes that have the least risk for the company's venture to buy and fly airplanes for commercial and private purposes. This study offers recommendations that are actionable for the leader of the New Aviation Division to inform aircraft buying decisions.</a:t>
            </a:r>
          </a:p>
          <a:p>
            <a:pPr marR="0" lvl="0" rtl="0"/>
            <a:endParaRPr lang="en-US" altLang="zh-CN" b="0" i="0" u="none" strike="noStrike" baseline="0" dirty="0">
              <a:solidFill>
                <a:srgbClr val="2E74B5"/>
              </a:solidFill>
              <a:latin typeface="Times New Roman" panose="02020603050405020304" pitchFamily="18" charset="0"/>
            </a:endParaRPr>
          </a:p>
          <a:p>
            <a:pPr marR="0" lvl="0" rtl="0"/>
            <a:endParaRPr lang="en-US" altLang="zh-CN" b="0" i="0" u="none" strike="noStrike" baseline="0" dirty="0">
              <a:solidFill>
                <a:srgbClr val="2E74B5"/>
              </a:solidFill>
              <a:latin typeface="Times New Roman" panose="02020603050405020304" pitchFamily="18" charset="0"/>
            </a:endParaRPr>
          </a:p>
          <a:p>
            <a:pPr marR="0" lvl="0" rtl="0"/>
            <a:endParaRPr lang="en-US" altLang="zh-CN" b="0" i="0" u="none" strike="noStrike" baseline="0" dirty="0">
              <a:solidFill>
                <a:srgbClr val="2E74B5"/>
              </a:solidFill>
              <a:latin typeface="Times New Roman" panose="02020603050405020304" pitchFamily="18" charset="0"/>
            </a:endParaRPr>
          </a:p>
          <a:p>
            <a:pPr marR="0" lvl="0" rtl="0"/>
            <a:endParaRPr lang="en-US" altLang="zh-CN" b="0" i="0" u="none" strike="noStrike" baseline="0" dirty="0">
              <a:solidFill>
                <a:srgbClr val="2E74B5"/>
              </a:solidFill>
              <a:latin typeface="Times New Roman" panose="02020603050405020304" pitchFamily="18" charset="0"/>
            </a:endParaRPr>
          </a:p>
          <a:p>
            <a:pPr marR="0" lvl="0" rtl="0"/>
            <a:endParaRPr lang="en-US" altLang="zh-CN" b="0" i="0" u="none" strike="noStrike" baseline="0" dirty="0">
              <a:solidFill>
                <a:srgbClr val="2E74B5"/>
              </a:solidFill>
              <a:latin typeface="Times New Roman" panose="02020603050405020304" pitchFamily="18" charset="0"/>
            </a:endParaRPr>
          </a:p>
          <a:p>
            <a:pPr marR="0" lvl="0" rtl="0"/>
            <a:endParaRPr lang="en-US" altLang="zh-CN" b="0" i="0" u="none" strike="noStrike" baseline="0" dirty="0">
              <a:solidFill>
                <a:srgbClr val="2E74B5"/>
              </a:solidFill>
              <a:latin typeface="Times New Roman" panose="02020603050405020304" pitchFamily="18" charset="0"/>
            </a:endParaRPr>
          </a:p>
          <a:p>
            <a:pPr marR="0" lvl="0" rtl="0"/>
            <a:endParaRPr lang="en-US" altLang="zh-CN" b="0" i="0" u="none" strike="noStrike" baseline="0" dirty="0">
              <a:solidFill>
                <a:srgbClr val="2E74B5"/>
              </a:solidFill>
              <a:latin typeface="Times New Roman" panose="02020603050405020304" pitchFamily="18" charset="0"/>
            </a:endParaRPr>
          </a:p>
          <a:p>
            <a:pPr marR="0" lvl="0" rtl="0"/>
            <a:endParaRPr lang="en-US" altLang="zh-CN" b="0" i="0" u="none" strike="noStrike" baseline="0" dirty="0">
              <a:solidFill>
                <a:srgbClr val="2E74B5"/>
              </a:solidFill>
              <a:latin typeface="Times New Roman" panose="02020603050405020304" pitchFamily="18" charset="0"/>
            </a:endParaRPr>
          </a:p>
          <a:p>
            <a:pPr marR="0" lvl="0" rtl="0"/>
            <a:endParaRPr lang="en-US" altLang="zh-CN" b="0" i="0" u="none" strike="noStrike" baseline="0" dirty="0">
              <a:solidFill>
                <a:srgbClr val="2E74B5"/>
              </a:solidFill>
              <a:latin typeface="Times New Roman" panose="02020603050405020304" pitchFamily="18" charset="0"/>
            </a:endParaRPr>
          </a:p>
        </p:txBody>
      </p:sp>
    </p:spTree>
    <p:extLst>
      <p:ext uri="{BB962C8B-B14F-4D97-AF65-F5344CB8AC3E}">
        <p14:creationId xmlns:p14="http://schemas.microsoft.com/office/powerpoint/2010/main" val="2680219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1F8B1-9D32-170A-B358-0617A35166B7}"/>
              </a:ext>
            </a:extLst>
          </p:cNvPr>
          <p:cNvSpPr>
            <a:spLocks noGrp="1"/>
          </p:cNvSpPr>
          <p:nvPr>
            <p:ph type="title"/>
          </p:nvPr>
        </p:nvSpPr>
        <p:spPr/>
        <p:txBody>
          <a:bodyPr/>
          <a:lstStyle/>
          <a:p>
            <a:pPr marR="0" rtl="0"/>
            <a:r>
              <a:rPr lang="en-US" altLang="zh-CN" b="1" i="0" u="none" strike="noStrike" baseline="0">
                <a:solidFill>
                  <a:srgbClr val="2E74B5"/>
                </a:solidFill>
                <a:latin typeface="Times New Roman" panose="02020603050405020304" pitchFamily="18" charset="0"/>
              </a:rPr>
              <a:t>Risk by Aircraft Category - Incident Frequency</a:t>
            </a:r>
          </a:p>
        </p:txBody>
      </p:sp>
      <p:sp>
        <p:nvSpPr>
          <p:cNvPr id="3" name="Text Placeholder 2">
            <a:extLst>
              <a:ext uri="{FF2B5EF4-FFF2-40B4-BE49-F238E27FC236}">
                <a16:creationId xmlns:a16="http://schemas.microsoft.com/office/drawing/2014/main" id="{A9B0118B-4591-474B-D791-D2F17EBAD42F}"/>
              </a:ext>
            </a:extLst>
          </p:cNvPr>
          <p:cNvSpPr>
            <a:spLocks noGrp="1"/>
          </p:cNvSpPr>
          <p:nvPr>
            <p:ph type="body" idx="1"/>
          </p:nvPr>
        </p:nvSpPr>
        <p:spPr/>
        <p:txBody>
          <a:bodyPr>
            <a:normAutofit lnSpcReduction="10000"/>
          </a:bodyPr>
          <a:lstStyle/>
          <a:p>
            <a:pPr marR="0" lvl="0" rtl="0"/>
            <a:r>
              <a:rPr lang="en-US" altLang="zh-CN" b="0" i="0" u="none" strike="noStrike" baseline="0">
                <a:solidFill>
                  <a:srgbClr val="2E74B5"/>
                </a:solidFill>
                <a:latin typeface="Times New Roman" panose="02020603050405020304" pitchFamily="18" charset="0"/>
              </a:rPr>
              <a:t>Finding</a:t>
            </a:r>
          </a:p>
          <a:p>
            <a:pPr marR="0" lvl="0" rtl="0"/>
            <a:r>
              <a:rPr lang="en-US" altLang="zh-CN" b="0" i="0" u="none" strike="noStrike" baseline="0">
                <a:solidFill>
                  <a:srgbClr val="2E74B5"/>
                </a:solidFill>
                <a:latin typeface="Times New Roman" panose="02020603050405020304" pitchFamily="18" charset="0"/>
              </a:rPr>
              <a:t>"Airplane" category leads incident tallies, mostly because of their numbers and prevalence of use, representing the overwhelming majority of events recorded. Other types such as "Helicopter" also register high incident tallies.</a:t>
            </a:r>
          </a:p>
          <a:p>
            <a:pPr marR="0" lvl="0" rtl="0"/>
            <a:r>
              <a:rPr lang="en-US" altLang="zh-CN" b="1" i="0" u="none" strike="noStrike" baseline="0">
                <a:solidFill>
                  <a:srgbClr val="2E74B5"/>
                </a:solidFill>
                <a:latin typeface="Times New Roman" panose="02020603050405020304" pitchFamily="18" charset="0"/>
              </a:rPr>
              <a:t>Implication for Stakeholder</a:t>
            </a:r>
          </a:p>
          <a:p>
            <a:pPr marR="0" lvl="0" rtl="0"/>
            <a:r>
              <a:rPr lang="en-US" altLang="zh-CN" b="0" i="0" u="none" strike="noStrike" baseline="0">
                <a:solidFill>
                  <a:srgbClr val="2E74B5"/>
                </a:solidFill>
                <a:latin typeface="Times New Roman" panose="02020603050405020304" pitchFamily="18" charset="0"/>
              </a:rPr>
              <a:t> While Airplanes have the most incidents, this does not automatically mean they are most risk because their exposure in operations is also greatest. It does mean, however, that operational processes for Airplanes must be more stringent because of their high involvement rate.</a:t>
            </a:r>
          </a:p>
          <a:p>
            <a:pPr marR="0" lvl="0" rtl="0"/>
            <a:endParaRPr lang="en-US" altLang="zh-CN" b="0" i="0" u="none" strike="noStrike" baseline="0">
              <a:solidFill>
                <a:srgbClr val="2E74B5"/>
              </a:solidFill>
              <a:latin typeface="Times New Roman" panose="02020603050405020304" pitchFamily="18" charset="0"/>
            </a:endParaRPr>
          </a:p>
        </p:txBody>
      </p:sp>
    </p:spTree>
    <p:extLst>
      <p:ext uri="{BB962C8B-B14F-4D97-AF65-F5344CB8AC3E}">
        <p14:creationId xmlns:p14="http://schemas.microsoft.com/office/powerpoint/2010/main" val="3456154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71E41-636C-73BB-AAE8-6086AC151552}"/>
              </a:ext>
            </a:extLst>
          </p:cNvPr>
          <p:cNvSpPr>
            <a:spLocks noGrp="1"/>
          </p:cNvSpPr>
          <p:nvPr>
            <p:ph type="title"/>
          </p:nvPr>
        </p:nvSpPr>
        <p:spPr/>
        <p:txBody>
          <a:bodyPr/>
          <a:lstStyle/>
          <a:p>
            <a:pPr marR="0" rtl="0"/>
            <a:r>
              <a:rPr lang="en-US" altLang="zh-CN" b="0" i="0" u="none" strike="noStrike" baseline="0">
                <a:solidFill>
                  <a:srgbClr val="2E74B5"/>
                </a:solidFill>
                <a:latin typeface="Times New Roman" panose="02020603050405020304" pitchFamily="18" charset="0"/>
              </a:rPr>
              <a:t> </a:t>
            </a:r>
            <a:r>
              <a:rPr lang="en-US" altLang="zh-CN" b="1" i="0" u="none" strike="noStrike" baseline="0">
                <a:solidFill>
                  <a:srgbClr val="2E74B5"/>
                </a:solidFill>
                <a:latin typeface="Times New Roman" panose="02020603050405020304" pitchFamily="18" charset="0"/>
              </a:rPr>
              <a:t>Risk Associated with Aircraft Categories - Severity of Injuries</a:t>
            </a:r>
          </a:p>
        </p:txBody>
      </p:sp>
      <p:sp>
        <p:nvSpPr>
          <p:cNvPr id="3" name="Text Placeholder 2">
            <a:extLst>
              <a:ext uri="{FF2B5EF4-FFF2-40B4-BE49-F238E27FC236}">
                <a16:creationId xmlns:a16="http://schemas.microsoft.com/office/drawing/2014/main" id="{8DE2E9C3-9884-F214-36ED-D9825AB7843C}"/>
              </a:ext>
            </a:extLst>
          </p:cNvPr>
          <p:cNvSpPr>
            <a:spLocks noGrp="1"/>
          </p:cNvSpPr>
          <p:nvPr>
            <p:ph type="body" idx="1"/>
          </p:nvPr>
        </p:nvSpPr>
        <p:spPr/>
        <p:txBody>
          <a:bodyPr>
            <a:normAutofit lnSpcReduction="10000"/>
          </a:bodyPr>
          <a:lstStyle/>
          <a:p>
            <a:pPr marR="0" lvl="0" rtl="0"/>
            <a:r>
              <a:rPr lang="en-US" altLang="zh-CN" b="0" i="0" u="none" strike="noStrike" baseline="0" dirty="0">
                <a:solidFill>
                  <a:srgbClr val="2E74B5"/>
                </a:solidFill>
                <a:latin typeface="Times New Roman" panose="02020603050405020304" pitchFamily="18" charset="0"/>
              </a:rPr>
              <a:t>The study found that :</a:t>
            </a:r>
          </a:p>
          <a:p>
            <a:pPr marR="0" lvl="0" rtl="0"/>
            <a:r>
              <a:rPr lang="en-US" altLang="zh-CN" b="0" i="0" u="none" strike="noStrike" baseline="0" dirty="0">
                <a:solidFill>
                  <a:srgbClr val="2E74B5"/>
                </a:solidFill>
                <a:latin typeface="Times New Roman" panose="02020603050405020304" pitchFamily="18" charset="0"/>
              </a:rPr>
              <a:t>"Rocket" and "WSFT" (Weight-Shift, assumed to be a type of Ultralight or Powered Parachute) have the highest average fatal injury per incident, despite their fairly low overall incident rates. Conversely, "Airplane" and "Helicopter" display fairly modest average fatal injuries, while "Glider" and "Powered Parachute" have significantly lower mean values.</a:t>
            </a:r>
          </a:p>
          <a:p>
            <a:pPr marR="0" lvl="0" rtl="0"/>
            <a:r>
              <a:rPr lang="en-US" altLang="zh-CN" b="1" i="0" u="none" strike="noStrike" baseline="0" dirty="0">
                <a:solidFill>
                  <a:srgbClr val="2E74B5"/>
                </a:solidFill>
                <a:latin typeface="Times New Roman" panose="02020603050405020304" pitchFamily="18" charset="0"/>
              </a:rPr>
              <a:t>Implication for Stakeholder</a:t>
            </a:r>
          </a:p>
          <a:p>
            <a:pPr marR="0" lvl="0" rtl="0"/>
            <a:r>
              <a:rPr lang="en-US" altLang="zh-CN" b="0" i="0" u="none" strike="noStrike" baseline="0" dirty="0">
                <a:solidFill>
                  <a:srgbClr val="2E74B5"/>
                </a:solidFill>
                <a:latin typeface="Times New Roman" panose="02020603050405020304" pitchFamily="18" charset="0"/>
              </a:rPr>
              <a:t>To minimize likely fatalities, categories like Gliders and Powered Parachutes appear to be safer per-incident. That has implications from a reputation and liability management perspective.</a:t>
            </a:r>
          </a:p>
          <a:p>
            <a:pPr marR="0" lvl="0" rtl="0"/>
            <a:endParaRPr lang="en-US" altLang="zh-CN" b="0" i="0" u="none" strike="noStrike" baseline="0" dirty="0">
              <a:solidFill>
                <a:srgbClr val="2E74B5"/>
              </a:solidFill>
              <a:latin typeface="Times New Roman" panose="02020603050405020304" pitchFamily="18" charset="0"/>
            </a:endParaRPr>
          </a:p>
          <a:p>
            <a:pPr marR="0" lvl="0" rtl="0"/>
            <a:endParaRPr lang="en-US" altLang="zh-CN" b="0" i="0" u="none" strike="noStrike" baseline="0" dirty="0">
              <a:solidFill>
                <a:srgbClr val="2E74B5"/>
              </a:solidFill>
              <a:latin typeface="Times New Roman" panose="02020603050405020304" pitchFamily="18" charset="0"/>
            </a:endParaRPr>
          </a:p>
        </p:txBody>
      </p:sp>
    </p:spTree>
    <p:extLst>
      <p:ext uri="{BB962C8B-B14F-4D97-AF65-F5344CB8AC3E}">
        <p14:creationId xmlns:p14="http://schemas.microsoft.com/office/powerpoint/2010/main" val="3308959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212A1-480D-BE15-25F6-C9FFBA4E4D95}"/>
              </a:ext>
            </a:extLst>
          </p:cNvPr>
          <p:cNvSpPr>
            <a:spLocks noGrp="1"/>
          </p:cNvSpPr>
          <p:nvPr>
            <p:ph type="title"/>
          </p:nvPr>
        </p:nvSpPr>
        <p:spPr>
          <a:xfrm>
            <a:off x="838200" y="365125"/>
            <a:ext cx="10515600" cy="892175"/>
          </a:xfrm>
        </p:spPr>
        <p:txBody>
          <a:bodyPr>
            <a:normAutofit/>
          </a:bodyPr>
          <a:lstStyle/>
          <a:p>
            <a:r>
              <a:rPr lang="en-US" b="1" dirty="0">
                <a:solidFill>
                  <a:schemeClr val="accent1"/>
                </a:solidFill>
                <a:latin typeface="Times New Roman" panose="02020603050405020304" pitchFamily="18" charset="0"/>
                <a:cs typeface="Times New Roman" panose="02020603050405020304" pitchFamily="18" charset="0"/>
              </a:rPr>
              <a:t>Visualization</a:t>
            </a:r>
          </a:p>
        </p:txBody>
      </p:sp>
      <p:sp>
        <p:nvSpPr>
          <p:cNvPr id="3" name="Text Placeholder 2">
            <a:extLst>
              <a:ext uri="{FF2B5EF4-FFF2-40B4-BE49-F238E27FC236}">
                <a16:creationId xmlns:a16="http://schemas.microsoft.com/office/drawing/2014/main" id="{688FE2A8-143C-1BB3-C4F6-356E6C4E2192}"/>
              </a:ext>
            </a:extLst>
          </p:cNvPr>
          <p:cNvSpPr>
            <a:spLocks noGrp="1"/>
          </p:cNvSpPr>
          <p:nvPr>
            <p:ph type="body" idx="1"/>
          </p:nvPr>
        </p:nvSpPr>
        <p:spPr>
          <a:xfrm>
            <a:off x="142875" y="1257300"/>
            <a:ext cx="12049125" cy="5600699"/>
          </a:xfrm>
        </p:spPr>
        <p:txBody>
          <a:bodyPr/>
          <a:lstStyle/>
          <a:p>
            <a:r>
              <a:rPr lang="en-US" dirty="0"/>
              <a:t>number of incidents by air craft type</a:t>
            </a:r>
          </a:p>
          <a:p>
            <a:endParaRPr lang="en-US" dirty="0"/>
          </a:p>
        </p:txBody>
      </p:sp>
      <p:pic>
        <p:nvPicPr>
          <p:cNvPr id="8196" name="Picture 4">
            <a:extLst>
              <a:ext uri="{FF2B5EF4-FFF2-40B4-BE49-F238E27FC236}">
                <a16:creationId xmlns:a16="http://schemas.microsoft.com/office/drawing/2014/main" id="{83AD8CC0-D1EA-6680-D4A3-7283CE43F6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387" y="1743075"/>
            <a:ext cx="11325225" cy="4749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180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B3DC4-916A-9515-EE74-4694F72354B6}"/>
              </a:ext>
            </a:extLst>
          </p:cNvPr>
          <p:cNvSpPr>
            <a:spLocks noGrp="1"/>
          </p:cNvSpPr>
          <p:nvPr>
            <p:ph type="title"/>
          </p:nvPr>
        </p:nvSpPr>
        <p:spPr>
          <a:xfrm>
            <a:off x="838200" y="190501"/>
            <a:ext cx="10515600" cy="1123949"/>
          </a:xfrm>
        </p:spPr>
        <p:txBody>
          <a:bodyPr/>
          <a:lstStyle/>
          <a:p>
            <a:pPr marR="0" rtl="0"/>
            <a:r>
              <a:rPr lang="en-US" altLang="zh-CN" b="1" i="0" u="none" strike="noStrike" baseline="0" dirty="0">
                <a:solidFill>
                  <a:srgbClr val="2E74B5"/>
                </a:solidFill>
                <a:latin typeface="Times New Roman" panose="02020603050405020304" pitchFamily="18" charset="0"/>
              </a:rPr>
              <a:t>Visualization</a:t>
            </a:r>
          </a:p>
        </p:txBody>
      </p:sp>
      <p:sp>
        <p:nvSpPr>
          <p:cNvPr id="3" name="Text Placeholder 2">
            <a:extLst>
              <a:ext uri="{FF2B5EF4-FFF2-40B4-BE49-F238E27FC236}">
                <a16:creationId xmlns:a16="http://schemas.microsoft.com/office/drawing/2014/main" id="{910475CF-4EBC-A849-2D9A-6BEF95A9FEC8}"/>
              </a:ext>
            </a:extLst>
          </p:cNvPr>
          <p:cNvSpPr>
            <a:spLocks noGrp="1"/>
          </p:cNvSpPr>
          <p:nvPr>
            <p:ph type="body" idx="1"/>
          </p:nvPr>
        </p:nvSpPr>
        <p:spPr>
          <a:xfrm>
            <a:off x="838200" y="1133476"/>
            <a:ext cx="10515600" cy="5043488"/>
          </a:xfrm>
        </p:spPr>
        <p:txBody>
          <a:bodyPr/>
          <a:lstStyle/>
          <a:p>
            <a:r>
              <a:rPr lang="en-US" dirty="0"/>
              <a:t>Caption: Mean Fatal Injuries per Incident by Aircraft Category. Bars indicate the average number of fatalities for incidents by each aircraft category. Shorter bars represent lower average fatalities.</a:t>
            </a:r>
          </a:p>
          <a:p>
            <a:pPr marR="0" lvl="0" rtl="0"/>
            <a:endParaRPr lang="en-US" altLang="zh-CN" b="0" i="0" u="none" strike="noStrike" baseline="0" dirty="0">
              <a:solidFill>
                <a:srgbClr val="2E74B5"/>
              </a:solidFill>
              <a:latin typeface="Times New Roman" panose="02020603050405020304" pitchFamily="18" charset="0"/>
            </a:endParaRPr>
          </a:p>
        </p:txBody>
      </p:sp>
      <p:pic>
        <p:nvPicPr>
          <p:cNvPr id="4" name="Picture 3">
            <a:extLst>
              <a:ext uri="{FF2B5EF4-FFF2-40B4-BE49-F238E27FC236}">
                <a16:creationId xmlns:a16="http://schemas.microsoft.com/office/drawing/2014/main" id="{E2865A51-5426-3AF7-9D5D-3DF83E0CE2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1650" y="2562225"/>
            <a:ext cx="8115300" cy="3800475"/>
          </a:xfrm>
          <a:prstGeom prst="rect">
            <a:avLst/>
          </a:prstGeom>
        </p:spPr>
      </p:pic>
    </p:spTree>
    <p:extLst>
      <p:ext uri="{BB962C8B-B14F-4D97-AF65-F5344CB8AC3E}">
        <p14:creationId xmlns:p14="http://schemas.microsoft.com/office/powerpoint/2010/main" val="2429903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9DBF3-E22B-801C-975A-C0B5D265533D}"/>
              </a:ext>
            </a:extLst>
          </p:cNvPr>
          <p:cNvSpPr>
            <a:spLocks noGrp="1"/>
          </p:cNvSpPr>
          <p:nvPr>
            <p:ph type="title"/>
          </p:nvPr>
        </p:nvSpPr>
        <p:spPr/>
        <p:txBody>
          <a:bodyPr/>
          <a:lstStyle/>
          <a:p>
            <a:pPr marR="0" rtl="0"/>
            <a:r>
              <a:rPr lang="en-US" altLang="zh-CN" b="0" i="0" u="none" strike="noStrike" baseline="0">
                <a:solidFill>
                  <a:srgbClr val="2E74B5"/>
                </a:solidFill>
                <a:latin typeface="Times New Roman" panose="02020603050405020304" pitchFamily="18" charset="0"/>
              </a:rPr>
              <a:t> </a:t>
            </a:r>
            <a:r>
              <a:rPr lang="en-US" altLang="zh-CN" b="1" i="0" u="none" strike="noStrike" baseline="0">
                <a:solidFill>
                  <a:srgbClr val="2E74B5"/>
                </a:solidFill>
                <a:latin typeface="Times New Roman" panose="02020603050405020304" pitchFamily="18" charset="0"/>
              </a:rPr>
              <a:t>Risk by Aircraft Classification - Aircraft Damage Severity</a:t>
            </a:r>
          </a:p>
        </p:txBody>
      </p:sp>
      <p:sp>
        <p:nvSpPr>
          <p:cNvPr id="3" name="Text Placeholder 2">
            <a:extLst>
              <a:ext uri="{FF2B5EF4-FFF2-40B4-BE49-F238E27FC236}">
                <a16:creationId xmlns:a16="http://schemas.microsoft.com/office/drawing/2014/main" id="{7BD9E9FD-0B2E-B6D4-736F-DD0D86652C8A}"/>
              </a:ext>
            </a:extLst>
          </p:cNvPr>
          <p:cNvSpPr>
            <a:spLocks noGrp="1"/>
          </p:cNvSpPr>
          <p:nvPr>
            <p:ph type="body" idx="1"/>
          </p:nvPr>
        </p:nvSpPr>
        <p:spPr>
          <a:xfrm>
            <a:off x="838200" y="1836257"/>
            <a:ext cx="10515600" cy="4883519"/>
          </a:xfrm>
        </p:spPr>
        <p:txBody>
          <a:bodyPr>
            <a:normAutofit lnSpcReduction="10000"/>
          </a:bodyPr>
          <a:lstStyle/>
          <a:p>
            <a:pPr marR="0" lvl="0" rtl="0"/>
            <a:r>
              <a:rPr lang="en-US" altLang="zh-CN" sz="3000" b="0" i="0" u="none" strike="noStrike" baseline="0" dirty="0">
                <a:solidFill>
                  <a:srgbClr val="2E74B5"/>
                </a:solidFill>
                <a:latin typeface="Times New Roman" panose="02020603050405020304" pitchFamily="18" charset="0"/>
              </a:rPr>
              <a:t>The analysis indicates that:</a:t>
            </a:r>
          </a:p>
          <a:p>
            <a:pPr marR="0" lvl="0" rtl="0"/>
            <a:r>
              <a:rPr lang="en-US" altLang="zh-CN" sz="3000" b="0" i="0" u="none" strike="noStrike" baseline="0" dirty="0">
                <a:solidFill>
                  <a:srgbClr val="2E74B5"/>
                </a:solidFill>
                <a:latin typeface="Times New Roman" panose="02020603050405020304" pitchFamily="18" charset="0"/>
              </a:rPr>
              <a:t>"Rocket" (completely destroyed at 100%), "Blimp" (destroyed at 25%), and "Ultralight" (damaged at 16.67%) demonstrate the highest percentages of 'Destroyed' damage in accidents. Conversely, "Glider," "Weight-Shift," and "Powered Parachute" exhibit </a:t>
            </a:r>
            <a:r>
              <a:rPr lang="en-US" altLang="zh-CN" b="0" i="0" u="none" strike="noStrike" baseline="0" dirty="0">
                <a:solidFill>
                  <a:srgbClr val="2E74B5"/>
                </a:solidFill>
                <a:latin typeface="Times New Roman" panose="02020603050405020304" pitchFamily="18" charset="0"/>
              </a:rPr>
              <a:t>lower</a:t>
            </a:r>
            <a:r>
              <a:rPr lang="en-US" altLang="zh-CN" sz="3000" b="0" i="0" u="none" strike="noStrike" baseline="0" dirty="0">
                <a:solidFill>
                  <a:srgbClr val="2E74B5"/>
                </a:solidFill>
                <a:latin typeface="Times New Roman" panose="02020603050405020304" pitchFamily="18" charset="0"/>
              </a:rPr>
              <a:t> percentages of aircraft destruction.</a:t>
            </a:r>
          </a:p>
          <a:p>
            <a:pPr marR="0" lvl="0" rtl="0"/>
            <a:endParaRPr lang="en-US" altLang="zh-CN" sz="3000" b="0" i="0" u="none" strike="noStrike" baseline="0" dirty="0">
              <a:solidFill>
                <a:srgbClr val="2E74B5"/>
              </a:solidFill>
              <a:latin typeface="Times New Roman" panose="02020603050405020304" pitchFamily="18" charset="0"/>
            </a:endParaRPr>
          </a:p>
          <a:p>
            <a:pPr marR="0" lvl="0" rtl="0"/>
            <a:r>
              <a:rPr lang="en-US" altLang="zh-CN" sz="3000" b="1" i="0" u="none" strike="noStrike" baseline="0" dirty="0">
                <a:solidFill>
                  <a:srgbClr val="2E74B5"/>
                </a:solidFill>
                <a:latin typeface="Times New Roman" panose="02020603050405020304" pitchFamily="18" charset="0"/>
              </a:rPr>
              <a:t>Implication for Stakeholder</a:t>
            </a:r>
          </a:p>
          <a:p>
            <a:pPr marR="0" lvl="0" rtl="0"/>
            <a:r>
              <a:rPr lang="en-US" altLang="zh-CN" sz="3000" b="0" i="0" u="none" strike="noStrike" baseline="0" dirty="0">
                <a:solidFill>
                  <a:srgbClr val="2E74B5"/>
                </a:solidFill>
                <a:latin typeface="Times New Roman" panose="02020603050405020304" pitchFamily="18" charset="0"/>
              </a:rPr>
              <a:t> Minimizing aircraft write-offs is vital in maintaining financial viability. Classes with the lower percentages of destruction represent lower capital risk per incident.</a:t>
            </a:r>
          </a:p>
          <a:p>
            <a:pPr marR="0" lvl="0" rtl="0"/>
            <a:endParaRPr lang="en-US" altLang="zh-CN" b="0" i="0" u="none" strike="noStrike" baseline="0" dirty="0">
              <a:solidFill>
                <a:srgbClr val="2E74B5"/>
              </a:solidFill>
              <a:latin typeface="Times New Roman" panose="02020603050405020304" pitchFamily="18" charset="0"/>
            </a:endParaRPr>
          </a:p>
        </p:txBody>
      </p:sp>
    </p:spTree>
    <p:extLst>
      <p:ext uri="{BB962C8B-B14F-4D97-AF65-F5344CB8AC3E}">
        <p14:creationId xmlns:p14="http://schemas.microsoft.com/office/powerpoint/2010/main" val="3650027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26807-4092-6590-E3C8-484729D50221}"/>
              </a:ext>
            </a:extLst>
          </p:cNvPr>
          <p:cNvSpPr>
            <a:spLocks noGrp="1"/>
          </p:cNvSpPr>
          <p:nvPr>
            <p:ph type="title"/>
          </p:nvPr>
        </p:nvSpPr>
        <p:spPr>
          <a:xfrm>
            <a:off x="838200" y="133351"/>
            <a:ext cx="10515600" cy="819149"/>
          </a:xfrm>
        </p:spPr>
        <p:txBody>
          <a:bodyPr/>
          <a:lstStyle/>
          <a:p>
            <a:pPr marR="0" rtl="0"/>
            <a:r>
              <a:rPr lang="en-US" altLang="zh-CN" b="1" i="0" u="none" strike="noStrike" baseline="0" dirty="0">
                <a:solidFill>
                  <a:srgbClr val="2E74B5"/>
                </a:solidFill>
                <a:latin typeface="Times New Roman" panose="02020603050405020304" pitchFamily="18" charset="0"/>
              </a:rPr>
              <a:t>Visualization</a:t>
            </a:r>
          </a:p>
        </p:txBody>
      </p:sp>
      <p:sp>
        <p:nvSpPr>
          <p:cNvPr id="3" name="Text Placeholder 2">
            <a:extLst>
              <a:ext uri="{FF2B5EF4-FFF2-40B4-BE49-F238E27FC236}">
                <a16:creationId xmlns:a16="http://schemas.microsoft.com/office/drawing/2014/main" id="{C81217C3-DABE-87E9-21D7-69780E7DEDB8}"/>
              </a:ext>
            </a:extLst>
          </p:cNvPr>
          <p:cNvSpPr>
            <a:spLocks noGrp="1"/>
          </p:cNvSpPr>
          <p:nvPr>
            <p:ph type="body" idx="1"/>
          </p:nvPr>
        </p:nvSpPr>
        <p:spPr>
          <a:xfrm>
            <a:off x="838200" y="854765"/>
            <a:ext cx="10515600" cy="5322199"/>
          </a:xfrm>
        </p:spPr>
        <p:txBody>
          <a:bodyPr/>
          <a:lstStyle/>
          <a:p>
            <a:r>
              <a:rPr lang="en-US" dirty="0"/>
              <a:t>Figure: Percent of "Destroyed" Damage by Aircraft Category. The bars are proportional to the proportion of occurrences in each category that involved destruction of the aircraft. Shorter bars indicate a decreased risk of damage.</a:t>
            </a:r>
          </a:p>
        </p:txBody>
      </p:sp>
      <p:pic>
        <p:nvPicPr>
          <p:cNvPr id="4" name="Picture 3">
            <a:extLst>
              <a:ext uri="{FF2B5EF4-FFF2-40B4-BE49-F238E27FC236}">
                <a16:creationId xmlns:a16="http://schemas.microsoft.com/office/drawing/2014/main" id="{FC992164-5405-4ED7-BA3F-5D3FCCC8D2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9531" y="2445026"/>
            <a:ext cx="8296482" cy="4144618"/>
          </a:xfrm>
          <a:prstGeom prst="rect">
            <a:avLst/>
          </a:prstGeom>
        </p:spPr>
      </p:pic>
    </p:spTree>
    <p:extLst>
      <p:ext uri="{BB962C8B-B14F-4D97-AF65-F5344CB8AC3E}">
        <p14:creationId xmlns:p14="http://schemas.microsoft.com/office/powerpoint/2010/main" val="3460903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40D64-F474-905B-79EF-C75E527C2418}"/>
              </a:ext>
            </a:extLst>
          </p:cNvPr>
          <p:cNvSpPr>
            <a:spLocks noGrp="1"/>
          </p:cNvSpPr>
          <p:nvPr>
            <p:ph type="title"/>
          </p:nvPr>
        </p:nvSpPr>
        <p:spPr/>
        <p:txBody>
          <a:bodyPr>
            <a:normAutofit fontScale="90000"/>
          </a:bodyPr>
          <a:lstStyle/>
          <a:p>
            <a:pPr marR="0" rtl="0"/>
            <a:r>
              <a:rPr lang="en-US" altLang="zh-CN" b="0" i="0" u="none" strike="noStrike" baseline="0">
                <a:solidFill>
                  <a:srgbClr val="2E74B5"/>
                </a:solidFill>
                <a:latin typeface="Times New Roman" panose="02020603050405020304" pitchFamily="18" charset="0"/>
              </a:rPr>
              <a:t> </a:t>
            </a:r>
            <a:r>
              <a:rPr lang="en-US" altLang="zh-CN" b="1" i="0" u="none" strike="noStrike" baseline="0">
                <a:solidFill>
                  <a:srgbClr val="2E74B5"/>
                </a:solidFill>
                <a:latin typeface="Times New Roman" panose="02020603050405020304" pitchFamily="18" charset="0"/>
              </a:rPr>
              <a:t>Comprehensive Analysis: Risk Assessment of Leading Aircraft Manufacturers and Models</a:t>
            </a:r>
          </a:p>
        </p:txBody>
      </p:sp>
      <p:sp>
        <p:nvSpPr>
          <p:cNvPr id="3" name="Text Placeholder 2">
            <a:extLst>
              <a:ext uri="{FF2B5EF4-FFF2-40B4-BE49-F238E27FC236}">
                <a16:creationId xmlns:a16="http://schemas.microsoft.com/office/drawing/2014/main" id="{69D2F2C2-7AF7-E427-809C-EEA8D967B1D0}"/>
              </a:ext>
            </a:extLst>
          </p:cNvPr>
          <p:cNvSpPr>
            <a:spLocks noGrp="1"/>
          </p:cNvSpPr>
          <p:nvPr>
            <p:ph type="body" idx="1"/>
          </p:nvPr>
        </p:nvSpPr>
        <p:spPr/>
        <p:txBody>
          <a:bodyPr>
            <a:normAutofit fontScale="92500" lnSpcReduction="10000"/>
          </a:bodyPr>
          <a:lstStyle/>
          <a:p>
            <a:pPr marR="0" lvl="0" rtl="0"/>
            <a:r>
              <a:rPr lang="en-US" altLang="zh-CN" b="0" i="0" u="none" strike="noStrike" baseline="0">
                <a:solidFill>
                  <a:srgbClr val="2E74B5"/>
                </a:solidFill>
                <a:latin typeface="Times New Roman" panose="02020603050405020304" pitchFamily="18" charset="0"/>
              </a:rPr>
              <a:t>Observation:</a:t>
            </a:r>
          </a:p>
          <a:p>
            <a:pPr marR="0" lvl="0" rtl="0"/>
            <a:r>
              <a:rPr lang="en-US" altLang="zh-CN" b="0" i="0" u="none" strike="noStrike" baseline="0">
                <a:solidFill>
                  <a:srgbClr val="2E74B5"/>
                </a:solidFill>
                <a:latin typeface="Times New Roman" panose="02020603050405020304" pitchFamily="18" charset="0"/>
              </a:rPr>
              <a:t>Within the predominant "Airplane" class, wide variations in risk are observed. For instance, popular models such as the 'Cessna 152' and 'Cessna 172' have moderate rates of fatal injury events. Other models, however, such as the 'Cessna 150M' and 'Beech 35,' have relatively higher average fatal injury cases in the accidents they are involved in, whereas the 'Cessna 172N' and 'Cessna 172P' have lower rates.</a:t>
            </a:r>
          </a:p>
          <a:p>
            <a:pPr marR="0" lvl="0" rtl="0"/>
            <a:r>
              <a:rPr lang="en-US" altLang="zh-CN" b="1" i="0" u="none" strike="noStrike" baseline="0">
                <a:solidFill>
                  <a:srgbClr val="2E74B5"/>
                </a:solidFill>
                <a:latin typeface="Times New Roman" panose="02020603050405020304" pitchFamily="18" charset="0"/>
              </a:rPr>
              <a:t>Implication for Stakeholder</a:t>
            </a:r>
          </a:p>
          <a:p>
            <a:pPr marR="0" lvl="0" rtl="0"/>
            <a:r>
              <a:rPr lang="en-US" altLang="zh-CN" b="0" i="0" u="none" strike="noStrike" baseline="0">
                <a:solidFill>
                  <a:srgbClr val="2E74B5"/>
                </a:solidFill>
                <a:latin typeface="Times New Roman" panose="02020603050405020304" pitchFamily="18" charset="0"/>
              </a:rPr>
              <a:t> For business operations that need airplanes, selecting certain models in a category is essential. Model-level analysis can identify lower-risk alternatives. The company should research these models more to determine their particular operational requirements.</a:t>
            </a:r>
          </a:p>
          <a:p>
            <a:pPr marR="0" lvl="0" rtl="0"/>
            <a:endParaRPr lang="en-US" altLang="zh-CN" b="0" i="0" u="none" strike="noStrike" baseline="0">
              <a:solidFill>
                <a:srgbClr val="2E74B5"/>
              </a:solidFill>
              <a:latin typeface="Times New Roman" panose="02020603050405020304" pitchFamily="18" charset="0"/>
            </a:endParaRPr>
          </a:p>
        </p:txBody>
      </p:sp>
    </p:spTree>
    <p:extLst>
      <p:ext uri="{BB962C8B-B14F-4D97-AF65-F5344CB8AC3E}">
        <p14:creationId xmlns:p14="http://schemas.microsoft.com/office/powerpoint/2010/main" val="2496643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93690-9510-2949-921A-C111AB928EA3}"/>
              </a:ext>
            </a:extLst>
          </p:cNvPr>
          <p:cNvSpPr>
            <a:spLocks noGrp="1"/>
          </p:cNvSpPr>
          <p:nvPr>
            <p:ph type="title"/>
          </p:nvPr>
        </p:nvSpPr>
        <p:spPr>
          <a:xfrm>
            <a:off x="838200" y="365125"/>
            <a:ext cx="10515600" cy="757997"/>
          </a:xfrm>
        </p:spPr>
        <p:txBody>
          <a:bodyPr/>
          <a:lstStyle/>
          <a:p>
            <a:pPr marR="0" rtl="0"/>
            <a:r>
              <a:rPr lang="en-US" altLang="zh-CN" b="1" i="0" u="none" strike="noStrike" baseline="0" dirty="0">
                <a:solidFill>
                  <a:srgbClr val="2E74B5"/>
                </a:solidFill>
                <a:latin typeface="Times New Roman" panose="02020603050405020304" pitchFamily="18" charset="0"/>
              </a:rPr>
              <a:t>Visualization</a:t>
            </a:r>
          </a:p>
        </p:txBody>
      </p:sp>
      <p:sp>
        <p:nvSpPr>
          <p:cNvPr id="3" name="Text Placeholder 2">
            <a:extLst>
              <a:ext uri="{FF2B5EF4-FFF2-40B4-BE49-F238E27FC236}">
                <a16:creationId xmlns:a16="http://schemas.microsoft.com/office/drawing/2014/main" id="{DC1463AD-9E0E-2FA3-68EA-94E8B222021F}"/>
              </a:ext>
            </a:extLst>
          </p:cNvPr>
          <p:cNvSpPr>
            <a:spLocks noGrp="1"/>
          </p:cNvSpPr>
          <p:nvPr>
            <p:ph type="body" idx="1"/>
          </p:nvPr>
        </p:nvSpPr>
        <p:spPr>
          <a:xfrm>
            <a:off x="838200" y="1202635"/>
            <a:ext cx="10515600" cy="4974328"/>
          </a:xfrm>
        </p:spPr>
        <p:txBody>
          <a:bodyPr/>
          <a:lstStyle/>
          <a:p>
            <a:pPr lvl="0"/>
            <a:r>
              <a:rPr lang="en-US" dirty="0"/>
              <a:t>Caption: Average Fatal Injuries per Incident for the Top 20 Most Common Airplane Make/Models. Models with shorter bars are those that have fewer fatal injuries per incident.</a:t>
            </a:r>
            <a:r>
              <a:rPr lang="en-US" altLang="zh-CN" b="0" i="0" u="none" strike="noStrike" baseline="0" dirty="0">
                <a:solidFill>
                  <a:srgbClr val="2E74B5"/>
                </a:solidFill>
                <a:latin typeface="Times New Roman" panose="02020603050405020304" pitchFamily="18" charset="0"/>
              </a:rPr>
              <a:t> </a:t>
            </a:r>
          </a:p>
          <a:p>
            <a:pPr marR="0" lvl="0" rtl="0"/>
            <a:endParaRPr lang="en-US" altLang="zh-CN" b="0" i="0" u="none" strike="noStrike" baseline="0" dirty="0">
              <a:solidFill>
                <a:srgbClr val="2E74B5"/>
              </a:solidFill>
              <a:latin typeface="Times New Roman" panose="02020603050405020304" pitchFamily="18" charset="0"/>
            </a:endParaRPr>
          </a:p>
        </p:txBody>
      </p:sp>
      <p:pic>
        <p:nvPicPr>
          <p:cNvPr id="7" name="Picture 6" descr="C:\Users\User\AppData\Local\Microsoft\Windows\INetCache\Content.MSO\E455974E.tmp">
            <a:extLst>
              <a:ext uri="{FF2B5EF4-FFF2-40B4-BE49-F238E27FC236}">
                <a16:creationId xmlns:a16="http://schemas.microsoft.com/office/drawing/2014/main" id="{372D0F4F-D767-F336-31B9-93F8CE9E643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79104" y="2522082"/>
            <a:ext cx="7772400" cy="3654881"/>
          </a:xfrm>
          <a:prstGeom prst="rect">
            <a:avLst/>
          </a:prstGeom>
          <a:noFill/>
          <a:ln>
            <a:noFill/>
          </a:ln>
        </p:spPr>
      </p:pic>
    </p:spTree>
    <p:extLst>
      <p:ext uri="{BB962C8B-B14F-4D97-AF65-F5344CB8AC3E}">
        <p14:creationId xmlns:p14="http://schemas.microsoft.com/office/powerpoint/2010/main" val="955220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AB472-88BF-2819-A796-7138ABF6768A}"/>
              </a:ext>
            </a:extLst>
          </p:cNvPr>
          <p:cNvSpPr>
            <a:spLocks noGrp="1"/>
          </p:cNvSpPr>
          <p:nvPr>
            <p:ph type="title"/>
          </p:nvPr>
        </p:nvSpPr>
        <p:spPr>
          <a:xfrm>
            <a:off x="838200" y="149088"/>
            <a:ext cx="10515600" cy="844826"/>
          </a:xfrm>
        </p:spPr>
        <p:txBody>
          <a:bodyPr/>
          <a:lstStyle/>
          <a:p>
            <a:r>
              <a:rPr lang="en-US" b="1" dirty="0">
                <a:solidFill>
                  <a:schemeClr val="accent1"/>
                </a:solidFill>
                <a:latin typeface="Times New Roman" panose="02020603050405020304" pitchFamily="18" charset="0"/>
                <a:cs typeface="Times New Roman" panose="02020603050405020304" pitchFamily="18" charset="0"/>
              </a:rPr>
              <a:t>Visualization</a:t>
            </a:r>
          </a:p>
        </p:txBody>
      </p:sp>
      <p:sp>
        <p:nvSpPr>
          <p:cNvPr id="3" name="Text Placeholder 2">
            <a:extLst>
              <a:ext uri="{FF2B5EF4-FFF2-40B4-BE49-F238E27FC236}">
                <a16:creationId xmlns:a16="http://schemas.microsoft.com/office/drawing/2014/main" id="{377E177E-1619-CB46-67D9-29258299F9B0}"/>
              </a:ext>
            </a:extLst>
          </p:cNvPr>
          <p:cNvSpPr>
            <a:spLocks noGrp="1"/>
          </p:cNvSpPr>
          <p:nvPr>
            <p:ph type="body" idx="1"/>
          </p:nvPr>
        </p:nvSpPr>
        <p:spPr>
          <a:xfrm>
            <a:off x="838200" y="884583"/>
            <a:ext cx="10515600" cy="5292380"/>
          </a:xfrm>
        </p:spPr>
        <p:txBody>
          <a:bodyPr/>
          <a:lstStyle/>
          <a:p>
            <a:r>
              <a:rPr lang="en-US" dirty="0"/>
              <a:t>Caption: Median Fatal Injuries per Incident for the Top 20 Most Common Airplane Make/Models. Models with shorter bars are those that have fewer fatal injuries per incident.</a:t>
            </a:r>
          </a:p>
          <a:p>
            <a:endParaRPr lang="en-US" dirty="0"/>
          </a:p>
        </p:txBody>
      </p:sp>
      <p:pic>
        <p:nvPicPr>
          <p:cNvPr id="4" name="Picture 3" descr="C:\Users\User\AppData\Local\Microsoft\Windows\INetCache\Content.MSO\9A0A508C.tmp">
            <a:extLst>
              <a:ext uri="{FF2B5EF4-FFF2-40B4-BE49-F238E27FC236}">
                <a16:creationId xmlns:a16="http://schemas.microsoft.com/office/drawing/2014/main" id="{61AFFC20-25A7-D705-6572-EED74A4B1BE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9530" y="2256183"/>
            <a:ext cx="7623313" cy="3920780"/>
          </a:xfrm>
          <a:prstGeom prst="rect">
            <a:avLst/>
          </a:prstGeom>
          <a:noFill/>
          <a:ln>
            <a:noFill/>
          </a:ln>
        </p:spPr>
      </p:pic>
    </p:spTree>
    <p:extLst>
      <p:ext uri="{BB962C8B-B14F-4D97-AF65-F5344CB8AC3E}">
        <p14:creationId xmlns:p14="http://schemas.microsoft.com/office/powerpoint/2010/main" val="1424461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C2438-6244-69D5-C7A4-68BA563E350B}"/>
              </a:ext>
            </a:extLst>
          </p:cNvPr>
          <p:cNvSpPr>
            <a:spLocks noGrp="1"/>
          </p:cNvSpPr>
          <p:nvPr>
            <p:ph type="title"/>
          </p:nvPr>
        </p:nvSpPr>
        <p:spPr/>
        <p:txBody>
          <a:bodyPr/>
          <a:lstStyle/>
          <a:p>
            <a:pPr marR="0" rtl="0"/>
            <a:r>
              <a:rPr lang="en-US" altLang="zh-CN" b="1" i="0" u="none" strike="noStrike" baseline="0">
                <a:solidFill>
                  <a:srgbClr val="2E74B5"/>
                </a:solidFill>
                <a:latin typeface="Times New Roman" panose="02020603050405020304" pitchFamily="18" charset="0"/>
              </a:rPr>
              <a:t>In-Depth Analysis: Damage Patterns of Leading Aircraft Makes and Models</a:t>
            </a:r>
          </a:p>
        </p:txBody>
      </p:sp>
      <p:sp>
        <p:nvSpPr>
          <p:cNvPr id="3" name="Text Placeholder 2">
            <a:extLst>
              <a:ext uri="{FF2B5EF4-FFF2-40B4-BE49-F238E27FC236}">
                <a16:creationId xmlns:a16="http://schemas.microsoft.com/office/drawing/2014/main" id="{D0B4BF31-4F02-F140-3485-4CDA9F0B365D}"/>
              </a:ext>
            </a:extLst>
          </p:cNvPr>
          <p:cNvSpPr>
            <a:spLocks noGrp="1"/>
          </p:cNvSpPr>
          <p:nvPr>
            <p:ph type="body" idx="1"/>
          </p:nvPr>
        </p:nvSpPr>
        <p:spPr/>
        <p:txBody>
          <a:bodyPr>
            <a:normAutofit fontScale="92500" lnSpcReduction="10000"/>
          </a:bodyPr>
          <a:lstStyle/>
          <a:p>
            <a:pPr marL="0" marR="0" lvl="0" indent="0" rtl="0">
              <a:buNone/>
            </a:pPr>
            <a:r>
              <a:rPr lang="en-US" altLang="zh-CN" b="0" i="0" u="none" strike="noStrike" baseline="0" dirty="0">
                <a:solidFill>
                  <a:srgbClr val="2E74B5"/>
                </a:solidFill>
                <a:latin typeface="Times New Roman" panose="02020603050405020304" pitchFamily="18" charset="0"/>
              </a:rPr>
              <a:t>Findings: </a:t>
            </a:r>
          </a:p>
          <a:p>
            <a:pPr marR="0" lvl="0" rtl="0"/>
            <a:r>
              <a:rPr lang="en-US" altLang="zh-CN" b="0" i="0" u="none" strike="noStrike" baseline="0" dirty="0">
                <a:solidFill>
                  <a:srgbClr val="2E74B5"/>
                </a:solidFill>
                <a:latin typeface="Times New Roman" panose="02020603050405020304" pitchFamily="18" charset="0"/>
              </a:rPr>
              <a:t>Similar to injury rates, aircraft damage also varies by specific model. Some models, despite being frequent in incidents, can have a lower rate of resulting in 'Destroyed' status. For instance, 'Piper PA-28-140' has relatively low destruction percentage in relation to the frequency of incidents, whereas some older or less common models can have higher percentages.</a:t>
            </a:r>
          </a:p>
          <a:p>
            <a:pPr marL="0" marR="0" lvl="0" indent="0" rtl="0">
              <a:buNone/>
            </a:pPr>
            <a:r>
              <a:rPr lang="en-US" altLang="zh-CN" b="1" i="0" u="none" strike="noStrike" baseline="0" dirty="0">
                <a:solidFill>
                  <a:srgbClr val="2E74B5"/>
                </a:solidFill>
                <a:latin typeface="Times New Roman" panose="02020603050405020304" pitchFamily="18" charset="0"/>
              </a:rPr>
              <a:t>Implication for Stakeholder</a:t>
            </a:r>
          </a:p>
          <a:p>
            <a:pPr marR="0" lvl="0" rtl="0"/>
            <a:r>
              <a:rPr lang="en-US" altLang="zh-CN" b="0" i="0" u="none" strike="noStrike" baseline="0" dirty="0">
                <a:solidFill>
                  <a:srgbClr val="2E74B5"/>
                </a:solidFill>
                <a:latin typeface="Times New Roman" panose="02020603050405020304" pitchFamily="18" charset="0"/>
              </a:rPr>
              <a:t>Knowledge of damage propensity drives maintenance, insurance premiums, and ultimate financial risk. Lower destruction rate models indicate higher resilience or less severe incident consequences on average, directly affecting asset value retention.</a:t>
            </a:r>
          </a:p>
          <a:p>
            <a:pPr marR="0" lvl="0" rtl="0"/>
            <a:endParaRPr lang="en-US" altLang="zh-CN" b="0" i="0" u="none" strike="noStrike" baseline="0" dirty="0">
              <a:solidFill>
                <a:srgbClr val="2E74B5"/>
              </a:solidFill>
              <a:latin typeface="Times New Roman" panose="02020603050405020304" pitchFamily="18" charset="0"/>
            </a:endParaRPr>
          </a:p>
        </p:txBody>
      </p:sp>
    </p:spTree>
    <p:extLst>
      <p:ext uri="{BB962C8B-B14F-4D97-AF65-F5344CB8AC3E}">
        <p14:creationId xmlns:p14="http://schemas.microsoft.com/office/powerpoint/2010/main" val="1408980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CD13-B16E-D4CB-8C81-922C188FF930}"/>
              </a:ext>
            </a:extLst>
          </p:cNvPr>
          <p:cNvSpPr>
            <a:spLocks noGrp="1"/>
          </p:cNvSpPr>
          <p:nvPr>
            <p:ph type="title"/>
          </p:nvPr>
        </p:nvSpPr>
        <p:spPr/>
        <p:txBody>
          <a:bodyPr/>
          <a:lstStyle/>
          <a:p>
            <a:r>
              <a:rPr lang="en-US" altLang="zh-CN" b="1" i="0" u="none" strike="noStrike" baseline="0" dirty="0">
                <a:solidFill>
                  <a:srgbClr val="2E74B5"/>
                </a:solidFill>
                <a:latin typeface="Times New Roman" panose="02020603050405020304" pitchFamily="18" charset="0"/>
              </a:rPr>
              <a:t>Practical Challenge</a:t>
            </a:r>
            <a:br>
              <a:rPr lang="en-US" altLang="zh-CN" b="1" i="0" u="none" strike="noStrike" baseline="0" dirty="0">
                <a:solidFill>
                  <a:srgbClr val="2E74B5"/>
                </a:solidFill>
                <a:latin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E69FCEDD-120A-37F4-19A9-C7AED2C63AC2}"/>
              </a:ext>
            </a:extLst>
          </p:cNvPr>
          <p:cNvSpPr>
            <a:spLocks noGrp="1"/>
          </p:cNvSpPr>
          <p:nvPr>
            <p:ph type="body" idx="1"/>
          </p:nvPr>
        </p:nvSpPr>
        <p:spPr>
          <a:xfrm>
            <a:off x="838200" y="1208690"/>
            <a:ext cx="10515600" cy="4968273"/>
          </a:xfrm>
        </p:spPr>
        <p:txBody>
          <a:bodyPr>
            <a:normAutofit/>
          </a:bodyPr>
          <a:lstStyle/>
          <a:p>
            <a:pPr lvl="0"/>
            <a:r>
              <a:rPr lang="en-US" altLang="zh-CN" b="0" i="0" u="none" strike="noStrike" baseline="0" dirty="0">
                <a:solidFill>
                  <a:srgbClr val="2E74B5"/>
                </a:solidFill>
                <a:latin typeface="Times New Roman" panose="02020603050405020304" pitchFamily="18" charset="0"/>
              </a:rPr>
              <a:t>The company does not have sufficient information on aviation hazards that render the decision-making process on the selection of aircraft to reduce the possibility of accidents, injuries, and economic losses difficult.</a:t>
            </a:r>
          </a:p>
          <a:p>
            <a:pPr marL="0" lvl="0" indent="0">
              <a:buNone/>
            </a:pPr>
            <a:r>
              <a:rPr lang="en-US" altLang="zh-CN" b="1" i="0" u="none" strike="noStrike" baseline="0" dirty="0">
                <a:solidFill>
                  <a:srgbClr val="2E74B5"/>
                </a:solidFill>
                <a:latin typeface="Times New Roman" panose="02020603050405020304" pitchFamily="18" charset="0"/>
              </a:rPr>
              <a:t>Stakeholders</a:t>
            </a:r>
          </a:p>
          <a:p>
            <a:pPr lvl="0"/>
            <a:r>
              <a:rPr lang="en-US" altLang="zh-CN" b="0" i="0" u="none" strike="noStrike" baseline="0" dirty="0">
                <a:solidFill>
                  <a:srgbClr val="2E74B5"/>
                </a:solidFill>
                <a:latin typeface="Times New Roman" panose="02020603050405020304" pitchFamily="18" charset="0"/>
              </a:rPr>
              <a:t>The most immediate stakeholder is the Head of the New Aviation Division. This project will have a direct effect on their strategic buying decisions, allowing them to sidestep initial operational risks and make a safer, more profitable foray into the aviation business.</a:t>
            </a:r>
          </a:p>
          <a:p>
            <a:endParaRPr lang="en-US" dirty="0"/>
          </a:p>
        </p:txBody>
      </p:sp>
    </p:spTree>
    <p:extLst>
      <p:ext uri="{BB962C8B-B14F-4D97-AF65-F5344CB8AC3E}">
        <p14:creationId xmlns:p14="http://schemas.microsoft.com/office/powerpoint/2010/main" val="1599400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3696B-B190-3687-3EA2-F650FD09357A}"/>
              </a:ext>
            </a:extLst>
          </p:cNvPr>
          <p:cNvSpPr>
            <a:spLocks noGrp="1"/>
          </p:cNvSpPr>
          <p:nvPr>
            <p:ph type="title"/>
          </p:nvPr>
        </p:nvSpPr>
        <p:spPr>
          <a:xfrm>
            <a:off x="838200" y="0"/>
            <a:ext cx="10515600" cy="1043609"/>
          </a:xfrm>
        </p:spPr>
        <p:txBody>
          <a:bodyPr/>
          <a:lstStyle/>
          <a:p>
            <a:pPr marR="0" rtl="0"/>
            <a:r>
              <a:rPr lang="en-US" altLang="zh-CN" b="1" i="0" u="none" strike="noStrike" baseline="0" dirty="0">
                <a:solidFill>
                  <a:srgbClr val="2E74B5"/>
                </a:solidFill>
                <a:latin typeface="Times New Roman" panose="02020603050405020304" pitchFamily="18" charset="0"/>
              </a:rPr>
              <a:t>Visualization</a:t>
            </a:r>
          </a:p>
        </p:txBody>
      </p:sp>
      <p:sp>
        <p:nvSpPr>
          <p:cNvPr id="3" name="Text Placeholder 2">
            <a:extLst>
              <a:ext uri="{FF2B5EF4-FFF2-40B4-BE49-F238E27FC236}">
                <a16:creationId xmlns:a16="http://schemas.microsoft.com/office/drawing/2014/main" id="{70BB1D47-8750-E3DF-0ECB-96750E750045}"/>
              </a:ext>
            </a:extLst>
          </p:cNvPr>
          <p:cNvSpPr>
            <a:spLocks noGrp="1"/>
          </p:cNvSpPr>
          <p:nvPr>
            <p:ph type="body" idx="1"/>
          </p:nvPr>
        </p:nvSpPr>
        <p:spPr>
          <a:xfrm>
            <a:off x="838200" y="765313"/>
            <a:ext cx="10515600" cy="5411650"/>
          </a:xfrm>
        </p:spPr>
        <p:txBody>
          <a:bodyPr/>
          <a:lstStyle/>
          <a:p>
            <a:r>
              <a:rPr lang="en-US" dirty="0"/>
              <a:t>Caption: Percent "Destroyed" Damage for Top 20 Most Common Airplane Makes and Models. Short bars indicate those models having a lower likelihood of being destroyed in an accident.</a:t>
            </a:r>
          </a:p>
          <a:p>
            <a:endParaRPr lang="en-US" dirty="0"/>
          </a:p>
        </p:txBody>
      </p:sp>
      <p:pic>
        <p:nvPicPr>
          <p:cNvPr id="4" name="Picture 3" descr="C:\Users\User\AppData\Local\Microsoft\Windows\INetCache\Content.MSO\987AE27A.tmp">
            <a:extLst>
              <a:ext uri="{FF2B5EF4-FFF2-40B4-BE49-F238E27FC236}">
                <a16:creationId xmlns:a16="http://schemas.microsoft.com/office/drawing/2014/main" id="{8E3DED73-847A-0EDB-2083-D6C0BF30E91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6548" y="2166729"/>
            <a:ext cx="7205869" cy="3856383"/>
          </a:xfrm>
          <a:prstGeom prst="rect">
            <a:avLst/>
          </a:prstGeom>
          <a:noFill/>
          <a:ln>
            <a:noFill/>
          </a:ln>
        </p:spPr>
      </p:pic>
    </p:spTree>
    <p:extLst>
      <p:ext uri="{BB962C8B-B14F-4D97-AF65-F5344CB8AC3E}">
        <p14:creationId xmlns:p14="http://schemas.microsoft.com/office/powerpoint/2010/main" val="1680934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C4688-0B0A-76E5-38EE-260A7F651B41}"/>
              </a:ext>
            </a:extLst>
          </p:cNvPr>
          <p:cNvSpPr>
            <a:spLocks noGrp="1"/>
          </p:cNvSpPr>
          <p:nvPr>
            <p:ph type="title"/>
          </p:nvPr>
        </p:nvSpPr>
        <p:spPr>
          <a:xfrm>
            <a:off x="838200" y="1"/>
            <a:ext cx="10515600" cy="1273214"/>
          </a:xfrm>
        </p:spPr>
        <p:txBody>
          <a:bodyPr/>
          <a:lstStyle/>
          <a:p>
            <a:r>
              <a:rPr lang="en-US" dirty="0">
                <a:solidFill>
                  <a:schemeClr val="accent1"/>
                </a:solidFill>
                <a:latin typeface="Times New Roman" panose="02020603050405020304" pitchFamily="18" charset="0"/>
                <a:cs typeface="Times New Roman" panose="02020603050405020304" pitchFamily="18" charset="0"/>
              </a:rPr>
              <a:t>Other visualizations </a:t>
            </a:r>
          </a:p>
        </p:txBody>
      </p:sp>
      <p:sp>
        <p:nvSpPr>
          <p:cNvPr id="3" name="Text Placeholder 2">
            <a:extLst>
              <a:ext uri="{FF2B5EF4-FFF2-40B4-BE49-F238E27FC236}">
                <a16:creationId xmlns:a16="http://schemas.microsoft.com/office/drawing/2014/main" id="{EBF984A8-6E94-8060-FAB2-2E65F1ADF6E0}"/>
              </a:ext>
            </a:extLst>
          </p:cNvPr>
          <p:cNvSpPr>
            <a:spLocks noGrp="1"/>
          </p:cNvSpPr>
          <p:nvPr>
            <p:ph type="body" idx="1"/>
          </p:nvPr>
        </p:nvSpPr>
        <p:spPr>
          <a:xfrm>
            <a:off x="709793" y="960699"/>
            <a:ext cx="10515600" cy="7079788"/>
          </a:xfrm>
        </p:spPr>
        <p:txBody>
          <a:bodyPr/>
          <a:lstStyle/>
          <a:p>
            <a:pPr marL="0" indent="0">
              <a:buNone/>
            </a:pPr>
            <a:r>
              <a:rPr lang="en-US" dirty="0"/>
              <a:t>Top 15 purposes of flight by incident count</a:t>
            </a:r>
          </a:p>
          <a:p>
            <a:pPr marL="0" indent="0">
              <a:buNone/>
            </a:pPr>
            <a:endParaRPr lang="en-US" dirty="0"/>
          </a:p>
        </p:txBody>
      </p:sp>
      <p:pic>
        <p:nvPicPr>
          <p:cNvPr id="1028" name="Picture 4">
            <a:extLst>
              <a:ext uri="{FF2B5EF4-FFF2-40B4-BE49-F238E27FC236}">
                <a16:creationId xmlns:a16="http://schemas.microsoft.com/office/drawing/2014/main" id="{A1BEACB7-7A03-05C0-3238-AB9F68E19A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210" y="1388963"/>
            <a:ext cx="11456766" cy="5260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530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1E138-8C9F-22B0-F14E-B1209FE85323}"/>
              </a:ext>
            </a:extLst>
          </p:cNvPr>
          <p:cNvSpPr>
            <a:spLocks noGrp="1"/>
          </p:cNvSpPr>
          <p:nvPr>
            <p:ph type="title"/>
          </p:nvPr>
        </p:nvSpPr>
        <p:spPr/>
        <p:txBody>
          <a:bodyPr>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Incident Frequency by Broad Phase of Flight</a:t>
            </a:r>
            <a:br>
              <a:rPr lang="en-US" dirty="0"/>
            </a:br>
            <a:br>
              <a:rPr lang="en-US" dirty="0"/>
            </a:br>
            <a:endParaRPr lang="en-US" dirty="0"/>
          </a:p>
        </p:txBody>
      </p:sp>
      <p:sp>
        <p:nvSpPr>
          <p:cNvPr id="3" name="Text Placeholder 2">
            <a:extLst>
              <a:ext uri="{FF2B5EF4-FFF2-40B4-BE49-F238E27FC236}">
                <a16:creationId xmlns:a16="http://schemas.microsoft.com/office/drawing/2014/main" id="{6307899D-C53A-B14F-B6C1-18055185D47E}"/>
              </a:ext>
            </a:extLst>
          </p:cNvPr>
          <p:cNvSpPr>
            <a:spLocks noGrp="1"/>
          </p:cNvSpPr>
          <p:nvPr>
            <p:ph type="body" idx="1"/>
          </p:nvPr>
        </p:nvSpPr>
        <p:spPr>
          <a:xfrm>
            <a:off x="331303" y="940904"/>
            <a:ext cx="11648661" cy="5551971"/>
          </a:xfrm>
        </p:spPr>
        <p:txBody>
          <a:bodyPr/>
          <a:lstStyle/>
          <a:p>
            <a:r>
              <a:rPr lang="en-US" dirty="0"/>
              <a:t>Visual:</a:t>
            </a:r>
          </a:p>
          <a:p>
            <a:endParaRPr lang="en-US" dirty="0"/>
          </a:p>
        </p:txBody>
      </p:sp>
      <p:pic>
        <p:nvPicPr>
          <p:cNvPr id="7172" name="Picture 4">
            <a:extLst>
              <a:ext uri="{FF2B5EF4-FFF2-40B4-BE49-F238E27FC236}">
                <a16:creationId xmlns:a16="http://schemas.microsoft.com/office/drawing/2014/main" id="{5E445D63-59B0-C5ED-9251-EE457A436F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388" y="1523999"/>
            <a:ext cx="11325225" cy="4678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0134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DCF2E-20B6-DB8F-D28E-1715F0F38AF4}"/>
              </a:ext>
            </a:extLst>
          </p:cNvPr>
          <p:cNvSpPr>
            <a:spLocks noGrp="1"/>
          </p:cNvSpPr>
          <p:nvPr>
            <p:ph type="title"/>
          </p:nvPr>
        </p:nvSpPr>
        <p:spPr>
          <a:xfrm>
            <a:off x="838200" y="365125"/>
            <a:ext cx="10515600" cy="1544698"/>
          </a:xfrm>
        </p:spPr>
        <p:txBody>
          <a:bodyPr>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Distribution of Total Fatal Injuries by Top Aircraft Make</a:t>
            </a:r>
            <a:br>
              <a:rPr lang="en-US" dirty="0"/>
            </a:br>
            <a:endParaRPr lang="en-US" dirty="0"/>
          </a:p>
        </p:txBody>
      </p:sp>
      <p:sp>
        <p:nvSpPr>
          <p:cNvPr id="3" name="Text Placeholder 2">
            <a:extLst>
              <a:ext uri="{FF2B5EF4-FFF2-40B4-BE49-F238E27FC236}">
                <a16:creationId xmlns:a16="http://schemas.microsoft.com/office/drawing/2014/main" id="{9E5E4BB8-D152-60BE-EE6C-E648D22FB8C2}"/>
              </a:ext>
            </a:extLst>
          </p:cNvPr>
          <p:cNvSpPr>
            <a:spLocks noGrp="1"/>
          </p:cNvSpPr>
          <p:nvPr>
            <p:ph type="body" idx="1"/>
          </p:nvPr>
        </p:nvSpPr>
        <p:spPr>
          <a:xfrm>
            <a:off x="1692267" y="2942578"/>
            <a:ext cx="8785185" cy="3483241"/>
          </a:xfrm>
        </p:spPr>
        <p:txBody>
          <a:bodyPr/>
          <a:lstStyle/>
          <a:p>
            <a:endParaRPr lang="en-US" dirty="0"/>
          </a:p>
        </p:txBody>
      </p:sp>
      <p:pic>
        <p:nvPicPr>
          <p:cNvPr id="3074" name="Picture 2">
            <a:extLst>
              <a:ext uri="{FF2B5EF4-FFF2-40B4-BE49-F238E27FC236}">
                <a16:creationId xmlns:a16="http://schemas.microsoft.com/office/drawing/2014/main" id="{F96A8981-8DE3-C4FE-761A-3B07B29FF7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699" y="1423686"/>
            <a:ext cx="10185721" cy="5069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0260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4AA26-3874-507D-455A-9CD0D78B5AD2}"/>
              </a:ext>
            </a:extLst>
          </p:cNvPr>
          <p:cNvSpPr>
            <a:spLocks noGrp="1"/>
          </p:cNvSpPr>
          <p:nvPr>
            <p:ph type="title"/>
          </p:nvPr>
        </p:nvSpPr>
        <p:spPr>
          <a:xfrm>
            <a:off x="838200" y="365125"/>
            <a:ext cx="10515600" cy="1035411"/>
          </a:xfrm>
        </p:spPr>
        <p:txBody>
          <a:bodyPr>
            <a:normAutofit fontScale="90000"/>
          </a:bodyPr>
          <a:lstStyle/>
          <a:p>
            <a:r>
              <a:rPr lang="en-US" sz="4900" dirty="0">
                <a:solidFill>
                  <a:schemeClr val="accent1"/>
                </a:solidFill>
                <a:latin typeface="Times New Roman" panose="02020603050405020304" pitchFamily="18" charset="0"/>
                <a:cs typeface="Times New Roman" panose="02020603050405020304" pitchFamily="18" charset="0"/>
              </a:rPr>
              <a:t>Accident Rates Over Time (1962–2023) by Aircraft Category</a:t>
            </a:r>
            <a:br>
              <a:rPr lang="en-US" dirty="0"/>
            </a:br>
            <a:endParaRPr lang="en-US" dirty="0"/>
          </a:p>
        </p:txBody>
      </p:sp>
      <p:sp>
        <p:nvSpPr>
          <p:cNvPr id="3" name="Text Placeholder 2">
            <a:extLst>
              <a:ext uri="{FF2B5EF4-FFF2-40B4-BE49-F238E27FC236}">
                <a16:creationId xmlns:a16="http://schemas.microsoft.com/office/drawing/2014/main" id="{59106728-7B33-4F62-0143-BD9AE3C16F3B}"/>
              </a:ext>
            </a:extLst>
          </p:cNvPr>
          <p:cNvSpPr>
            <a:spLocks noGrp="1"/>
          </p:cNvSpPr>
          <p:nvPr>
            <p:ph type="body" idx="1"/>
          </p:nvPr>
        </p:nvSpPr>
        <p:spPr>
          <a:xfrm>
            <a:off x="953946" y="2934765"/>
            <a:ext cx="10515600" cy="3736629"/>
          </a:xfrm>
        </p:spPr>
        <p:txBody>
          <a:bodyPr/>
          <a:lstStyle/>
          <a:p>
            <a:endParaRPr lang="en-US" dirty="0"/>
          </a:p>
        </p:txBody>
      </p:sp>
      <p:pic>
        <p:nvPicPr>
          <p:cNvPr id="5122" name="Picture 2">
            <a:extLst>
              <a:ext uri="{FF2B5EF4-FFF2-40B4-BE49-F238E27FC236}">
                <a16:creationId xmlns:a16="http://schemas.microsoft.com/office/drawing/2014/main" id="{FC77BC7F-23EF-6D73-47D6-C104177BA3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686" y="1261643"/>
            <a:ext cx="11271813" cy="5416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016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1F7F6-0DDB-0EB5-A535-DFCBADBE1698}"/>
              </a:ext>
            </a:extLst>
          </p:cNvPr>
          <p:cNvSpPr>
            <a:spLocks noGrp="1"/>
          </p:cNvSpPr>
          <p:nvPr>
            <p:ph type="title"/>
          </p:nvPr>
        </p:nvSpPr>
        <p:spPr>
          <a:xfrm>
            <a:off x="838200" y="365125"/>
            <a:ext cx="10515600" cy="774562"/>
          </a:xfrm>
        </p:spPr>
        <p:txBody>
          <a:bodyPr>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Aircraft Categories with the 10 Lowest Incident Counts</a:t>
            </a:r>
          </a:p>
        </p:txBody>
      </p:sp>
      <p:sp>
        <p:nvSpPr>
          <p:cNvPr id="3" name="Text Placeholder 2">
            <a:extLst>
              <a:ext uri="{FF2B5EF4-FFF2-40B4-BE49-F238E27FC236}">
                <a16:creationId xmlns:a16="http://schemas.microsoft.com/office/drawing/2014/main" id="{D5D6273E-AE9B-A067-28D8-C7DA76FC139B}"/>
              </a:ext>
            </a:extLst>
          </p:cNvPr>
          <p:cNvSpPr>
            <a:spLocks noGrp="1"/>
          </p:cNvSpPr>
          <p:nvPr>
            <p:ph type="body" idx="1"/>
          </p:nvPr>
        </p:nvSpPr>
        <p:spPr>
          <a:xfrm>
            <a:off x="371061" y="1258957"/>
            <a:ext cx="11237844" cy="5599044"/>
          </a:xfrm>
        </p:spPr>
        <p:txBody>
          <a:bodyPr/>
          <a:lstStyle/>
          <a:p>
            <a:r>
              <a:rPr lang="en-US" dirty="0"/>
              <a:t>visual:</a:t>
            </a:r>
          </a:p>
          <a:p>
            <a:endParaRPr lang="en-US" dirty="0"/>
          </a:p>
        </p:txBody>
      </p:sp>
      <p:pic>
        <p:nvPicPr>
          <p:cNvPr id="6152" name="Picture 8">
            <a:extLst>
              <a:ext uri="{FF2B5EF4-FFF2-40B4-BE49-F238E27FC236}">
                <a16:creationId xmlns:a16="http://schemas.microsoft.com/office/drawing/2014/main" id="{598A357F-7C6D-8336-E062-33F9AE25EA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096" y="1577009"/>
            <a:ext cx="9957974" cy="5088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3906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B7050-16CC-59A1-D70E-0879A37CD6BA}"/>
              </a:ext>
            </a:extLst>
          </p:cNvPr>
          <p:cNvSpPr>
            <a:spLocks noGrp="1"/>
          </p:cNvSpPr>
          <p:nvPr>
            <p:ph type="title"/>
          </p:nvPr>
        </p:nvSpPr>
        <p:spPr>
          <a:xfrm>
            <a:off x="838200" y="-695739"/>
            <a:ext cx="10515600" cy="2554356"/>
          </a:xfrm>
        </p:spPr>
        <p:txBody>
          <a:bodyPr/>
          <a:lstStyle/>
          <a:p>
            <a:pPr marR="0" rtl="0"/>
            <a:r>
              <a:rPr lang="en-US" altLang="zh-CN" b="0" i="0" u="none" strike="noStrike" baseline="0" dirty="0">
                <a:solidFill>
                  <a:srgbClr val="2E74B5"/>
                </a:solidFill>
                <a:latin typeface="Times New Roman" panose="02020603050405020304" pitchFamily="18" charset="0"/>
              </a:rPr>
              <a:t> </a:t>
            </a:r>
            <a:r>
              <a:rPr lang="en-US" altLang="zh-CN" b="1" i="0" u="none" strike="noStrike" baseline="0" dirty="0">
                <a:solidFill>
                  <a:srgbClr val="2E74B5"/>
                </a:solidFill>
                <a:latin typeface="Times New Roman" panose="02020603050405020304" pitchFamily="18" charset="0"/>
              </a:rPr>
              <a:t>Recommendations and Practical Tips</a:t>
            </a:r>
          </a:p>
        </p:txBody>
      </p:sp>
      <p:sp>
        <p:nvSpPr>
          <p:cNvPr id="3" name="Text Placeholder 2">
            <a:extLst>
              <a:ext uri="{FF2B5EF4-FFF2-40B4-BE49-F238E27FC236}">
                <a16:creationId xmlns:a16="http://schemas.microsoft.com/office/drawing/2014/main" id="{FD72DFC7-685B-7A0B-0050-AF92DB1B47A7}"/>
              </a:ext>
            </a:extLst>
          </p:cNvPr>
          <p:cNvSpPr>
            <a:spLocks noGrp="1"/>
          </p:cNvSpPr>
          <p:nvPr>
            <p:ph type="body" idx="1"/>
          </p:nvPr>
        </p:nvSpPr>
        <p:spPr>
          <a:xfrm>
            <a:off x="838200" y="934278"/>
            <a:ext cx="10515600" cy="5530317"/>
          </a:xfrm>
        </p:spPr>
        <p:txBody>
          <a:bodyPr>
            <a:noAutofit/>
          </a:bodyPr>
          <a:lstStyle/>
          <a:p>
            <a:pPr marL="0" marR="0" lvl="0" indent="0" rtl="0">
              <a:buNone/>
            </a:pPr>
            <a:r>
              <a:rPr lang="en-US" altLang="zh-CN" b="1" i="0" u="none" strike="noStrike" baseline="0" dirty="0">
                <a:solidFill>
                  <a:srgbClr val="2E74B5"/>
                </a:solidFill>
                <a:latin typeface="Times New Roman" panose="02020603050405020304" pitchFamily="18" charset="0"/>
              </a:rPr>
              <a:t>Key Recommendations </a:t>
            </a:r>
          </a:p>
          <a:p>
            <a:pPr marR="0" lvl="0" rtl="0"/>
            <a:r>
              <a:rPr lang="en-US" altLang="zh-CN" b="0" i="0" u="none" strike="noStrike" baseline="0" dirty="0">
                <a:solidFill>
                  <a:srgbClr val="2E74B5"/>
                </a:solidFill>
                <a:latin typeface="Times New Roman" panose="02020603050405020304" pitchFamily="18" charset="0"/>
              </a:rPr>
              <a:t>Diversify Based on Risk Profile for Initial Entry</a:t>
            </a:r>
          </a:p>
          <a:p>
            <a:r>
              <a:rPr lang="en-US" altLang="zh-CN" b="0" i="0" u="none" strike="noStrike" baseline="0" dirty="0">
                <a:solidFill>
                  <a:srgbClr val="2E74B5"/>
                </a:solidFill>
                <a:latin typeface="Times New Roman" panose="02020603050405020304" pitchFamily="18" charset="0"/>
              </a:rPr>
              <a:t>Minimal Inherent Risk (Private/Recreational Orientation):</a:t>
            </a:r>
          </a:p>
          <a:p>
            <a:pPr marR="0" lvl="0" rtl="0"/>
            <a:r>
              <a:rPr lang="en-US" altLang="zh-CN" b="0" i="0" u="none" strike="noStrike" baseline="0" dirty="0">
                <a:solidFill>
                  <a:srgbClr val="2E74B5"/>
                </a:solidFill>
                <a:latin typeface="Times New Roman" panose="02020603050405020304" pitchFamily="18" charset="0"/>
              </a:rPr>
              <a:t>Consider Gliders, Powered Parachutes, and Balloons: These categories have the lowest average fatal injuries and lowest wrecked aircraft percentage per accident.</a:t>
            </a:r>
          </a:p>
          <a:p>
            <a:pPr marL="0" marR="0" lvl="0" indent="0" rtl="0">
              <a:buNone/>
            </a:pPr>
            <a:endParaRPr lang="en-US" altLang="zh-CN" b="0" i="0" u="none" strike="noStrike" baseline="0" dirty="0">
              <a:solidFill>
                <a:srgbClr val="2E74B5"/>
              </a:solidFill>
              <a:latin typeface="Times New Roman" panose="02020603050405020304" pitchFamily="18" charset="0"/>
            </a:endParaRPr>
          </a:p>
          <a:p>
            <a:pPr marL="0" marR="0" lvl="0" indent="0" rtl="0">
              <a:buNone/>
            </a:pPr>
            <a:r>
              <a:rPr lang="en-US" altLang="zh-CN" b="0" i="0" u="none" strike="noStrike" baseline="0" dirty="0">
                <a:solidFill>
                  <a:srgbClr val="2E74B5"/>
                </a:solidFill>
                <a:latin typeface="Times New Roman" panose="02020603050405020304" pitchFamily="18" charset="0"/>
              </a:rPr>
              <a:t>Actionable Insight</a:t>
            </a:r>
          </a:p>
          <a:p>
            <a:pPr marR="0" lvl="0" rtl="0"/>
            <a:r>
              <a:rPr lang="en-US" altLang="zh-CN" b="0" i="0" u="none" strike="noStrike" baseline="0" dirty="0">
                <a:solidFill>
                  <a:srgbClr val="2E74B5"/>
                </a:solidFill>
                <a:latin typeface="Times New Roman" panose="02020603050405020304" pitchFamily="18" charset="0"/>
              </a:rPr>
              <a:t> As an entry point for recreational or private operations, these aircraft provide a safer gateway with lower liability and economic exposure per incident. The New Aviation Division head should research operating and training systems for these aircraft.</a:t>
            </a:r>
          </a:p>
          <a:p>
            <a:pPr marR="0" lvl="0" rtl="0"/>
            <a:endParaRPr lang="en-US" altLang="zh-CN" sz="2400" b="0" i="0" u="none" strike="noStrike" baseline="0" dirty="0">
              <a:solidFill>
                <a:srgbClr val="2E74B5"/>
              </a:solidFill>
              <a:latin typeface="Times New Roman" panose="02020603050405020304" pitchFamily="18" charset="0"/>
            </a:endParaRPr>
          </a:p>
        </p:txBody>
      </p:sp>
    </p:spTree>
    <p:extLst>
      <p:ext uri="{BB962C8B-B14F-4D97-AF65-F5344CB8AC3E}">
        <p14:creationId xmlns:p14="http://schemas.microsoft.com/office/powerpoint/2010/main" val="15457426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8B856-7AEA-8B19-12FA-0394974B1FF3}"/>
              </a:ext>
            </a:extLst>
          </p:cNvPr>
          <p:cNvSpPr>
            <a:spLocks noGrp="1"/>
          </p:cNvSpPr>
          <p:nvPr>
            <p:ph type="title"/>
          </p:nvPr>
        </p:nvSpPr>
        <p:spPr/>
        <p:txBody>
          <a:bodyPr/>
          <a:lstStyle/>
          <a:p>
            <a:r>
              <a:rPr lang="en-US" altLang="zh-CN" dirty="0">
                <a:solidFill>
                  <a:srgbClr val="2E74B5"/>
                </a:solidFill>
                <a:latin typeface="Times New Roman" panose="02020603050405020304" pitchFamily="18" charset="0"/>
              </a:rPr>
              <a:t>Commercial Operations (Targeted Aircraft Procurement</a:t>
            </a:r>
            <a:endParaRPr lang="en-US" dirty="0"/>
          </a:p>
        </p:txBody>
      </p:sp>
      <p:sp>
        <p:nvSpPr>
          <p:cNvPr id="3" name="Text Placeholder 2">
            <a:extLst>
              <a:ext uri="{FF2B5EF4-FFF2-40B4-BE49-F238E27FC236}">
                <a16:creationId xmlns:a16="http://schemas.microsoft.com/office/drawing/2014/main" id="{588436CB-12BE-1059-FF18-85DCD892A6FF}"/>
              </a:ext>
            </a:extLst>
          </p:cNvPr>
          <p:cNvSpPr>
            <a:spLocks noGrp="1"/>
          </p:cNvSpPr>
          <p:nvPr>
            <p:ph type="body" idx="1"/>
          </p:nvPr>
        </p:nvSpPr>
        <p:spPr>
          <a:xfrm>
            <a:off x="838200" y="1690687"/>
            <a:ext cx="10515600" cy="4802187"/>
          </a:xfrm>
        </p:spPr>
        <p:txBody>
          <a:bodyPr>
            <a:normAutofit/>
          </a:bodyPr>
          <a:lstStyle/>
          <a:p>
            <a:pPr marL="0" lvl="0" indent="0">
              <a:buNone/>
            </a:pPr>
            <a:r>
              <a:rPr lang="en-US" altLang="zh-CN" dirty="0">
                <a:solidFill>
                  <a:srgbClr val="2E74B5"/>
                </a:solidFill>
                <a:latin typeface="Times New Roman" panose="02020603050405020304" pitchFamily="18" charset="0"/>
              </a:rPr>
              <a:t>Prioritize Models of Particular Airplanes: For business, where Airplanes are not optional, target models with fewer mean fatal injuries and destruction rates among high-incident models (e.g., Cessna 172 variants). </a:t>
            </a:r>
          </a:p>
          <a:p>
            <a:pPr marL="0" lvl="0" indent="0">
              <a:buNone/>
            </a:pPr>
            <a:r>
              <a:rPr lang="en-US" altLang="zh-CN" b="1" dirty="0">
                <a:solidFill>
                  <a:srgbClr val="2E74B5"/>
                </a:solidFill>
                <a:latin typeface="Times New Roman" panose="02020603050405020304" pitchFamily="18" charset="0"/>
              </a:rPr>
              <a:t>Actionable Insight</a:t>
            </a:r>
            <a:r>
              <a:rPr lang="en-US" altLang="zh-CN" dirty="0">
                <a:solidFill>
                  <a:srgbClr val="2E74B5"/>
                </a:solidFill>
                <a:latin typeface="Times New Roman" panose="02020603050405020304" pitchFamily="18" charset="0"/>
              </a:rPr>
              <a:t> </a:t>
            </a:r>
          </a:p>
          <a:p>
            <a:pPr lvl="0"/>
            <a:r>
              <a:rPr lang="en-US" altLang="zh-CN" dirty="0">
                <a:solidFill>
                  <a:srgbClr val="2E74B5"/>
                </a:solidFill>
                <a:latin typeface="Times New Roman" panose="02020603050405020304" pitchFamily="18" charset="0"/>
              </a:rPr>
              <a:t>It is critical that the Head of the New Aviation Division performs additional due diligence on targeted models pinpointed as lower risk within the Airplane category based on their estimated commercial applications, operating expenses, and availability.</a:t>
            </a:r>
          </a:p>
          <a:p>
            <a:pPr marL="0" lvl="0" indent="0">
              <a:buNone/>
            </a:pPr>
            <a:r>
              <a:rPr lang="en-US" altLang="zh-CN" dirty="0">
                <a:solidFill>
                  <a:srgbClr val="2E74B5"/>
                </a:solidFill>
                <a:latin typeface="Times New Roman" panose="02020603050405020304" pitchFamily="18" charset="0"/>
              </a:rPr>
              <a:t> </a:t>
            </a:r>
          </a:p>
          <a:p>
            <a:pPr marL="0" lvl="0" indent="0">
              <a:buNone/>
            </a:pPr>
            <a:endParaRPr lang="en-US" altLang="zh-CN" b="1" dirty="0">
              <a:solidFill>
                <a:srgbClr val="2E74B5"/>
              </a:solidFill>
              <a:latin typeface="Times New Roman" panose="02020603050405020304" pitchFamily="18" charset="0"/>
            </a:endParaRPr>
          </a:p>
          <a:p>
            <a:pPr marL="0" lvl="0" indent="0">
              <a:buNone/>
            </a:pPr>
            <a:endParaRPr lang="en-US" altLang="zh-CN" b="1" dirty="0">
              <a:solidFill>
                <a:srgbClr val="2E74B5"/>
              </a:solidFill>
              <a:latin typeface="Times New Roman" panose="02020603050405020304" pitchFamily="18" charset="0"/>
            </a:endParaRPr>
          </a:p>
          <a:p>
            <a:endParaRPr lang="en-US" dirty="0"/>
          </a:p>
        </p:txBody>
      </p:sp>
    </p:spTree>
    <p:extLst>
      <p:ext uri="{BB962C8B-B14F-4D97-AF65-F5344CB8AC3E}">
        <p14:creationId xmlns:p14="http://schemas.microsoft.com/office/powerpoint/2010/main" val="3064254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618D0-19FB-DDDD-371C-975560AED7AB}"/>
              </a:ext>
            </a:extLst>
          </p:cNvPr>
          <p:cNvSpPr>
            <a:spLocks noGrp="1"/>
          </p:cNvSpPr>
          <p:nvPr>
            <p:ph type="title"/>
          </p:nvPr>
        </p:nvSpPr>
        <p:spPr/>
        <p:txBody>
          <a:bodyPr>
            <a:normAutofit fontScale="90000"/>
          </a:bodyPr>
          <a:lstStyle/>
          <a:p>
            <a:r>
              <a:rPr lang="en-US" altLang="zh-CN" b="1" dirty="0">
                <a:solidFill>
                  <a:srgbClr val="2E74B5"/>
                </a:solidFill>
                <a:latin typeface="Times New Roman" panose="02020603050405020304" pitchFamily="18" charset="0"/>
              </a:rPr>
              <a:t>General Risk Mitigation Recommendations</a:t>
            </a:r>
            <a:br>
              <a:rPr lang="en-US" altLang="zh-CN" b="1" dirty="0">
                <a:solidFill>
                  <a:srgbClr val="2E74B5"/>
                </a:solidFill>
                <a:latin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206E3DBF-6CE0-4415-2D7A-7F740959ED09}"/>
              </a:ext>
            </a:extLst>
          </p:cNvPr>
          <p:cNvSpPr>
            <a:spLocks noGrp="1"/>
          </p:cNvSpPr>
          <p:nvPr>
            <p:ph type="body" idx="1"/>
          </p:nvPr>
        </p:nvSpPr>
        <p:spPr/>
        <p:txBody>
          <a:bodyPr>
            <a:normAutofit fontScale="92500" lnSpcReduction="10000"/>
          </a:bodyPr>
          <a:lstStyle/>
          <a:p>
            <a:pPr lvl="0"/>
            <a:r>
              <a:rPr lang="en-US" altLang="zh-CN" dirty="0">
                <a:solidFill>
                  <a:srgbClr val="2E74B5"/>
                </a:solidFill>
                <a:latin typeface="Times New Roman" panose="02020603050405020304" pitchFamily="18" charset="0"/>
              </a:rPr>
              <a:t>Invest in Full Operational Safety Pilot Training &amp; Experience-Emphasize comprehensive pilot training and continuous professional development since human factors are often contributory to incidents.</a:t>
            </a:r>
          </a:p>
          <a:p>
            <a:pPr lvl="0"/>
            <a:r>
              <a:rPr lang="en-US" altLang="zh-CN" dirty="0">
                <a:solidFill>
                  <a:srgbClr val="2E74B5"/>
                </a:solidFill>
                <a:latin typeface="Times New Roman" panose="02020603050405020304" pitchFamily="18" charset="0"/>
              </a:rPr>
              <a:t> Weather Awareness - Founded on </a:t>
            </a:r>
            <a:r>
              <a:rPr lang="en-US" altLang="zh-CN" dirty="0" err="1">
                <a:solidFill>
                  <a:srgbClr val="2E74B5"/>
                </a:solidFill>
                <a:latin typeface="Times New Roman" panose="02020603050405020304" pitchFamily="18" charset="0"/>
              </a:rPr>
              <a:t>Weather.Condition</a:t>
            </a:r>
            <a:r>
              <a:rPr lang="en-US" altLang="zh-CN" dirty="0">
                <a:solidFill>
                  <a:srgbClr val="2E74B5"/>
                </a:solidFill>
                <a:latin typeface="Times New Roman" panose="02020603050405020304" pitchFamily="18" charset="0"/>
              </a:rPr>
              <a:t>, a major cause of incidents, implement rigorous procedures for weather assessment and flight decision-making. </a:t>
            </a:r>
          </a:p>
          <a:p>
            <a:pPr lvl="0"/>
            <a:r>
              <a:rPr lang="en-US" altLang="zh-CN" dirty="0">
                <a:solidFill>
                  <a:srgbClr val="2E74B5"/>
                </a:solidFill>
                <a:latin typeface="Times New Roman" panose="02020603050405020304" pitchFamily="18" charset="0"/>
              </a:rPr>
              <a:t>Maintenance Programs - Enact rigorous maintenance protocols exceeding regulatory standards to minimize mechanical failures, irrespective of aircraft type. </a:t>
            </a:r>
          </a:p>
          <a:p>
            <a:pPr lvl="0"/>
            <a:r>
              <a:rPr lang="en-US" altLang="zh-CN" dirty="0">
                <a:solidFill>
                  <a:srgbClr val="2E74B5"/>
                </a:solidFill>
                <a:latin typeface="Times New Roman" panose="02020603050405020304" pitchFamily="18" charset="0"/>
              </a:rPr>
              <a:t>Phase of Flight Awareness - Direct training and procedural evaluations on critical phases such as Takeoff and Landing, which are most commonly linked to occurrences of accidents.</a:t>
            </a:r>
          </a:p>
          <a:p>
            <a:endParaRPr lang="en-US" dirty="0"/>
          </a:p>
        </p:txBody>
      </p:sp>
    </p:spTree>
    <p:extLst>
      <p:ext uri="{BB962C8B-B14F-4D97-AF65-F5344CB8AC3E}">
        <p14:creationId xmlns:p14="http://schemas.microsoft.com/office/powerpoint/2010/main" val="4746629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389AA-3B5C-4801-E696-70D8D41F2628}"/>
              </a:ext>
            </a:extLst>
          </p:cNvPr>
          <p:cNvSpPr>
            <a:spLocks noGrp="1"/>
          </p:cNvSpPr>
          <p:nvPr>
            <p:ph type="title"/>
          </p:nvPr>
        </p:nvSpPr>
        <p:spPr/>
        <p:txBody>
          <a:bodyPr/>
          <a:lstStyle/>
          <a:p>
            <a:pPr marR="0" rtl="0"/>
            <a:r>
              <a:rPr lang="en-US" altLang="zh-CN" b="0" i="0" u="none" strike="noStrike" baseline="0">
                <a:solidFill>
                  <a:srgbClr val="2E74B5"/>
                </a:solidFill>
                <a:latin typeface="Times New Roman" panose="02020603050405020304" pitchFamily="18" charset="0"/>
              </a:rPr>
              <a:t>  </a:t>
            </a:r>
            <a:r>
              <a:rPr lang="en-US" altLang="zh-CN" b="1" i="0" u="none" strike="noStrike" baseline="0">
                <a:solidFill>
                  <a:srgbClr val="2E74B5"/>
                </a:solidFill>
                <a:latin typeface="Times New Roman" panose="02020603050405020304" pitchFamily="18" charset="0"/>
              </a:rPr>
              <a:t>Summary and Future Actions Conclusion</a:t>
            </a:r>
          </a:p>
        </p:txBody>
      </p:sp>
      <p:sp>
        <p:nvSpPr>
          <p:cNvPr id="3" name="Text Placeholder 2">
            <a:extLst>
              <a:ext uri="{FF2B5EF4-FFF2-40B4-BE49-F238E27FC236}">
                <a16:creationId xmlns:a16="http://schemas.microsoft.com/office/drawing/2014/main" id="{CF54936C-9C24-D3A0-E709-5A5A6AA272F3}"/>
              </a:ext>
            </a:extLst>
          </p:cNvPr>
          <p:cNvSpPr>
            <a:spLocks noGrp="1"/>
          </p:cNvSpPr>
          <p:nvPr>
            <p:ph type="body" idx="1"/>
          </p:nvPr>
        </p:nvSpPr>
        <p:spPr/>
        <p:txBody>
          <a:bodyPr>
            <a:normAutofit/>
          </a:bodyPr>
          <a:lstStyle/>
          <a:p>
            <a:pPr marR="0" lvl="0" rtl="0"/>
            <a:r>
              <a:rPr lang="en-US" altLang="zh-CN" b="0" i="0" u="none" strike="noStrike" baseline="0" dirty="0">
                <a:solidFill>
                  <a:srgbClr val="2E74B5"/>
                </a:solidFill>
                <a:latin typeface="Times New Roman" panose="02020603050405020304" pitchFamily="18" charset="0"/>
              </a:rPr>
              <a:t> Based on our analysis, we offer a data-based framework for determining aircraft risk. No aviation operation is risk-free, but through careful aircraft type and model selection, and by putting in place strong operational safety measures, the company can effectively reduce risks in its new aviation businesses to a minimum. </a:t>
            </a:r>
          </a:p>
          <a:p>
            <a:pPr marL="0" marR="0" lvl="0" indent="0" rtl="0">
              <a:buNone/>
            </a:pPr>
            <a:r>
              <a:rPr lang="en-US" altLang="zh-CN" b="1" i="0" u="none" strike="noStrike" baseline="0" dirty="0">
                <a:solidFill>
                  <a:srgbClr val="2E74B5"/>
                </a:solidFill>
                <a:latin typeface="Times New Roman" panose="02020603050405020304" pitchFamily="18" charset="0"/>
              </a:rPr>
              <a:t>Implications for Stakeholders</a:t>
            </a:r>
          </a:p>
          <a:p>
            <a:pPr marR="0" lvl="0" rtl="0"/>
            <a:r>
              <a:rPr lang="en-US" altLang="zh-CN" b="0" i="0" u="none" strike="noStrike" baseline="0" dirty="0">
                <a:solidFill>
                  <a:srgbClr val="2E74B5"/>
                </a:solidFill>
                <a:latin typeface="Times New Roman" panose="02020603050405020304" pitchFamily="18" charset="0"/>
              </a:rPr>
              <a:t> The leadership of the newly created Aviation Division has clear views that will direct early procurement choices, focusing on the purchase of less risky aircraft models and comprehending essential operational considerations. </a:t>
            </a:r>
          </a:p>
          <a:p>
            <a:pPr marR="0" lvl="0" rtl="0"/>
            <a:endParaRPr lang="en-US" altLang="zh-CN" b="0" i="0" u="none" strike="noStrike" baseline="0" dirty="0">
              <a:solidFill>
                <a:srgbClr val="2E74B5"/>
              </a:solidFill>
              <a:latin typeface="Times New Roman" panose="02020603050405020304" pitchFamily="18" charset="0"/>
            </a:endParaRPr>
          </a:p>
        </p:txBody>
      </p:sp>
    </p:spTree>
    <p:extLst>
      <p:ext uri="{BB962C8B-B14F-4D97-AF65-F5344CB8AC3E}">
        <p14:creationId xmlns:p14="http://schemas.microsoft.com/office/powerpoint/2010/main" val="2646231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E39D1-B5D6-A233-BD1A-4B8C71C675DF}"/>
              </a:ext>
            </a:extLst>
          </p:cNvPr>
          <p:cNvSpPr>
            <a:spLocks noGrp="1"/>
          </p:cNvSpPr>
          <p:nvPr>
            <p:ph type="title"/>
          </p:nvPr>
        </p:nvSpPr>
        <p:spPr/>
        <p:txBody>
          <a:bodyPr/>
          <a:lstStyle/>
          <a:p>
            <a:pPr marR="0" rtl="0"/>
            <a:r>
              <a:rPr lang="en-US" altLang="zh-CN" b="1" i="0" u="none" strike="noStrike" baseline="0">
                <a:solidFill>
                  <a:srgbClr val="2E74B5"/>
                </a:solidFill>
                <a:latin typeface="Times New Roman" panose="02020603050405020304" pitchFamily="18" charset="0"/>
              </a:rPr>
              <a:t>Key Recommendations</a:t>
            </a:r>
          </a:p>
        </p:txBody>
      </p:sp>
      <p:sp>
        <p:nvSpPr>
          <p:cNvPr id="3" name="Text Placeholder 2">
            <a:extLst>
              <a:ext uri="{FF2B5EF4-FFF2-40B4-BE49-F238E27FC236}">
                <a16:creationId xmlns:a16="http://schemas.microsoft.com/office/drawing/2014/main" id="{B52CBD98-A3FC-2653-F51A-070666338EEA}"/>
              </a:ext>
            </a:extLst>
          </p:cNvPr>
          <p:cNvSpPr>
            <a:spLocks noGrp="1"/>
          </p:cNvSpPr>
          <p:nvPr>
            <p:ph type="body" idx="1"/>
          </p:nvPr>
        </p:nvSpPr>
        <p:spPr/>
        <p:txBody>
          <a:bodyPr/>
          <a:lstStyle/>
          <a:p>
            <a:pPr marR="0" lvl="0" rtl="0"/>
            <a:r>
              <a:rPr lang="en-US" altLang="zh-CN" b="0" i="0" u="none" strike="noStrike" baseline="0" dirty="0">
                <a:solidFill>
                  <a:srgbClr val="2E74B5"/>
                </a:solidFill>
                <a:latin typeface="Times New Roman" panose="02020603050405020304" pitchFamily="18" charset="0"/>
              </a:rPr>
              <a:t>Prioritize Gliders &amp; Powered Parachutes with lowest inherent risk profiles first, especially for initial private/recreational endeavors.</a:t>
            </a:r>
          </a:p>
          <a:p>
            <a:pPr marR="0" lvl="0" rtl="0"/>
            <a:r>
              <a:rPr lang="en-US" altLang="zh-CN" b="0" i="0" u="none" strike="noStrike" baseline="0" dirty="0">
                <a:solidFill>
                  <a:srgbClr val="2E74B5"/>
                </a:solidFill>
                <a:latin typeface="Times New Roman" panose="02020603050405020304" pitchFamily="18" charset="0"/>
              </a:rPr>
              <a:t>Study Specific Aircraft Models: For commercial airline use, analyze widely utilized aircraft models with low fatality rates and lower destruction ratios.</a:t>
            </a:r>
          </a:p>
          <a:p>
            <a:pPr marR="0" lvl="0" rtl="0"/>
            <a:r>
              <a:rPr lang="en-US" altLang="zh-CN" b="0" i="0" u="none" strike="noStrike" baseline="0" dirty="0">
                <a:solidFill>
                  <a:srgbClr val="2E74B5"/>
                </a:solidFill>
                <a:latin typeface="Times New Roman" panose="02020603050405020304" pitchFamily="18" charset="0"/>
              </a:rPr>
              <a:t>Implement Robust Operating Safety: Emphasize pilot training, weather, and adherence to flight procedures regardless of aircraft type.</a:t>
            </a:r>
          </a:p>
        </p:txBody>
      </p:sp>
    </p:spTree>
    <p:extLst>
      <p:ext uri="{BB962C8B-B14F-4D97-AF65-F5344CB8AC3E}">
        <p14:creationId xmlns:p14="http://schemas.microsoft.com/office/powerpoint/2010/main" val="882298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A278D-6AEB-4604-80F8-A40CF6B521A9}"/>
              </a:ext>
            </a:extLst>
          </p:cNvPr>
          <p:cNvSpPr>
            <a:spLocks noGrp="1"/>
          </p:cNvSpPr>
          <p:nvPr>
            <p:ph type="title"/>
          </p:nvPr>
        </p:nvSpPr>
        <p:spPr/>
        <p:txBody>
          <a:bodyPr/>
          <a:lstStyle/>
          <a:p>
            <a:r>
              <a:rPr lang="en-US" altLang="zh-CN" b="1" i="0" u="none" strike="noStrike" baseline="0" dirty="0">
                <a:solidFill>
                  <a:srgbClr val="2E74B5"/>
                </a:solidFill>
                <a:latin typeface="Times New Roman" panose="02020603050405020304" pitchFamily="18" charset="0"/>
              </a:rPr>
              <a:t>Next Steps</a:t>
            </a:r>
            <a:br>
              <a:rPr lang="en-US" altLang="zh-CN" b="1" i="0" u="none" strike="noStrike" baseline="0" dirty="0">
                <a:solidFill>
                  <a:srgbClr val="2E74B5"/>
                </a:solidFill>
                <a:latin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1B5FB6A5-DB63-4B33-2DFF-91CC1CC2B299}"/>
              </a:ext>
            </a:extLst>
          </p:cNvPr>
          <p:cNvSpPr>
            <a:spLocks noGrp="1"/>
          </p:cNvSpPr>
          <p:nvPr>
            <p:ph type="body" idx="1"/>
          </p:nvPr>
        </p:nvSpPr>
        <p:spPr>
          <a:xfrm>
            <a:off x="838200" y="1271752"/>
            <a:ext cx="10515600" cy="4905211"/>
          </a:xfrm>
        </p:spPr>
        <p:txBody>
          <a:bodyPr/>
          <a:lstStyle/>
          <a:p>
            <a:pPr lvl="0"/>
            <a:r>
              <a:rPr lang="en-US" altLang="zh-CN" b="0" i="0" u="none" strike="noStrike" baseline="0" dirty="0">
                <a:solidFill>
                  <a:srgbClr val="2E74B5"/>
                </a:solidFill>
                <a:latin typeface="Times New Roman" panose="02020603050405020304" pitchFamily="18" charset="0"/>
              </a:rPr>
              <a:t>Thorough Due Diligence  - Perform thorough market analysis for prospective aircraft models, review operating costs, and study adherence to regulatory compliance. </a:t>
            </a:r>
          </a:p>
          <a:p>
            <a:pPr lvl="0"/>
            <a:r>
              <a:rPr lang="en-US" altLang="zh-CN" b="0" i="0" u="none" strike="noStrike" baseline="0" dirty="0">
                <a:solidFill>
                  <a:srgbClr val="2E74B5"/>
                </a:solidFill>
                <a:latin typeface="Times New Roman" panose="02020603050405020304" pitchFamily="18" charset="0"/>
              </a:rPr>
              <a:t>Pilot and Operational Training - Develop tailor-made training programs that address the specific risk profiles of chosen aircraft types and their particular operating environments. </a:t>
            </a:r>
          </a:p>
          <a:p>
            <a:pPr lvl="0"/>
            <a:r>
              <a:rPr lang="en-US" altLang="zh-CN" b="0" i="0" u="none" strike="noStrike" baseline="0" dirty="0">
                <a:solidFill>
                  <a:srgbClr val="2E74B5"/>
                </a:solidFill>
                <a:latin typeface="Times New Roman" panose="02020603050405020304" pitchFamily="18" charset="0"/>
              </a:rPr>
              <a:t>Fleet Mix Strategy - Formulate a comprehensive long-term strategy for building a diversified fleet that balances commercial objectives with risk mitigation objectives</a:t>
            </a:r>
            <a:endParaRPr lang="en-US" dirty="0"/>
          </a:p>
        </p:txBody>
      </p:sp>
    </p:spTree>
    <p:extLst>
      <p:ext uri="{BB962C8B-B14F-4D97-AF65-F5344CB8AC3E}">
        <p14:creationId xmlns:p14="http://schemas.microsoft.com/office/powerpoint/2010/main" val="912229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89045-2B8E-F767-F4B0-2A17BDCB6424}"/>
              </a:ext>
            </a:extLst>
          </p:cNvPr>
          <p:cNvSpPr>
            <a:spLocks noGrp="1"/>
          </p:cNvSpPr>
          <p:nvPr>
            <p:ph type="title"/>
          </p:nvPr>
        </p:nvSpPr>
        <p:spPr>
          <a:xfrm>
            <a:off x="838200" y="159027"/>
            <a:ext cx="10515600" cy="1202634"/>
          </a:xfrm>
        </p:spPr>
        <p:txBody>
          <a:bodyPr/>
          <a:lstStyle/>
          <a:p>
            <a:pPr marR="0" rtl="0"/>
            <a:r>
              <a:rPr lang="en-US" altLang="zh-CN" b="1" i="0" u="none" strike="noStrike" baseline="0" dirty="0">
                <a:solidFill>
                  <a:srgbClr val="2E74B5"/>
                </a:solidFill>
                <a:latin typeface="Times New Roman" panose="02020603050405020304" pitchFamily="18" charset="0"/>
              </a:rPr>
              <a:t>Data Summary and Preparation Overview</a:t>
            </a:r>
          </a:p>
        </p:txBody>
      </p:sp>
      <p:sp>
        <p:nvSpPr>
          <p:cNvPr id="3" name="Text Placeholder 2">
            <a:extLst>
              <a:ext uri="{FF2B5EF4-FFF2-40B4-BE49-F238E27FC236}">
                <a16:creationId xmlns:a16="http://schemas.microsoft.com/office/drawing/2014/main" id="{97B8AB07-FA94-BE20-BF44-B1590BEE1D72}"/>
              </a:ext>
            </a:extLst>
          </p:cNvPr>
          <p:cNvSpPr>
            <a:spLocks noGrp="1"/>
          </p:cNvSpPr>
          <p:nvPr>
            <p:ph type="body" idx="1"/>
          </p:nvPr>
        </p:nvSpPr>
        <p:spPr>
          <a:xfrm>
            <a:off x="838200" y="1282148"/>
            <a:ext cx="10515600" cy="5575851"/>
          </a:xfrm>
        </p:spPr>
        <p:txBody>
          <a:bodyPr>
            <a:normAutofit lnSpcReduction="10000"/>
          </a:bodyPr>
          <a:lstStyle/>
          <a:p>
            <a:pPr marR="0" lvl="0" rtl="0"/>
            <a:r>
              <a:rPr lang="en-US" altLang="zh-CN" b="0" i="0" u="none" strike="noStrike" baseline="0" dirty="0">
                <a:solidFill>
                  <a:srgbClr val="2E74B5"/>
                </a:solidFill>
                <a:latin typeface="Times New Roman" panose="02020603050405020304" pitchFamily="18" charset="0"/>
              </a:rPr>
              <a:t>Data Source - The research utilizes aviation accident data that has been obtained from the National Transportation Safety Board (NTSB) for accidents occurring from 1948 through 2022.</a:t>
            </a:r>
          </a:p>
          <a:p>
            <a:pPr marR="0" lvl="0" rtl="0"/>
            <a:endParaRPr lang="en-US" altLang="zh-CN" b="0" i="0" u="none" strike="noStrike" baseline="0" dirty="0">
              <a:solidFill>
                <a:srgbClr val="2E74B5"/>
              </a:solidFill>
              <a:latin typeface="Times New Roman" panose="02020603050405020304" pitchFamily="18" charset="0"/>
            </a:endParaRPr>
          </a:p>
          <a:p>
            <a:pPr marR="0" lvl="0" rtl="0"/>
            <a:r>
              <a:rPr lang="en-US" altLang="zh-CN" b="0" i="0" u="none" strike="noStrike" baseline="0" dirty="0">
                <a:solidFill>
                  <a:srgbClr val="2E74B5"/>
                </a:solidFill>
                <a:latin typeface="Times New Roman" panose="02020603050405020304" pitchFamily="18" charset="0"/>
              </a:rPr>
              <a:t>Relevance - This data is highly relevant since it actually tracks aviation incidents, aircraft types, and outcomes (damage, injuries), which are the very basic determinants of risk in aircraft operations.</a:t>
            </a:r>
          </a:p>
          <a:p>
            <a:pPr marR="0" lvl="0" rtl="0"/>
            <a:endParaRPr lang="en-US" altLang="zh-CN" b="0" i="0" u="none" strike="noStrike" baseline="0" dirty="0">
              <a:solidFill>
                <a:srgbClr val="2E74B5"/>
              </a:solidFill>
              <a:latin typeface="Times New Roman" panose="02020603050405020304" pitchFamily="18" charset="0"/>
            </a:endParaRPr>
          </a:p>
          <a:p>
            <a:pPr marR="0" lvl="0" rtl="0"/>
            <a:r>
              <a:rPr lang="en-US" altLang="zh-CN" b="0" i="0" u="none" strike="noStrike" baseline="0" dirty="0">
                <a:solidFill>
                  <a:srgbClr val="2E74B5"/>
                </a:solidFill>
                <a:latin typeface="Times New Roman" panose="02020603050405020304" pitchFamily="18" charset="0"/>
              </a:rPr>
              <a:t>Dataset Size:</a:t>
            </a:r>
          </a:p>
          <a:p>
            <a:pPr marR="0" lvl="0" rtl="0"/>
            <a:r>
              <a:rPr lang="en-US" altLang="zh-CN" b="0" i="0" u="none" strike="noStrike" baseline="0" dirty="0">
                <a:solidFill>
                  <a:srgbClr val="2E74B5"/>
                </a:solidFill>
                <a:latin typeface="Times New Roman" panose="02020603050405020304" pitchFamily="18" charset="0"/>
              </a:rPr>
              <a:t>Original: 88,889 records.</a:t>
            </a:r>
          </a:p>
          <a:p>
            <a:pPr marR="0" lvl="0" rtl="0"/>
            <a:r>
              <a:rPr lang="en-US" altLang="zh-CN" b="0" i="0" u="none" strike="noStrike" baseline="0" dirty="0">
                <a:solidFill>
                  <a:srgbClr val="2E74B5"/>
                </a:solidFill>
                <a:latin typeface="Times New Roman" panose="02020603050405020304" pitchFamily="18" charset="0"/>
              </a:rPr>
              <a:t>Cleaned: 88,406 records.</a:t>
            </a:r>
          </a:p>
          <a:p>
            <a:pPr marR="0" lvl="0" rtl="0"/>
            <a:r>
              <a:rPr lang="en-US" altLang="zh-CN" b="0" i="0" u="none" strike="noStrike" baseline="0" dirty="0">
                <a:solidFill>
                  <a:srgbClr val="2E74B5"/>
                </a:solidFill>
                <a:latin typeface="Times New Roman" panose="02020603050405020304" pitchFamily="18" charset="0"/>
              </a:rPr>
              <a:t>Major Features Used:</a:t>
            </a:r>
          </a:p>
        </p:txBody>
      </p:sp>
    </p:spTree>
    <p:extLst>
      <p:ext uri="{BB962C8B-B14F-4D97-AF65-F5344CB8AC3E}">
        <p14:creationId xmlns:p14="http://schemas.microsoft.com/office/powerpoint/2010/main" val="2910603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BF136-4423-66DA-92A5-E8CEE039563B}"/>
              </a:ext>
            </a:extLst>
          </p:cNvPr>
          <p:cNvSpPr>
            <a:spLocks noGrp="1"/>
          </p:cNvSpPr>
          <p:nvPr>
            <p:ph type="title"/>
          </p:nvPr>
        </p:nvSpPr>
        <p:spPr/>
        <p:txBody>
          <a:bodyPr/>
          <a:lstStyle/>
          <a:p>
            <a:r>
              <a:rPr lang="en-US" b="1" dirty="0" err="1">
                <a:solidFill>
                  <a:schemeClr val="accent1"/>
                </a:solidFill>
                <a:latin typeface="Times New Roman" panose="02020603050405020304" pitchFamily="18" charset="0"/>
                <a:cs typeface="Times New Roman" panose="02020603050405020304" pitchFamily="18" charset="0"/>
              </a:rPr>
              <a:t>Cont</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072AA1A-3365-8608-6A0E-3C750903279B}"/>
              </a:ext>
            </a:extLst>
          </p:cNvPr>
          <p:cNvSpPr>
            <a:spLocks noGrp="1"/>
          </p:cNvSpPr>
          <p:nvPr>
            <p:ph type="body" idx="1"/>
          </p:nvPr>
        </p:nvSpPr>
        <p:spPr>
          <a:xfrm>
            <a:off x="838200" y="1690688"/>
            <a:ext cx="10515600" cy="4710112"/>
          </a:xfrm>
        </p:spPr>
        <p:txBody>
          <a:bodyPr/>
          <a:lstStyle/>
          <a:p>
            <a:pPr lvl="0"/>
            <a:r>
              <a:rPr lang="en-US" altLang="zh-CN" b="0" i="0" u="none" strike="noStrike" baseline="0" dirty="0" err="1">
                <a:solidFill>
                  <a:srgbClr val="2E74B5"/>
                </a:solidFill>
                <a:latin typeface="Times New Roman" panose="02020603050405020304" pitchFamily="18" charset="0"/>
              </a:rPr>
              <a:t>Aircraft.Category</a:t>
            </a:r>
            <a:r>
              <a:rPr lang="en-US" altLang="zh-CN" b="0" i="0" u="none" strike="noStrike" baseline="0" dirty="0">
                <a:solidFill>
                  <a:srgbClr val="2E74B5"/>
                </a:solidFill>
                <a:latin typeface="Times New Roman" panose="02020603050405020304" pitchFamily="18" charset="0"/>
              </a:rPr>
              <a:t>, Make, Model - Directly identify types of aircraft.</a:t>
            </a:r>
          </a:p>
          <a:p>
            <a:pPr lvl="0"/>
            <a:r>
              <a:rPr lang="en-US" altLang="zh-CN" b="0" i="0" u="none" strike="noStrike" baseline="0" dirty="0" err="1">
                <a:solidFill>
                  <a:srgbClr val="2E74B5"/>
                </a:solidFill>
                <a:latin typeface="Times New Roman" panose="02020603050405020304" pitchFamily="18" charset="0"/>
              </a:rPr>
              <a:t>Total.Fatal.Injuries</a:t>
            </a:r>
            <a:r>
              <a:rPr lang="en-US" altLang="zh-CN" b="0" i="0" u="none" strike="noStrike" baseline="0" dirty="0">
                <a:solidFill>
                  <a:srgbClr val="2E74B5"/>
                </a:solidFill>
                <a:latin typeface="Times New Roman" panose="02020603050405020304" pitchFamily="18" charset="0"/>
              </a:rPr>
              <a:t>, </a:t>
            </a:r>
            <a:r>
              <a:rPr lang="en-US" altLang="zh-CN" b="0" i="0" u="none" strike="noStrike" baseline="0" dirty="0" err="1">
                <a:solidFill>
                  <a:srgbClr val="2E74B5"/>
                </a:solidFill>
                <a:latin typeface="Times New Roman" panose="02020603050405020304" pitchFamily="18" charset="0"/>
              </a:rPr>
              <a:t>Aircraft.damage</a:t>
            </a:r>
            <a:r>
              <a:rPr lang="en-US" altLang="zh-CN" b="0" i="0" u="none" strike="noStrike" baseline="0" dirty="0">
                <a:solidFill>
                  <a:srgbClr val="2E74B5"/>
                </a:solidFill>
                <a:latin typeface="Times New Roman" panose="02020603050405020304" pitchFamily="18" charset="0"/>
              </a:rPr>
              <a:t> -  Measure incident severity and risk.</a:t>
            </a:r>
          </a:p>
          <a:p>
            <a:pPr lvl="0"/>
            <a:r>
              <a:rPr lang="en-US" altLang="zh-CN" b="0" i="0" u="none" strike="noStrike" baseline="0" dirty="0" err="1">
                <a:solidFill>
                  <a:srgbClr val="2E74B5"/>
                </a:solidFill>
                <a:latin typeface="Times New Roman" panose="02020603050405020304" pitchFamily="18" charset="0"/>
              </a:rPr>
              <a:t>Event.Year</a:t>
            </a:r>
            <a:r>
              <a:rPr lang="en-US" altLang="zh-CN" b="0" i="0" u="none" strike="noStrike" baseline="0" dirty="0">
                <a:solidFill>
                  <a:srgbClr val="2E74B5"/>
                </a:solidFill>
                <a:latin typeface="Times New Roman" panose="02020603050405020304" pitchFamily="18" charset="0"/>
              </a:rPr>
              <a:t> -  To examine temporal trends.</a:t>
            </a:r>
          </a:p>
          <a:p>
            <a:pPr lvl="0"/>
            <a:r>
              <a:rPr lang="en-US" altLang="zh-CN" b="0" i="0" u="none" strike="noStrike" baseline="0" dirty="0" err="1">
                <a:solidFill>
                  <a:srgbClr val="2E74B5"/>
                </a:solidFill>
                <a:latin typeface="Times New Roman" panose="02020603050405020304" pitchFamily="18" charset="0"/>
              </a:rPr>
              <a:t>Weather.Condition</a:t>
            </a:r>
            <a:r>
              <a:rPr lang="en-US" altLang="zh-CN" b="0" i="0" u="none" strike="noStrike" baseline="0" dirty="0">
                <a:solidFill>
                  <a:srgbClr val="2E74B5"/>
                </a:solidFill>
                <a:latin typeface="Times New Roman" panose="02020603050405020304" pitchFamily="18" charset="0"/>
              </a:rPr>
              <a:t>, </a:t>
            </a:r>
            <a:r>
              <a:rPr lang="en-US" altLang="zh-CN" b="0" i="0" u="none" strike="noStrike" baseline="0" dirty="0" err="1">
                <a:solidFill>
                  <a:srgbClr val="2E74B5"/>
                </a:solidFill>
                <a:latin typeface="Times New Roman" panose="02020603050405020304" pitchFamily="18" charset="0"/>
              </a:rPr>
              <a:t>Broad.phase.of.flight</a:t>
            </a:r>
            <a:r>
              <a:rPr lang="en-US" altLang="zh-CN" b="0" i="0" u="none" strike="noStrike" baseline="0" dirty="0">
                <a:solidFill>
                  <a:srgbClr val="2E74B5"/>
                </a:solidFill>
                <a:latin typeface="Times New Roman" panose="02020603050405020304" pitchFamily="18" charset="0"/>
              </a:rPr>
              <a:t> -  Give contextual risk factors.</a:t>
            </a:r>
          </a:p>
          <a:p>
            <a:endParaRPr lang="en-US" dirty="0"/>
          </a:p>
        </p:txBody>
      </p:sp>
    </p:spTree>
    <p:extLst>
      <p:ext uri="{BB962C8B-B14F-4D97-AF65-F5344CB8AC3E}">
        <p14:creationId xmlns:p14="http://schemas.microsoft.com/office/powerpoint/2010/main" val="3240422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80D06-EC74-029C-AD93-AFA31ACF3356}"/>
              </a:ext>
            </a:extLst>
          </p:cNvPr>
          <p:cNvSpPr>
            <a:spLocks noGrp="1"/>
          </p:cNvSpPr>
          <p:nvPr>
            <p:ph type="title"/>
          </p:nvPr>
        </p:nvSpPr>
        <p:spPr/>
        <p:txBody>
          <a:bodyPr/>
          <a:lstStyle/>
          <a:p>
            <a:pPr marR="0" rtl="0"/>
            <a:r>
              <a:rPr lang="en-US" altLang="zh-CN" b="1" i="0" u="none" strike="noStrike" baseline="0">
                <a:solidFill>
                  <a:srgbClr val="2E74B5"/>
                </a:solidFill>
                <a:latin typeface="Times New Roman" panose="02020603050405020304" pitchFamily="18" charset="0"/>
              </a:rPr>
              <a:t>Data Limitations</a:t>
            </a:r>
          </a:p>
        </p:txBody>
      </p:sp>
      <p:sp>
        <p:nvSpPr>
          <p:cNvPr id="3" name="Text Placeholder 2">
            <a:extLst>
              <a:ext uri="{FF2B5EF4-FFF2-40B4-BE49-F238E27FC236}">
                <a16:creationId xmlns:a16="http://schemas.microsoft.com/office/drawing/2014/main" id="{CA601AF6-62E6-CF46-436C-3502DFCE7C7C}"/>
              </a:ext>
            </a:extLst>
          </p:cNvPr>
          <p:cNvSpPr>
            <a:spLocks noGrp="1"/>
          </p:cNvSpPr>
          <p:nvPr>
            <p:ph type="body" idx="1"/>
          </p:nvPr>
        </p:nvSpPr>
        <p:spPr/>
        <p:txBody>
          <a:bodyPr/>
          <a:lstStyle/>
          <a:p>
            <a:pPr marR="0" lvl="0" rtl="0"/>
            <a:r>
              <a:rPr lang="en-US" altLang="zh-CN" b="0" i="0" u="none" strike="noStrike" baseline="0" dirty="0">
                <a:solidFill>
                  <a:srgbClr val="2E74B5"/>
                </a:solidFill>
                <a:latin typeface="Times New Roman" panose="02020603050405020304" pitchFamily="18" charset="0"/>
              </a:rPr>
              <a:t>Lacking flight hours information does not permit the calculation of incident rates (incidents per flight hour), thus our risk assessment is by number of incidents and severity per incident, instead of exposure.</a:t>
            </a:r>
          </a:p>
          <a:p>
            <a:pPr marR="0" lvl="0" rtl="0"/>
            <a:r>
              <a:rPr lang="en-US" altLang="zh-CN" b="0" i="0" u="none" strike="noStrike" baseline="0" dirty="0">
                <a:solidFill>
                  <a:srgbClr val="2E74B5"/>
                </a:solidFill>
                <a:latin typeface="Times New Roman" panose="02020603050405020304" pitchFamily="18" charset="0"/>
              </a:rPr>
              <a:t>Latitude and Longitude had extraordinary outlier values even after imputation, which would affect geographical analysis if followed up on.</a:t>
            </a:r>
          </a:p>
        </p:txBody>
      </p:sp>
    </p:spTree>
    <p:extLst>
      <p:ext uri="{BB962C8B-B14F-4D97-AF65-F5344CB8AC3E}">
        <p14:creationId xmlns:p14="http://schemas.microsoft.com/office/powerpoint/2010/main" val="3813976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4D2EC-2D01-4438-D2D0-9351FE9D9763}"/>
              </a:ext>
            </a:extLst>
          </p:cNvPr>
          <p:cNvSpPr>
            <a:spLocks noGrp="1"/>
          </p:cNvSpPr>
          <p:nvPr>
            <p:ph type="title"/>
          </p:nvPr>
        </p:nvSpPr>
        <p:spPr>
          <a:xfrm>
            <a:off x="838200" y="99392"/>
            <a:ext cx="10515600" cy="1172818"/>
          </a:xfrm>
        </p:spPr>
        <p:txBody>
          <a:bodyPr/>
          <a:lstStyle/>
          <a:p>
            <a:pPr marR="0" rtl="0"/>
            <a:r>
              <a:rPr lang="en-US" altLang="zh-CN" b="1" i="0" u="none" strike="noStrike" baseline="0" dirty="0">
                <a:solidFill>
                  <a:srgbClr val="2E74B5"/>
                </a:solidFill>
                <a:latin typeface="Times New Roman" panose="02020603050405020304" pitchFamily="18" charset="0"/>
              </a:rPr>
              <a:t>Data Preparation Overview</a:t>
            </a:r>
          </a:p>
        </p:txBody>
      </p:sp>
      <p:sp>
        <p:nvSpPr>
          <p:cNvPr id="3" name="Text Placeholder 2">
            <a:extLst>
              <a:ext uri="{FF2B5EF4-FFF2-40B4-BE49-F238E27FC236}">
                <a16:creationId xmlns:a16="http://schemas.microsoft.com/office/drawing/2014/main" id="{C473995F-7F25-4F2A-97AF-A073A48C0F69}"/>
              </a:ext>
            </a:extLst>
          </p:cNvPr>
          <p:cNvSpPr>
            <a:spLocks noGrp="1"/>
          </p:cNvSpPr>
          <p:nvPr>
            <p:ph type="body" idx="1"/>
          </p:nvPr>
        </p:nvSpPr>
        <p:spPr>
          <a:xfrm>
            <a:off x="838200" y="1272210"/>
            <a:ext cx="10515600" cy="5327373"/>
          </a:xfrm>
        </p:spPr>
        <p:txBody>
          <a:bodyPr>
            <a:normAutofit fontScale="62500" lnSpcReduction="20000"/>
          </a:bodyPr>
          <a:lstStyle/>
          <a:p>
            <a:pPr marR="0" lvl="0" rtl="0"/>
            <a:r>
              <a:rPr lang="en-US" altLang="zh-CN" sz="3600" b="0" i="0" u="none" strike="noStrike" baseline="0" dirty="0">
                <a:solidFill>
                  <a:srgbClr val="2E74B5"/>
                </a:solidFill>
                <a:latin typeface="Times New Roman" panose="02020603050405020304" pitchFamily="18" charset="0"/>
              </a:rPr>
              <a:t>Initial Cleaning - Changed </a:t>
            </a:r>
            <a:r>
              <a:rPr lang="en-US" altLang="zh-CN" sz="3600" b="0" i="0" u="none" strike="noStrike" baseline="0" dirty="0" err="1">
                <a:solidFill>
                  <a:srgbClr val="2E74B5"/>
                </a:solidFill>
                <a:latin typeface="Times New Roman" panose="02020603050405020304" pitchFamily="18" charset="0"/>
              </a:rPr>
              <a:t>Event.Date</a:t>
            </a:r>
            <a:r>
              <a:rPr lang="en-US" altLang="zh-CN" sz="3600" b="0" i="0" u="none" strike="noStrike" baseline="0" dirty="0">
                <a:solidFill>
                  <a:srgbClr val="2E74B5"/>
                </a:solidFill>
                <a:latin typeface="Times New Roman" panose="02020603050405020304" pitchFamily="18" charset="0"/>
              </a:rPr>
              <a:t> to datetime, and Latitude/Longitude to numeric.</a:t>
            </a:r>
          </a:p>
          <a:p>
            <a:pPr marR="0" lvl="0" rtl="0"/>
            <a:r>
              <a:rPr lang="en-US" altLang="zh-CN" sz="3600" b="0" i="0" u="none" strike="noStrike" baseline="0" dirty="0">
                <a:solidFill>
                  <a:srgbClr val="2E74B5"/>
                </a:solidFill>
                <a:latin typeface="Times New Roman" panose="02020603050405020304" pitchFamily="18" charset="0"/>
              </a:rPr>
              <a:t>Missing Value Imputation - </a:t>
            </a:r>
            <a:r>
              <a:rPr lang="en-US" altLang="zh-CN" sz="3600" b="0" i="0" u="none" strike="noStrike" baseline="0" dirty="0" err="1">
                <a:solidFill>
                  <a:srgbClr val="2E74B5"/>
                </a:solidFill>
                <a:latin typeface="Times New Roman" panose="02020603050405020304" pitchFamily="18" charset="0"/>
              </a:rPr>
              <a:t>NaN</a:t>
            </a:r>
            <a:r>
              <a:rPr lang="en-US" altLang="zh-CN" sz="3600" b="0" i="0" u="none" strike="noStrike" baseline="0" dirty="0">
                <a:solidFill>
                  <a:srgbClr val="2E74B5"/>
                </a:solidFill>
                <a:latin typeface="Times New Roman" panose="02020603050405020304" pitchFamily="18" charset="0"/>
              </a:rPr>
              <a:t> categorical columns (</a:t>
            </a:r>
            <a:r>
              <a:rPr lang="en-US" altLang="zh-CN" sz="3600" b="0" i="0" u="none" strike="noStrike" baseline="0" dirty="0" err="1">
                <a:solidFill>
                  <a:srgbClr val="2E74B5"/>
                </a:solidFill>
                <a:latin typeface="Times New Roman" panose="02020603050405020304" pitchFamily="18" charset="0"/>
              </a:rPr>
              <a:t>Air.carrier</a:t>
            </a:r>
            <a:r>
              <a:rPr lang="en-US" altLang="zh-CN" sz="3600" b="0" i="0" u="none" strike="noStrike" baseline="0" dirty="0">
                <a:solidFill>
                  <a:srgbClr val="2E74B5"/>
                </a:solidFill>
                <a:latin typeface="Times New Roman" panose="02020603050405020304" pitchFamily="18" charset="0"/>
              </a:rPr>
              <a:t>, </a:t>
            </a:r>
            <a:r>
              <a:rPr lang="en-US" altLang="zh-CN" sz="3600" b="0" i="0" u="none" strike="noStrike" baseline="0" dirty="0" err="1">
                <a:solidFill>
                  <a:srgbClr val="2E74B5"/>
                </a:solidFill>
                <a:latin typeface="Times New Roman" panose="02020603050405020304" pitchFamily="18" charset="0"/>
              </a:rPr>
              <a:t>Airport.Code</a:t>
            </a:r>
            <a:r>
              <a:rPr lang="en-US" altLang="zh-CN" sz="3600" b="0" i="0" u="none" strike="noStrike" baseline="0" dirty="0">
                <a:solidFill>
                  <a:srgbClr val="2E74B5"/>
                </a:solidFill>
                <a:latin typeface="Times New Roman" panose="02020603050405020304" pitchFamily="18" charset="0"/>
              </a:rPr>
              <a:t>, etc.) were imputed with 'Unknown'. This preserves records and shows missing information explicitly.</a:t>
            </a:r>
          </a:p>
          <a:p>
            <a:pPr marR="0" lvl="0" rtl="0"/>
            <a:r>
              <a:rPr lang="en-US" altLang="zh-CN" sz="3600" b="0" i="0" u="none" strike="noStrike" baseline="0" dirty="0">
                <a:solidFill>
                  <a:srgbClr val="2E74B5"/>
                </a:solidFill>
                <a:latin typeface="Times New Roman" panose="02020603050405020304" pitchFamily="18" charset="0"/>
              </a:rPr>
              <a:t>Injury numbers (</a:t>
            </a:r>
            <a:r>
              <a:rPr lang="en-US" altLang="zh-CN" sz="3600" b="0" i="0" u="none" strike="noStrike" baseline="0" dirty="0" err="1">
                <a:solidFill>
                  <a:srgbClr val="2E74B5"/>
                </a:solidFill>
                <a:latin typeface="Times New Roman" panose="02020603050405020304" pitchFamily="18" charset="0"/>
              </a:rPr>
              <a:t>Total.Fatal.Injuries</a:t>
            </a:r>
            <a:r>
              <a:rPr lang="en-US" altLang="zh-CN" sz="3600" b="0" i="0" u="none" strike="noStrike" baseline="0" dirty="0">
                <a:solidFill>
                  <a:srgbClr val="2E74B5"/>
                </a:solidFill>
                <a:latin typeface="Times New Roman" panose="02020603050405020304" pitchFamily="18" charset="0"/>
              </a:rPr>
              <a:t>, etc.) were filled with 0, assuming missing as zero.</a:t>
            </a:r>
          </a:p>
          <a:p>
            <a:pPr marR="0" lvl="0" rtl="0"/>
            <a:r>
              <a:rPr lang="en-US" altLang="zh-CN" sz="3600" b="0" i="0" u="none" strike="noStrike" baseline="0" dirty="0">
                <a:solidFill>
                  <a:srgbClr val="2E74B5"/>
                </a:solidFill>
                <a:latin typeface="Times New Roman" panose="02020603050405020304" pitchFamily="18" charset="0"/>
              </a:rPr>
              <a:t>Other numerical (Latitude, Longitude, </a:t>
            </a:r>
            <a:r>
              <a:rPr lang="en-US" altLang="zh-CN" sz="3600" b="0" i="0" u="none" strike="noStrike" baseline="0" dirty="0" err="1">
                <a:solidFill>
                  <a:srgbClr val="2E74B5"/>
                </a:solidFill>
                <a:latin typeface="Times New Roman" panose="02020603050405020304" pitchFamily="18" charset="0"/>
              </a:rPr>
              <a:t>Number.of.Engines</a:t>
            </a:r>
            <a:r>
              <a:rPr lang="en-US" altLang="zh-CN" sz="3600" b="0" i="0" u="none" strike="noStrike" baseline="0" dirty="0">
                <a:solidFill>
                  <a:srgbClr val="2E74B5"/>
                </a:solidFill>
                <a:latin typeface="Times New Roman" panose="02020603050405020304" pitchFamily="18" charset="0"/>
              </a:rPr>
              <a:t>, </a:t>
            </a:r>
            <a:r>
              <a:rPr lang="en-US" altLang="zh-CN" sz="3600" b="0" i="0" u="none" strike="noStrike" baseline="0" dirty="0" err="1">
                <a:solidFill>
                  <a:srgbClr val="2E74B5"/>
                </a:solidFill>
                <a:latin typeface="Times New Roman" panose="02020603050405020304" pitchFamily="18" charset="0"/>
              </a:rPr>
              <a:t>Total.Uninjured</a:t>
            </a:r>
            <a:r>
              <a:rPr lang="en-US" altLang="zh-CN" sz="3600" b="0" i="0" u="none" strike="noStrike" baseline="0" dirty="0">
                <a:solidFill>
                  <a:srgbClr val="2E74B5"/>
                </a:solidFill>
                <a:latin typeface="Times New Roman" panose="02020603050405020304" pitchFamily="18" charset="0"/>
              </a:rPr>
              <a:t>) were filled with their respective medians.</a:t>
            </a:r>
          </a:p>
          <a:p>
            <a:pPr marR="0" lvl="0" rtl="0"/>
            <a:r>
              <a:rPr lang="en-US" altLang="zh-CN" sz="3600" b="0" i="0" u="none" strike="noStrike" baseline="0" dirty="0">
                <a:solidFill>
                  <a:srgbClr val="2E74B5"/>
                </a:solidFill>
                <a:latin typeface="Times New Roman" panose="02020603050405020304" pitchFamily="18" charset="0"/>
              </a:rPr>
              <a:t>Other categorical columns (</a:t>
            </a:r>
            <a:r>
              <a:rPr lang="en-US" altLang="zh-CN" sz="3600" b="0" i="0" u="none" strike="noStrike" baseline="0" dirty="0" err="1">
                <a:solidFill>
                  <a:srgbClr val="2E74B5"/>
                </a:solidFill>
                <a:latin typeface="Times New Roman" panose="02020603050405020304" pitchFamily="18" charset="0"/>
              </a:rPr>
              <a:t>Aircraft.damage</a:t>
            </a:r>
            <a:r>
              <a:rPr lang="en-US" altLang="zh-CN" sz="3600" b="0" i="0" u="none" strike="noStrike" baseline="0" dirty="0">
                <a:solidFill>
                  <a:srgbClr val="2E74B5"/>
                </a:solidFill>
                <a:latin typeface="Times New Roman" panose="02020603050405020304" pitchFamily="18" charset="0"/>
              </a:rPr>
              <a:t>, </a:t>
            </a:r>
            <a:r>
              <a:rPr lang="en-US" altLang="zh-CN" sz="3600" b="0" i="0" u="none" strike="noStrike" baseline="0" dirty="0" err="1">
                <a:solidFill>
                  <a:srgbClr val="2E74B5"/>
                </a:solidFill>
                <a:latin typeface="Times New Roman" panose="02020603050405020304" pitchFamily="18" charset="0"/>
              </a:rPr>
              <a:t>Engine.Type</a:t>
            </a:r>
            <a:r>
              <a:rPr lang="en-US" altLang="zh-CN" sz="3600" b="0" i="0" u="none" strike="noStrike" baseline="0" dirty="0">
                <a:solidFill>
                  <a:srgbClr val="2E74B5"/>
                </a:solidFill>
                <a:latin typeface="Times New Roman" panose="02020603050405020304" pitchFamily="18" charset="0"/>
              </a:rPr>
              <a:t>, etc.) were imputed with their modes.</a:t>
            </a:r>
          </a:p>
          <a:p>
            <a:pPr marR="0" lvl="0" rtl="0"/>
            <a:r>
              <a:rPr lang="en-US" altLang="zh-CN" sz="3600" b="0" i="0" u="none" strike="noStrike" baseline="0" dirty="0">
                <a:solidFill>
                  <a:srgbClr val="2E74B5"/>
                </a:solidFill>
                <a:latin typeface="Times New Roman" panose="02020603050405020304" pitchFamily="18" charset="0"/>
              </a:rPr>
              <a:t>Few records with missing values in Location, Country, Make, Model, and </a:t>
            </a:r>
            <a:r>
              <a:rPr lang="en-US" altLang="zh-CN" sz="3600" b="0" i="0" u="none" strike="noStrike" baseline="0" dirty="0" err="1">
                <a:solidFill>
                  <a:srgbClr val="2E74B5"/>
                </a:solidFill>
                <a:latin typeface="Times New Roman" panose="02020603050405020304" pitchFamily="18" charset="0"/>
              </a:rPr>
              <a:t>Amateur.Built</a:t>
            </a:r>
            <a:r>
              <a:rPr lang="en-US" altLang="zh-CN" sz="3600" b="0" i="0" u="none" strike="noStrike" baseline="0" dirty="0">
                <a:solidFill>
                  <a:srgbClr val="2E74B5"/>
                </a:solidFill>
                <a:latin typeface="Times New Roman" panose="02020603050405020304" pitchFamily="18" charset="0"/>
              </a:rPr>
              <a:t> were removed, considering they constituted a very tiny fraction of the whole dataset.</a:t>
            </a:r>
          </a:p>
          <a:p>
            <a:pPr marR="0" lvl="0" rtl="0"/>
            <a:endParaRPr lang="en-US" altLang="zh-CN" sz="3600" b="0" i="0" u="none" strike="noStrike" baseline="0" dirty="0">
              <a:solidFill>
                <a:srgbClr val="2E74B5"/>
              </a:solidFill>
              <a:latin typeface="Times New Roman" panose="02020603050405020304" pitchFamily="18" charset="0"/>
            </a:endParaRPr>
          </a:p>
          <a:p>
            <a:pPr marL="0" marR="0" lvl="0" indent="0" rtl="0">
              <a:buNone/>
            </a:pPr>
            <a:r>
              <a:rPr lang="en-US" altLang="zh-CN" sz="3600" b="1" i="0" u="none" strike="noStrike" baseline="0" dirty="0">
                <a:solidFill>
                  <a:srgbClr val="2E74B5"/>
                </a:solidFill>
                <a:latin typeface="Times New Roman" panose="02020603050405020304" pitchFamily="18" charset="0"/>
              </a:rPr>
              <a:t>Outcome</a:t>
            </a:r>
          </a:p>
          <a:p>
            <a:pPr marR="0" lvl="0" rtl="0"/>
            <a:r>
              <a:rPr lang="en-US" altLang="zh-CN" sz="3600" b="0" i="0" u="none" strike="noStrike" baseline="0" dirty="0">
                <a:solidFill>
                  <a:srgbClr val="2E74B5"/>
                </a:solidFill>
                <a:latin typeface="Times New Roman" panose="02020603050405020304" pitchFamily="18" charset="0"/>
              </a:rPr>
              <a:t>A dataset that is complete with no missing values, prepared for rigorous examination.</a:t>
            </a:r>
          </a:p>
          <a:p>
            <a:pPr marR="0" lvl="0" rtl="0"/>
            <a:endParaRPr lang="en-US" altLang="zh-CN" b="0" i="0" u="none" strike="noStrike" baseline="0" dirty="0">
              <a:solidFill>
                <a:srgbClr val="2E74B5"/>
              </a:solidFill>
              <a:latin typeface="Times New Roman" panose="02020603050405020304" pitchFamily="18" charset="0"/>
            </a:endParaRPr>
          </a:p>
        </p:txBody>
      </p:sp>
    </p:spTree>
    <p:extLst>
      <p:ext uri="{BB962C8B-B14F-4D97-AF65-F5344CB8AC3E}">
        <p14:creationId xmlns:p14="http://schemas.microsoft.com/office/powerpoint/2010/main" val="711995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BF2C7-B820-81EE-F71C-E57F3E36D1FB}"/>
              </a:ext>
            </a:extLst>
          </p:cNvPr>
          <p:cNvSpPr>
            <a:spLocks noGrp="1"/>
          </p:cNvSpPr>
          <p:nvPr>
            <p:ph type="title"/>
          </p:nvPr>
        </p:nvSpPr>
        <p:spPr>
          <a:xfrm>
            <a:off x="838200" y="1600200"/>
            <a:ext cx="10515600" cy="805070"/>
          </a:xfrm>
        </p:spPr>
        <p:txBody>
          <a:bodyPr/>
          <a:lstStyle/>
          <a:p>
            <a:pPr marR="0" rtl="0"/>
            <a:r>
              <a:rPr lang="en-US" altLang="zh-CN" b="0" i="0" u="none" strike="noStrike" baseline="0" dirty="0">
                <a:solidFill>
                  <a:srgbClr val="2E74B5"/>
                </a:solidFill>
                <a:latin typeface="Times New Roman" panose="02020603050405020304" pitchFamily="18" charset="0"/>
              </a:rPr>
              <a:t>Findings </a:t>
            </a:r>
          </a:p>
        </p:txBody>
      </p:sp>
      <p:sp>
        <p:nvSpPr>
          <p:cNvPr id="3" name="Text Placeholder 2">
            <a:extLst>
              <a:ext uri="{FF2B5EF4-FFF2-40B4-BE49-F238E27FC236}">
                <a16:creationId xmlns:a16="http://schemas.microsoft.com/office/drawing/2014/main" id="{1EEDC196-E38E-2ABE-7A00-82E830B716E0}"/>
              </a:ext>
            </a:extLst>
          </p:cNvPr>
          <p:cNvSpPr>
            <a:spLocks noGrp="1"/>
          </p:cNvSpPr>
          <p:nvPr>
            <p:ph type="body" idx="1"/>
          </p:nvPr>
        </p:nvSpPr>
        <p:spPr>
          <a:xfrm>
            <a:off x="838200" y="2643809"/>
            <a:ext cx="10515600" cy="4134678"/>
          </a:xfrm>
        </p:spPr>
        <p:txBody>
          <a:bodyPr/>
          <a:lstStyle/>
          <a:p>
            <a:pPr marR="0" lvl="0" rtl="0"/>
            <a:r>
              <a:rPr lang="en-US" altLang="zh-CN" b="0" i="0" u="none" strike="noStrike" baseline="0" dirty="0">
                <a:solidFill>
                  <a:srgbClr val="2E74B5"/>
                </a:solidFill>
                <a:latin typeface="Times New Roman" panose="02020603050405020304" pitchFamily="18" charset="0"/>
              </a:rPr>
              <a:t>Aggregate figures of aviation incidents have generally decreased over the past decades. This is indicative of an improved safety environment in aviation.</a:t>
            </a:r>
          </a:p>
          <a:p>
            <a:pPr marR="0" lvl="0" rtl="0"/>
            <a:endParaRPr lang="en-US" altLang="zh-CN" b="0" i="0" u="none" strike="noStrike" baseline="0" dirty="0">
              <a:solidFill>
                <a:srgbClr val="2E74B5"/>
              </a:solidFill>
              <a:latin typeface="Times New Roman" panose="02020603050405020304" pitchFamily="18" charset="0"/>
            </a:endParaRPr>
          </a:p>
          <a:p>
            <a:pPr marR="0" lvl="0" rtl="0"/>
            <a:r>
              <a:rPr lang="en-US" altLang="zh-CN" b="0" i="0" u="none" strike="noStrike" baseline="0" dirty="0">
                <a:solidFill>
                  <a:srgbClr val="2E74B5"/>
                </a:solidFill>
                <a:latin typeface="Times New Roman" panose="02020603050405020304" pitchFamily="18" charset="0"/>
              </a:rPr>
              <a:t>Relevance: This is a trend that signals that while some risks still exist, the overall safety of the sector is improving, which is a good omen for potential market entrants. Second, this highlights the importance of understanding specific risk factors in this changing environment.</a:t>
            </a:r>
          </a:p>
          <a:p>
            <a:pPr marR="0" lvl="0" rtl="0"/>
            <a:endParaRPr lang="en-US" altLang="zh-CN" b="0" i="0" u="none" strike="noStrike" baseline="0" dirty="0">
              <a:solidFill>
                <a:srgbClr val="2E74B5"/>
              </a:solidFill>
              <a:latin typeface="Times New Roman" panose="02020603050405020304" pitchFamily="18" charset="0"/>
            </a:endParaRPr>
          </a:p>
        </p:txBody>
      </p:sp>
      <p:sp>
        <p:nvSpPr>
          <p:cNvPr id="4" name="Title 1">
            <a:extLst>
              <a:ext uri="{FF2B5EF4-FFF2-40B4-BE49-F238E27FC236}">
                <a16:creationId xmlns:a16="http://schemas.microsoft.com/office/drawing/2014/main" id="{636E6454-E960-D80D-8289-C68CAAA0801A}"/>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a:solidFill>
                  <a:srgbClr val="2E74B5"/>
                </a:solidFill>
                <a:latin typeface="Times New Roman" panose="02020603050405020304" pitchFamily="18" charset="0"/>
              </a:rPr>
              <a:t>Overall Patterns of Aviation Accidents</a:t>
            </a:r>
            <a:endParaRPr lang="en-US" altLang="zh-CN" b="1" dirty="0">
              <a:solidFill>
                <a:srgbClr val="2E74B5"/>
              </a:solidFill>
              <a:latin typeface="Times New Roman" panose="02020603050405020304" pitchFamily="18" charset="0"/>
            </a:endParaRPr>
          </a:p>
        </p:txBody>
      </p:sp>
    </p:spTree>
    <p:extLst>
      <p:ext uri="{BB962C8B-B14F-4D97-AF65-F5344CB8AC3E}">
        <p14:creationId xmlns:p14="http://schemas.microsoft.com/office/powerpoint/2010/main" val="2639851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0F498-CA72-8648-F262-C430EBEA76B1}"/>
              </a:ext>
            </a:extLst>
          </p:cNvPr>
          <p:cNvSpPr>
            <a:spLocks noGrp="1"/>
          </p:cNvSpPr>
          <p:nvPr>
            <p:ph type="title"/>
          </p:nvPr>
        </p:nvSpPr>
        <p:spPr/>
        <p:txBody>
          <a:bodyPr/>
          <a:lstStyle/>
          <a:p>
            <a:pPr marR="0" rtl="0"/>
            <a:r>
              <a:rPr lang="en-US" altLang="zh-CN" b="1" i="0" u="none" strike="noStrike" baseline="0">
                <a:solidFill>
                  <a:srgbClr val="2E74B5"/>
                </a:solidFill>
                <a:latin typeface="Times New Roman" panose="02020603050405020304" pitchFamily="18" charset="0"/>
              </a:rPr>
              <a:t>Visualization</a:t>
            </a:r>
          </a:p>
        </p:txBody>
      </p:sp>
      <p:sp>
        <p:nvSpPr>
          <p:cNvPr id="3" name="Text Placeholder 2">
            <a:extLst>
              <a:ext uri="{FF2B5EF4-FFF2-40B4-BE49-F238E27FC236}">
                <a16:creationId xmlns:a16="http://schemas.microsoft.com/office/drawing/2014/main" id="{D83165E4-AE34-4D8B-40C5-6E3D4746802D}"/>
              </a:ext>
            </a:extLst>
          </p:cNvPr>
          <p:cNvSpPr>
            <a:spLocks noGrp="1"/>
          </p:cNvSpPr>
          <p:nvPr>
            <p:ph type="body" idx="1"/>
          </p:nvPr>
        </p:nvSpPr>
        <p:spPr>
          <a:xfrm>
            <a:off x="838200" y="1457325"/>
            <a:ext cx="10515600" cy="4719638"/>
          </a:xfrm>
        </p:spPr>
        <p:txBody>
          <a:bodyPr/>
          <a:lstStyle/>
          <a:p>
            <a:r>
              <a:rPr lang="en-US" dirty="0"/>
              <a:t>Caption: Temporal Trends in Aviation Incidents (by Year). Each point represents the number of incidents noted during a given year. The line depicts the overall trend.</a:t>
            </a:r>
          </a:p>
        </p:txBody>
      </p:sp>
      <p:pic>
        <p:nvPicPr>
          <p:cNvPr id="4" name="Code_Generated_Image.png">
            <a:extLst>
              <a:ext uri="{FF2B5EF4-FFF2-40B4-BE49-F238E27FC236}">
                <a16:creationId xmlns:a16="http://schemas.microsoft.com/office/drawing/2014/main" id="{3B03FE54-95D5-738B-6981-9E59EC90B5DE}"/>
              </a:ext>
            </a:extLst>
          </p:cNvPr>
          <p:cNvPicPr>
            <a:picLocks noChangeAspect="1"/>
          </p:cNvPicPr>
          <p:nvPr/>
        </p:nvPicPr>
        <p:blipFill>
          <a:blip r:embed="rId2" r:link="rId3">
            <a:extLst>
              <a:ext uri="{28A0092B-C50C-407E-A947-70E740481C1C}">
                <a14:useLocalDpi xmlns:a14="http://schemas.microsoft.com/office/drawing/2010/main" val="0"/>
              </a:ext>
            </a:extLst>
          </a:blip>
          <a:stretch>
            <a:fillRect/>
          </a:stretch>
        </p:blipFill>
        <p:spPr>
          <a:xfrm>
            <a:off x="1352550" y="2579609"/>
            <a:ext cx="8496300" cy="3941841"/>
          </a:xfrm>
          <a:prstGeom prst="rect">
            <a:avLst/>
          </a:prstGeom>
        </p:spPr>
      </p:pic>
    </p:spTree>
    <p:extLst>
      <p:ext uri="{BB962C8B-B14F-4D97-AF65-F5344CB8AC3E}">
        <p14:creationId xmlns:p14="http://schemas.microsoft.com/office/powerpoint/2010/main" val="1710869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Template>
  <TotalTime>1690</TotalTime>
  <Words>1955</Words>
  <Application>Microsoft Office PowerPoint</Application>
  <PresentationFormat>Widescreen</PresentationFormat>
  <Paragraphs>126</Paragraphs>
  <Slides>30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Times New Roman</vt:lpstr>
      <vt:lpstr>Office Theme</vt:lpstr>
      <vt:lpstr>Aviation Investment: New Venture Risk Evaluation - Project Presentation</vt:lpstr>
      <vt:lpstr>Practical Challenge </vt:lpstr>
      <vt:lpstr>Key Recommendations</vt:lpstr>
      <vt:lpstr>Data Summary and Preparation Overview</vt:lpstr>
      <vt:lpstr>Cont</vt:lpstr>
      <vt:lpstr>Data Limitations</vt:lpstr>
      <vt:lpstr>Data Preparation Overview</vt:lpstr>
      <vt:lpstr>Findings </vt:lpstr>
      <vt:lpstr>Visualization</vt:lpstr>
      <vt:lpstr>Risk by Aircraft Category - Incident Frequency</vt:lpstr>
      <vt:lpstr> Risk Associated with Aircraft Categories - Severity of Injuries</vt:lpstr>
      <vt:lpstr>Visualization</vt:lpstr>
      <vt:lpstr>Visualization</vt:lpstr>
      <vt:lpstr> Risk by Aircraft Classification - Aircraft Damage Severity</vt:lpstr>
      <vt:lpstr>Visualization</vt:lpstr>
      <vt:lpstr> Comprehensive Analysis: Risk Assessment of Leading Aircraft Manufacturers and Models</vt:lpstr>
      <vt:lpstr>Visualization</vt:lpstr>
      <vt:lpstr>Visualization</vt:lpstr>
      <vt:lpstr>In-Depth Analysis: Damage Patterns of Leading Aircraft Makes and Models</vt:lpstr>
      <vt:lpstr>Visualization</vt:lpstr>
      <vt:lpstr>Other visualizations </vt:lpstr>
      <vt:lpstr>Incident Frequency by Broad Phase of Flight  </vt:lpstr>
      <vt:lpstr>Distribution of Total Fatal Injuries by Top Aircraft Make </vt:lpstr>
      <vt:lpstr>Accident Rates Over Time (1962–2023) by Aircraft Category </vt:lpstr>
      <vt:lpstr>Aircraft Categories with the 10 Lowest Incident Counts</vt:lpstr>
      <vt:lpstr> Recommendations and Practical Tips</vt:lpstr>
      <vt:lpstr>Commercial Operations (Targeted Aircraft Procurement</vt:lpstr>
      <vt:lpstr>General Risk Mitigation Recommendations </vt:lpstr>
      <vt:lpstr>  Summary and Future Actions Conclusion</vt:lpstr>
      <vt:lpstr>Next Steps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hufti moha</dc:creator>
  <cp:lastModifiedBy>hufti moha</cp:lastModifiedBy>
  <cp:revision>2</cp:revision>
  <dcterms:created xsi:type="dcterms:W3CDTF">2025-06-24T19:28:56Z</dcterms:created>
  <dcterms:modified xsi:type="dcterms:W3CDTF">2025-06-25T23:39:11Z</dcterms:modified>
</cp:coreProperties>
</file>