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Default Extension="wdp" ContentType="image/vnd.ms-photo"/>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312" r:id="rId2"/>
    <p:sldId id="374" r:id="rId3"/>
    <p:sldId id="516" r:id="rId4"/>
    <p:sldId id="517" r:id="rId5"/>
    <p:sldId id="519" r:id="rId6"/>
    <p:sldId id="520" r:id="rId7"/>
    <p:sldId id="521" r:id="rId8"/>
    <p:sldId id="522" r:id="rId9"/>
    <p:sldId id="523" r:id="rId10"/>
    <p:sldId id="524" r:id="rId11"/>
    <p:sldId id="525" r:id="rId12"/>
    <p:sldId id="526" r:id="rId13"/>
    <p:sldId id="527" r:id="rId14"/>
    <p:sldId id="528" r:id="rId15"/>
    <p:sldId id="529" r:id="rId16"/>
    <p:sldId id="530" r:id="rId17"/>
    <p:sldId id="531" r:id="rId18"/>
    <p:sldId id="532" r:id="rId19"/>
    <p:sldId id="533" r:id="rId20"/>
    <p:sldId id="534" r:id="rId21"/>
    <p:sldId id="512" r:id="rId22"/>
    <p:sldId id="535" r:id="rId23"/>
    <p:sldId id="536" r:id="rId24"/>
  </p:sldIdLst>
  <p:sldSz cx="12192000" cy="6858000"/>
  <p:notesSz cx="6797675" cy="99250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5F5F5F"/>
    <a:srgbClr val="FFCC99"/>
    <a:srgbClr val="DDDDDD"/>
    <a:srgbClr val="FFFF99"/>
    <a:srgbClr val="B2B2B2"/>
    <a:srgbClr val="000000"/>
    <a:srgbClr val="FFFFCC"/>
    <a:srgbClr val="FFFFFF"/>
    <a:srgbClr val="FF99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65" autoAdjust="0"/>
    <p:restoredTop sz="94404" autoAdjust="0"/>
  </p:normalViewPr>
  <p:slideViewPr>
    <p:cSldViewPr snapToGrid="0">
      <p:cViewPr varScale="1">
        <p:scale>
          <a:sx n="70" d="100"/>
          <a:sy n="70" d="100"/>
        </p:scale>
        <p:origin x="-660" y="-66"/>
      </p:cViewPr>
      <p:guideLst>
        <p:guide orient="horz" pos="2160"/>
        <p:guide pos="3840"/>
      </p:guideLst>
    </p:cSldViewPr>
  </p:slideViewPr>
  <p:outlineViewPr>
    <p:cViewPr>
      <p:scale>
        <a:sx n="33" d="100"/>
        <a:sy n="33" d="100"/>
      </p:scale>
      <p:origin x="0" y="-24564"/>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53" d="100"/>
          <a:sy n="53" d="100"/>
        </p:scale>
        <p:origin x="2934" y="84"/>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2"/>
            <a:ext cx="2946400" cy="4968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9688" y="2"/>
            <a:ext cx="2946400" cy="496888"/>
          </a:xfrm>
          <a:prstGeom prst="rect">
            <a:avLst/>
          </a:prstGeom>
        </p:spPr>
        <p:txBody>
          <a:bodyPr vert="horz" lIns="91440" tIns="45720" rIns="91440" bIns="45720" rtlCol="0"/>
          <a:lstStyle>
            <a:lvl1pPr algn="r">
              <a:defRPr sz="1200"/>
            </a:lvl1pPr>
          </a:lstStyle>
          <a:p>
            <a:fld id="{AC77E6C2-E69F-4212-9A52-693D7D65F0F2}" type="datetimeFigureOut">
              <a:rPr lang="zh-CN" altLang="en-US" smtClean="0"/>
              <a:pPr/>
              <a:t>2017/12/15</a:t>
            </a:fld>
            <a:endParaRPr lang="zh-CN" altLang="en-US"/>
          </a:p>
        </p:txBody>
      </p:sp>
      <p:sp>
        <p:nvSpPr>
          <p:cNvPr id="4" name="页脚占位符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04867374-7723-4C45-A362-5404DE26C053}" type="slidenum">
              <a:rPr lang="zh-CN" altLang="en-US" smtClean="0"/>
              <a:pPr/>
              <a:t>‹#›</a:t>
            </a:fld>
            <a:endParaRPr lang="zh-CN" altLang="en-US"/>
          </a:p>
        </p:txBody>
      </p:sp>
    </p:spTree>
    <p:extLst>
      <p:ext uri="{BB962C8B-B14F-4D97-AF65-F5344CB8AC3E}">
        <p14:creationId xmlns="" xmlns:p14="http://schemas.microsoft.com/office/powerpoint/2010/main" val="2234276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5EA1259E-5AB5-4DAC-BDA9-02B7860906D4}" type="datetimeFigureOut">
              <a:rPr lang="zh-CN" altLang="en-US" smtClean="0"/>
              <a:pPr/>
              <a:t>2017/12/15</a:t>
            </a:fld>
            <a:endParaRPr lang="zh-CN" altLang="en-US"/>
          </a:p>
        </p:txBody>
      </p:sp>
      <p:sp>
        <p:nvSpPr>
          <p:cNvPr id="4" name="幻灯片图像占位符 3"/>
          <p:cNvSpPr>
            <a:spLocks noGrp="1" noRot="1" noChangeAspect="1"/>
          </p:cNvSpPr>
          <p:nvPr>
            <p:ph type="sldImg" idx="2"/>
          </p:nvPr>
        </p:nvSpPr>
        <p:spPr>
          <a:xfrm>
            <a:off x="92075" y="744538"/>
            <a:ext cx="6613525" cy="3721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450" y="4714875"/>
            <a:ext cx="5438775" cy="44656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26575"/>
            <a:ext cx="2946400" cy="49688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49688" y="9426575"/>
            <a:ext cx="2946400" cy="496888"/>
          </a:xfrm>
          <a:prstGeom prst="rect">
            <a:avLst/>
          </a:prstGeom>
        </p:spPr>
        <p:txBody>
          <a:bodyPr vert="horz" lIns="91440" tIns="45720" rIns="91440" bIns="45720" rtlCol="0" anchor="b"/>
          <a:lstStyle>
            <a:lvl1pPr algn="r">
              <a:defRPr sz="1200"/>
            </a:lvl1pPr>
          </a:lstStyle>
          <a:p>
            <a:fld id="{DE19FCDB-6651-4108-A4C6-ADAD8EBC9452}" type="slidenum">
              <a:rPr lang="zh-CN" altLang="en-US" smtClean="0"/>
              <a:pPr/>
              <a:t>‹#›</a:t>
            </a:fld>
            <a:endParaRPr lang="zh-CN" altLang="en-US"/>
          </a:p>
        </p:txBody>
      </p:sp>
    </p:spTree>
    <p:extLst>
      <p:ext uri="{BB962C8B-B14F-4D97-AF65-F5344CB8AC3E}">
        <p14:creationId xmlns="" xmlns:p14="http://schemas.microsoft.com/office/powerpoint/2010/main" val="1331544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3070066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cxnSp>
        <p:nvCxnSpPr>
          <p:cNvPr id="3" name="直接连接符 2"/>
          <p:cNvCxnSpPr/>
          <p:nvPr userDrawn="1"/>
        </p:nvCxnSpPr>
        <p:spPr>
          <a:xfrm>
            <a:off x="2" y="2862324"/>
            <a:ext cx="12193624" cy="0"/>
          </a:xfrm>
          <a:prstGeom prst="line">
            <a:avLst/>
          </a:prstGeom>
          <a:noFill/>
          <a:ln w="57150">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5" name="五边形 4"/>
          <p:cNvSpPr/>
          <p:nvPr userDrawn="1"/>
        </p:nvSpPr>
        <p:spPr>
          <a:xfrm>
            <a:off x="3" y="343835"/>
            <a:ext cx="3288418" cy="432048"/>
          </a:xfrm>
          <a:prstGeom prst="homePlate">
            <a:avLst>
              <a:gd name="adj" fmla="val 26606"/>
            </a:avLst>
          </a:prstGeom>
          <a:solidFill>
            <a:schemeClr val="accent4">
              <a:lumMod val="60000"/>
              <a:lumOff val="40000"/>
            </a:schemeClr>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anchor="t" anchorCtr="0" compatLnSpc="1">
            <a:prstTxWarp prst="textNoShape">
              <a:avLst/>
            </a:prstTxWarp>
          </a:bodyPr>
          <a:lstStyle/>
          <a:p>
            <a:pPr lvl="0"/>
            <a:endParaRPr lang="zh-CN" altLang="en-US" sz="1800">
              <a:solidFill>
                <a:schemeClr val="tx1"/>
              </a:solidFill>
            </a:endParaRPr>
          </a:p>
        </p:txBody>
      </p:sp>
      <p:sp>
        <p:nvSpPr>
          <p:cNvPr id="6" name="燕尾形 5"/>
          <p:cNvSpPr/>
          <p:nvPr userDrawn="1"/>
        </p:nvSpPr>
        <p:spPr>
          <a:xfrm>
            <a:off x="3277244" y="343835"/>
            <a:ext cx="215968" cy="432048"/>
          </a:xfrm>
          <a:prstGeom prst="chevron">
            <a:avLst/>
          </a:prstGeom>
          <a:solidFill>
            <a:schemeClr val="accent4">
              <a:lumMod val="75000"/>
            </a:schemeClr>
          </a:solidFill>
          <a:ln w="952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anchor="t" anchorCtr="0" compatLnSpc="1">
            <a:prstTxWarp prst="textNoShape">
              <a:avLst/>
            </a:prstTxWarp>
          </a:bodyPr>
          <a:lstStyle/>
          <a:p>
            <a:pPr lvl="0"/>
            <a:endParaRPr lang="zh-CN" altLang="en-US" sz="1800">
              <a:solidFill>
                <a:schemeClr val="tx1"/>
              </a:solidFill>
            </a:endParaRPr>
          </a:p>
        </p:txBody>
      </p:sp>
      <p:sp>
        <p:nvSpPr>
          <p:cNvPr id="7" name="燕尾形 6"/>
          <p:cNvSpPr/>
          <p:nvPr userDrawn="1"/>
        </p:nvSpPr>
        <p:spPr>
          <a:xfrm>
            <a:off x="3482037" y="343835"/>
            <a:ext cx="215968" cy="432048"/>
          </a:xfrm>
          <a:prstGeom prst="chevron">
            <a:avLst/>
          </a:prstGeom>
          <a:solidFill>
            <a:schemeClr val="accent4">
              <a:lumMod val="75000"/>
            </a:schemeClr>
          </a:solidFill>
          <a:ln w="952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anchor="t" anchorCtr="0" compatLnSpc="1">
            <a:prstTxWarp prst="textNoShape">
              <a:avLst/>
            </a:prstTxWarp>
          </a:bodyPr>
          <a:lstStyle/>
          <a:p>
            <a:pPr lvl="0"/>
            <a:endParaRPr lang="zh-CN" altLang="en-US" sz="1800">
              <a:solidFill>
                <a:schemeClr val="tx1"/>
              </a:solidFill>
            </a:endParaRPr>
          </a:p>
        </p:txBody>
      </p:sp>
      <p:sp>
        <p:nvSpPr>
          <p:cNvPr id="9" name="文本框 8"/>
          <p:cNvSpPr txBox="1"/>
          <p:nvPr userDrawn="1"/>
        </p:nvSpPr>
        <p:spPr>
          <a:xfrm>
            <a:off x="849086" y="317710"/>
            <a:ext cx="1189552" cy="462250"/>
          </a:xfrm>
          <a:prstGeom prst="rect">
            <a:avLst/>
          </a:prstGeom>
          <a:noFill/>
        </p:spPr>
        <p:txBody>
          <a:bodyPr wrap="square" rtlCol="0">
            <a:spAutoFit/>
          </a:bodyPr>
          <a:lstStyle/>
          <a:p>
            <a:pPr algn="r"/>
            <a:r>
              <a:rPr lang="zh-CN" altLang="en-US" sz="2400" dirty="0" smtClean="0">
                <a:solidFill>
                  <a:schemeClr val="tx1"/>
                </a:solidFill>
                <a:ea typeface="微软雅黑"/>
              </a:rPr>
              <a:t>目  录</a:t>
            </a:r>
            <a:endParaRPr lang="zh-CN" altLang="en-US" sz="2400" dirty="0">
              <a:solidFill>
                <a:schemeClr val="tx1"/>
              </a:solidFill>
              <a:ea typeface="微软雅黑"/>
            </a:endParaRPr>
          </a:p>
        </p:txBody>
      </p:sp>
      <p:sp>
        <p:nvSpPr>
          <p:cNvPr id="17" name="文本占位符 16"/>
          <p:cNvSpPr>
            <a:spLocks noGrp="1"/>
          </p:cNvSpPr>
          <p:nvPr>
            <p:ph type="body" sz="quarter" idx="11" hasCustomPrompt="1"/>
          </p:nvPr>
        </p:nvSpPr>
        <p:spPr>
          <a:xfrm>
            <a:off x="6306464" y="2116261"/>
            <a:ext cx="4459629" cy="717550"/>
          </a:xfrm>
          <a:prstGeom prst="rect">
            <a:avLst/>
          </a:prstGeom>
        </p:spPr>
        <p:txBody>
          <a:bodyPr/>
          <a:lstStyle>
            <a:lvl1pPr marL="0" indent="0">
              <a:buNone/>
              <a:defRPr lang="zh-CN" altLang="en-US" sz="3600" b="1" kern="1200" dirty="0">
                <a:solidFill>
                  <a:schemeClr val="tx1">
                    <a:lumMod val="65000"/>
                    <a:lumOff val="35000"/>
                  </a:schemeClr>
                </a:solidFill>
                <a:latin typeface="微软雅黑" pitchFamily="34" charset="-122"/>
                <a:ea typeface="微软雅黑" pitchFamily="34" charset="-122"/>
                <a:cs typeface="+mn-cs"/>
              </a:defRPr>
            </a:lvl1pPr>
          </a:lstStyle>
          <a:p>
            <a:pPr lvl="0"/>
            <a:r>
              <a:rPr lang="zh-CN" altLang="en-US" dirty="0" smtClean="0"/>
              <a:t>请输入汇报部门</a:t>
            </a:r>
            <a:endParaRPr lang="zh-CN" altLang="en-US" dirty="0"/>
          </a:p>
        </p:txBody>
      </p:sp>
      <p:sp>
        <p:nvSpPr>
          <p:cNvPr id="20" name="文本占位符 11"/>
          <p:cNvSpPr>
            <a:spLocks noGrp="1"/>
          </p:cNvSpPr>
          <p:nvPr>
            <p:ph type="body" sz="quarter" idx="12" hasCustomPrompt="1"/>
          </p:nvPr>
        </p:nvSpPr>
        <p:spPr>
          <a:xfrm>
            <a:off x="6670498" y="3133046"/>
            <a:ext cx="2711722" cy="359519"/>
          </a:xfrm>
          <a:prstGeom prst="rect">
            <a:avLst/>
          </a:prstGeom>
        </p:spPr>
        <p:txBody>
          <a:bodyPr/>
          <a:lstStyle>
            <a:lvl1pPr marL="342900" indent="-342900" algn="l" defTabSz="914400" rtl="0" eaLnBrk="1" latinLnBrk="0" hangingPunct="1">
              <a:buFont typeface="+mj-lt"/>
              <a:buAutoNum type="arabicPeriod"/>
              <a:defRPr lang="zh-CN" altLang="en-US" sz="1800" kern="0" dirty="0">
                <a:solidFill>
                  <a:schemeClr val="tx1">
                    <a:lumMod val="65000"/>
                    <a:lumOff val="35000"/>
                  </a:schemeClr>
                </a:solidFill>
                <a:latin typeface="微软雅黑" pitchFamily="34" charset="-122"/>
                <a:ea typeface="微软雅黑" pitchFamily="34" charset="-122"/>
                <a:cs typeface="+mn-cs"/>
              </a:defRPr>
            </a:lvl1pPr>
          </a:lstStyle>
          <a:p>
            <a:pPr lvl="0"/>
            <a:r>
              <a:rPr lang="zh-CN" altLang="en-US" dirty="0" smtClean="0"/>
              <a:t>单击此处编辑标题</a:t>
            </a:r>
            <a:endParaRPr lang="zh-CN" altLang="en-US" dirty="0"/>
          </a:p>
        </p:txBody>
      </p:sp>
      <p:pic>
        <p:nvPicPr>
          <p:cNvPr id="10" name="图片 9"/>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0604500" y="172988"/>
            <a:ext cx="1460500" cy="1205790"/>
          </a:xfrm>
          <a:prstGeom prst="rect">
            <a:avLst/>
          </a:prstGeom>
        </p:spPr>
      </p:pic>
    </p:spTree>
    <p:extLst>
      <p:ext uri="{BB962C8B-B14F-4D97-AF65-F5344CB8AC3E}">
        <p14:creationId xmlns="" xmlns:p14="http://schemas.microsoft.com/office/powerpoint/2010/main" val="27393946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9" name="矩形 18"/>
          <p:cNvSpPr/>
          <p:nvPr userDrawn="1"/>
        </p:nvSpPr>
        <p:spPr>
          <a:xfrm>
            <a:off x="0" y="1"/>
            <a:ext cx="12192000" cy="1905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3" name="矩形 22"/>
          <p:cNvSpPr/>
          <p:nvPr userDrawn="1"/>
        </p:nvSpPr>
        <p:spPr>
          <a:xfrm>
            <a:off x="11495194" y="6257927"/>
            <a:ext cx="696806" cy="441340"/>
          </a:xfrm>
          <a:prstGeom prst="rect">
            <a:avLst/>
          </a:prstGeom>
          <a:solidFill>
            <a:schemeClr val="accent4">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微软雅黑" panose="020B0503020204020204" pitchFamily="34" charset="-122"/>
              <a:ea typeface="微软雅黑" panose="020B0503020204020204" pitchFamily="34" charset="-122"/>
            </a:endParaRPr>
          </a:p>
        </p:txBody>
      </p:sp>
      <p:sp>
        <p:nvSpPr>
          <p:cNvPr id="24" name="TextBox 15"/>
          <p:cNvSpPr txBox="1"/>
          <p:nvPr userDrawn="1"/>
        </p:nvSpPr>
        <p:spPr>
          <a:xfrm>
            <a:off x="11720411" y="6309320"/>
            <a:ext cx="518091" cy="338554"/>
          </a:xfrm>
          <a:prstGeom prst="rect">
            <a:avLst/>
          </a:prstGeom>
          <a:noFill/>
        </p:spPr>
        <p:txBody>
          <a:bodyPr wrap="none" rtlCol="0">
            <a:spAutoFit/>
          </a:bodyPr>
          <a:lstStyle/>
          <a:p>
            <a:fld id="{2EEF1883-7A0E-4F66-9932-E581691AD397}" type="slidenum">
              <a:rPr lang="zh-CN" altLang="en-US" sz="1600" smtClean="0">
                <a:solidFill>
                  <a:schemeClr val="tx1">
                    <a:lumMod val="95000"/>
                    <a:lumOff val="5000"/>
                  </a:schemeClr>
                </a:solidFill>
                <a:latin typeface="微软雅黑" panose="020B0503020204020204" pitchFamily="34" charset="-122"/>
                <a:ea typeface="微软雅黑" panose="020B0503020204020204" pitchFamily="34" charset="-122"/>
              </a:rPr>
              <a:pPr/>
              <a:t>‹#›</a:t>
            </a:fld>
            <a:r>
              <a:rPr lang="zh-CN" altLang="en-US" sz="1600" dirty="0" smtClean="0">
                <a:solidFill>
                  <a:schemeClr val="bg1"/>
                </a:solidFill>
                <a:latin typeface="微软雅黑" panose="020B0503020204020204" pitchFamily="34" charset="-122"/>
                <a:ea typeface="微软雅黑" panose="020B0503020204020204" pitchFamily="34" charset="-122"/>
              </a:rPr>
              <a:t> </a:t>
            </a:r>
            <a:endParaRPr lang="zh-CN" altLang="en-US" sz="1600" b="0" dirty="0">
              <a:solidFill>
                <a:schemeClr val="bg1"/>
              </a:solidFill>
              <a:latin typeface="微软雅黑" pitchFamily="34" charset="-122"/>
              <a:ea typeface="微软雅黑" pitchFamily="34" charset="-122"/>
            </a:endParaRPr>
          </a:p>
        </p:txBody>
      </p:sp>
      <p:sp>
        <p:nvSpPr>
          <p:cNvPr id="3" name="文本占位符 2"/>
          <p:cNvSpPr>
            <a:spLocks noGrp="1"/>
          </p:cNvSpPr>
          <p:nvPr>
            <p:ph type="body" sz="quarter" idx="14" hasCustomPrompt="1"/>
          </p:nvPr>
        </p:nvSpPr>
        <p:spPr>
          <a:xfrm>
            <a:off x="749300" y="1765300"/>
            <a:ext cx="7480300" cy="22225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smtClean="0"/>
              <a:t>请输入文本请输入文本</a:t>
            </a:r>
            <a:endParaRPr lang="en-US" altLang="zh-CN" dirty="0" smtClean="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smtClean="0"/>
              <a:t>请输入文本请输入文本</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smtClean="0"/>
              <a:t>请输入文本请输入文本</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smtClean="0"/>
              <a:t>请输入文本请输入文本</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smtClean="0"/>
              <a:t>请输入文本请输入文本</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smtClean="0"/>
              <a:t>请输入文本请输入文本</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zh-CN" altLang="en-US" dirty="0" smtClean="0"/>
          </a:p>
          <a:p>
            <a:pPr lvl="0"/>
            <a:endParaRPr lang="zh-CN" altLang="en-US" dirty="0"/>
          </a:p>
        </p:txBody>
      </p:sp>
      <p:sp>
        <p:nvSpPr>
          <p:cNvPr id="12" name="矩形 11"/>
          <p:cNvSpPr/>
          <p:nvPr userDrawn="1"/>
        </p:nvSpPr>
        <p:spPr>
          <a:xfrm>
            <a:off x="323557" y="240631"/>
            <a:ext cx="723189" cy="828513"/>
          </a:xfrm>
          <a:prstGeom prst="rect">
            <a:avLst/>
          </a:prstGeom>
          <a:solidFill>
            <a:schemeClr val="accent4">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b="1" dirty="0" smtClean="0">
              <a:latin typeface="微软雅黑" panose="020B0503020204020204" pitchFamily="34" charset="-122"/>
              <a:ea typeface="微软雅黑" panose="020B0503020204020204" pitchFamily="34" charset="-122"/>
            </a:endParaRPr>
          </a:p>
        </p:txBody>
      </p:sp>
      <p:sp>
        <p:nvSpPr>
          <p:cNvPr id="13" name="文本占位符 8"/>
          <p:cNvSpPr>
            <a:spLocks noGrp="1"/>
          </p:cNvSpPr>
          <p:nvPr>
            <p:ph type="body" sz="quarter" idx="10" hasCustomPrompt="1"/>
          </p:nvPr>
        </p:nvSpPr>
        <p:spPr>
          <a:xfrm>
            <a:off x="326494" y="493633"/>
            <a:ext cx="708223" cy="379872"/>
          </a:xfrm>
          <a:prstGeom prst="rect">
            <a:avLst/>
          </a:prstGeom>
        </p:spPr>
        <p:txBody>
          <a:bodyPr/>
          <a:lstStyle>
            <a:lvl1pPr marL="0" indent="0">
              <a:buNone/>
              <a:defRPr sz="2000">
                <a:latin typeface="微软雅黑" panose="020B0503020204020204" pitchFamily="34" charset="-122"/>
                <a:ea typeface="微软雅黑" panose="020B0503020204020204" pitchFamily="34" charset="-122"/>
              </a:defRPr>
            </a:lvl1pPr>
          </a:lstStyle>
          <a:p>
            <a:pPr lvl="0"/>
            <a:r>
              <a:rPr lang="zh-CN" altLang="en-US" dirty="0" smtClean="0"/>
              <a:t>标号</a:t>
            </a:r>
            <a:endParaRPr lang="en-US" altLang="zh-CN" dirty="0" smtClean="0"/>
          </a:p>
        </p:txBody>
      </p:sp>
      <p:sp>
        <p:nvSpPr>
          <p:cNvPr id="14" name="文本占位符 29"/>
          <p:cNvSpPr>
            <a:spLocks noGrp="1"/>
          </p:cNvSpPr>
          <p:nvPr>
            <p:ph type="body" sz="quarter" idx="13" hasCustomPrompt="1"/>
          </p:nvPr>
        </p:nvSpPr>
        <p:spPr>
          <a:xfrm>
            <a:off x="1357725" y="648125"/>
            <a:ext cx="2603500" cy="374569"/>
          </a:xfrm>
          <a:prstGeom prst="rect">
            <a:avLst/>
          </a:prstGeom>
        </p:spPr>
        <p:txBody>
          <a:bodyPr/>
          <a:lstStyle>
            <a:lvl1pPr marL="0" indent="0">
              <a:buNone/>
              <a:defRPr lang="zh-CN" altLang="en-US" sz="2000" b="1" kern="1200" dirty="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smtClean="0"/>
              <a:t>请插入小标题</a:t>
            </a:r>
            <a:endParaRPr lang="zh-CN" altLang="en-US" dirty="0"/>
          </a:p>
        </p:txBody>
      </p:sp>
      <p:sp>
        <p:nvSpPr>
          <p:cNvPr id="15" name="矩形 14"/>
          <p:cNvSpPr/>
          <p:nvPr userDrawn="1"/>
        </p:nvSpPr>
        <p:spPr>
          <a:xfrm>
            <a:off x="1204733" y="617557"/>
            <a:ext cx="71119" cy="4207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16" name="图片 15"/>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1239501" y="266305"/>
            <a:ext cx="850900" cy="702503"/>
          </a:xfrm>
          <a:prstGeom prst="rect">
            <a:avLst/>
          </a:prstGeom>
        </p:spPr>
      </p:pic>
    </p:spTree>
    <p:extLst>
      <p:ext uri="{BB962C8B-B14F-4D97-AF65-F5344CB8AC3E}">
        <p14:creationId xmlns="" xmlns:p14="http://schemas.microsoft.com/office/powerpoint/2010/main" val="26347486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1" name="矩形 10"/>
          <p:cNvSpPr/>
          <p:nvPr userDrawn="1"/>
        </p:nvSpPr>
        <p:spPr>
          <a:xfrm>
            <a:off x="0" y="1"/>
            <a:ext cx="12192000" cy="1905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323557" y="240631"/>
            <a:ext cx="723189" cy="828513"/>
          </a:xfrm>
          <a:prstGeom prst="rect">
            <a:avLst/>
          </a:prstGeom>
          <a:solidFill>
            <a:schemeClr val="accent4">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b="1" dirty="0" smtClean="0">
              <a:latin typeface="微软雅黑" panose="020B0503020204020204" pitchFamily="34" charset="-122"/>
              <a:ea typeface="微软雅黑" panose="020B0503020204020204" pitchFamily="34" charset="-122"/>
            </a:endParaRPr>
          </a:p>
        </p:txBody>
      </p:sp>
      <p:sp>
        <p:nvSpPr>
          <p:cNvPr id="6" name="文本占位符 8"/>
          <p:cNvSpPr>
            <a:spLocks noGrp="1"/>
          </p:cNvSpPr>
          <p:nvPr>
            <p:ph type="body" sz="quarter" idx="10" hasCustomPrompt="1"/>
          </p:nvPr>
        </p:nvSpPr>
        <p:spPr>
          <a:xfrm>
            <a:off x="326494" y="493633"/>
            <a:ext cx="708223" cy="379872"/>
          </a:xfrm>
          <a:prstGeom prst="rect">
            <a:avLst/>
          </a:prstGeom>
        </p:spPr>
        <p:txBody>
          <a:bodyPr/>
          <a:lstStyle>
            <a:lvl1pPr marL="0" indent="0">
              <a:buNone/>
              <a:defRPr sz="2000">
                <a:latin typeface="微软雅黑" panose="020B0503020204020204" pitchFamily="34" charset="-122"/>
                <a:ea typeface="微软雅黑" panose="020B0503020204020204" pitchFamily="34" charset="-122"/>
              </a:defRPr>
            </a:lvl1pPr>
          </a:lstStyle>
          <a:p>
            <a:pPr lvl="0"/>
            <a:r>
              <a:rPr lang="zh-CN" altLang="en-US" dirty="0" smtClean="0"/>
              <a:t>标号</a:t>
            </a:r>
            <a:endParaRPr lang="en-US" altLang="zh-CN" dirty="0" smtClean="0"/>
          </a:p>
        </p:txBody>
      </p:sp>
      <p:sp>
        <p:nvSpPr>
          <p:cNvPr id="13" name="矩形 12"/>
          <p:cNvSpPr/>
          <p:nvPr userDrawn="1"/>
        </p:nvSpPr>
        <p:spPr>
          <a:xfrm>
            <a:off x="11720410" y="6257927"/>
            <a:ext cx="471589" cy="441340"/>
          </a:xfrm>
          <a:prstGeom prst="rect">
            <a:avLst/>
          </a:prstGeom>
          <a:solidFill>
            <a:schemeClr val="accent4">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4" name="TextBox 15"/>
          <p:cNvSpPr txBox="1"/>
          <p:nvPr userDrawn="1"/>
        </p:nvSpPr>
        <p:spPr>
          <a:xfrm>
            <a:off x="11720411" y="6309320"/>
            <a:ext cx="471481" cy="338554"/>
          </a:xfrm>
          <a:prstGeom prst="rect">
            <a:avLst/>
          </a:prstGeom>
          <a:noFill/>
        </p:spPr>
        <p:txBody>
          <a:bodyPr wrap="none" rtlCol="0">
            <a:spAutoFit/>
          </a:bodyPr>
          <a:lstStyle/>
          <a:p>
            <a:fld id="{2EEF1883-7A0E-4F66-9932-E581691AD397}" type="slidenum">
              <a:rPr lang="zh-CN" altLang="en-US" sz="1600" smtClean="0">
                <a:solidFill>
                  <a:schemeClr val="tx1">
                    <a:lumMod val="95000"/>
                    <a:lumOff val="5000"/>
                  </a:schemeClr>
                </a:solidFill>
              </a:rPr>
              <a:pPr/>
              <a:t>‹#›</a:t>
            </a:fld>
            <a:r>
              <a:rPr lang="zh-CN" altLang="en-US" sz="1600" dirty="0" smtClean="0">
                <a:solidFill>
                  <a:schemeClr val="bg1"/>
                </a:solidFill>
              </a:rPr>
              <a:t> </a:t>
            </a:r>
            <a:endParaRPr lang="zh-CN" altLang="en-US" sz="1600" b="0" dirty="0">
              <a:solidFill>
                <a:schemeClr val="bg1"/>
              </a:solidFill>
              <a:latin typeface="微软雅黑" pitchFamily="34" charset="-122"/>
              <a:ea typeface="微软雅黑" pitchFamily="34" charset="-122"/>
            </a:endParaRPr>
          </a:p>
        </p:txBody>
      </p:sp>
      <p:sp>
        <p:nvSpPr>
          <p:cNvPr id="16" name="文本占位符 29"/>
          <p:cNvSpPr>
            <a:spLocks noGrp="1"/>
          </p:cNvSpPr>
          <p:nvPr>
            <p:ph type="body" sz="quarter" idx="13" hasCustomPrompt="1"/>
          </p:nvPr>
        </p:nvSpPr>
        <p:spPr>
          <a:xfrm>
            <a:off x="1357725" y="648125"/>
            <a:ext cx="2603500" cy="374569"/>
          </a:xfrm>
          <a:prstGeom prst="rect">
            <a:avLst/>
          </a:prstGeom>
        </p:spPr>
        <p:txBody>
          <a:bodyPr/>
          <a:lstStyle>
            <a:lvl1pPr marL="0" indent="0">
              <a:buNone/>
              <a:defRPr lang="zh-CN" altLang="en-US" sz="2000" b="1" kern="1200" dirty="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smtClean="0"/>
              <a:t>请插入小标题</a:t>
            </a:r>
            <a:endParaRPr lang="zh-CN" altLang="en-US" dirty="0"/>
          </a:p>
        </p:txBody>
      </p:sp>
      <p:sp>
        <p:nvSpPr>
          <p:cNvPr id="17" name="矩形 16"/>
          <p:cNvSpPr/>
          <p:nvPr userDrawn="1"/>
        </p:nvSpPr>
        <p:spPr>
          <a:xfrm>
            <a:off x="1204733" y="617557"/>
            <a:ext cx="71119" cy="4207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1239501" y="266305"/>
            <a:ext cx="850900" cy="702503"/>
          </a:xfrm>
          <a:prstGeom prst="rect">
            <a:avLst/>
          </a:prstGeom>
        </p:spPr>
      </p:pic>
    </p:spTree>
    <p:extLst>
      <p:ext uri="{BB962C8B-B14F-4D97-AF65-F5344CB8AC3E}">
        <p14:creationId xmlns="" xmlns:p14="http://schemas.microsoft.com/office/powerpoint/2010/main" val="147792911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5" name="矩形 14"/>
          <p:cNvSpPr/>
          <p:nvPr userDrawn="1"/>
        </p:nvSpPr>
        <p:spPr>
          <a:xfrm>
            <a:off x="0" y="1"/>
            <a:ext cx="12192000" cy="1905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11495194" y="6257927"/>
            <a:ext cx="696806" cy="441340"/>
          </a:xfrm>
          <a:prstGeom prst="rect">
            <a:avLst/>
          </a:prstGeom>
          <a:solidFill>
            <a:schemeClr val="accent4">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TextBox 15"/>
          <p:cNvSpPr txBox="1"/>
          <p:nvPr userDrawn="1"/>
        </p:nvSpPr>
        <p:spPr>
          <a:xfrm>
            <a:off x="11720411" y="6309320"/>
            <a:ext cx="471481" cy="338554"/>
          </a:xfrm>
          <a:prstGeom prst="rect">
            <a:avLst/>
          </a:prstGeom>
          <a:noFill/>
        </p:spPr>
        <p:txBody>
          <a:bodyPr wrap="none" rtlCol="0">
            <a:spAutoFit/>
          </a:bodyPr>
          <a:lstStyle/>
          <a:p>
            <a:fld id="{2EEF1883-7A0E-4F66-9932-E581691AD397}" type="slidenum">
              <a:rPr lang="zh-CN" altLang="en-US" sz="1600" smtClean="0">
                <a:solidFill>
                  <a:schemeClr val="tx1">
                    <a:lumMod val="95000"/>
                    <a:lumOff val="5000"/>
                  </a:schemeClr>
                </a:solidFill>
              </a:rPr>
              <a:pPr/>
              <a:t>‹#›</a:t>
            </a:fld>
            <a:r>
              <a:rPr lang="zh-CN" altLang="en-US" sz="1600" dirty="0" smtClean="0">
                <a:solidFill>
                  <a:schemeClr val="bg1"/>
                </a:solidFill>
              </a:rPr>
              <a:t> </a:t>
            </a:r>
            <a:endParaRPr lang="zh-CN" altLang="en-US" sz="1600" b="0" dirty="0">
              <a:solidFill>
                <a:schemeClr val="bg1"/>
              </a:solidFill>
              <a:latin typeface="微软雅黑" pitchFamily="34" charset="-122"/>
              <a:ea typeface="微软雅黑" pitchFamily="34" charset="-122"/>
            </a:endParaRPr>
          </a:p>
        </p:txBody>
      </p:sp>
      <p:sp>
        <p:nvSpPr>
          <p:cNvPr id="13" name="矩形 12"/>
          <p:cNvSpPr/>
          <p:nvPr userDrawn="1"/>
        </p:nvSpPr>
        <p:spPr>
          <a:xfrm>
            <a:off x="323557" y="240631"/>
            <a:ext cx="723189" cy="828513"/>
          </a:xfrm>
          <a:prstGeom prst="rect">
            <a:avLst/>
          </a:prstGeom>
          <a:solidFill>
            <a:schemeClr val="accent4">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b="1" dirty="0" smtClean="0">
              <a:latin typeface="微软雅黑" panose="020B0503020204020204" pitchFamily="34" charset="-122"/>
              <a:ea typeface="微软雅黑" panose="020B0503020204020204" pitchFamily="34" charset="-122"/>
            </a:endParaRPr>
          </a:p>
        </p:txBody>
      </p:sp>
      <p:sp>
        <p:nvSpPr>
          <p:cNvPr id="14" name="文本占位符 8"/>
          <p:cNvSpPr>
            <a:spLocks noGrp="1"/>
          </p:cNvSpPr>
          <p:nvPr>
            <p:ph type="body" sz="quarter" idx="10" hasCustomPrompt="1"/>
          </p:nvPr>
        </p:nvSpPr>
        <p:spPr>
          <a:xfrm>
            <a:off x="326494" y="493633"/>
            <a:ext cx="708223" cy="379872"/>
          </a:xfrm>
          <a:prstGeom prst="rect">
            <a:avLst/>
          </a:prstGeom>
        </p:spPr>
        <p:txBody>
          <a:bodyPr/>
          <a:lstStyle>
            <a:lvl1pPr marL="0" indent="0">
              <a:buNone/>
              <a:defRPr sz="2000">
                <a:latin typeface="微软雅黑" panose="020B0503020204020204" pitchFamily="34" charset="-122"/>
                <a:ea typeface="微软雅黑" panose="020B0503020204020204" pitchFamily="34" charset="-122"/>
              </a:defRPr>
            </a:lvl1pPr>
          </a:lstStyle>
          <a:p>
            <a:pPr lvl="0"/>
            <a:r>
              <a:rPr lang="zh-CN" altLang="en-US" dirty="0" smtClean="0"/>
              <a:t>标号</a:t>
            </a:r>
            <a:endParaRPr lang="en-US" altLang="zh-CN" dirty="0" smtClean="0"/>
          </a:p>
        </p:txBody>
      </p:sp>
      <p:sp>
        <p:nvSpPr>
          <p:cNvPr id="16" name="文本占位符 29"/>
          <p:cNvSpPr>
            <a:spLocks noGrp="1"/>
          </p:cNvSpPr>
          <p:nvPr>
            <p:ph type="body" sz="quarter" idx="13" hasCustomPrompt="1"/>
          </p:nvPr>
        </p:nvSpPr>
        <p:spPr>
          <a:xfrm>
            <a:off x="1357725" y="648125"/>
            <a:ext cx="2603500" cy="374569"/>
          </a:xfrm>
          <a:prstGeom prst="rect">
            <a:avLst/>
          </a:prstGeom>
        </p:spPr>
        <p:txBody>
          <a:bodyPr/>
          <a:lstStyle>
            <a:lvl1pPr marL="0" indent="0">
              <a:buNone/>
              <a:defRPr lang="zh-CN" altLang="en-US" sz="2000" b="1" kern="1200" dirty="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smtClean="0"/>
              <a:t>请插入小标题</a:t>
            </a:r>
            <a:endParaRPr lang="zh-CN" altLang="en-US" dirty="0"/>
          </a:p>
        </p:txBody>
      </p:sp>
      <p:sp>
        <p:nvSpPr>
          <p:cNvPr id="17" name="矩形 16"/>
          <p:cNvSpPr/>
          <p:nvPr userDrawn="1"/>
        </p:nvSpPr>
        <p:spPr>
          <a:xfrm>
            <a:off x="1204733" y="617557"/>
            <a:ext cx="71119" cy="4207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1239501" y="266305"/>
            <a:ext cx="850900" cy="702503"/>
          </a:xfrm>
          <a:prstGeom prst="rect">
            <a:avLst/>
          </a:prstGeom>
        </p:spPr>
      </p:pic>
    </p:spTree>
    <p:extLst>
      <p:ext uri="{BB962C8B-B14F-4D97-AF65-F5344CB8AC3E}">
        <p14:creationId xmlns="" xmlns:p14="http://schemas.microsoft.com/office/powerpoint/2010/main" val="192019066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4" name="矩形 3"/>
          <p:cNvSpPr/>
          <p:nvPr/>
        </p:nvSpPr>
        <p:spPr>
          <a:xfrm>
            <a:off x="3320513" y="1881016"/>
            <a:ext cx="4898457" cy="432048"/>
          </a:xfrm>
          <a:prstGeom prst="rect">
            <a:avLst/>
          </a:prstGeom>
          <a:noFill/>
          <a:ln w="12700">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userDrawn="1"/>
        </p:nvSpPr>
        <p:spPr>
          <a:xfrm>
            <a:off x="0" y="1"/>
            <a:ext cx="12192000" cy="1905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占位符 29"/>
          <p:cNvSpPr>
            <a:spLocks noGrp="1"/>
          </p:cNvSpPr>
          <p:nvPr>
            <p:ph type="body" sz="quarter" idx="14" hasCustomPrompt="1"/>
          </p:nvPr>
        </p:nvSpPr>
        <p:spPr>
          <a:xfrm>
            <a:off x="3923204" y="1948504"/>
            <a:ext cx="2603500" cy="374569"/>
          </a:xfrm>
          <a:prstGeom prst="rect">
            <a:avLst/>
          </a:prstGeom>
        </p:spPr>
        <p:txBody>
          <a:bodyPr/>
          <a:lstStyle>
            <a:lvl1pPr marL="0" indent="0">
              <a:buNone/>
              <a:defRPr lang="zh-CN" altLang="en-US" sz="1800" b="1" kern="1200" dirty="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smtClean="0"/>
              <a:t>请插入小标题</a:t>
            </a:r>
            <a:endParaRPr lang="zh-CN" altLang="en-US" dirty="0"/>
          </a:p>
        </p:txBody>
      </p:sp>
      <p:sp>
        <p:nvSpPr>
          <p:cNvPr id="38" name="文本占位符 29"/>
          <p:cNvSpPr>
            <a:spLocks noGrp="1"/>
          </p:cNvSpPr>
          <p:nvPr>
            <p:ph type="body" sz="quarter" idx="15" hasCustomPrompt="1"/>
          </p:nvPr>
        </p:nvSpPr>
        <p:spPr>
          <a:xfrm>
            <a:off x="3923204" y="2457332"/>
            <a:ext cx="2603500" cy="374569"/>
          </a:xfrm>
          <a:prstGeom prst="rect">
            <a:avLst/>
          </a:prstGeom>
        </p:spPr>
        <p:txBody>
          <a:bodyPr/>
          <a:lstStyle>
            <a:lvl1pPr marL="0" indent="0">
              <a:buNone/>
              <a:defRPr lang="zh-CN" altLang="en-US" sz="1800" b="1" kern="1200" dirty="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smtClean="0"/>
              <a:t>请插入小标题</a:t>
            </a:r>
            <a:endParaRPr lang="zh-CN" altLang="en-US" dirty="0"/>
          </a:p>
        </p:txBody>
      </p:sp>
      <p:sp>
        <p:nvSpPr>
          <p:cNvPr id="39" name="文本占位符 29"/>
          <p:cNvSpPr>
            <a:spLocks noGrp="1"/>
          </p:cNvSpPr>
          <p:nvPr>
            <p:ph type="body" sz="quarter" idx="16" hasCustomPrompt="1"/>
          </p:nvPr>
        </p:nvSpPr>
        <p:spPr>
          <a:xfrm>
            <a:off x="3923204" y="2966160"/>
            <a:ext cx="2603500" cy="374569"/>
          </a:xfrm>
          <a:prstGeom prst="rect">
            <a:avLst/>
          </a:prstGeom>
        </p:spPr>
        <p:txBody>
          <a:bodyPr/>
          <a:lstStyle>
            <a:lvl1pPr marL="0" indent="0">
              <a:buNone/>
              <a:defRPr lang="zh-CN" altLang="en-US" sz="1800" b="1" kern="1200" dirty="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smtClean="0"/>
              <a:t>请插入小标题</a:t>
            </a:r>
            <a:endParaRPr lang="zh-CN" altLang="en-US" dirty="0"/>
          </a:p>
        </p:txBody>
      </p:sp>
      <p:sp>
        <p:nvSpPr>
          <p:cNvPr id="40" name="文本占位符 29"/>
          <p:cNvSpPr>
            <a:spLocks noGrp="1"/>
          </p:cNvSpPr>
          <p:nvPr>
            <p:ph type="body" sz="quarter" idx="17" hasCustomPrompt="1"/>
          </p:nvPr>
        </p:nvSpPr>
        <p:spPr>
          <a:xfrm>
            <a:off x="3923204" y="3474988"/>
            <a:ext cx="2603500" cy="374569"/>
          </a:xfrm>
          <a:prstGeom prst="rect">
            <a:avLst/>
          </a:prstGeom>
        </p:spPr>
        <p:txBody>
          <a:bodyPr/>
          <a:lstStyle>
            <a:lvl1pPr marL="0" indent="0">
              <a:buNone/>
              <a:defRPr lang="zh-CN" altLang="en-US" sz="1800" b="1" kern="1200" dirty="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smtClean="0"/>
              <a:t>请插入小标题</a:t>
            </a:r>
            <a:endParaRPr lang="zh-CN" altLang="en-US" dirty="0"/>
          </a:p>
        </p:txBody>
      </p:sp>
      <p:sp>
        <p:nvSpPr>
          <p:cNvPr id="41" name="文本占位符 29"/>
          <p:cNvSpPr>
            <a:spLocks noGrp="1"/>
          </p:cNvSpPr>
          <p:nvPr>
            <p:ph type="body" sz="quarter" idx="18" hasCustomPrompt="1"/>
          </p:nvPr>
        </p:nvSpPr>
        <p:spPr>
          <a:xfrm>
            <a:off x="3923204" y="3972539"/>
            <a:ext cx="2603500" cy="374569"/>
          </a:xfrm>
          <a:prstGeom prst="rect">
            <a:avLst/>
          </a:prstGeom>
        </p:spPr>
        <p:txBody>
          <a:bodyPr/>
          <a:lstStyle>
            <a:lvl1pPr marL="0" indent="0">
              <a:buNone/>
              <a:defRPr lang="zh-CN" altLang="en-US" sz="1800" b="1" kern="1200" dirty="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smtClean="0"/>
              <a:t>请插入小标题</a:t>
            </a:r>
            <a:endParaRPr lang="zh-CN" altLang="en-US" dirty="0"/>
          </a:p>
        </p:txBody>
      </p:sp>
      <p:sp>
        <p:nvSpPr>
          <p:cNvPr id="42" name="文本占位符 29"/>
          <p:cNvSpPr>
            <a:spLocks noGrp="1"/>
          </p:cNvSpPr>
          <p:nvPr>
            <p:ph type="body" sz="quarter" idx="19" hasCustomPrompt="1"/>
          </p:nvPr>
        </p:nvSpPr>
        <p:spPr>
          <a:xfrm>
            <a:off x="3923204" y="4481367"/>
            <a:ext cx="2603500" cy="374569"/>
          </a:xfrm>
          <a:prstGeom prst="rect">
            <a:avLst/>
          </a:prstGeom>
        </p:spPr>
        <p:txBody>
          <a:bodyPr/>
          <a:lstStyle>
            <a:lvl1pPr marL="0" indent="0">
              <a:buNone/>
              <a:defRPr lang="zh-CN" altLang="en-US" sz="1800" b="1" kern="1200" dirty="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smtClean="0"/>
              <a:t>请插入小标题</a:t>
            </a:r>
            <a:endParaRPr lang="zh-CN" altLang="en-US" dirty="0"/>
          </a:p>
        </p:txBody>
      </p:sp>
      <p:pic>
        <p:nvPicPr>
          <p:cNvPr id="15" name="图片 14"/>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1239501" y="266305"/>
            <a:ext cx="850900" cy="702503"/>
          </a:xfrm>
          <a:prstGeom prst="rect">
            <a:avLst/>
          </a:prstGeom>
        </p:spPr>
      </p:pic>
      <p:sp>
        <p:nvSpPr>
          <p:cNvPr id="16" name="矩形 15"/>
          <p:cNvSpPr/>
          <p:nvPr userDrawn="1"/>
        </p:nvSpPr>
        <p:spPr>
          <a:xfrm>
            <a:off x="323557" y="240631"/>
            <a:ext cx="723189" cy="828513"/>
          </a:xfrm>
          <a:prstGeom prst="rect">
            <a:avLst/>
          </a:prstGeom>
          <a:solidFill>
            <a:schemeClr val="accent4">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b="1" dirty="0" smtClean="0">
              <a:latin typeface="微软雅黑" panose="020B0503020204020204" pitchFamily="34" charset="-122"/>
              <a:ea typeface="微软雅黑" panose="020B0503020204020204" pitchFamily="34" charset="-122"/>
            </a:endParaRPr>
          </a:p>
        </p:txBody>
      </p:sp>
      <p:sp>
        <p:nvSpPr>
          <p:cNvPr id="17" name="文本占位符 8"/>
          <p:cNvSpPr>
            <a:spLocks noGrp="1"/>
          </p:cNvSpPr>
          <p:nvPr>
            <p:ph type="body" sz="quarter" idx="10" hasCustomPrompt="1"/>
          </p:nvPr>
        </p:nvSpPr>
        <p:spPr>
          <a:xfrm>
            <a:off x="326494" y="493633"/>
            <a:ext cx="708223" cy="379872"/>
          </a:xfrm>
          <a:prstGeom prst="rect">
            <a:avLst/>
          </a:prstGeom>
        </p:spPr>
        <p:txBody>
          <a:bodyPr/>
          <a:lstStyle>
            <a:lvl1pPr marL="0" indent="0">
              <a:buNone/>
              <a:defRPr sz="2000">
                <a:latin typeface="微软雅黑" panose="020B0503020204020204" pitchFamily="34" charset="-122"/>
                <a:ea typeface="微软雅黑" panose="020B0503020204020204" pitchFamily="34" charset="-122"/>
              </a:defRPr>
            </a:lvl1pPr>
          </a:lstStyle>
          <a:p>
            <a:pPr lvl="0"/>
            <a:r>
              <a:rPr lang="zh-CN" altLang="en-US" dirty="0" smtClean="0"/>
              <a:t>标号</a:t>
            </a:r>
            <a:endParaRPr lang="en-US" altLang="zh-CN" dirty="0" smtClean="0"/>
          </a:p>
        </p:txBody>
      </p:sp>
      <p:sp>
        <p:nvSpPr>
          <p:cNvPr id="18" name="文本占位符 29"/>
          <p:cNvSpPr>
            <a:spLocks noGrp="1"/>
          </p:cNvSpPr>
          <p:nvPr>
            <p:ph type="body" sz="quarter" idx="13" hasCustomPrompt="1"/>
          </p:nvPr>
        </p:nvSpPr>
        <p:spPr>
          <a:xfrm>
            <a:off x="1357725" y="648125"/>
            <a:ext cx="2603500" cy="374569"/>
          </a:xfrm>
          <a:prstGeom prst="rect">
            <a:avLst/>
          </a:prstGeom>
        </p:spPr>
        <p:txBody>
          <a:bodyPr/>
          <a:lstStyle>
            <a:lvl1pPr marL="0" indent="0">
              <a:buNone/>
              <a:defRPr lang="zh-CN" altLang="en-US" sz="2000" b="1" kern="1200" dirty="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smtClean="0"/>
              <a:t>请插入小标题</a:t>
            </a:r>
            <a:endParaRPr lang="zh-CN" altLang="en-US" dirty="0"/>
          </a:p>
        </p:txBody>
      </p:sp>
      <p:sp>
        <p:nvSpPr>
          <p:cNvPr id="19" name="矩形 18"/>
          <p:cNvSpPr/>
          <p:nvPr userDrawn="1"/>
        </p:nvSpPr>
        <p:spPr>
          <a:xfrm>
            <a:off x="1204733" y="617557"/>
            <a:ext cx="71119" cy="4207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33515604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12" name="Picture 3" descr="D:\Desktop\素材\素描城市.png"/>
          <p:cNvPicPr>
            <a:picLocks noChangeAspect="1" noChangeArrowheads="1"/>
          </p:cNvPicPr>
          <p:nvPr userDrawn="1"/>
        </p:nvPicPr>
        <p:blipFill>
          <a:blip r:embed="rId2" cstate="print">
            <a:duotone>
              <a:prstClr val="black"/>
              <a:schemeClr val="tx2">
                <a:lumMod val="50000"/>
                <a:tint val="45000"/>
                <a:satMod val="400000"/>
              </a:schemeClr>
            </a:duotone>
            <a:extLst>
              <a:ext uri="{BEBA8EAE-BF5A-486C-A8C5-ECC9F3942E4B}">
                <a14:imgProps xmlns="" xmlns:a14="http://schemas.microsoft.com/office/drawing/2010/main">
                  <a14:imgLayer r:embed="rId3">
                    <a14:imgEffect>
                      <a14:sharpenSoften amount="50000"/>
                    </a14:imgEffect>
                  </a14:imgLayer>
                </a14:imgProps>
              </a:ext>
              <a:ext uri="{28A0092B-C50C-407E-A947-70E740481C1C}">
                <a14:useLocalDpi xmlns="" xmlns:a14="http://schemas.microsoft.com/office/drawing/2010/main" val="0"/>
              </a:ext>
            </a:extLst>
          </a:blip>
          <a:srcRect/>
          <a:stretch>
            <a:fillRect/>
          </a:stretch>
        </p:blipFill>
        <p:spPr bwMode="auto">
          <a:xfrm>
            <a:off x="1758891" y="3910103"/>
            <a:ext cx="8116636" cy="2103943"/>
          </a:xfrm>
          <a:prstGeom prst="rect">
            <a:avLst/>
          </a:prstGeom>
          <a:noFill/>
          <a:extLst>
            <a:ext uri="{909E8E84-426E-40DD-AFC4-6F175D3DCCD1}">
              <a14:hiddenFill xmlns="" xmlns:a14="http://schemas.microsoft.com/office/drawing/2010/main">
                <a:solidFill>
                  <a:srgbClr val="FFFFFF"/>
                </a:solidFill>
              </a14:hiddenFill>
            </a:ext>
          </a:extLst>
        </p:spPr>
      </p:pic>
      <p:sp>
        <p:nvSpPr>
          <p:cNvPr id="18" name="矩形 17"/>
          <p:cNvSpPr/>
          <p:nvPr userDrawn="1"/>
        </p:nvSpPr>
        <p:spPr>
          <a:xfrm>
            <a:off x="0" y="1"/>
            <a:ext cx="12192000" cy="1905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五边形 8"/>
          <p:cNvSpPr/>
          <p:nvPr userDrawn="1"/>
        </p:nvSpPr>
        <p:spPr>
          <a:xfrm>
            <a:off x="195945" y="461400"/>
            <a:ext cx="5134044" cy="554600"/>
          </a:xfrm>
          <a:prstGeom prst="homePlate">
            <a:avLst>
              <a:gd name="adj" fmla="val 26606"/>
            </a:avLst>
          </a:prstGeom>
          <a:solidFill>
            <a:schemeClr val="accent4">
              <a:lumMod val="60000"/>
              <a:lumOff val="40000"/>
            </a:schemeClr>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anchor="t" anchorCtr="0" compatLnSpc="1">
            <a:prstTxWarp prst="textNoShape">
              <a:avLst/>
            </a:prstTxWarp>
          </a:bodyPr>
          <a:lstStyle/>
          <a:p>
            <a:pPr lvl="0"/>
            <a:r>
              <a:rPr lang="zh-CN" altLang="en-US" sz="2800" b="1" dirty="0" smtClean="0">
                <a:ln w="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武汉侏罗纪技术开发有限公司</a:t>
            </a:r>
            <a:endParaRPr lang="zh-CN" altLang="en-US" sz="28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2" name="图片 1"/>
          <p:cNvPicPr>
            <a:picLocks noChangeAspect="1"/>
          </p:cNvPicPr>
          <p:nvPr userDrawn="1"/>
        </p:nvPicPr>
        <p:blipFill>
          <a:blip r:embed="rId4" cstate="print"/>
          <a:stretch>
            <a:fillRect/>
          </a:stretch>
        </p:blipFill>
        <p:spPr>
          <a:xfrm>
            <a:off x="0" y="6457950"/>
            <a:ext cx="12192000" cy="400050"/>
          </a:xfrm>
          <a:prstGeom prst="rect">
            <a:avLst/>
          </a:prstGeom>
        </p:spPr>
      </p:pic>
      <p:pic>
        <p:nvPicPr>
          <p:cNvPr id="8" name="图片 7"/>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11201400" y="271556"/>
            <a:ext cx="901700" cy="744444"/>
          </a:xfrm>
          <a:prstGeom prst="rect">
            <a:avLst/>
          </a:prstGeom>
        </p:spPr>
      </p:pic>
    </p:spTree>
    <p:extLst>
      <p:ext uri="{BB962C8B-B14F-4D97-AF65-F5344CB8AC3E}">
        <p14:creationId xmlns="" xmlns:p14="http://schemas.microsoft.com/office/powerpoint/2010/main" val="24673515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819472199"/>
      </p:ext>
    </p:extLst>
  </p:cSld>
  <p:clrMap bg1="lt1" tx1="dk1" bg2="lt2" tx2="dk2" accent1="accent1" accent2="accent2" accent3="accent3" accent4="accent4" accent5="accent5" accent6="accent6" hlink="hlink" folHlink="folHlink"/>
  <p:sldLayoutIdLst>
    <p:sldLayoutId id="2147483650" r:id="rId1"/>
    <p:sldLayoutId id="2147483677" r:id="rId2"/>
    <p:sldLayoutId id="2147483674" r:id="rId3"/>
    <p:sldLayoutId id="2147483675" r:id="rId4"/>
    <p:sldLayoutId id="2147483681" r:id="rId5"/>
    <p:sldLayoutId id="2147483682" r:id="rId6"/>
    <p:sldLayoutId id="2147483676"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ip:port/API/IndexService/SendIndex" TargetMode="Externa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0343" y="2366569"/>
            <a:ext cx="10058799" cy="2308324"/>
          </a:xfrm>
          <a:prstGeom prst="rect">
            <a:avLst/>
          </a:prstGeom>
          <a:noFill/>
        </p:spPr>
        <p:txBody>
          <a:bodyPr wrap="square" lIns="91440" tIns="45720" rIns="91440" bIns="45720">
            <a:spAutoFit/>
          </a:bodyPr>
          <a:lstStyle/>
          <a:p>
            <a:pPr algn="ctr"/>
            <a:r>
              <a:rPr lang="en-US" altLang="zh-CN" sz="48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zh-CN" altLang="en-US" sz="48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油田信息服务平台主题</a:t>
            </a:r>
            <a:endParaRPr lang="en-US" altLang="zh-CN" sz="48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a:p>
            <a:pPr algn="ctr"/>
            <a:r>
              <a:rPr lang="zh-CN" altLang="en-US" sz="48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与场景搜索引擎开发</a:t>
            </a:r>
            <a:r>
              <a:rPr lang="en-US" altLang="zh-CN" sz="48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p>
          <a:p>
            <a:pPr algn="ctr"/>
            <a:r>
              <a:rPr lang="zh-CN" altLang="en-US" sz="48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技术讨论</a:t>
            </a:r>
            <a:endParaRPr lang="zh-CN" altLang="en-US" sz="3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841167604"/>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effectLst>
                  <a:outerShdw blurRad="38100" dist="38100" dir="2700000" algn="tl">
                    <a:srgbClr val="000000">
                      <a:alpha val="43137"/>
                    </a:srgbClr>
                  </a:outerShdw>
                </a:effectLst>
              </a:rPr>
              <a:t>3.</a:t>
            </a:r>
            <a:endParaRPr lang="zh-CN" altLang="en-US" dirty="0">
              <a:effectLst>
                <a:outerShdw blurRad="38100" dist="38100" dir="2700000" algn="tl">
                  <a:srgbClr val="000000">
                    <a:alpha val="43137"/>
                  </a:srgbClr>
                </a:outerShdw>
              </a:effectLst>
            </a:endParaRPr>
          </a:p>
        </p:txBody>
      </p:sp>
      <p:sp>
        <p:nvSpPr>
          <p:cNvPr id="3" name="文本占位符 2"/>
          <p:cNvSpPr>
            <a:spLocks noGrp="1"/>
          </p:cNvSpPr>
          <p:nvPr>
            <p:ph type="body" sz="quarter" idx="13"/>
          </p:nvPr>
        </p:nvSpPr>
        <p:spPr>
          <a:xfrm>
            <a:off x="1357724" y="648125"/>
            <a:ext cx="3107071" cy="374569"/>
          </a:xfrm>
        </p:spPr>
        <p:txBody>
          <a:bodyPr/>
          <a:lstStyle/>
          <a:p>
            <a:r>
              <a:rPr lang="zh-CN" altLang="en-US" dirty="0" smtClean="0"/>
              <a:t>开发任务</a:t>
            </a:r>
            <a:endParaRPr lang="zh-CN" altLang="en-US" dirty="0"/>
          </a:p>
        </p:txBody>
      </p:sp>
      <p:grpSp>
        <p:nvGrpSpPr>
          <p:cNvPr id="4" name="组合 15"/>
          <p:cNvGrpSpPr/>
          <p:nvPr/>
        </p:nvGrpSpPr>
        <p:grpSpPr>
          <a:xfrm>
            <a:off x="1291069" y="239150"/>
            <a:ext cx="2016575" cy="415464"/>
            <a:chOff x="1291069" y="239150"/>
            <a:chExt cx="2016575" cy="415464"/>
          </a:xfrm>
        </p:grpSpPr>
        <p:cxnSp>
          <p:nvCxnSpPr>
            <p:cNvPr id="17" name="直接连接符 16"/>
            <p:cNvCxnSpPr/>
            <p:nvPr/>
          </p:nvCxnSpPr>
          <p:spPr>
            <a:xfrm>
              <a:off x="1345695" y="239150"/>
              <a:ext cx="12032" cy="415464"/>
            </a:xfrm>
            <a:prstGeom prst="line">
              <a:avLst/>
            </a:prstGeom>
            <a:ln w="19050">
              <a:solidFill>
                <a:schemeClr val="accent5">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1291069" y="560853"/>
              <a:ext cx="1179096" cy="0"/>
            </a:xfrm>
            <a:prstGeom prst="line">
              <a:avLst/>
            </a:prstGeom>
            <a:ln w="19050">
              <a:solidFill>
                <a:schemeClr val="accent5">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45695" y="253076"/>
              <a:ext cx="1961949" cy="307777"/>
            </a:xfrm>
            <a:prstGeom prst="rect">
              <a:avLst/>
            </a:prstGeom>
          </p:spPr>
          <p:txBody>
            <a:bodyPr wrap="square">
              <a:spAutoFit/>
            </a:bodyPr>
            <a:lstStyle/>
            <a:p>
              <a:r>
                <a:rPr lang="zh-CN" altLang="en-US" sz="1400" b="1" dirty="0" smtClean="0">
                  <a:solidFill>
                    <a:schemeClr val="bg1">
                      <a:lumMod val="50000"/>
                    </a:schemeClr>
                  </a:solidFill>
                  <a:latin typeface="微软雅黑" panose="020B0503020204020204" pitchFamily="34" charset="-122"/>
                  <a:ea typeface="微软雅黑" panose="020B0503020204020204" pitchFamily="34" charset="-122"/>
                </a:rPr>
                <a:t>项目描述</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30" name="矩形 12"/>
          <p:cNvSpPr>
            <a:spLocks noChangeArrowheads="1"/>
          </p:cNvSpPr>
          <p:nvPr/>
        </p:nvSpPr>
        <p:spPr bwMode="auto">
          <a:xfrm>
            <a:off x="1705970" y="1464806"/>
            <a:ext cx="9608024" cy="3970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50000"/>
              </a:lnSpc>
              <a:buFont typeface="Wingdings" pitchFamily="2" charset="2"/>
              <a:buChar char="p"/>
            </a:pPr>
            <a:r>
              <a:rPr lang="zh-CN" altLang="en-US" sz="2800" b="1" dirty="0" smtClean="0">
                <a:solidFill>
                  <a:srgbClr val="FF0000"/>
                </a:solidFill>
                <a:latin typeface="微软雅黑" pitchFamily="34" charset="-122"/>
                <a:ea typeface="微软雅黑" pitchFamily="34" charset="-122"/>
                <a:sym typeface="微软雅黑" panose="020B0503020204020204" pitchFamily="34" charset="-122"/>
              </a:rPr>
              <a:t> </a:t>
            </a:r>
            <a:r>
              <a:rPr lang="zh-CN" altLang="en-US" sz="2800" b="1" dirty="0" smtClean="0">
                <a:solidFill>
                  <a:srgbClr val="002060"/>
                </a:solidFill>
                <a:latin typeface="微软雅黑" pitchFamily="34" charset="-122"/>
                <a:ea typeface="微软雅黑" pitchFamily="34" charset="-122"/>
                <a:sym typeface="微软雅黑" panose="020B0503020204020204" pitchFamily="34" charset="-122"/>
              </a:rPr>
              <a:t>业务分类体系建设</a:t>
            </a:r>
            <a:endParaRPr lang="en-US" altLang="zh-CN" sz="2800" b="1" dirty="0" smtClean="0">
              <a:solidFill>
                <a:srgbClr val="002060"/>
              </a:solidFill>
              <a:latin typeface="微软雅黑" pitchFamily="34" charset="-122"/>
              <a:ea typeface="微软雅黑" pitchFamily="34" charset="-122"/>
              <a:sym typeface="微软雅黑" panose="020B0503020204020204" pitchFamily="34" charset="-122"/>
            </a:endParaRPr>
          </a:p>
          <a:p>
            <a:pPr marL="457200" indent="-457200" eaLnBrk="1" hangingPunct="1">
              <a:lnSpc>
                <a:spcPct val="150000"/>
              </a:lnSpc>
              <a:buFont typeface="Wingdings" pitchFamily="2" charset="2"/>
              <a:buChar char="p"/>
            </a:pPr>
            <a:r>
              <a:rPr lang="zh-CN" altLang="en-US" sz="2800" b="1" dirty="0" smtClean="0">
                <a:solidFill>
                  <a:srgbClr val="FF0000"/>
                </a:solidFill>
                <a:latin typeface="微软雅黑" pitchFamily="34" charset="-122"/>
                <a:ea typeface="微软雅黑" pitchFamily="34" charset="-122"/>
                <a:sym typeface="微软雅黑" panose="020B0503020204020204" pitchFamily="34" charset="-122"/>
              </a:rPr>
              <a:t> </a:t>
            </a:r>
            <a:r>
              <a:rPr lang="zh-CN" altLang="en-US" sz="2800" b="1" dirty="0" smtClean="0">
                <a:solidFill>
                  <a:srgbClr val="002060"/>
                </a:solidFill>
                <a:latin typeface="微软雅黑" pitchFamily="34" charset="-122"/>
                <a:ea typeface="微软雅黑" pitchFamily="34" charset="-122"/>
                <a:sym typeface="微软雅黑" panose="020B0503020204020204" pitchFamily="34" charset="-122"/>
              </a:rPr>
              <a:t>信息共享数据接入</a:t>
            </a:r>
            <a:endParaRPr lang="en-US" altLang="zh-CN" sz="2800" b="1" dirty="0" smtClean="0">
              <a:solidFill>
                <a:srgbClr val="002060"/>
              </a:solidFill>
              <a:latin typeface="微软雅黑" pitchFamily="34" charset="-122"/>
              <a:ea typeface="微软雅黑" pitchFamily="34" charset="-122"/>
              <a:sym typeface="微软雅黑" panose="020B0503020204020204" pitchFamily="34" charset="-122"/>
            </a:endParaRPr>
          </a:p>
          <a:p>
            <a:pPr marL="457200" indent="-457200" eaLnBrk="1" hangingPunct="1">
              <a:lnSpc>
                <a:spcPct val="150000"/>
              </a:lnSpc>
              <a:buFont typeface="Wingdings" pitchFamily="2" charset="2"/>
              <a:buChar char="p"/>
            </a:pPr>
            <a:r>
              <a:rPr lang="zh-CN" altLang="en-US" sz="2800" b="1" dirty="0" smtClean="0">
                <a:solidFill>
                  <a:srgbClr val="FF0000"/>
                </a:solidFill>
                <a:latin typeface="微软雅黑" pitchFamily="34" charset="-122"/>
                <a:ea typeface="微软雅黑" pitchFamily="34" charset="-122"/>
                <a:sym typeface="微软雅黑" panose="020B0503020204020204" pitchFamily="34" charset="-122"/>
              </a:rPr>
              <a:t> </a:t>
            </a:r>
            <a:r>
              <a:rPr lang="zh-CN" altLang="en-US" sz="2800" b="1" dirty="0" smtClean="0">
                <a:solidFill>
                  <a:srgbClr val="002060"/>
                </a:solidFill>
                <a:latin typeface="微软雅黑" pitchFamily="34" charset="-122"/>
                <a:ea typeface="微软雅黑" pitchFamily="34" charset="-122"/>
                <a:sym typeface="微软雅黑" panose="020B0503020204020204" pitchFamily="34" charset="-122"/>
              </a:rPr>
              <a:t>智能搜索技术研发</a:t>
            </a:r>
            <a:endParaRPr lang="en-US" altLang="zh-CN" sz="2800" b="1" dirty="0" smtClean="0">
              <a:solidFill>
                <a:srgbClr val="002060"/>
              </a:solidFill>
              <a:latin typeface="微软雅黑" pitchFamily="34" charset="-122"/>
              <a:ea typeface="微软雅黑" pitchFamily="34" charset="-122"/>
              <a:sym typeface="微软雅黑" panose="020B0503020204020204" pitchFamily="34" charset="-122"/>
            </a:endParaRPr>
          </a:p>
          <a:p>
            <a:pPr marL="457200" indent="-457200" eaLnBrk="1" hangingPunct="1">
              <a:lnSpc>
                <a:spcPct val="150000"/>
              </a:lnSpc>
              <a:buFont typeface="Wingdings" pitchFamily="2" charset="2"/>
              <a:buChar char="p"/>
            </a:pPr>
            <a:r>
              <a:rPr lang="zh-CN" altLang="en-US" sz="2800" b="1" dirty="0" smtClean="0">
                <a:solidFill>
                  <a:srgbClr val="FF0000"/>
                </a:solidFill>
                <a:latin typeface="微软雅黑" pitchFamily="34" charset="-122"/>
                <a:ea typeface="微软雅黑" pitchFamily="34" charset="-122"/>
                <a:sym typeface="微软雅黑" panose="020B0503020204020204" pitchFamily="34" charset="-122"/>
              </a:rPr>
              <a:t> </a:t>
            </a:r>
            <a:r>
              <a:rPr lang="zh-CN" altLang="en-US" sz="2800" b="1" dirty="0" smtClean="0">
                <a:solidFill>
                  <a:srgbClr val="002060"/>
                </a:solidFill>
                <a:latin typeface="微软雅黑" pitchFamily="34" charset="-122"/>
                <a:ea typeface="微软雅黑" pitchFamily="34" charset="-122"/>
                <a:sym typeface="微软雅黑" panose="020B0503020204020204" pitchFamily="34" charset="-122"/>
              </a:rPr>
              <a:t>信息推送功能实现</a:t>
            </a:r>
            <a:endParaRPr lang="en-US" altLang="zh-CN" sz="2800" b="1" dirty="0" smtClean="0">
              <a:solidFill>
                <a:srgbClr val="002060"/>
              </a:solidFill>
              <a:latin typeface="微软雅黑" pitchFamily="34" charset="-122"/>
              <a:ea typeface="微软雅黑" pitchFamily="34" charset="-122"/>
              <a:sym typeface="微软雅黑" panose="020B0503020204020204" pitchFamily="34" charset="-122"/>
            </a:endParaRPr>
          </a:p>
          <a:p>
            <a:pPr marL="457200" indent="-457200" eaLnBrk="1" hangingPunct="1">
              <a:lnSpc>
                <a:spcPct val="150000"/>
              </a:lnSpc>
              <a:buFont typeface="Wingdings" pitchFamily="2" charset="2"/>
              <a:buChar char="p"/>
            </a:pPr>
            <a:r>
              <a:rPr lang="zh-CN" altLang="en-US" sz="2800" b="1" dirty="0" smtClean="0">
                <a:solidFill>
                  <a:srgbClr val="FF0000"/>
                </a:solidFill>
                <a:latin typeface="微软雅黑" pitchFamily="34" charset="-122"/>
                <a:ea typeface="微软雅黑" pitchFamily="34" charset="-122"/>
                <a:sym typeface="微软雅黑" panose="020B0503020204020204" pitchFamily="34" charset="-122"/>
              </a:rPr>
              <a:t> </a:t>
            </a:r>
            <a:r>
              <a:rPr lang="zh-CN" altLang="en-US" sz="2800" b="1" dirty="0" smtClean="0">
                <a:solidFill>
                  <a:srgbClr val="002060"/>
                </a:solidFill>
                <a:latin typeface="微软雅黑" pitchFamily="34" charset="-122"/>
                <a:ea typeface="微软雅黑" pitchFamily="34" charset="-122"/>
                <a:sym typeface="微软雅黑" panose="020B0503020204020204" pitchFamily="34" charset="-122"/>
              </a:rPr>
              <a:t>知识关联功能实现</a:t>
            </a:r>
            <a:endParaRPr lang="en-US" altLang="zh-CN" sz="2800" b="1" dirty="0" smtClean="0">
              <a:solidFill>
                <a:srgbClr val="002060"/>
              </a:solidFill>
              <a:latin typeface="微软雅黑" pitchFamily="34" charset="-122"/>
              <a:ea typeface="微软雅黑" pitchFamily="34" charset="-122"/>
              <a:sym typeface="微软雅黑" panose="020B0503020204020204" pitchFamily="34" charset="-122"/>
            </a:endParaRPr>
          </a:p>
          <a:p>
            <a:pPr marL="457200" indent="-457200" eaLnBrk="1" hangingPunct="1">
              <a:lnSpc>
                <a:spcPct val="150000"/>
              </a:lnSpc>
              <a:buFont typeface="Wingdings" pitchFamily="2" charset="2"/>
              <a:buChar char="p"/>
            </a:pPr>
            <a:r>
              <a:rPr lang="zh-CN" altLang="en-US" sz="2800" b="1" dirty="0" smtClean="0">
                <a:solidFill>
                  <a:srgbClr val="FF0000"/>
                </a:solidFill>
                <a:latin typeface="微软雅黑" pitchFamily="34" charset="-122"/>
                <a:ea typeface="微软雅黑" pitchFamily="34" charset="-122"/>
                <a:sym typeface="微软雅黑" panose="020B0503020204020204" pitchFamily="34" charset="-122"/>
              </a:rPr>
              <a:t> </a:t>
            </a:r>
            <a:r>
              <a:rPr lang="zh-CN" altLang="en-US" sz="2800" b="1" dirty="0" smtClean="0">
                <a:solidFill>
                  <a:srgbClr val="002060"/>
                </a:solidFill>
                <a:latin typeface="微软雅黑" pitchFamily="34" charset="-122"/>
                <a:ea typeface="微软雅黑" pitchFamily="34" charset="-122"/>
                <a:sym typeface="微软雅黑" panose="020B0503020204020204" pitchFamily="34" charset="-122"/>
              </a:rPr>
              <a:t>开放搜索相关服务</a:t>
            </a:r>
            <a:endParaRPr lang="zh-CN" altLang="en-US" sz="2800" b="1" dirty="0">
              <a:solidFill>
                <a:srgbClr val="002060"/>
              </a:solidFill>
              <a:latin typeface="微软雅黑" pitchFamily="34" charset="-122"/>
              <a:ea typeface="微软雅黑" pitchFamily="34" charset="-122"/>
              <a:sym typeface="微软雅黑" panose="020B0503020204020204" pitchFamily="34" charset="-122"/>
            </a:endParaRPr>
          </a:p>
        </p:txBody>
      </p:sp>
      <p:cxnSp>
        <p:nvCxnSpPr>
          <p:cNvPr id="13" name="直接连接符 12"/>
          <p:cNvCxnSpPr/>
          <p:nvPr/>
        </p:nvCxnSpPr>
        <p:spPr>
          <a:xfrm>
            <a:off x="2347418" y="4053386"/>
            <a:ext cx="2852382" cy="0"/>
          </a:xfrm>
          <a:prstGeom prst="line">
            <a:avLst/>
          </a:prstGeom>
          <a:ln w="38100" cmpd="sng">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19655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effectLst>
                  <a:outerShdw blurRad="38100" dist="38100" dir="2700000" algn="tl">
                    <a:srgbClr val="000000">
                      <a:alpha val="43137"/>
                    </a:srgbClr>
                  </a:outerShdw>
                </a:effectLst>
              </a:rPr>
              <a:t>2.</a:t>
            </a:r>
            <a:endParaRPr lang="zh-CN" altLang="en-US" dirty="0">
              <a:effectLst>
                <a:outerShdw blurRad="38100" dist="38100" dir="2700000" algn="tl">
                  <a:srgbClr val="000000">
                    <a:alpha val="43137"/>
                  </a:srgbClr>
                </a:outerShdw>
              </a:effectLst>
            </a:endParaRPr>
          </a:p>
        </p:txBody>
      </p:sp>
      <p:sp>
        <p:nvSpPr>
          <p:cNvPr id="3" name="文本占位符 2"/>
          <p:cNvSpPr>
            <a:spLocks noGrp="1"/>
          </p:cNvSpPr>
          <p:nvPr>
            <p:ph type="body" sz="quarter" idx="13"/>
          </p:nvPr>
        </p:nvSpPr>
        <p:spPr>
          <a:xfrm>
            <a:off x="1357724" y="648125"/>
            <a:ext cx="3107071" cy="374569"/>
          </a:xfrm>
        </p:spPr>
        <p:txBody>
          <a:bodyPr/>
          <a:lstStyle/>
          <a:p>
            <a:r>
              <a:rPr lang="zh-CN" altLang="en-US" dirty="0" smtClean="0"/>
              <a:t>信息推送功能实现</a:t>
            </a:r>
            <a:endParaRPr lang="zh-CN" altLang="en-US" dirty="0"/>
          </a:p>
        </p:txBody>
      </p:sp>
      <p:grpSp>
        <p:nvGrpSpPr>
          <p:cNvPr id="4" name="组合 15"/>
          <p:cNvGrpSpPr/>
          <p:nvPr/>
        </p:nvGrpSpPr>
        <p:grpSpPr>
          <a:xfrm>
            <a:off x="1291069" y="239150"/>
            <a:ext cx="2016575" cy="415464"/>
            <a:chOff x="1291069" y="239150"/>
            <a:chExt cx="2016575" cy="415464"/>
          </a:xfrm>
        </p:grpSpPr>
        <p:cxnSp>
          <p:nvCxnSpPr>
            <p:cNvPr id="17" name="直接连接符 16"/>
            <p:cNvCxnSpPr/>
            <p:nvPr/>
          </p:nvCxnSpPr>
          <p:spPr>
            <a:xfrm>
              <a:off x="1345695" y="239150"/>
              <a:ext cx="12032" cy="415464"/>
            </a:xfrm>
            <a:prstGeom prst="line">
              <a:avLst/>
            </a:prstGeom>
            <a:ln w="19050">
              <a:solidFill>
                <a:schemeClr val="accent5">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1291069" y="560853"/>
              <a:ext cx="1179096" cy="0"/>
            </a:xfrm>
            <a:prstGeom prst="line">
              <a:avLst/>
            </a:prstGeom>
            <a:ln w="19050">
              <a:solidFill>
                <a:schemeClr val="accent5">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45695" y="253076"/>
              <a:ext cx="1961949" cy="307777"/>
            </a:xfrm>
            <a:prstGeom prst="rect">
              <a:avLst/>
            </a:prstGeom>
          </p:spPr>
          <p:txBody>
            <a:bodyPr wrap="square">
              <a:spAutoFit/>
            </a:bodyPr>
            <a:lstStyle/>
            <a:p>
              <a:r>
                <a:rPr lang="zh-CN" altLang="en-US" sz="1400" b="1" dirty="0" smtClean="0">
                  <a:solidFill>
                    <a:schemeClr val="bg1">
                      <a:lumMod val="50000"/>
                    </a:schemeClr>
                  </a:solidFill>
                  <a:latin typeface="微软雅黑" panose="020B0503020204020204" pitchFamily="34" charset="-122"/>
                  <a:ea typeface="微软雅黑" panose="020B0503020204020204" pitchFamily="34" charset="-122"/>
                </a:rPr>
                <a:t>开发任务</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30" name="矩形 12"/>
          <p:cNvSpPr>
            <a:spLocks noChangeArrowheads="1"/>
          </p:cNvSpPr>
          <p:nvPr/>
        </p:nvSpPr>
        <p:spPr bwMode="auto">
          <a:xfrm>
            <a:off x="1705969" y="1464806"/>
            <a:ext cx="9908275" cy="961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50000"/>
              </a:lnSpc>
            </a:pPr>
            <a:r>
              <a:rPr lang="zh-CN" altLang="en-US" sz="2000" b="1" dirty="0" smtClean="0">
                <a:solidFill>
                  <a:srgbClr val="002060"/>
                </a:solidFill>
                <a:latin typeface="微软雅黑" panose="020B0503020204020204" pitchFamily="34" charset="-122"/>
                <a:ea typeface="微软雅黑" panose="020B0503020204020204" pitchFamily="34" charset="-122"/>
                <a:sym typeface="微软雅黑" panose="020B0503020204020204" pitchFamily="34" charset="-122"/>
              </a:rPr>
              <a:t>基于业务语义关系、用户行为分析、推送相关算法和推送引擎，在首页和各业务板块</a:t>
            </a:r>
            <a:endParaRPr lang="en-US" altLang="zh-CN" sz="2000" b="1" dirty="0" smtClean="0">
              <a:solidFill>
                <a:srgbClr val="00206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eaLnBrk="1" hangingPunct="1">
              <a:lnSpc>
                <a:spcPct val="150000"/>
              </a:lnSpc>
            </a:pPr>
            <a:r>
              <a:rPr lang="zh-CN" altLang="en-US" sz="2000" b="1" dirty="0" smtClean="0">
                <a:solidFill>
                  <a:srgbClr val="002060"/>
                </a:solidFill>
                <a:latin typeface="微软雅黑" panose="020B0503020204020204" pitchFamily="34" charset="-122"/>
                <a:ea typeface="微软雅黑" panose="020B0503020204020204" pitchFamily="34" charset="-122"/>
                <a:sym typeface="微软雅黑" panose="020B0503020204020204" pitchFamily="34" charset="-122"/>
              </a:rPr>
              <a:t>中实现不同逻辑、不同用户的个性化信息推送。</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9"/>
          <p:cNvSpPr/>
          <p:nvPr/>
        </p:nvSpPr>
        <p:spPr>
          <a:xfrm>
            <a:off x="1351128" y="3043451"/>
            <a:ext cx="9976514" cy="2585323"/>
          </a:xfrm>
          <a:prstGeom prst="rect">
            <a:avLst/>
          </a:prstGeom>
        </p:spPr>
        <p:txBody>
          <a:bodyPr wrap="square">
            <a:spAutoFit/>
          </a:bodyPr>
          <a:lstStyle/>
          <a:p>
            <a:r>
              <a:rPr lang="en-US" altLang="zh-CN" b="1" dirty="0" smtClean="0">
                <a:latin typeface="微软雅黑" pitchFamily="34" charset="-122"/>
                <a:ea typeface="微软雅黑" pitchFamily="34" charset="-122"/>
              </a:rPr>
              <a:t>1，</a:t>
            </a:r>
            <a:r>
              <a:rPr lang="zh-CN" altLang="en-US" b="1" dirty="0" smtClean="0">
                <a:latin typeface="微软雅黑" pitchFamily="34" charset="-122"/>
                <a:ea typeface="微软雅黑" pitchFamily="34" charset="-122"/>
              </a:rPr>
              <a:t>语义的实现</a:t>
            </a:r>
            <a:endParaRPr lang="en-US" altLang="zh-CN" b="1" dirty="0" smtClean="0">
              <a:latin typeface="微软雅黑" pitchFamily="34" charset="-122"/>
              <a:ea typeface="微软雅黑" pitchFamily="34" charset="-122"/>
            </a:endParaRPr>
          </a:p>
          <a:p>
            <a:endParaRPr lang="en-US" altLang="zh-CN" dirty="0" smtClean="0"/>
          </a:p>
          <a:p>
            <a:endParaRPr lang="en-US" altLang="zh-CN" dirty="0" smtClean="0"/>
          </a:p>
          <a:p>
            <a:endParaRPr lang="en-US" altLang="zh-CN" dirty="0" smtClean="0"/>
          </a:p>
          <a:p>
            <a:r>
              <a:rPr lang="en-US" altLang="zh-CN" b="1" dirty="0" smtClean="0">
                <a:latin typeface="微软雅黑" pitchFamily="34" charset="-122"/>
                <a:ea typeface="微软雅黑" pitchFamily="34" charset="-122"/>
              </a:rPr>
              <a:t>2，</a:t>
            </a:r>
            <a:r>
              <a:rPr lang="zh-CN" altLang="en-US" b="1" dirty="0" smtClean="0">
                <a:latin typeface="微软雅黑" pitchFamily="34" charset="-122"/>
                <a:ea typeface="微软雅黑" pitchFamily="34" charset="-122"/>
              </a:rPr>
              <a:t>用户行为分析算法</a:t>
            </a:r>
            <a:endParaRPr lang="en-US" altLang="zh-CN" b="1" dirty="0" smtClean="0">
              <a:latin typeface="微软雅黑" pitchFamily="34" charset="-122"/>
              <a:ea typeface="微软雅黑" pitchFamily="34" charset="-122"/>
            </a:endParaRPr>
          </a:p>
          <a:p>
            <a:endParaRPr lang="en-US" altLang="zh-CN" b="1" dirty="0" smtClean="0">
              <a:latin typeface="微软雅黑" pitchFamily="34" charset="-122"/>
              <a:ea typeface="微软雅黑" pitchFamily="34" charset="-122"/>
            </a:endParaRPr>
          </a:p>
          <a:p>
            <a:endParaRPr lang="en-US" altLang="zh-CN" b="1" dirty="0" smtClean="0">
              <a:latin typeface="微软雅黑" pitchFamily="34" charset="-122"/>
              <a:ea typeface="微软雅黑" pitchFamily="34" charset="-122"/>
            </a:endParaRPr>
          </a:p>
          <a:p>
            <a:endParaRPr lang="en-US" altLang="zh-CN" b="1" dirty="0" smtClean="0">
              <a:latin typeface="微软雅黑" pitchFamily="34" charset="-122"/>
              <a:ea typeface="微软雅黑" pitchFamily="34" charset="-122"/>
            </a:endParaRPr>
          </a:p>
          <a:p>
            <a:r>
              <a:rPr lang="en-US" altLang="zh-CN" b="1" dirty="0" smtClean="0">
                <a:latin typeface="微软雅黑" pitchFamily="34" charset="-122"/>
                <a:ea typeface="微软雅黑" pitchFamily="34" charset="-122"/>
              </a:rPr>
              <a:t>3，</a:t>
            </a:r>
            <a:r>
              <a:rPr lang="zh-CN" altLang="en-US" b="1" dirty="0" smtClean="0">
                <a:latin typeface="微软雅黑" pitchFamily="34" charset="-122"/>
                <a:ea typeface="微软雅黑" pitchFamily="34" charset="-122"/>
              </a:rPr>
              <a:t>语义、行为分析和业务场景、短语搜索的结合？</a:t>
            </a:r>
          </a:p>
        </p:txBody>
      </p:sp>
    </p:spTree>
    <p:extLst>
      <p:ext uri="{BB962C8B-B14F-4D97-AF65-F5344CB8AC3E}">
        <p14:creationId xmlns="" xmlns:p14="http://schemas.microsoft.com/office/powerpoint/2010/main" val="119655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effectLst>
                  <a:outerShdw blurRad="38100" dist="38100" dir="2700000" algn="tl">
                    <a:srgbClr val="000000">
                      <a:alpha val="43137"/>
                    </a:srgbClr>
                  </a:outerShdw>
                </a:effectLst>
              </a:rPr>
              <a:t>3.</a:t>
            </a:r>
            <a:endParaRPr lang="zh-CN" altLang="en-US" dirty="0">
              <a:effectLst>
                <a:outerShdw blurRad="38100" dist="38100" dir="2700000" algn="tl">
                  <a:srgbClr val="000000">
                    <a:alpha val="43137"/>
                  </a:srgbClr>
                </a:outerShdw>
              </a:effectLst>
            </a:endParaRPr>
          </a:p>
        </p:txBody>
      </p:sp>
      <p:sp>
        <p:nvSpPr>
          <p:cNvPr id="3" name="文本占位符 2"/>
          <p:cNvSpPr>
            <a:spLocks noGrp="1"/>
          </p:cNvSpPr>
          <p:nvPr>
            <p:ph type="body" sz="quarter" idx="13"/>
          </p:nvPr>
        </p:nvSpPr>
        <p:spPr>
          <a:xfrm>
            <a:off x="1357724" y="648125"/>
            <a:ext cx="3107071" cy="374569"/>
          </a:xfrm>
        </p:spPr>
        <p:txBody>
          <a:bodyPr/>
          <a:lstStyle/>
          <a:p>
            <a:r>
              <a:rPr lang="zh-CN" altLang="en-US" dirty="0" smtClean="0"/>
              <a:t>开发任务</a:t>
            </a:r>
            <a:endParaRPr lang="zh-CN" altLang="en-US" dirty="0"/>
          </a:p>
        </p:txBody>
      </p:sp>
      <p:grpSp>
        <p:nvGrpSpPr>
          <p:cNvPr id="4" name="组合 15"/>
          <p:cNvGrpSpPr/>
          <p:nvPr/>
        </p:nvGrpSpPr>
        <p:grpSpPr>
          <a:xfrm>
            <a:off x="1291069" y="239150"/>
            <a:ext cx="2016575" cy="415464"/>
            <a:chOff x="1291069" y="239150"/>
            <a:chExt cx="2016575" cy="415464"/>
          </a:xfrm>
        </p:grpSpPr>
        <p:cxnSp>
          <p:nvCxnSpPr>
            <p:cNvPr id="17" name="直接连接符 16"/>
            <p:cNvCxnSpPr/>
            <p:nvPr/>
          </p:nvCxnSpPr>
          <p:spPr>
            <a:xfrm>
              <a:off x="1345695" y="239150"/>
              <a:ext cx="12032" cy="415464"/>
            </a:xfrm>
            <a:prstGeom prst="line">
              <a:avLst/>
            </a:prstGeom>
            <a:ln w="19050">
              <a:solidFill>
                <a:schemeClr val="accent5">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1291069" y="560853"/>
              <a:ext cx="1179096" cy="0"/>
            </a:xfrm>
            <a:prstGeom prst="line">
              <a:avLst/>
            </a:prstGeom>
            <a:ln w="19050">
              <a:solidFill>
                <a:schemeClr val="accent5">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45695" y="253076"/>
              <a:ext cx="1961949" cy="307777"/>
            </a:xfrm>
            <a:prstGeom prst="rect">
              <a:avLst/>
            </a:prstGeom>
          </p:spPr>
          <p:txBody>
            <a:bodyPr wrap="square">
              <a:spAutoFit/>
            </a:bodyPr>
            <a:lstStyle/>
            <a:p>
              <a:r>
                <a:rPr lang="zh-CN" altLang="en-US" sz="1400" b="1" dirty="0" smtClean="0">
                  <a:solidFill>
                    <a:schemeClr val="bg1">
                      <a:lumMod val="50000"/>
                    </a:schemeClr>
                  </a:solidFill>
                  <a:latin typeface="微软雅黑" panose="020B0503020204020204" pitchFamily="34" charset="-122"/>
                  <a:ea typeface="微软雅黑" panose="020B0503020204020204" pitchFamily="34" charset="-122"/>
                </a:rPr>
                <a:t>项目描述</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30" name="矩形 12"/>
          <p:cNvSpPr>
            <a:spLocks noChangeArrowheads="1"/>
          </p:cNvSpPr>
          <p:nvPr/>
        </p:nvSpPr>
        <p:spPr bwMode="auto">
          <a:xfrm>
            <a:off x="1705970" y="1464806"/>
            <a:ext cx="9608024" cy="3970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50000"/>
              </a:lnSpc>
              <a:buFont typeface="Wingdings" pitchFamily="2" charset="2"/>
              <a:buChar char="p"/>
            </a:pPr>
            <a:r>
              <a:rPr lang="zh-CN" altLang="en-US" sz="2800" b="1" dirty="0" smtClean="0">
                <a:solidFill>
                  <a:srgbClr val="FF0000"/>
                </a:solidFill>
                <a:latin typeface="微软雅黑" pitchFamily="34" charset="-122"/>
                <a:ea typeface="微软雅黑" pitchFamily="34" charset="-122"/>
                <a:sym typeface="微软雅黑" panose="020B0503020204020204" pitchFamily="34" charset="-122"/>
              </a:rPr>
              <a:t> </a:t>
            </a:r>
            <a:r>
              <a:rPr lang="zh-CN" altLang="en-US" sz="2800" b="1" dirty="0" smtClean="0">
                <a:solidFill>
                  <a:srgbClr val="002060"/>
                </a:solidFill>
                <a:latin typeface="微软雅黑" pitchFamily="34" charset="-122"/>
                <a:ea typeface="微软雅黑" pitchFamily="34" charset="-122"/>
                <a:sym typeface="微软雅黑" panose="020B0503020204020204" pitchFamily="34" charset="-122"/>
              </a:rPr>
              <a:t>业务分类体系建设</a:t>
            </a:r>
            <a:endParaRPr lang="en-US" altLang="zh-CN" sz="2800" b="1" dirty="0" smtClean="0">
              <a:solidFill>
                <a:srgbClr val="002060"/>
              </a:solidFill>
              <a:latin typeface="微软雅黑" pitchFamily="34" charset="-122"/>
              <a:ea typeface="微软雅黑" pitchFamily="34" charset="-122"/>
              <a:sym typeface="微软雅黑" panose="020B0503020204020204" pitchFamily="34" charset="-122"/>
            </a:endParaRPr>
          </a:p>
          <a:p>
            <a:pPr marL="457200" indent="-457200" eaLnBrk="1" hangingPunct="1">
              <a:lnSpc>
                <a:spcPct val="150000"/>
              </a:lnSpc>
              <a:buFont typeface="Wingdings" pitchFamily="2" charset="2"/>
              <a:buChar char="p"/>
            </a:pPr>
            <a:r>
              <a:rPr lang="zh-CN" altLang="en-US" sz="2800" b="1" dirty="0" smtClean="0">
                <a:solidFill>
                  <a:srgbClr val="FF0000"/>
                </a:solidFill>
                <a:latin typeface="微软雅黑" pitchFamily="34" charset="-122"/>
                <a:ea typeface="微软雅黑" pitchFamily="34" charset="-122"/>
                <a:sym typeface="微软雅黑" panose="020B0503020204020204" pitchFamily="34" charset="-122"/>
              </a:rPr>
              <a:t> </a:t>
            </a:r>
            <a:r>
              <a:rPr lang="zh-CN" altLang="en-US" sz="2800" b="1" dirty="0" smtClean="0">
                <a:solidFill>
                  <a:srgbClr val="002060"/>
                </a:solidFill>
                <a:latin typeface="微软雅黑" pitchFamily="34" charset="-122"/>
                <a:ea typeface="微软雅黑" pitchFamily="34" charset="-122"/>
                <a:sym typeface="微软雅黑" panose="020B0503020204020204" pitchFamily="34" charset="-122"/>
              </a:rPr>
              <a:t>信息共享数据接入</a:t>
            </a:r>
            <a:endParaRPr lang="en-US" altLang="zh-CN" sz="2800" b="1" dirty="0" smtClean="0">
              <a:solidFill>
                <a:srgbClr val="002060"/>
              </a:solidFill>
              <a:latin typeface="微软雅黑" pitchFamily="34" charset="-122"/>
              <a:ea typeface="微软雅黑" pitchFamily="34" charset="-122"/>
              <a:sym typeface="微软雅黑" panose="020B0503020204020204" pitchFamily="34" charset="-122"/>
            </a:endParaRPr>
          </a:p>
          <a:p>
            <a:pPr marL="457200" indent="-457200" eaLnBrk="1" hangingPunct="1">
              <a:lnSpc>
                <a:spcPct val="150000"/>
              </a:lnSpc>
              <a:buFont typeface="Wingdings" pitchFamily="2" charset="2"/>
              <a:buChar char="p"/>
            </a:pPr>
            <a:r>
              <a:rPr lang="zh-CN" altLang="en-US" sz="2800" b="1" dirty="0" smtClean="0">
                <a:solidFill>
                  <a:srgbClr val="FF0000"/>
                </a:solidFill>
                <a:latin typeface="微软雅黑" pitchFamily="34" charset="-122"/>
                <a:ea typeface="微软雅黑" pitchFamily="34" charset="-122"/>
                <a:sym typeface="微软雅黑" panose="020B0503020204020204" pitchFamily="34" charset="-122"/>
              </a:rPr>
              <a:t> </a:t>
            </a:r>
            <a:r>
              <a:rPr lang="zh-CN" altLang="en-US" sz="2800" b="1" dirty="0" smtClean="0">
                <a:solidFill>
                  <a:srgbClr val="002060"/>
                </a:solidFill>
                <a:latin typeface="微软雅黑" pitchFamily="34" charset="-122"/>
                <a:ea typeface="微软雅黑" pitchFamily="34" charset="-122"/>
                <a:sym typeface="微软雅黑" panose="020B0503020204020204" pitchFamily="34" charset="-122"/>
              </a:rPr>
              <a:t>智能搜索技术研发</a:t>
            </a:r>
            <a:endParaRPr lang="en-US" altLang="zh-CN" sz="2800" b="1" dirty="0" smtClean="0">
              <a:solidFill>
                <a:srgbClr val="002060"/>
              </a:solidFill>
              <a:latin typeface="微软雅黑" pitchFamily="34" charset="-122"/>
              <a:ea typeface="微软雅黑" pitchFamily="34" charset="-122"/>
              <a:sym typeface="微软雅黑" panose="020B0503020204020204" pitchFamily="34" charset="-122"/>
            </a:endParaRPr>
          </a:p>
          <a:p>
            <a:pPr marL="457200" indent="-457200" eaLnBrk="1" hangingPunct="1">
              <a:lnSpc>
                <a:spcPct val="150000"/>
              </a:lnSpc>
              <a:buFont typeface="Wingdings" pitchFamily="2" charset="2"/>
              <a:buChar char="p"/>
            </a:pPr>
            <a:r>
              <a:rPr lang="zh-CN" altLang="en-US" sz="2800" b="1" dirty="0" smtClean="0">
                <a:solidFill>
                  <a:srgbClr val="FF0000"/>
                </a:solidFill>
                <a:latin typeface="微软雅黑" pitchFamily="34" charset="-122"/>
                <a:ea typeface="微软雅黑" pitchFamily="34" charset="-122"/>
                <a:sym typeface="微软雅黑" panose="020B0503020204020204" pitchFamily="34" charset="-122"/>
              </a:rPr>
              <a:t> </a:t>
            </a:r>
            <a:r>
              <a:rPr lang="zh-CN" altLang="en-US" sz="2800" b="1" dirty="0" smtClean="0">
                <a:solidFill>
                  <a:srgbClr val="002060"/>
                </a:solidFill>
                <a:latin typeface="微软雅黑" pitchFamily="34" charset="-122"/>
                <a:ea typeface="微软雅黑" pitchFamily="34" charset="-122"/>
                <a:sym typeface="微软雅黑" panose="020B0503020204020204" pitchFamily="34" charset="-122"/>
              </a:rPr>
              <a:t>信息推送功能实现</a:t>
            </a:r>
            <a:endParaRPr lang="en-US" altLang="zh-CN" sz="2800" b="1" dirty="0" smtClean="0">
              <a:solidFill>
                <a:srgbClr val="002060"/>
              </a:solidFill>
              <a:latin typeface="微软雅黑" pitchFamily="34" charset="-122"/>
              <a:ea typeface="微软雅黑" pitchFamily="34" charset="-122"/>
              <a:sym typeface="微软雅黑" panose="020B0503020204020204" pitchFamily="34" charset="-122"/>
            </a:endParaRPr>
          </a:p>
          <a:p>
            <a:pPr marL="457200" indent="-457200" eaLnBrk="1" hangingPunct="1">
              <a:lnSpc>
                <a:spcPct val="150000"/>
              </a:lnSpc>
              <a:buFont typeface="Wingdings" pitchFamily="2" charset="2"/>
              <a:buChar char="p"/>
            </a:pPr>
            <a:r>
              <a:rPr lang="zh-CN" altLang="en-US" sz="2800" b="1" dirty="0" smtClean="0">
                <a:solidFill>
                  <a:srgbClr val="FF0000"/>
                </a:solidFill>
                <a:latin typeface="微软雅黑" pitchFamily="34" charset="-122"/>
                <a:ea typeface="微软雅黑" pitchFamily="34" charset="-122"/>
                <a:sym typeface="微软雅黑" panose="020B0503020204020204" pitchFamily="34" charset="-122"/>
              </a:rPr>
              <a:t> </a:t>
            </a:r>
            <a:r>
              <a:rPr lang="zh-CN" altLang="en-US" sz="2800" b="1" dirty="0" smtClean="0">
                <a:solidFill>
                  <a:srgbClr val="002060"/>
                </a:solidFill>
                <a:latin typeface="微软雅黑" pitchFamily="34" charset="-122"/>
                <a:ea typeface="微软雅黑" pitchFamily="34" charset="-122"/>
                <a:sym typeface="微软雅黑" panose="020B0503020204020204" pitchFamily="34" charset="-122"/>
              </a:rPr>
              <a:t>知识关联功能实现</a:t>
            </a:r>
            <a:endParaRPr lang="en-US" altLang="zh-CN" sz="2800" b="1" dirty="0" smtClean="0">
              <a:solidFill>
                <a:srgbClr val="002060"/>
              </a:solidFill>
              <a:latin typeface="微软雅黑" pitchFamily="34" charset="-122"/>
              <a:ea typeface="微软雅黑" pitchFamily="34" charset="-122"/>
              <a:sym typeface="微软雅黑" panose="020B0503020204020204" pitchFamily="34" charset="-122"/>
            </a:endParaRPr>
          </a:p>
          <a:p>
            <a:pPr marL="457200" indent="-457200" eaLnBrk="1" hangingPunct="1">
              <a:lnSpc>
                <a:spcPct val="150000"/>
              </a:lnSpc>
              <a:buFont typeface="Wingdings" pitchFamily="2" charset="2"/>
              <a:buChar char="p"/>
            </a:pPr>
            <a:r>
              <a:rPr lang="zh-CN" altLang="en-US" sz="2800" b="1" dirty="0" smtClean="0">
                <a:solidFill>
                  <a:srgbClr val="FF0000"/>
                </a:solidFill>
                <a:latin typeface="微软雅黑" pitchFamily="34" charset="-122"/>
                <a:ea typeface="微软雅黑" pitchFamily="34" charset="-122"/>
                <a:sym typeface="微软雅黑" panose="020B0503020204020204" pitchFamily="34" charset="-122"/>
              </a:rPr>
              <a:t> </a:t>
            </a:r>
            <a:r>
              <a:rPr lang="zh-CN" altLang="en-US" sz="2800" b="1" dirty="0" smtClean="0">
                <a:solidFill>
                  <a:srgbClr val="002060"/>
                </a:solidFill>
                <a:latin typeface="微软雅黑" pitchFamily="34" charset="-122"/>
                <a:ea typeface="微软雅黑" pitchFamily="34" charset="-122"/>
                <a:sym typeface="微软雅黑" panose="020B0503020204020204" pitchFamily="34" charset="-122"/>
              </a:rPr>
              <a:t>开放搜索相关服务</a:t>
            </a:r>
            <a:endParaRPr lang="zh-CN" altLang="en-US" sz="2800" b="1" dirty="0">
              <a:solidFill>
                <a:srgbClr val="002060"/>
              </a:solidFill>
              <a:latin typeface="微软雅黑" pitchFamily="34" charset="-122"/>
              <a:ea typeface="微软雅黑" pitchFamily="34" charset="-122"/>
              <a:sym typeface="微软雅黑" panose="020B0503020204020204" pitchFamily="34" charset="-122"/>
            </a:endParaRPr>
          </a:p>
        </p:txBody>
      </p:sp>
      <p:cxnSp>
        <p:nvCxnSpPr>
          <p:cNvPr id="13" name="直接连接符 12"/>
          <p:cNvCxnSpPr/>
          <p:nvPr/>
        </p:nvCxnSpPr>
        <p:spPr>
          <a:xfrm>
            <a:off x="2306474" y="4722126"/>
            <a:ext cx="2852382" cy="0"/>
          </a:xfrm>
          <a:prstGeom prst="line">
            <a:avLst/>
          </a:prstGeom>
          <a:ln w="38100" cmpd="sng">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19655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effectLst>
                  <a:outerShdw blurRad="38100" dist="38100" dir="2700000" algn="tl">
                    <a:srgbClr val="000000">
                      <a:alpha val="43137"/>
                    </a:srgbClr>
                  </a:outerShdw>
                </a:effectLst>
              </a:rPr>
              <a:t>2.</a:t>
            </a:r>
            <a:endParaRPr lang="zh-CN" altLang="en-US" dirty="0">
              <a:effectLst>
                <a:outerShdw blurRad="38100" dist="38100" dir="2700000" algn="tl">
                  <a:srgbClr val="000000">
                    <a:alpha val="43137"/>
                  </a:srgbClr>
                </a:outerShdw>
              </a:effectLst>
            </a:endParaRPr>
          </a:p>
        </p:txBody>
      </p:sp>
      <p:sp>
        <p:nvSpPr>
          <p:cNvPr id="3" name="文本占位符 2"/>
          <p:cNvSpPr>
            <a:spLocks noGrp="1"/>
          </p:cNvSpPr>
          <p:nvPr>
            <p:ph type="body" sz="quarter" idx="13"/>
          </p:nvPr>
        </p:nvSpPr>
        <p:spPr>
          <a:xfrm>
            <a:off x="1357724" y="648125"/>
            <a:ext cx="3107071" cy="374569"/>
          </a:xfrm>
        </p:spPr>
        <p:txBody>
          <a:bodyPr/>
          <a:lstStyle/>
          <a:p>
            <a:r>
              <a:rPr lang="zh-CN" altLang="en-US" dirty="0" smtClean="0"/>
              <a:t>知识关联功能实现</a:t>
            </a:r>
            <a:endParaRPr lang="zh-CN" altLang="en-US" dirty="0"/>
          </a:p>
        </p:txBody>
      </p:sp>
      <p:grpSp>
        <p:nvGrpSpPr>
          <p:cNvPr id="4" name="组合 15"/>
          <p:cNvGrpSpPr/>
          <p:nvPr/>
        </p:nvGrpSpPr>
        <p:grpSpPr>
          <a:xfrm>
            <a:off x="1291069" y="239150"/>
            <a:ext cx="2016575" cy="415464"/>
            <a:chOff x="1291069" y="239150"/>
            <a:chExt cx="2016575" cy="415464"/>
          </a:xfrm>
        </p:grpSpPr>
        <p:cxnSp>
          <p:nvCxnSpPr>
            <p:cNvPr id="17" name="直接连接符 16"/>
            <p:cNvCxnSpPr/>
            <p:nvPr/>
          </p:nvCxnSpPr>
          <p:spPr>
            <a:xfrm>
              <a:off x="1345695" y="239150"/>
              <a:ext cx="12032" cy="415464"/>
            </a:xfrm>
            <a:prstGeom prst="line">
              <a:avLst/>
            </a:prstGeom>
            <a:ln w="19050">
              <a:solidFill>
                <a:schemeClr val="accent5">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1291069" y="560853"/>
              <a:ext cx="1179096" cy="0"/>
            </a:xfrm>
            <a:prstGeom prst="line">
              <a:avLst/>
            </a:prstGeom>
            <a:ln w="19050">
              <a:solidFill>
                <a:schemeClr val="accent5">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45695" y="253076"/>
              <a:ext cx="1961949" cy="307777"/>
            </a:xfrm>
            <a:prstGeom prst="rect">
              <a:avLst/>
            </a:prstGeom>
          </p:spPr>
          <p:txBody>
            <a:bodyPr wrap="square">
              <a:spAutoFit/>
            </a:bodyPr>
            <a:lstStyle/>
            <a:p>
              <a:r>
                <a:rPr lang="zh-CN" altLang="en-US" sz="1400" b="1" dirty="0" smtClean="0">
                  <a:solidFill>
                    <a:schemeClr val="bg1">
                      <a:lumMod val="50000"/>
                    </a:schemeClr>
                  </a:solidFill>
                  <a:latin typeface="微软雅黑" panose="020B0503020204020204" pitchFamily="34" charset="-122"/>
                  <a:ea typeface="微软雅黑" panose="020B0503020204020204" pitchFamily="34" charset="-122"/>
                </a:rPr>
                <a:t>开发任务</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30" name="矩形 12"/>
          <p:cNvSpPr>
            <a:spLocks noChangeArrowheads="1"/>
          </p:cNvSpPr>
          <p:nvPr/>
        </p:nvSpPr>
        <p:spPr bwMode="auto">
          <a:xfrm>
            <a:off x="1705969" y="1464806"/>
            <a:ext cx="9908275" cy="4996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50000"/>
              </a:lnSpc>
            </a:pPr>
            <a:r>
              <a:rPr lang="zh-CN" altLang="en-US" sz="2000" b="1" dirty="0" smtClean="0">
                <a:solidFill>
                  <a:srgbClr val="002060"/>
                </a:solidFill>
                <a:latin typeface="微软雅黑" panose="020B0503020204020204" pitchFamily="34" charset="-122"/>
                <a:ea typeface="微软雅黑" panose="020B0503020204020204" pitchFamily="34" charset="-122"/>
                <a:sym typeface="微软雅黑" panose="020B0503020204020204" pitchFamily="34" charset="-122"/>
              </a:rPr>
              <a:t>基于空间计算、业务语义分析等技术，实现目标对象、业务信息和系统功能的关联展示</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9"/>
          <p:cNvSpPr/>
          <p:nvPr/>
        </p:nvSpPr>
        <p:spPr>
          <a:xfrm>
            <a:off x="1351128" y="3043451"/>
            <a:ext cx="9976514" cy="2585323"/>
          </a:xfrm>
          <a:prstGeom prst="rect">
            <a:avLst/>
          </a:prstGeom>
        </p:spPr>
        <p:txBody>
          <a:bodyPr wrap="square">
            <a:spAutoFit/>
          </a:bodyPr>
          <a:lstStyle/>
          <a:p>
            <a:r>
              <a:rPr lang="en-US" altLang="zh-CN" b="1" dirty="0" smtClean="0">
                <a:latin typeface="微软雅黑" pitchFamily="34" charset="-122"/>
                <a:ea typeface="微软雅黑" pitchFamily="34" charset="-122"/>
              </a:rPr>
              <a:t>1，</a:t>
            </a:r>
            <a:r>
              <a:rPr lang="zh-CN" altLang="en-US" b="1" dirty="0" smtClean="0">
                <a:latin typeface="微软雅黑" pitchFamily="34" charset="-122"/>
                <a:ea typeface="微软雅黑" pitchFamily="34" charset="-122"/>
              </a:rPr>
              <a:t>空间的定义</a:t>
            </a:r>
            <a:endParaRPr lang="en-US" altLang="zh-CN" b="1" dirty="0" smtClean="0">
              <a:latin typeface="微软雅黑" pitchFamily="34" charset="-122"/>
              <a:ea typeface="微软雅黑" pitchFamily="34" charset="-122"/>
            </a:endParaRPr>
          </a:p>
          <a:p>
            <a:endParaRPr lang="en-US" altLang="zh-CN" dirty="0" smtClean="0"/>
          </a:p>
          <a:p>
            <a:endParaRPr lang="en-US" altLang="zh-CN" dirty="0" smtClean="0"/>
          </a:p>
          <a:p>
            <a:endParaRPr lang="en-US" altLang="zh-CN" dirty="0" smtClean="0"/>
          </a:p>
          <a:p>
            <a:r>
              <a:rPr lang="en-US" altLang="zh-CN" b="1" dirty="0" smtClean="0">
                <a:latin typeface="微软雅黑" pitchFamily="34" charset="-122"/>
                <a:ea typeface="微软雅黑" pitchFamily="34" charset="-122"/>
              </a:rPr>
              <a:t>2，</a:t>
            </a:r>
            <a:r>
              <a:rPr lang="zh-CN" altLang="en-US" b="1" dirty="0" smtClean="0">
                <a:latin typeface="微软雅黑" pitchFamily="34" charset="-122"/>
                <a:ea typeface="微软雅黑" pitchFamily="34" charset="-122"/>
              </a:rPr>
              <a:t>语义的分析</a:t>
            </a:r>
            <a:endParaRPr lang="en-US" altLang="zh-CN" b="1" dirty="0" smtClean="0">
              <a:latin typeface="微软雅黑" pitchFamily="34" charset="-122"/>
              <a:ea typeface="微软雅黑" pitchFamily="34" charset="-122"/>
            </a:endParaRPr>
          </a:p>
          <a:p>
            <a:endParaRPr lang="en-US" altLang="zh-CN" b="1" dirty="0" smtClean="0">
              <a:latin typeface="微软雅黑" pitchFamily="34" charset="-122"/>
              <a:ea typeface="微软雅黑" pitchFamily="34" charset="-122"/>
            </a:endParaRPr>
          </a:p>
          <a:p>
            <a:endParaRPr lang="en-US" altLang="zh-CN" b="1" dirty="0" smtClean="0">
              <a:latin typeface="微软雅黑" pitchFamily="34" charset="-122"/>
              <a:ea typeface="微软雅黑" pitchFamily="34" charset="-122"/>
            </a:endParaRPr>
          </a:p>
          <a:p>
            <a:endParaRPr lang="en-US" altLang="zh-CN" b="1" dirty="0" smtClean="0">
              <a:latin typeface="微软雅黑" pitchFamily="34" charset="-122"/>
              <a:ea typeface="微软雅黑" pitchFamily="34" charset="-122"/>
            </a:endParaRPr>
          </a:p>
          <a:p>
            <a:r>
              <a:rPr lang="en-US" altLang="zh-CN" b="1" dirty="0" smtClean="0">
                <a:latin typeface="微软雅黑" pitchFamily="34" charset="-122"/>
                <a:ea typeface="微软雅黑" pitchFamily="34" charset="-122"/>
              </a:rPr>
              <a:t>3，</a:t>
            </a:r>
            <a:r>
              <a:rPr lang="zh-CN" altLang="en-US" b="1" dirty="0" smtClean="0">
                <a:latin typeface="微软雅黑" pitchFamily="34" charset="-122"/>
                <a:ea typeface="微软雅黑" pitchFamily="34" charset="-122"/>
              </a:rPr>
              <a:t>目标对象关系的建立</a:t>
            </a:r>
          </a:p>
        </p:txBody>
      </p:sp>
    </p:spTree>
    <p:extLst>
      <p:ext uri="{BB962C8B-B14F-4D97-AF65-F5344CB8AC3E}">
        <p14:creationId xmlns="" xmlns:p14="http://schemas.microsoft.com/office/powerpoint/2010/main" val="1196552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effectLst>
                  <a:outerShdw blurRad="38100" dist="38100" dir="2700000" algn="tl">
                    <a:srgbClr val="000000">
                      <a:alpha val="43137"/>
                    </a:srgbClr>
                  </a:outerShdw>
                </a:effectLst>
              </a:rPr>
              <a:t>3.</a:t>
            </a:r>
            <a:endParaRPr lang="zh-CN" altLang="en-US" dirty="0">
              <a:effectLst>
                <a:outerShdw blurRad="38100" dist="38100" dir="2700000" algn="tl">
                  <a:srgbClr val="000000">
                    <a:alpha val="43137"/>
                  </a:srgbClr>
                </a:outerShdw>
              </a:effectLst>
            </a:endParaRPr>
          </a:p>
        </p:txBody>
      </p:sp>
      <p:sp>
        <p:nvSpPr>
          <p:cNvPr id="3" name="文本占位符 2"/>
          <p:cNvSpPr>
            <a:spLocks noGrp="1"/>
          </p:cNvSpPr>
          <p:nvPr>
            <p:ph type="body" sz="quarter" idx="13"/>
          </p:nvPr>
        </p:nvSpPr>
        <p:spPr>
          <a:xfrm>
            <a:off x="1357724" y="648125"/>
            <a:ext cx="3107071" cy="374569"/>
          </a:xfrm>
        </p:spPr>
        <p:txBody>
          <a:bodyPr/>
          <a:lstStyle/>
          <a:p>
            <a:r>
              <a:rPr lang="zh-CN" altLang="en-US" dirty="0" smtClean="0"/>
              <a:t>开发任务</a:t>
            </a:r>
            <a:endParaRPr lang="zh-CN" altLang="en-US" dirty="0"/>
          </a:p>
        </p:txBody>
      </p:sp>
      <p:grpSp>
        <p:nvGrpSpPr>
          <p:cNvPr id="4" name="组合 15"/>
          <p:cNvGrpSpPr/>
          <p:nvPr/>
        </p:nvGrpSpPr>
        <p:grpSpPr>
          <a:xfrm>
            <a:off x="1291069" y="239150"/>
            <a:ext cx="2016575" cy="415464"/>
            <a:chOff x="1291069" y="239150"/>
            <a:chExt cx="2016575" cy="415464"/>
          </a:xfrm>
        </p:grpSpPr>
        <p:cxnSp>
          <p:nvCxnSpPr>
            <p:cNvPr id="17" name="直接连接符 16"/>
            <p:cNvCxnSpPr/>
            <p:nvPr/>
          </p:nvCxnSpPr>
          <p:spPr>
            <a:xfrm>
              <a:off x="1345695" y="239150"/>
              <a:ext cx="12032" cy="415464"/>
            </a:xfrm>
            <a:prstGeom prst="line">
              <a:avLst/>
            </a:prstGeom>
            <a:ln w="19050">
              <a:solidFill>
                <a:schemeClr val="accent5">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1291069" y="560853"/>
              <a:ext cx="1179096" cy="0"/>
            </a:xfrm>
            <a:prstGeom prst="line">
              <a:avLst/>
            </a:prstGeom>
            <a:ln w="19050">
              <a:solidFill>
                <a:schemeClr val="accent5">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45695" y="253076"/>
              <a:ext cx="1961949" cy="307777"/>
            </a:xfrm>
            <a:prstGeom prst="rect">
              <a:avLst/>
            </a:prstGeom>
          </p:spPr>
          <p:txBody>
            <a:bodyPr wrap="square">
              <a:spAutoFit/>
            </a:bodyPr>
            <a:lstStyle/>
            <a:p>
              <a:r>
                <a:rPr lang="zh-CN" altLang="en-US" sz="1400" b="1" dirty="0" smtClean="0">
                  <a:solidFill>
                    <a:schemeClr val="bg1">
                      <a:lumMod val="50000"/>
                    </a:schemeClr>
                  </a:solidFill>
                  <a:latin typeface="微软雅黑" panose="020B0503020204020204" pitchFamily="34" charset="-122"/>
                  <a:ea typeface="微软雅黑" panose="020B0503020204020204" pitchFamily="34" charset="-122"/>
                </a:rPr>
                <a:t>项目描述</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30" name="矩形 12"/>
          <p:cNvSpPr>
            <a:spLocks noChangeArrowheads="1"/>
          </p:cNvSpPr>
          <p:nvPr/>
        </p:nvSpPr>
        <p:spPr bwMode="auto">
          <a:xfrm>
            <a:off x="1705970" y="1464806"/>
            <a:ext cx="9608024" cy="3970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50000"/>
              </a:lnSpc>
              <a:buFont typeface="Wingdings" pitchFamily="2" charset="2"/>
              <a:buChar char="p"/>
            </a:pPr>
            <a:r>
              <a:rPr lang="zh-CN" altLang="en-US" sz="2800" b="1" dirty="0" smtClean="0">
                <a:solidFill>
                  <a:srgbClr val="FF0000"/>
                </a:solidFill>
                <a:latin typeface="微软雅黑" pitchFamily="34" charset="-122"/>
                <a:ea typeface="微软雅黑" pitchFamily="34" charset="-122"/>
                <a:sym typeface="微软雅黑" panose="020B0503020204020204" pitchFamily="34" charset="-122"/>
              </a:rPr>
              <a:t> </a:t>
            </a:r>
            <a:r>
              <a:rPr lang="zh-CN" altLang="en-US" sz="2800" b="1" dirty="0" smtClean="0">
                <a:solidFill>
                  <a:srgbClr val="002060"/>
                </a:solidFill>
                <a:latin typeface="微软雅黑" pitchFamily="34" charset="-122"/>
                <a:ea typeface="微软雅黑" pitchFamily="34" charset="-122"/>
                <a:sym typeface="微软雅黑" panose="020B0503020204020204" pitchFamily="34" charset="-122"/>
              </a:rPr>
              <a:t>业务分类体系建设</a:t>
            </a:r>
            <a:endParaRPr lang="en-US" altLang="zh-CN" sz="2800" b="1" dirty="0" smtClean="0">
              <a:solidFill>
                <a:srgbClr val="002060"/>
              </a:solidFill>
              <a:latin typeface="微软雅黑" pitchFamily="34" charset="-122"/>
              <a:ea typeface="微软雅黑" pitchFamily="34" charset="-122"/>
              <a:sym typeface="微软雅黑" panose="020B0503020204020204" pitchFamily="34" charset="-122"/>
            </a:endParaRPr>
          </a:p>
          <a:p>
            <a:pPr marL="457200" indent="-457200" eaLnBrk="1" hangingPunct="1">
              <a:lnSpc>
                <a:spcPct val="150000"/>
              </a:lnSpc>
              <a:buFont typeface="Wingdings" pitchFamily="2" charset="2"/>
              <a:buChar char="p"/>
            </a:pPr>
            <a:r>
              <a:rPr lang="zh-CN" altLang="en-US" sz="2800" b="1" dirty="0" smtClean="0">
                <a:solidFill>
                  <a:srgbClr val="FF0000"/>
                </a:solidFill>
                <a:latin typeface="微软雅黑" pitchFamily="34" charset="-122"/>
                <a:ea typeface="微软雅黑" pitchFamily="34" charset="-122"/>
                <a:sym typeface="微软雅黑" panose="020B0503020204020204" pitchFamily="34" charset="-122"/>
              </a:rPr>
              <a:t> </a:t>
            </a:r>
            <a:r>
              <a:rPr lang="zh-CN" altLang="en-US" sz="2800" b="1" dirty="0" smtClean="0">
                <a:solidFill>
                  <a:srgbClr val="002060"/>
                </a:solidFill>
                <a:latin typeface="微软雅黑" pitchFamily="34" charset="-122"/>
                <a:ea typeface="微软雅黑" pitchFamily="34" charset="-122"/>
                <a:sym typeface="微软雅黑" panose="020B0503020204020204" pitchFamily="34" charset="-122"/>
              </a:rPr>
              <a:t>信息共享数据接入</a:t>
            </a:r>
            <a:endParaRPr lang="en-US" altLang="zh-CN" sz="2800" b="1" dirty="0" smtClean="0">
              <a:solidFill>
                <a:srgbClr val="002060"/>
              </a:solidFill>
              <a:latin typeface="微软雅黑" pitchFamily="34" charset="-122"/>
              <a:ea typeface="微软雅黑" pitchFamily="34" charset="-122"/>
              <a:sym typeface="微软雅黑" panose="020B0503020204020204" pitchFamily="34" charset="-122"/>
            </a:endParaRPr>
          </a:p>
          <a:p>
            <a:pPr marL="457200" indent="-457200" eaLnBrk="1" hangingPunct="1">
              <a:lnSpc>
                <a:spcPct val="150000"/>
              </a:lnSpc>
              <a:buFont typeface="Wingdings" pitchFamily="2" charset="2"/>
              <a:buChar char="p"/>
            </a:pPr>
            <a:r>
              <a:rPr lang="zh-CN" altLang="en-US" sz="2800" b="1" dirty="0" smtClean="0">
                <a:solidFill>
                  <a:srgbClr val="FF0000"/>
                </a:solidFill>
                <a:latin typeface="微软雅黑" pitchFamily="34" charset="-122"/>
                <a:ea typeface="微软雅黑" pitchFamily="34" charset="-122"/>
                <a:sym typeface="微软雅黑" panose="020B0503020204020204" pitchFamily="34" charset="-122"/>
              </a:rPr>
              <a:t> </a:t>
            </a:r>
            <a:r>
              <a:rPr lang="zh-CN" altLang="en-US" sz="2800" b="1" dirty="0" smtClean="0">
                <a:solidFill>
                  <a:srgbClr val="002060"/>
                </a:solidFill>
                <a:latin typeface="微软雅黑" pitchFamily="34" charset="-122"/>
                <a:ea typeface="微软雅黑" pitchFamily="34" charset="-122"/>
                <a:sym typeface="微软雅黑" panose="020B0503020204020204" pitchFamily="34" charset="-122"/>
              </a:rPr>
              <a:t>智能搜索技术研发</a:t>
            </a:r>
            <a:endParaRPr lang="en-US" altLang="zh-CN" sz="2800" b="1" dirty="0" smtClean="0">
              <a:solidFill>
                <a:srgbClr val="002060"/>
              </a:solidFill>
              <a:latin typeface="微软雅黑" pitchFamily="34" charset="-122"/>
              <a:ea typeface="微软雅黑" pitchFamily="34" charset="-122"/>
              <a:sym typeface="微软雅黑" panose="020B0503020204020204" pitchFamily="34" charset="-122"/>
            </a:endParaRPr>
          </a:p>
          <a:p>
            <a:pPr marL="457200" indent="-457200" eaLnBrk="1" hangingPunct="1">
              <a:lnSpc>
                <a:spcPct val="150000"/>
              </a:lnSpc>
              <a:buFont typeface="Wingdings" pitchFamily="2" charset="2"/>
              <a:buChar char="p"/>
            </a:pPr>
            <a:r>
              <a:rPr lang="zh-CN" altLang="en-US" sz="2800" b="1" dirty="0" smtClean="0">
                <a:solidFill>
                  <a:srgbClr val="FF0000"/>
                </a:solidFill>
                <a:latin typeface="微软雅黑" pitchFamily="34" charset="-122"/>
                <a:ea typeface="微软雅黑" pitchFamily="34" charset="-122"/>
                <a:sym typeface="微软雅黑" panose="020B0503020204020204" pitchFamily="34" charset="-122"/>
              </a:rPr>
              <a:t> </a:t>
            </a:r>
            <a:r>
              <a:rPr lang="zh-CN" altLang="en-US" sz="2800" b="1" dirty="0" smtClean="0">
                <a:solidFill>
                  <a:srgbClr val="002060"/>
                </a:solidFill>
                <a:latin typeface="微软雅黑" pitchFamily="34" charset="-122"/>
                <a:ea typeface="微软雅黑" pitchFamily="34" charset="-122"/>
                <a:sym typeface="微软雅黑" panose="020B0503020204020204" pitchFamily="34" charset="-122"/>
              </a:rPr>
              <a:t>信息推送功能实现</a:t>
            </a:r>
            <a:endParaRPr lang="en-US" altLang="zh-CN" sz="2800" b="1" dirty="0" smtClean="0">
              <a:solidFill>
                <a:srgbClr val="002060"/>
              </a:solidFill>
              <a:latin typeface="微软雅黑" pitchFamily="34" charset="-122"/>
              <a:ea typeface="微软雅黑" pitchFamily="34" charset="-122"/>
              <a:sym typeface="微软雅黑" panose="020B0503020204020204" pitchFamily="34" charset="-122"/>
            </a:endParaRPr>
          </a:p>
          <a:p>
            <a:pPr marL="457200" indent="-457200" eaLnBrk="1" hangingPunct="1">
              <a:lnSpc>
                <a:spcPct val="150000"/>
              </a:lnSpc>
              <a:buFont typeface="Wingdings" pitchFamily="2" charset="2"/>
              <a:buChar char="p"/>
            </a:pPr>
            <a:r>
              <a:rPr lang="zh-CN" altLang="en-US" sz="2800" b="1" dirty="0" smtClean="0">
                <a:solidFill>
                  <a:srgbClr val="FF0000"/>
                </a:solidFill>
                <a:latin typeface="微软雅黑" pitchFamily="34" charset="-122"/>
                <a:ea typeface="微软雅黑" pitchFamily="34" charset="-122"/>
                <a:sym typeface="微软雅黑" panose="020B0503020204020204" pitchFamily="34" charset="-122"/>
              </a:rPr>
              <a:t> </a:t>
            </a:r>
            <a:r>
              <a:rPr lang="zh-CN" altLang="en-US" sz="2800" b="1" dirty="0" smtClean="0">
                <a:solidFill>
                  <a:srgbClr val="002060"/>
                </a:solidFill>
                <a:latin typeface="微软雅黑" pitchFamily="34" charset="-122"/>
                <a:ea typeface="微软雅黑" pitchFamily="34" charset="-122"/>
                <a:sym typeface="微软雅黑" panose="020B0503020204020204" pitchFamily="34" charset="-122"/>
              </a:rPr>
              <a:t>知识关联功能实现</a:t>
            </a:r>
            <a:endParaRPr lang="en-US" altLang="zh-CN" sz="2800" b="1" dirty="0" smtClean="0">
              <a:solidFill>
                <a:srgbClr val="002060"/>
              </a:solidFill>
              <a:latin typeface="微软雅黑" pitchFamily="34" charset="-122"/>
              <a:ea typeface="微软雅黑" pitchFamily="34" charset="-122"/>
              <a:sym typeface="微软雅黑" panose="020B0503020204020204" pitchFamily="34" charset="-122"/>
            </a:endParaRPr>
          </a:p>
          <a:p>
            <a:pPr marL="457200" indent="-457200" eaLnBrk="1" hangingPunct="1">
              <a:lnSpc>
                <a:spcPct val="150000"/>
              </a:lnSpc>
              <a:buFont typeface="Wingdings" pitchFamily="2" charset="2"/>
              <a:buChar char="p"/>
            </a:pPr>
            <a:r>
              <a:rPr lang="zh-CN" altLang="en-US" sz="2800" b="1" dirty="0" smtClean="0">
                <a:solidFill>
                  <a:srgbClr val="FF0000"/>
                </a:solidFill>
                <a:latin typeface="微软雅黑" pitchFamily="34" charset="-122"/>
                <a:ea typeface="微软雅黑" pitchFamily="34" charset="-122"/>
                <a:sym typeface="微软雅黑" panose="020B0503020204020204" pitchFamily="34" charset="-122"/>
              </a:rPr>
              <a:t> </a:t>
            </a:r>
            <a:r>
              <a:rPr lang="zh-CN" altLang="en-US" sz="2800" b="1" dirty="0" smtClean="0">
                <a:solidFill>
                  <a:srgbClr val="002060"/>
                </a:solidFill>
                <a:latin typeface="微软雅黑" pitchFamily="34" charset="-122"/>
                <a:ea typeface="微软雅黑" pitchFamily="34" charset="-122"/>
                <a:sym typeface="微软雅黑" panose="020B0503020204020204" pitchFamily="34" charset="-122"/>
              </a:rPr>
              <a:t>开放搜索相关服务</a:t>
            </a:r>
            <a:endParaRPr lang="zh-CN" altLang="en-US" sz="2800" b="1" dirty="0">
              <a:solidFill>
                <a:srgbClr val="002060"/>
              </a:solidFill>
              <a:latin typeface="微软雅黑" pitchFamily="34" charset="-122"/>
              <a:ea typeface="微软雅黑" pitchFamily="34" charset="-122"/>
              <a:sym typeface="微软雅黑" panose="020B0503020204020204" pitchFamily="34" charset="-122"/>
            </a:endParaRPr>
          </a:p>
        </p:txBody>
      </p:sp>
      <p:cxnSp>
        <p:nvCxnSpPr>
          <p:cNvPr id="13" name="直接连接符 12"/>
          <p:cNvCxnSpPr/>
          <p:nvPr/>
        </p:nvCxnSpPr>
        <p:spPr>
          <a:xfrm>
            <a:off x="2292827" y="5349924"/>
            <a:ext cx="2852382" cy="0"/>
          </a:xfrm>
          <a:prstGeom prst="line">
            <a:avLst/>
          </a:prstGeom>
          <a:ln w="38100" cmpd="sng">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19655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effectLst>
                  <a:outerShdw blurRad="38100" dist="38100" dir="2700000" algn="tl">
                    <a:srgbClr val="000000">
                      <a:alpha val="43137"/>
                    </a:srgbClr>
                  </a:outerShdw>
                </a:effectLst>
              </a:rPr>
              <a:t>2.</a:t>
            </a:r>
            <a:endParaRPr lang="zh-CN" altLang="en-US" dirty="0">
              <a:effectLst>
                <a:outerShdw blurRad="38100" dist="38100" dir="2700000" algn="tl">
                  <a:srgbClr val="000000">
                    <a:alpha val="43137"/>
                  </a:srgbClr>
                </a:outerShdw>
              </a:effectLst>
            </a:endParaRPr>
          </a:p>
        </p:txBody>
      </p:sp>
      <p:sp>
        <p:nvSpPr>
          <p:cNvPr id="3" name="文本占位符 2"/>
          <p:cNvSpPr>
            <a:spLocks noGrp="1"/>
          </p:cNvSpPr>
          <p:nvPr>
            <p:ph type="body" sz="quarter" idx="13"/>
          </p:nvPr>
        </p:nvSpPr>
        <p:spPr>
          <a:xfrm>
            <a:off x="1357724" y="648125"/>
            <a:ext cx="3107071" cy="374569"/>
          </a:xfrm>
        </p:spPr>
        <p:txBody>
          <a:bodyPr/>
          <a:lstStyle/>
          <a:p>
            <a:r>
              <a:rPr lang="zh-CN" altLang="en-US" dirty="0" smtClean="0"/>
              <a:t>知识关联功能实现</a:t>
            </a:r>
            <a:endParaRPr lang="zh-CN" altLang="en-US" dirty="0"/>
          </a:p>
        </p:txBody>
      </p:sp>
      <p:grpSp>
        <p:nvGrpSpPr>
          <p:cNvPr id="4" name="组合 15"/>
          <p:cNvGrpSpPr/>
          <p:nvPr/>
        </p:nvGrpSpPr>
        <p:grpSpPr>
          <a:xfrm>
            <a:off x="1291069" y="239150"/>
            <a:ext cx="2016575" cy="415464"/>
            <a:chOff x="1291069" y="239150"/>
            <a:chExt cx="2016575" cy="415464"/>
          </a:xfrm>
        </p:grpSpPr>
        <p:cxnSp>
          <p:nvCxnSpPr>
            <p:cNvPr id="17" name="直接连接符 16"/>
            <p:cNvCxnSpPr/>
            <p:nvPr/>
          </p:nvCxnSpPr>
          <p:spPr>
            <a:xfrm>
              <a:off x="1345695" y="239150"/>
              <a:ext cx="12032" cy="415464"/>
            </a:xfrm>
            <a:prstGeom prst="line">
              <a:avLst/>
            </a:prstGeom>
            <a:ln w="19050">
              <a:solidFill>
                <a:schemeClr val="accent5">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1291069" y="560853"/>
              <a:ext cx="1179096" cy="0"/>
            </a:xfrm>
            <a:prstGeom prst="line">
              <a:avLst/>
            </a:prstGeom>
            <a:ln w="19050">
              <a:solidFill>
                <a:schemeClr val="accent5">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45695" y="253076"/>
              <a:ext cx="1961949" cy="307777"/>
            </a:xfrm>
            <a:prstGeom prst="rect">
              <a:avLst/>
            </a:prstGeom>
          </p:spPr>
          <p:txBody>
            <a:bodyPr wrap="square">
              <a:spAutoFit/>
            </a:bodyPr>
            <a:lstStyle/>
            <a:p>
              <a:r>
                <a:rPr lang="zh-CN" altLang="en-US" sz="1400" b="1" dirty="0" smtClean="0">
                  <a:solidFill>
                    <a:schemeClr val="bg1">
                      <a:lumMod val="50000"/>
                    </a:schemeClr>
                  </a:solidFill>
                  <a:latin typeface="微软雅黑" panose="020B0503020204020204" pitchFamily="34" charset="-122"/>
                  <a:ea typeface="微软雅黑" panose="020B0503020204020204" pitchFamily="34" charset="-122"/>
                </a:rPr>
                <a:t>开发任务</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30" name="矩形 12"/>
          <p:cNvSpPr>
            <a:spLocks noChangeArrowheads="1"/>
          </p:cNvSpPr>
          <p:nvPr/>
        </p:nvSpPr>
        <p:spPr bwMode="auto">
          <a:xfrm>
            <a:off x="1705969" y="1464806"/>
            <a:ext cx="9908275" cy="961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50000"/>
              </a:lnSpc>
            </a:pPr>
            <a:r>
              <a:rPr lang="zh-CN" altLang="en-US" sz="2000" b="1" dirty="0" smtClean="0">
                <a:solidFill>
                  <a:srgbClr val="002060"/>
                </a:solidFill>
                <a:latin typeface="微软雅黑" panose="020B0503020204020204" pitchFamily="34" charset="-122"/>
                <a:ea typeface="微软雅黑" panose="020B0503020204020204" pitchFamily="34" charset="-122"/>
                <a:sym typeface="微软雅黑" panose="020B0503020204020204" pitchFamily="34" charset="-122"/>
              </a:rPr>
              <a:t>实现语义、搜索、对象、推送四类服务接口，以</a:t>
            </a:r>
            <a:r>
              <a:rPr lang="en-US" altLang="zh-CN" sz="2000" b="1" dirty="0" err="1" smtClean="0">
                <a:solidFill>
                  <a:srgbClr val="002060"/>
                </a:solidFill>
                <a:latin typeface="微软雅黑" panose="020B0503020204020204" pitchFamily="34" charset="-122"/>
                <a:ea typeface="微软雅黑" panose="020B0503020204020204" pitchFamily="34" charset="-122"/>
                <a:sym typeface="微软雅黑" panose="020B0503020204020204" pitchFamily="34" charset="-122"/>
              </a:rPr>
              <a:t>RESTful</a:t>
            </a:r>
            <a:r>
              <a:rPr lang="en-US" altLang="zh-CN" sz="2000" b="1" dirty="0" smtClean="0">
                <a:solidFill>
                  <a:srgbClr val="00206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b="1" dirty="0" smtClean="0">
                <a:solidFill>
                  <a:srgbClr val="002060"/>
                </a:solidFill>
                <a:latin typeface="微软雅黑" panose="020B0503020204020204" pitchFamily="34" charset="-122"/>
                <a:ea typeface="微软雅黑" panose="020B0503020204020204" pitchFamily="34" charset="-122"/>
                <a:sym typeface="微软雅黑" panose="020B0503020204020204" pitchFamily="34" charset="-122"/>
              </a:rPr>
              <a:t>的形式发布服务，从而支持共</a:t>
            </a:r>
            <a:endParaRPr lang="en-US" altLang="zh-CN" sz="2000" b="1" dirty="0" smtClean="0">
              <a:solidFill>
                <a:srgbClr val="00206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eaLnBrk="1" hangingPunct="1">
              <a:lnSpc>
                <a:spcPct val="150000"/>
              </a:lnSpc>
            </a:pPr>
            <a:r>
              <a:rPr lang="zh-CN" altLang="en-US" sz="2000" b="1" dirty="0" smtClean="0">
                <a:solidFill>
                  <a:srgbClr val="002060"/>
                </a:solidFill>
                <a:latin typeface="微软雅黑" panose="020B0503020204020204" pitchFamily="34" charset="-122"/>
                <a:ea typeface="微软雅黑" panose="020B0503020204020204" pitchFamily="34" charset="-122"/>
                <a:sym typeface="微软雅黑" panose="020B0503020204020204" pitchFamily="34" charset="-122"/>
              </a:rPr>
              <a:t>享平台前端各类应用需求</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9"/>
          <p:cNvSpPr/>
          <p:nvPr/>
        </p:nvSpPr>
        <p:spPr>
          <a:xfrm>
            <a:off x="1351128" y="3043451"/>
            <a:ext cx="9976514" cy="2031325"/>
          </a:xfrm>
          <a:prstGeom prst="rect">
            <a:avLst/>
          </a:prstGeom>
        </p:spPr>
        <p:txBody>
          <a:bodyPr wrap="square">
            <a:spAutoFit/>
          </a:bodyPr>
          <a:lstStyle/>
          <a:p>
            <a:r>
              <a:rPr lang="en-US" altLang="zh-CN" b="1" dirty="0" smtClean="0">
                <a:latin typeface="微软雅黑" pitchFamily="34" charset="-122"/>
                <a:ea typeface="微软雅黑" pitchFamily="34" charset="-122"/>
              </a:rPr>
              <a:t>1，</a:t>
            </a:r>
            <a:r>
              <a:rPr lang="zh-CN" altLang="en-US" b="1" dirty="0" smtClean="0">
                <a:latin typeface="微软雅黑" pitchFamily="34" charset="-122"/>
                <a:ea typeface="微软雅黑" pitchFamily="34" charset="-122"/>
              </a:rPr>
              <a:t>语义</a:t>
            </a:r>
            <a:endParaRPr lang="en-US" altLang="zh-CN" b="1" dirty="0" smtClean="0">
              <a:latin typeface="微软雅黑" pitchFamily="34" charset="-122"/>
              <a:ea typeface="微软雅黑" pitchFamily="34" charset="-122"/>
            </a:endParaRPr>
          </a:p>
          <a:p>
            <a:endParaRPr lang="en-US" altLang="zh-CN" dirty="0" smtClean="0"/>
          </a:p>
          <a:p>
            <a:r>
              <a:rPr lang="en-US" altLang="zh-CN" b="1" dirty="0" smtClean="0">
                <a:latin typeface="微软雅黑" pitchFamily="34" charset="-122"/>
                <a:ea typeface="微软雅黑" pitchFamily="34" charset="-122"/>
              </a:rPr>
              <a:t>2，</a:t>
            </a:r>
            <a:r>
              <a:rPr lang="zh-CN" altLang="en-US" b="1" dirty="0" smtClean="0">
                <a:latin typeface="微软雅黑" pitchFamily="34" charset="-122"/>
                <a:ea typeface="微软雅黑" pitchFamily="34" charset="-122"/>
              </a:rPr>
              <a:t>搜索</a:t>
            </a:r>
            <a:endParaRPr lang="en-US" altLang="zh-CN" b="1" dirty="0" smtClean="0">
              <a:latin typeface="微软雅黑" pitchFamily="34" charset="-122"/>
              <a:ea typeface="微软雅黑" pitchFamily="34" charset="-122"/>
            </a:endParaRPr>
          </a:p>
          <a:p>
            <a:endParaRPr lang="en-US" altLang="zh-CN" b="1" dirty="0" smtClean="0">
              <a:latin typeface="微软雅黑" pitchFamily="34" charset="-122"/>
              <a:ea typeface="微软雅黑" pitchFamily="34" charset="-122"/>
            </a:endParaRPr>
          </a:p>
          <a:p>
            <a:r>
              <a:rPr lang="en-US" altLang="zh-CN" b="1" dirty="0" smtClean="0">
                <a:latin typeface="微软雅黑" pitchFamily="34" charset="-122"/>
                <a:ea typeface="微软雅黑" pitchFamily="34" charset="-122"/>
              </a:rPr>
              <a:t>3，</a:t>
            </a:r>
            <a:r>
              <a:rPr lang="zh-CN" altLang="en-US" b="1" dirty="0" smtClean="0">
                <a:latin typeface="微软雅黑" pitchFamily="34" charset="-122"/>
                <a:ea typeface="微软雅黑" pitchFamily="34" charset="-122"/>
              </a:rPr>
              <a:t>对象</a:t>
            </a:r>
            <a:endParaRPr lang="en-US" altLang="zh-CN" b="1" dirty="0" smtClean="0">
              <a:latin typeface="微软雅黑" pitchFamily="34" charset="-122"/>
              <a:ea typeface="微软雅黑" pitchFamily="34" charset="-122"/>
            </a:endParaRPr>
          </a:p>
          <a:p>
            <a:endParaRPr lang="en-US" altLang="zh-CN" b="1" dirty="0" smtClean="0">
              <a:latin typeface="微软雅黑" pitchFamily="34" charset="-122"/>
              <a:ea typeface="微软雅黑" pitchFamily="34" charset="-122"/>
            </a:endParaRPr>
          </a:p>
          <a:p>
            <a:r>
              <a:rPr lang="en-US" altLang="zh-CN" b="1" dirty="0" smtClean="0">
                <a:latin typeface="微软雅黑" pitchFamily="34" charset="-122"/>
                <a:ea typeface="微软雅黑" pitchFamily="34" charset="-122"/>
              </a:rPr>
              <a:t>4，</a:t>
            </a:r>
            <a:r>
              <a:rPr lang="zh-CN" altLang="en-US" b="1" dirty="0" smtClean="0">
                <a:latin typeface="微软雅黑" pitchFamily="34" charset="-122"/>
                <a:ea typeface="微软雅黑" pitchFamily="34" charset="-122"/>
              </a:rPr>
              <a:t>接口实现 业务和功能</a:t>
            </a:r>
          </a:p>
        </p:txBody>
      </p:sp>
    </p:spTree>
    <p:extLst>
      <p:ext uri="{BB962C8B-B14F-4D97-AF65-F5344CB8AC3E}">
        <p14:creationId xmlns="" xmlns:p14="http://schemas.microsoft.com/office/powerpoint/2010/main" val="1196552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18"/>
          <p:cNvGrpSpPr/>
          <p:nvPr/>
        </p:nvGrpSpPr>
        <p:grpSpPr>
          <a:xfrm>
            <a:off x="1034717" y="1183997"/>
            <a:ext cx="1753639" cy="5578047"/>
            <a:chOff x="1034717" y="1183997"/>
            <a:chExt cx="1753639" cy="5578047"/>
          </a:xfrm>
        </p:grpSpPr>
        <p:cxnSp>
          <p:nvCxnSpPr>
            <p:cNvPr id="15" name="直接连接符 14"/>
            <p:cNvCxnSpPr/>
            <p:nvPr/>
          </p:nvCxnSpPr>
          <p:spPr>
            <a:xfrm>
              <a:off x="2788356" y="1183997"/>
              <a:ext cx="0" cy="5578047"/>
            </a:xfrm>
            <a:prstGeom prst="line">
              <a:avLst/>
            </a:prstGeom>
            <a:ln w="28575">
              <a:prstDash val="sysDash"/>
            </a:ln>
          </p:spPr>
          <p:style>
            <a:lnRef idx="1">
              <a:schemeClr val="accent3"/>
            </a:lnRef>
            <a:fillRef idx="0">
              <a:schemeClr val="accent3"/>
            </a:fillRef>
            <a:effectRef idx="0">
              <a:schemeClr val="accent3"/>
            </a:effectRef>
            <a:fontRef idx="minor">
              <a:schemeClr val="tx1"/>
            </a:fontRef>
          </p:style>
        </p:cxnSp>
        <p:sp>
          <p:nvSpPr>
            <p:cNvPr id="17" name="文本框 16"/>
            <p:cNvSpPr txBox="1"/>
            <p:nvPr/>
          </p:nvSpPr>
          <p:spPr>
            <a:xfrm>
              <a:off x="1034717" y="6389924"/>
              <a:ext cx="1753639" cy="369332"/>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r"/>
              <a:r>
                <a:rPr lang="zh-CN" altLang="en-US" b="1" dirty="0" smtClean="0">
                  <a:latin typeface="微软雅黑" panose="020B0503020204020204" pitchFamily="34" charset="-122"/>
                  <a:ea typeface="微软雅黑" panose="020B0503020204020204" pitchFamily="34" charset="-122"/>
                </a:rPr>
                <a:t>表现展示层</a:t>
              </a:r>
              <a:endParaRPr lang="zh-CN" altLang="en-US" b="1" dirty="0">
                <a:latin typeface="微软雅黑" panose="020B0503020204020204" pitchFamily="34" charset="-122"/>
                <a:ea typeface="微软雅黑" panose="020B0503020204020204" pitchFamily="34" charset="-122"/>
              </a:endParaRPr>
            </a:p>
          </p:txBody>
        </p:sp>
      </p:grpSp>
      <p:grpSp>
        <p:nvGrpSpPr>
          <p:cNvPr id="6" name="组合 234"/>
          <p:cNvGrpSpPr/>
          <p:nvPr/>
        </p:nvGrpSpPr>
        <p:grpSpPr>
          <a:xfrm>
            <a:off x="4639733" y="1183151"/>
            <a:ext cx="1671051" cy="5578047"/>
            <a:chOff x="1117305" y="1183997"/>
            <a:chExt cx="1671051" cy="5578047"/>
          </a:xfrm>
        </p:grpSpPr>
        <p:cxnSp>
          <p:nvCxnSpPr>
            <p:cNvPr id="236" name="直接连接符 235"/>
            <p:cNvCxnSpPr/>
            <p:nvPr/>
          </p:nvCxnSpPr>
          <p:spPr>
            <a:xfrm>
              <a:off x="2788356" y="1183997"/>
              <a:ext cx="0" cy="5578047"/>
            </a:xfrm>
            <a:prstGeom prst="line">
              <a:avLst/>
            </a:prstGeom>
            <a:ln w="28575">
              <a:prstDash val="sysDash"/>
            </a:ln>
          </p:spPr>
          <p:style>
            <a:lnRef idx="1">
              <a:schemeClr val="accent3"/>
            </a:lnRef>
            <a:fillRef idx="0">
              <a:schemeClr val="accent3"/>
            </a:fillRef>
            <a:effectRef idx="0">
              <a:schemeClr val="accent3"/>
            </a:effectRef>
            <a:fontRef idx="minor">
              <a:schemeClr val="tx1"/>
            </a:fontRef>
          </p:style>
        </p:cxnSp>
        <p:sp>
          <p:nvSpPr>
            <p:cNvPr id="237" name="文本框 236"/>
            <p:cNvSpPr txBox="1"/>
            <p:nvPr/>
          </p:nvSpPr>
          <p:spPr>
            <a:xfrm>
              <a:off x="1117305" y="6389924"/>
              <a:ext cx="1671051" cy="369332"/>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pPr algn="r"/>
              <a:r>
                <a:rPr lang="zh-CN" altLang="en-US" b="1" dirty="0" smtClean="0">
                  <a:latin typeface="微软雅黑" panose="020B0503020204020204" pitchFamily="34" charset="-122"/>
                  <a:ea typeface="微软雅黑" panose="020B0503020204020204" pitchFamily="34" charset="-122"/>
                </a:rPr>
                <a:t>业务逻辑层</a:t>
              </a:r>
              <a:endParaRPr lang="zh-CN" altLang="en-US" b="1" dirty="0">
                <a:latin typeface="微软雅黑" panose="020B0503020204020204" pitchFamily="34" charset="-122"/>
                <a:ea typeface="微软雅黑" panose="020B0503020204020204" pitchFamily="34" charset="-122"/>
              </a:endParaRPr>
            </a:p>
          </p:txBody>
        </p:sp>
      </p:grpSp>
      <p:sp>
        <p:nvSpPr>
          <p:cNvPr id="2" name="文本占位符 1"/>
          <p:cNvSpPr>
            <a:spLocks noGrp="1"/>
          </p:cNvSpPr>
          <p:nvPr>
            <p:ph type="body" sz="quarter" idx="10"/>
          </p:nvPr>
        </p:nvSpPr>
        <p:spPr/>
        <p:txBody>
          <a:bodyPr/>
          <a:lstStyle/>
          <a:p>
            <a:r>
              <a:rPr lang="en-US" altLang="zh-CN" dirty="0" smtClean="0"/>
              <a:t>1.</a:t>
            </a:r>
            <a:endParaRPr lang="zh-CN" altLang="en-US" dirty="0"/>
          </a:p>
        </p:txBody>
      </p:sp>
      <p:sp>
        <p:nvSpPr>
          <p:cNvPr id="3" name="文本占位符 2"/>
          <p:cNvSpPr>
            <a:spLocks noGrp="1"/>
          </p:cNvSpPr>
          <p:nvPr>
            <p:ph type="body" sz="quarter" idx="13"/>
          </p:nvPr>
        </p:nvSpPr>
        <p:spPr>
          <a:xfrm>
            <a:off x="1357724" y="648125"/>
            <a:ext cx="3671475" cy="374569"/>
          </a:xfrm>
        </p:spPr>
        <p:txBody>
          <a:bodyPr/>
          <a:lstStyle/>
          <a:p>
            <a:r>
              <a:rPr lang="zh-CN" altLang="en-US" dirty="0" smtClean="0"/>
              <a:t>功能模块与服务交互流程</a:t>
            </a:r>
            <a:endParaRPr lang="zh-CN" altLang="en-US" dirty="0"/>
          </a:p>
        </p:txBody>
      </p:sp>
      <p:grpSp>
        <p:nvGrpSpPr>
          <p:cNvPr id="10" name="组合 5"/>
          <p:cNvGrpSpPr/>
          <p:nvPr/>
        </p:nvGrpSpPr>
        <p:grpSpPr>
          <a:xfrm>
            <a:off x="316085" y="1442296"/>
            <a:ext cx="1998133" cy="4606289"/>
            <a:chOff x="1200149" y="1611631"/>
            <a:chExt cx="1475317" cy="4606289"/>
          </a:xfrm>
        </p:grpSpPr>
        <p:sp>
          <p:nvSpPr>
            <p:cNvPr id="4" name="矩形 3"/>
            <p:cNvSpPr/>
            <p:nvPr/>
          </p:nvSpPr>
          <p:spPr>
            <a:xfrm>
              <a:off x="1200149" y="1611631"/>
              <a:ext cx="1475317" cy="4203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b="1" dirty="0" smtClean="0">
                  <a:latin typeface="微软雅黑" panose="020B0503020204020204" pitchFamily="34" charset="-122"/>
                  <a:ea typeface="微软雅黑" panose="020B0503020204020204" pitchFamily="34" charset="-122"/>
                </a:rPr>
                <a:t>信息组件</a:t>
              </a:r>
              <a:endParaRPr lang="zh-CN" altLang="en-US" sz="1400" b="1" dirty="0">
                <a:latin typeface="微软雅黑" panose="020B0503020204020204" pitchFamily="34" charset="-122"/>
                <a:ea typeface="微软雅黑" panose="020B0503020204020204" pitchFamily="34" charset="-122"/>
              </a:endParaRPr>
            </a:p>
          </p:txBody>
        </p:sp>
        <p:sp>
          <p:nvSpPr>
            <p:cNvPr id="61" name="矩形 60"/>
            <p:cNvSpPr/>
            <p:nvPr/>
          </p:nvSpPr>
          <p:spPr>
            <a:xfrm>
              <a:off x="1200149" y="2065101"/>
              <a:ext cx="1475317" cy="415281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grpSp>
      <p:grpSp>
        <p:nvGrpSpPr>
          <p:cNvPr id="11" name="组合 64"/>
          <p:cNvGrpSpPr/>
          <p:nvPr/>
        </p:nvGrpSpPr>
        <p:grpSpPr>
          <a:xfrm>
            <a:off x="3264526" y="1442296"/>
            <a:ext cx="2570340" cy="4606289"/>
            <a:chOff x="1200149" y="1611631"/>
            <a:chExt cx="1475317" cy="4606289"/>
          </a:xfrm>
        </p:grpSpPr>
        <p:sp>
          <p:nvSpPr>
            <p:cNvPr id="68" name="矩形 67"/>
            <p:cNvSpPr/>
            <p:nvPr/>
          </p:nvSpPr>
          <p:spPr>
            <a:xfrm>
              <a:off x="1200149" y="1611631"/>
              <a:ext cx="1475317" cy="4203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400" b="1" dirty="0" smtClean="0">
                  <a:latin typeface="微软雅黑" panose="020B0503020204020204" pitchFamily="34" charset="-122"/>
                  <a:ea typeface="微软雅黑" panose="020B0503020204020204" pitchFamily="34" charset="-122"/>
                </a:rPr>
                <a:t>逻辑服务</a:t>
              </a:r>
              <a:endParaRPr lang="zh-CN" altLang="en-US" sz="1400" b="1" dirty="0">
                <a:latin typeface="微软雅黑" panose="020B0503020204020204" pitchFamily="34" charset="-122"/>
                <a:ea typeface="微软雅黑" panose="020B0503020204020204" pitchFamily="34" charset="-122"/>
              </a:endParaRPr>
            </a:p>
          </p:txBody>
        </p:sp>
        <p:sp>
          <p:nvSpPr>
            <p:cNvPr id="69" name="矩形 68"/>
            <p:cNvSpPr/>
            <p:nvPr/>
          </p:nvSpPr>
          <p:spPr>
            <a:xfrm>
              <a:off x="1200149" y="2065101"/>
              <a:ext cx="1475317" cy="415281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p>
          </p:txBody>
        </p:sp>
      </p:grpSp>
      <p:grpSp>
        <p:nvGrpSpPr>
          <p:cNvPr id="14" name="组合 69"/>
          <p:cNvGrpSpPr/>
          <p:nvPr/>
        </p:nvGrpSpPr>
        <p:grpSpPr>
          <a:xfrm>
            <a:off x="6720410" y="1408526"/>
            <a:ext cx="2784829" cy="4606289"/>
            <a:chOff x="1200149" y="1611631"/>
            <a:chExt cx="1475317" cy="4606289"/>
          </a:xfrm>
        </p:grpSpPr>
        <p:sp>
          <p:nvSpPr>
            <p:cNvPr id="71" name="矩形 70"/>
            <p:cNvSpPr/>
            <p:nvPr/>
          </p:nvSpPr>
          <p:spPr>
            <a:xfrm>
              <a:off x="1200149" y="1611631"/>
              <a:ext cx="1475317" cy="4203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b="1" dirty="0" smtClean="0">
                  <a:latin typeface="微软雅黑" panose="020B0503020204020204" pitchFamily="34" charset="-122"/>
                  <a:ea typeface="微软雅黑" panose="020B0503020204020204" pitchFamily="34" charset="-122"/>
                </a:rPr>
                <a:t>基础服务</a:t>
              </a:r>
              <a:endParaRPr lang="zh-CN" altLang="en-US" sz="1400" b="1" dirty="0">
                <a:latin typeface="微软雅黑" panose="020B0503020204020204" pitchFamily="34" charset="-122"/>
                <a:ea typeface="微软雅黑" panose="020B0503020204020204" pitchFamily="34" charset="-122"/>
              </a:endParaRPr>
            </a:p>
          </p:txBody>
        </p:sp>
        <p:sp>
          <p:nvSpPr>
            <p:cNvPr id="72" name="矩形 71"/>
            <p:cNvSpPr/>
            <p:nvPr/>
          </p:nvSpPr>
          <p:spPr>
            <a:xfrm>
              <a:off x="1200149" y="2065101"/>
              <a:ext cx="1475317" cy="415281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grpSp>
      <p:grpSp>
        <p:nvGrpSpPr>
          <p:cNvPr id="16" name="组合 10"/>
          <p:cNvGrpSpPr/>
          <p:nvPr/>
        </p:nvGrpSpPr>
        <p:grpSpPr>
          <a:xfrm>
            <a:off x="3375069" y="2031997"/>
            <a:ext cx="1934451" cy="276999"/>
            <a:chOff x="5835474" y="1162755"/>
            <a:chExt cx="1934451" cy="276999"/>
          </a:xfrm>
        </p:grpSpPr>
        <p:sp>
          <p:nvSpPr>
            <p:cNvPr id="7" name="文本框 6"/>
            <p:cNvSpPr txBox="1"/>
            <p:nvPr/>
          </p:nvSpPr>
          <p:spPr>
            <a:xfrm>
              <a:off x="6107290" y="1162755"/>
              <a:ext cx="1662635"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提交索引 </a:t>
              </a:r>
              <a:r>
                <a:rPr lang="en-US" altLang="zh-CN" sz="1200" b="1" i="1" dirty="0" err="1" smtClean="0">
                  <a:latin typeface="微软雅黑" panose="020B0503020204020204" pitchFamily="34" charset="-122"/>
                  <a:ea typeface="微软雅黑" panose="020B0503020204020204" pitchFamily="34" charset="-122"/>
                </a:rPr>
                <a:t>SendIndex</a:t>
              </a:r>
              <a:endParaRPr lang="zh-CN" altLang="en-US" sz="1200" b="1" i="1" dirty="0">
                <a:latin typeface="微软雅黑" panose="020B0503020204020204" pitchFamily="34" charset="-122"/>
                <a:ea typeface="微软雅黑" panose="020B0503020204020204" pitchFamily="34" charset="-122"/>
              </a:endParaRPr>
            </a:p>
          </p:txBody>
        </p:sp>
        <p:grpSp>
          <p:nvGrpSpPr>
            <p:cNvPr id="18" name="组合 9"/>
            <p:cNvGrpSpPr/>
            <p:nvPr/>
          </p:nvGrpSpPr>
          <p:grpSpPr>
            <a:xfrm>
              <a:off x="5835474" y="1250455"/>
              <a:ext cx="271815" cy="101600"/>
              <a:chOff x="4730044" y="1174044"/>
              <a:chExt cx="543630" cy="203200"/>
            </a:xfrm>
          </p:grpSpPr>
          <p:sp>
            <p:nvSpPr>
              <p:cNvPr id="9" name="矩形 8"/>
              <p:cNvSpPr/>
              <p:nvPr/>
            </p:nvSpPr>
            <p:spPr>
              <a:xfrm>
                <a:off x="4901141" y="1228437"/>
                <a:ext cx="372533" cy="101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8" name="椭圆 7"/>
              <p:cNvSpPr/>
              <p:nvPr/>
            </p:nvSpPr>
            <p:spPr>
              <a:xfrm>
                <a:off x="4730044" y="1174044"/>
                <a:ext cx="203200" cy="203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grpSp>
      </p:grpSp>
      <p:grpSp>
        <p:nvGrpSpPr>
          <p:cNvPr id="19" name="组合 81"/>
          <p:cNvGrpSpPr/>
          <p:nvPr/>
        </p:nvGrpSpPr>
        <p:grpSpPr>
          <a:xfrm>
            <a:off x="3375069" y="2548995"/>
            <a:ext cx="2149253" cy="276999"/>
            <a:chOff x="5835474" y="1162755"/>
            <a:chExt cx="2149253" cy="276999"/>
          </a:xfrm>
        </p:grpSpPr>
        <p:sp>
          <p:nvSpPr>
            <p:cNvPr id="83" name="文本框 82"/>
            <p:cNvSpPr txBox="1"/>
            <p:nvPr/>
          </p:nvSpPr>
          <p:spPr>
            <a:xfrm>
              <a:off x="6107290" y="1162755"/>
              <a:ext cx="1877437"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获取头条 </a:t>
              </a:r>
              <a:r>
                <a:rPr lang="en-US" altLang="zh-CN" sz="1200" b="1" i="1" dirty="0" err="1" smtClean="0">
                  <a:latin typeface="微软雅黑" panose="020B0503020204020204" pitchFamily="34" charset="-122"/>
                  <a:ea typeface="微软雅黑" panose="020B0503020204020204" pitchFamily="34" charset="-122"/>
                </a:rPr>
                <a:t>GetHeadlines</a:t>
              </a:r>
              <a:endParaRPr lang="zh-CN" altLang="en-US" sz="1200" b="1" i="1" dirty="0">
                <a:latin typeface="微软雅黑" panose="020B0503020204020204" pitchFamily="34" charset="-122"/>
                <a:ea typeface="微软雅黑" panose="020B0503020204020204" pitchFamily="34" charset="-122"/>
              </a:endParaRPr>
            </a:p>
          </p:txBody>
        </p:sp>
        <p:grpSp>
          <p:nvGrpSpPr>
            <p:cNvPr id="22" name="组合 83"/>
            <p:cNvGrpSpPr/>
            <p:nvPr/>
          </p:nvGrpSpPr>
          <p:grpSpPr>
            <a:xfrm>
              <a:off x="5835474" y="1250455"/>
              <a:ext cx="271815" cy="101600"/>
              <a:chOff x="4730044" y="1174044"/>
              <a:chExt cx="543630" cy="203200"/>
            </a:xfrm>
          </p:grpSpPr>
          <p:sp>
            <p:nvSpPr>
              <p:cNvPr id="85" name="矩形 84"/>
              <p:cNvSpPr/>
              <p:nvPr/>
            </p:nvSpPr>
            <p:spPr>
              <a:xfrm>
                <a:off x="4901141" y="1228437"/>
                <a:ext cx="372533" cy="101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86" name="椭圆 85"/>
              <p:cNvSpPr/>
              <p:nvPr/>
            </p:nvSpPr>
            <p:spPr>
              <a:xfrm>
                <a:off x="4730044" y="1174044"/>
                <a:ext cx="203200" cy="203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grpSp>
      </p:grpSp>
      <p:grpSp>
        <p:nvGrpSpPr>
          <p:cNvPr id="23" name="组合 86"/>
          <p:cNvGrpSpPr/>
          <p:nvPr/>
        </p:nvGrpSpPr>
        <p:grpSpPr>
          <a:xfrm>
            <a:off x="3375069" y="3079573"/>
            <a:ext cx="2146945" cy="276999"/>
            <a:chOff x="5835474" y="1162755"/>
            <a:chExt cx="2146945" cy="276999"/>
          </a:xfrm>
        </p:grpSpPr>
        <p:sp>
          <p:nvSpPr>
            <p:cNvPr id="88" name="文本框 87"/>
            <p:cNvSpPr txBox="1"/>
            <p:nvPr/>
          </p:nvSpPr>
          <p:spPr>
            <a:xfrm>
              <a:off x="6107290" y="1162755"/>
              <a:ext cx="1875129"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获取热点 </a:t>
              </a:r>
              <a:r>
                <a:rPr lang="en-US" altLang="zh-CN" sz="1200" b="1" i="1" dirty="0" err="1" smtClean="0">
                  <a:latin typeface="微软雅黑" panose="020B0503020204020204" pitchFamily="34" charset="-122"/>
                  <a:ea typeface="微软雅黑" panose="020B0503020204020204" pitchFamily="34" charset="-122"/>
                </a:rPr>
                <a:t>GetHotTopics</a:t>
              </a:r>
              <a:endParaRPr lang="zh-CN" altLang="en-US" sz="1200" b="1" i="1" dirty="0">
                <a:latin typeface="微软雅黑" panose="020B0503020204020204" pitchFamily="34" charset="-122"/>
                <a:ea typeface="微软雅黑" panose="020B0503020204020204" pitchFamily="34" charset="-122"/>
              </a:endParaRPr>
            </a:p>
          </p:txBody>
        </p:sp>
        <p:grpSp>
          <p:nvGrpSpPr>
            <p:cNvPr id="24" name="组合 102"/>
            <p:cNvGrpSpPr/>
            <p:nvPr/>
          </p:nvGrpSpPr>
          <p:grpSpPr>
            <a:xfrm>
              <a:off x="5835474" y="1250455"/>
              <a:ext cx="271815" cy="101600"/>
              <a:chOff x="4730044" y="1174044"/>
              <a:chExt cx="543630" cy="203200"/>
            </a:xfrm>
          </p:grpSpPr>
          <p:sp>
            <p:nvSpPr>
              <p:cNvPr id="104" name="矩形 103"/>
              <p:cNvSpPr/>
              <p:nvPr/>
            </p:nvSpPr>
            <p:spPr>
              <a:xfrm>
                <a:off x="4901141" y="1228437"/>
                <a:ext cx="372533" cy="101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05" name="椭圆 104"/>
              <p:cNvSpPr/>
              <p:nvPr/>
            </p:nvSpPr>
            <p:spPr>
              <a:xfrm>
                <a:off x="4730044" y="1174044"/>
                <a:ext cx="203200" cy="203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grpSp>
      </p:grpSp>
      <p:sp>
        <p:nvSpPr>
          <p:cNvPr id="12" name="右箭头 11"/>
          <p:cNvSpPr/>
          <p:nvPr/>
        </p:nvSpPr>
        <p:spPr>
          <a:xfrm>
            <a:off x="2664173" y="2449687"/>
            <a:ext cx="377544" cy="18700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06" name="右箭头 105"/>
          <p:cNvSpPr/>
          <p:nvPr/>
        </p:nvSpPr>
        <p:spPr>
          <a:xfrm>
            <a:off x="2664173" y="4809065"/>
            <a:ext cx="377544" cy="18700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nvGrpSpPr>
          <p:cNvPr id="25" name="组合 106"/>
          <p:cNvGrpSpPr/>
          <p:nvPr/>
        </p:nvGrpSpPr>
        <p:grpSpPr>
          <a:xfrm>
            <a:off x="3375069" y="3555593"/>
            <a:ext cx="2474535" cy="307777"/>
            <a:chOff x="5835474" y="1162755"/>
            <a:chExt cx="2474535" cy="307777"/>
          </a:xfrm>
        </p:grpSpPr>
        <p:sp>
          <p:nvSpPr>
            <p:cNvPr id="108" name="文本框 107"/>
            <p:cNvSpPr txBox="1"/>
            <p:nvPr/>
          </p:nvSpPr>
          <p:spPr>
            <a:xfrm>
              <a:off x="6107290" y="1162755"/>
              <a:ext cx="2202719" cy="307777"/>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获取最近浏览 </a:t>
              </a:r>
              <a:r>
                <a:rPr lang="en-US" altLang="zh-CN" sz="1400" b="1" i="1" dirty="0" err="1" smtClean="0">
                  <a:latin typeface="微软雅黑" panose="020B0503020204020204" pitchFamily="34" charset="-122"/>
                  <a:ea typeface="微软雅黑" panose="020B0503020204020204" pitchFamily="34" charset="-122"/>
                </a:rPr>
                <a:t>GetRecency</a:t>
              </a:r>
              <a:endParaRPr lang="en-US" altLang="zh-CN" sz="1400" b="1" i="1" dirty="0">
                <a:latin typeface="微软雅黑" panose="020B0503020204020204" pitchFamily="34" charset="-122"/>
                <a:ea typeface="微软雅黑" panose="020B0503020204020204" pitchFamily="34" charset="-122"/>
              </a:endParaRPr>
            </a:p>
          </p:txBody>
        </p:sp>
        <p:grpSp>
          <p:nvGrpSpPr>
            <p:cNvPr id="26" name="组合 108"/>
            <p:cNvGrpSpPr/>
            <p:nvPr/>
          </p:nvGrpSpPr>
          <p:grpSpPr>
            <a:xfrm>
              <a:off x="5835474" y="1250455"/>
              <a:ext cx="271815" cy="101600"/>
              <a:chOff x="4730044" y="1174044"/>
              <a:chExt cx="543630" cy="203200"/>
            </a:xfrm>
          </p:grpSpPr>
          <p:sp>
            <p:nvSpPr>
              <p:cNvPr id="110" name="矩形 109"/>
              <p:cNvSpPr/>
              <p:nvPr/>
            </p:nvSpPr>
            <p:spPr>
              <a:xfrm>
                <a:off x="4901141" y="1228437"/>
                <a:ext cx="372533" cy="101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11" name="椭圆 110"/>
              <p:cNvSpPr/>
              <p:nvPr/>
            </p:nvSpPr>
            <p:spPr>
              <a:xfrm>
                <a:off x="4730044" y="1174044"/>
                <a:ext cx="203200" cy="203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grpSp>
      </p:grpSp>
      <p:grpSp>
        <p:nvGrpSpPr>
          <p:cNvPr id="27" name="组合 111"/>
          <p:cNvGrpSpPr/>
          <p:nvPr/>
        </p:nvGrpSpPr>
        <p:grpSpPr>
          <a:xfrm>
            <a:off x="3375069" y="4114126"/>
            <a:ext cx="2430036" cy="276999"/>
            <a:chOff x="5835474" y="1162755"/>
            <a:chExt cx="2430036" cy="276999"/>
          </a:xfrm>
        </p:grpSpPr>
        <p:sp>
          <p:nvSpPr>
            <p:cNvPr id="113" name="文本框 112"/>
            <p:cNvSpPr txBox="1"/>
            <p:nvPr/>
          </p:nvSpPr>
          <p:spPr>
            <a:xfrm>
              <a:off x="6107290" y="1162755"/>
              <a:ext cx="2158220"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获取猜你喜欢 </a:t>
              </a:r>
              <a:r>
                <a:rPr lang="en-US" altLang="zh-CN" sz="1200" b="1" i="1" dirty="0" err="1" smtClean="0">
                  <a:latin typeface="微软雅黑" panose="020B0503020204020204" pitchFamily="34" charset="-122"/>
                  <a:ea typeface="微软雅黑" panose="020B0503020204020204" pitchFamily="34" charset="-122"/>
                </a:rPr>
                <a:t>GetYourLikes</a:t>
              </a:r>
              <a:endParaRPr lang="zh-CN" altLang="en-US" sz="1200" b="1" i="1" dirty="0">
                <a:latin typeface="微软雅黑" panose="020B0503020204020204" pitchFamily="34" charset="-122"/>
                <a:ea typeface="微软雅黑" panose="020B0503020204020204" pitchFamily="34" charset="-122"/>
              </a:endParaRPr>
            </a:p>
          </p:txBody>
        </p:sp>
        <p:grpSp>
          <p:nvGrpSpPr>
            <p:cNvPr id="28" name="组合 113"/>
            <p:cNvGrpSpPr/>
            <p:nvPr/>
          </p:nvGrpSpPr>
          <p:grpSpPr>
            <a:xfrm>
              <a:off x="5835474" y="1250455"/>
              <a:ext cx="271815" cy="101600"/>
              <a:chOff x="4730044" y="1174044"/>
              <a:chExt cx="543630" cy="203200"/>
            </a:xfrm>
          </p:grpSpPr>
          <p:sp>
            <p:nvSpPr>
              <p:cNvPr id="115" name="矩形 114"/>
              <p:cNvSpPr/>
              <p:nvPr/>
            </p:nvSpPr>
            <p:spPr>
              <a:xfrm>
                <a:off x="4901141" y="1228437"/>
                <a:ext cx="372533" cy="101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16" name="椭圆 115"/>
              <p:cNvSpPr/>
              <p:nvPr/>
            </p:nvSpPr>
            <p:spPr>
              <a:xfrm>
                <a:off x="4730044" y="1174044"/>
                <a:ext cx="203200" cy="203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grpSp>
      </p:grpSp>
      <p:grpSp>
        <p:nvGrpSpPr>
          <p:cNvPr id="29" name="组合 116"/>
          <p:cNvGrpSpPr/>
          <p:nvPr/>
        </p:nvGrpSpPr>
        <p:grpSpPr>
          <a:xfrm>
            <a:off x="3375069" y="4619739"/>
            <a:ext cx="2418366" cy="276999"/>
            <a:chOff x="5835474" y="1162755"/>
            <a:chExt cx="2418366" cy="276999"/>
          </a:xfrm>
        </p:grpSpPr>
        <p:sp>
          <p:nvSpPr>
            <p:cNvPr id="118" name="文本框 117"/>
            <p:cNvSpPr txBox="1"/>
            <p:nvPr/>
          </p:nvSpPr>
          <p:spPr>
            <a:xfrm>
              <a:off x="6107290" y="1162755"/>
              <a:ext cx="2146550"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获取条目关联 </a:t>
              </a:r>
              <a:r>
                <a:rPr lang="en-US" altLang="zh-CN" sz="1200" b="1" i="1" dirty="0" err="1" smtClean="0">
                  <a:latin typeface="微软雅黑" panose="020B0503020204020204" pitchFamily="34" charset="-122"/>
                  <a:ea typeface="微软雅黑" panose="020B0503020204020204" pitchFamily="34" charset="-122"/>
                </a:rPr>
                <a:t>GetRelTopics</a:t>
              </a:r>
              <a:endParaRPr lang="zh-CN" altLang="en-US" sz="1200" b="1" i="1" dirty="0">
                <a:latin typeface="微软雅黑" panose="020B0503020204020204" pitchFamily="34" charset="-122"/>
                <a:ea typeface="微软雅黑" panose="020B0503020204020204" pitchFamily="34" charset="-122"/>
              </a:endParaRPr>
            </a:p>
          </p:txBody>
        </p:sp>
        <p:grpSp>
          <p:nvGrpSpPr>
            <p:cNvPr id="30" name="组合 118"/>
            <p:cNvGrpSpPr/>
            <p:nvPr/>
          </p:nvGrpSpPr>
          <p:grpSpPr>
            <a:xfrm>
              <a:off x="5835474" y="1250455"/>
              <a:ext cx="271815" cy="101600"/>
              <a:chOff x="4730044" y="1174044"/>
              <a:chExt cx="543630" cy="203200"/>
            </a:xfrm>
          </p:grpSpPr>
          <p:sp>
            <p:nvSpPr>
              <p:cNvPr id="120" name="矩形 119"/>
              <p:cNvSpPr/>
              <p:nvPr/>
            </p:nvSpPr>
            <p:spPr>
              <a:xfrm>
                <a:off x="4901141" y="1228437"/>
                <a:ext cx="372533" cy="101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21" name="椭圆 120"/>
              <p:cNvSpPr/>
              <p:nvPr/>
            </p:nvSpPr>
            <p:spPr>
              <a:xfrm>
                <a:off x="4730044" y="1174044"/>
                <a:ext cx="203200" cy="203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grpSp>
      </p:grpSp>
      <p:grpSp>
        <p:nvGrpSpPr>
          <p:cNvPr id="31" name="组合 121"/>
          <p:cNvGrpSpPr/>
          <p:nvPr/>
        </p:nvGrpSpPr>
        <p:grpSpPr>
          <a:xfrm>
            <a:off x="3375069" y="5137006"/>
            <a:ext cx="2500055" cy="276999"/>
            <a:chOff x="5835474" y="1162755"/>
            <a:chExt cx="2500055" cy="276999"/>
          </a:xfrm>
        </p:grpSpPr>
        <p:sp>
          <p:nvSpPr>
            <p:cNvPr id="123" name="文本框 122"/>
            <p:cNvSpPr txBox="1"/>
            <p:nvPr/>
          </p:nvSpPr>
          <p:spPr>
            <a:xfrm>
              <a:off x="6107290" y="1162755"/>
              <a:ext cx="2228239"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获取目标关联 </a:t>
              </a:r>
              <a:r>
                <a:rPr lang="en-US" altLang="zh-CN" sz="1200" b="1" i="1" dirty="0" err="1" smtClean="0">
                  <a:latin typeface="微软雅黑" panose="020B0503020204020204" pitchFamily="34" charset="-122"/>
                  <a:ea typeface="微软雅黑" panose="020B0503020204020204" pitchFamily="34" charset="-122"/>
                </a:rPr>
                <a:t>GetRelTargets</a:t>
              </a:r>
              <a:endParaRPr lang="zh-CN" altLang="en-US" sz="1200" b="1" i="1" dirty="0">
                <a:latin typeface="微软雅黑" panose="020B0503020204020204" pitchFamily="34" charset="-122"/>
                <a:ea typeface="微软雅黑" panose="020B0503020204020204" pitchFamily="34" charset="-122"/>
              </a:endParaRPr>
            </a:p>
          </p:txBody>
        </p:sp>
        <p:grpSp>
          <p:nvGrpSpPr>
            <p:cNvPr id="224" name="组合 123"/>
            <p:cNvGrpSpPr/>
            <p:nvPr/>
          </p:nvGrpSpPr>
          <p:grpSpPr>
            <a:xfrm>
              <a:off x="5835474" y="1250455"/>
              <a:ext cx="271815" cy="101600"/>
              <a:chOff x="4730044" y="1174044"/>
              <a:chExt cx="543630" cy="203200"/>
            </a:xfrm>
          </p:grpSpPr>
          <p:sp>
            <p:nvSpPr>
              <p:cNvPr id="125" name="矩形 124"/>
              <p:cNvSpPr/>
              <p:nvPr/>
            </p:nvSpPr>
            <p:spPr>
              <a:xfrm>
                <a:off x="4901141" y="1228437"/>
                <a:ext cx="372533" cy="101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26" name="椭圆 125"/>
              <p:cNvSpPr/>
              <p:nvPr/>
            </p:nvSpPr>
            <p:spPr>
              <a:xfrm>
                <a:off x="4730044" y="1174044"/>
                <a:ext cx="203200" cy="203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grpSp>
      </p:grpSp>
      <p:grpSp>
        <p:nvGrpSpPr>
          <p:cNvPr id="225" name="组合 126"/>
          <p:cNvGrpSpPr/>
          <p:nvPr/>
        </p:nvGrpSpPr>
        <p:grpSpPr>
          <a:xfrm>
            <a:off x="3375069" y="5654241"/>
            <a:ext cx="2247870" cy="276999"/>
            <a:chOff x="5835474" y="1162755"/>
            <a:chExt cx="2247870" cy="276999"/>
          </a:xfrm>
        </p:grpSpPr>
        <p:sp>
          <p:nvSpPr>
            <p:cNvPr id="128" name="文本框 127"/>
            <p:cNvSpPr txBox="1"/>
            <p:nvPr/>
          </p:nvSpPr>
          <p:spPr>
            <a:xfrm>
              <a:off x="6107290" y="1162755"/>
              <a:ext cx="1976054"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短语分词全文搜索 </a:t>
              </a:r>
              <a:r>
                <a:rPr lang="en-US" altLang="zh-CN" sz="1200" b="1" i="1" dirty="0" smtClean="0">
                  <a:latin typeface="微软雅黑" panose="020B0503020204020204" pitchFamily="34" charset="-122"/>
                  <a:ea typeface="微软雅黑" panose="020B0503020204020204" pitchFamily="34" charset="-122"/>
                </a:rPr>
                <a:t>Search</a:t>
              </a:r>
              <a:endParaRPr lang="zh-CN" altLang="en-US" sz="1200" b="1" i="1" dirty="0">
                <a:latin typeface="微软雅黑" panose="020B0503020204020204" pitchFamily="34" charset="-122"/>
                <a:ea typeface="微软雅黑" panose="020B0503020204020204" pitchFamily="34" charset="-122"/>
              </a:endParaRPr>
            </a:p>
          </p:txBody>
        </p:sp>
        <p:grpSp>
          <p:nvGrpSpPr>
            <p:cNvPr id="226" name="组合 128"/>
            <p:cNvGrpSpPr/>
            <p:nvPr/>
          </p:nvGrpSpPr>
          <p:grpSpPr>
            <a:xfrm>
              <a:off x="5835474" y="1250455"/>
              <a:ext cx="271815" cy="101600"/>
              <a:chOff x="4730044" y="1174044"/>
              <a:chExt cx="543630" cy="203200"/>
            </a:xfrm>
          </p:grpSpPr>
          <p:sp>
            <p:nvSpPr>
              <p:cNvPr id="130" name="矩形 129"/>
              <p:cNvSpPr/>
              <p:nvPr/>
            </p:nvSpPr>
            <p:spPr>
              <a:xfrm>
                <a:off x="4901141" y="1228437"/>
                <a:ext cx="372533" cy="101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31" name="椭圆 130"/>
              <p:cNvSpPr/>
              <p:nvPr/>
            </p:nvSpPr>
            <p:spPr>
              <a:xfrm>
                <a:off x="4730044" y="1174044"/>
                <a:ext cx="203200" cy="203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grpSp>
      </p:grpSp>
      <p:sp>
        <p:nvSpPr>
          <p:cNvPr id="13" name="矩形 12"/>
          <p:cNvSpPr/>
          <p:nvPr/>
        </p:nvSpPr>
        <p:spPr>
          <a:xfrm>
            <a:off x="673469" y="2038060"/>
            <a:ext cx="1234350" cy="35489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b="1" dirty="0" smtClean="0">
                <a:latin typeface="微软雅黑" panose="020B0503020204020204" pitchFamily="34" charset="-122"/>
                <a:ea typeface="微软雅黑" panose="020B0503020204020204" pitchFamily="34" charset="-122"/>
              </a:rPr>
              <a:t>头条组件</a:t>
            </a:r>
            <a:endParaRPr lang="zh-CN" altLang="en-US" sz="1200" b="1" dirty="0">
              <a:latin typeface="微软雅黑" panose="020B0503020204020204" pitchFamily="34" charset="-122"/>
              <a:ea typeface="微软雅黑" panose="020B0503020204020204" pitchFamily="34" charset="-122"/>
            </a:endParaRPr>
          </a:p>
        </p:txBody>
      </p:sp>
      <p:sp>
        <p:nvSpPr>
          <p:cNvPr id="132" name="矩形 131"/>
          <p:cNvSpPr/>
          <p:nvPr/>
        </p:nvSpPr>
        <p:spPr>
          <a:xfrm>
            <a:off x="673469" y="2654046"/>
            <a:ext cx="1234350" cy="35489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b="1" dirty="0" smtClean="0">
                <a:latin typeface="微软雅黑" panose="020B0503020204020204" pitchFamily="34" charset="-122"/>
                <a:ea typeface="微软雅黑" panose="020B0503020204020204" pitchFamily="34" charset="-122"/>
              </a:rPr>
              <a:t>热点组件</a:t>
            </a:r>
            <a:endParaRPr lang="zh-CN" altLang="en-US" sz="1200" b="1" dirty="0">
              <a:latin typeface="微软雅黑" panose="020B0503020204020204" pitchFamily="34" charset="-122"/>
              <a:ea typeface="微软雅黑" panose="020B0503020204020204" pitchFamily="34" charset="-122"/>
            </a:endParaRPr>
          </a:p>
        </p:txBody>
      </p:sp>
      <p:sp>
        <p:nvSpPr>
          <p:cNvPr id="133" name="矩形 132"/>
          <p:cNvSpPr/>
          <p:nvPr/>
        </p:nvSpPr>
        <p:spPr>
          <a:xfrm>
            <a:off x="673469" y="3275393"/>
            <a:ext cx="1234350" cy="35489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b="1" dirty="0" smtClean="0">
                <a:latin typeface="微软雅黑" panose="020B0503020204020204" pitchFamily="34" charset="-122"/>
                <a:ea typeface="微软雅黑" panose="020B0503020204020204" pitchFamily="34" charset="-122"/>
              </a:rPr>
              <a:t>最近浏览组件</a:t>
            </a:r>
            <a:endParaRPr lang="zh-CN" altLang="en-US" sz="1200" b="1" dirty="0">
              <a:latin typeface="微软雅黑" panose="020B0503020204020204" pitchFamily="34" charset="-122"/>
              <a:ea typeface="微软雅黑" panose="020B0503020204020204" pitchFamily="34" charset="-122"/>
            </a:endParaRPr>
          </a:p>
        </p:txBody>
      </p:sp>
      <p:sp>
        <p:nvSpPr>
          <p:cNvPr id="134" name="矩形 133"/>
          <p:cNvSpPr/>
          <p:nvPr/>
        </p:nvSpPr>
        <p:spPr>
          <a:xfrm>
            <a:off x="670761" y="3882042"/>
            <a:ext cx="1234350" cy="35489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b="1" dirty="0" smtClean="0">
                <a:latin typeface="微软雅黑" panose="020B0503020204020204" pitchFamily="34" charset="-122"/>
                <a:ea typeface="微软雅黑" panose="020B0503020204020204" pitchFamily="34" charset="-122"/>
              </a:rPr>
              <a:t>猜你喜欢组件</a:t>
            </a:r>
            <a:endParaRPr lang="zh-CN" altLang="en-US" sz="1200" b="1" dirty="0">
              <a:latin typeface="微软雅黑" panose="020B0503020204020204" pitchFamily="34" charset="-122"/>
              <a:ea typeface="微软雅黑" panose="020B0503020204020204" pitchFamily="34" charset="-122"/>
            </a:endParaRPr>
          </a:p>
        </p:txBody>
      </p:sp>
      <p:sp>
        <p:nvSpPr>
          <p:cNvPr id="135" name="矩形 134"/>
          <p:cNvSpPr/>
          <p:nvPr/>
        </p:nvSpPr>
        <p:spPr>
          <a:xfrm>
            <a:off x="670761" y="4454143"/>
            <a:ext cx="1234350" cy="35489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b="1" dirty="0" smtClean="0">
                <a:latin typeface="微软雅黑" panose="020B0503020204020204" pitchFamily="34" charset="-122"/>
                <a:ea typeface="微软雅黑" panose="020B0503020204020204" pitchFamily="34" charset="-122"/>
              </a:rPr>
              <a:t>条目推荐组件</a:t>
            </a:r>
            <a:endParaRPr lang="zh-CN" altLang="en-US" sz="1200" b="1" dirty="0">
              <a:latin typeface="微软雅黑" panose="020B0503020204020204" pitchFamily="34" charset="-122"/>
              <a:ea typeface="微软雅黑" panose="020B0503020204020204" pitchFamily="34" charset="-122"/>
            </a:endParaRPr>
          </a:p>
        </p:txBody>
      </p:sp>
      <p:sp>
        <p:nvSpPr>
          <p:cNvPr id="136" name="矩形 135"/>
          <p:cNvSpPr/>
          <p:nvPr/>
        </p:nvSpPr>
        <p:spPr>
          <a:xfrm>
            <a:off x="670761" y="5051631"/>
            <a:ext cx="1234350" cy="35489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b="1" dirty="0">
                <a:latin typeface="微软雅黑" panose="020B0503020204020204" pitchFamily="34" charset="-122"/>
                <a:ea typeface="微软雅黑" panose="020B0503020204020204" pitchFamily="34" charset="-122"/>
              </a:rPr>
              <a:t>目标</a:t>
            </a:r>
            <a:r>
              <a:rPr lang="zh-CN" altLang="en-US" sz="1200" b="1" dirty="0" smtClean="0">
                <a:latin typeface="微软雅黑" panose="020B0503020204020204" pitchFamily="34" charset="-122"/>
                <a:ea typeface="微软雅黑" panose="020B0503020204020204" pitchFamily="34" charset="-122"/>
              </a:rPr>
              <a:t>推荐组件</a:t>
            </a:r>
            <a:endParaRPr lang="zh-CN" altLang="en-US" sz="1200" b="1" dirty="0">
              <a:latin typeface="微软雅黑" panose="020B0503020204020204" pitchFamily="34" charset="-122"/>
              <a:ea typeface="微软雅黑" panose="020B0503020204020204" pitchFamily="34" charset="-122"/>
            </a:endParaRPr>
          </a:p>
        </p:txBody>
      </p:sp>
      <p:sp>
        <p:nvSpPr>
          <p:cNvPr id="137" name="矩形 136"/>
          <p:cNvSpPr/>
          <p:nvPr/>
        </p:nvSpPr>
        <p:spPr>
          <a:xfrm>
            <a:off x="670761" y="5643131"/>
            <a:ext cx="1234350" cy="35489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b="1" dirty="0">
                <a:latin typeface="微软雅黑" panose="020B0503020204020204" pitchFamily="34" charset="-122"/>
                <a:ea typeface="微软雅黑" panose="020B0503020204020204" pitchFamily="34" charset="-122"/>
              </a:rPr>
              <a:t>搜索栏</a:t>
            </a:r>
            <a:r>
              <a:rPr lang="zh-CN" altLang="en-US" sz="1200" b="1" dirty="0" smtClean="0">
                <a:latin typeface="微软雅黑" panose="020B0503020204020204" pitchFamily="34" charset="-122"/>
                <a:ea typeface="微软雅黑" panose="020B0503020204020204" pitchFamily="34" charset="-122"/>
              </a:rPr>
              <a:t>组件</a:t>
            </a:r>
            <a:endParaRPr lang="zh-CN" altLang="en-US" sz="1200" b="1" dirty="0">
              <a:latin typeface="微软雅黑" panose="020B0503020204020204" pitchFamily="34" charset="-122"/>
              <a:ea typeface="微软雅黑" panose="020B0503020204020204" pitchFamily="34" charset="-122"/>
            </a:endParaRPr>
          </a:p>
        </p:txBody>
      </p:sp>
      <p:grpSp>
        <p:nvGrpSpPr>
          <p:cNvPr id="227" name="组合 137"/>
          <p:cNvGrpSpPr/>
          <p:nvPr/>
        </p:nvGrpSpPr>
        <p:grpSpPr>
          <a:xfrm>
            <a:off x="6861386" y="2043238"/>
            <a:ext cx="2107768" cy="276999"/>
            <a:chOff x="5835474" y="1162755"/>
            <a:chExt cx="2107768" cy="276999"/>
          </a:xfrm>
        </p:grpSpPr>
        <p:sp>
          <p:nvSpPr>
            <p:cNvPr id="139" name="文本框 138"/>
            <p:cNvSpPr txBox="1"/>
            <p:nvPr/>
          </p:nvSpPr>
          <p:spPr>
            <a:xfrm>
              <a:off x="6107290" y="1162755"/>
              <a:ext cx="1835952"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索引服务 </a:t>
              </a:r>
              <a:r>
                <a:rPr lang="en-US" altLang="zh-CN" sz="1200" b="1" i="1" dirty="0" err="1" smtClean="0">
                  <a:latin typeface="微软雅黑" panose="020B0503020204020204" pitchFamily="34" charset="-122"/>
                  <a:ea typeface="微软雅黑" panose="020B0503020204020204" pitchFamily="34" charset="-122"/>
                </a:rPr>
                <a:t>IndexService</a:t>
              </a:r>
              <a:endParaRPr lang="zh-CN" altLang="en-US" sz="1200" b="1" i="1" dirty="0">
                <a:latin typeface="微软雅黑" panose="020B0503020204020204" pitchFamily="34" charset="-122"/>
                <a:ea typeface="微软雅黑" panose="020B0503020204020204" pitchFamily="34" charset="-122"/>
              </a:endParaRPr>
            </a:p>
          </p:txBody>
        </p:sp>
        <p:grpSp>
          <p:nvGrpSpPr>
            <p:cNvPr id="228" name="组合 139"/>
            <p:cNvGrpSpPr/>
            <p:nvPr/>
          </p:nvGrpSpPr>
          <p:grpSpPr>
            <a:xfrm>
              <a:off x="5835474" y="1250455"/>
              <a:ext cx="271815" cy="101600"/>
              <a:chOff x="4730044" y="1174044"/>
              <a:chExt cx="543630" cy="203200"/>
            </a:xfrm>
          </p:grpSpPr>
          <p:sp>
            <p:nvSpPr>
              <p:cNvPr id="141" name="矩形 140"/>
              <p:cNvSpPr/>
              <p:nvPr/>
            </p:nvSpPr>
            <p:spPr>
              <a:xfrm>
                <a:off x="4901141" y="1228437"/>
                <a:ext cx="372533" cy="101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42" name="椭圆 141"/>
              <p:cNvSpPr/>
              <p:nvPr/>
            </p:nvSpPr>
            <p:spPr>
              <a:xfrm>
                <a:off x="4730044" y="1174044"/>
                <a:ext cx="203200" cy="203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grpSp>
      </p:grpSp>
      <p:grpSp>
        <p:nvGrpSpPr>
          <p:cNvPr id="229" name="组合 202"/>
          <p:cNvGrpSpPr/>
          <p:nvPr/>
        </p:nvGrpSpPr>
        <p:grpSpPr>
          <a:xfrm>
            <a:off x="6861386" y="2513673"/>
            <a:ext cx="2185545" cy="276999"/>
            <a:chOff x="5835474" y="1162755"/>
            <a:chExt cx="2185545" cy="276999"/>
          </a:xfrm>
        </p:grpSpPr>
        <p:sp>
          <p:nvSpPr>
            <p:cNvPr id="204" name="文本框 203"/>
            <p:cNvSpPr txBox="1"/>
            <p:nvPr/>
          </p:nvSpPr>
          <p:spPr>
            <a:xfrm>
              <a:off x="6107290" y="1162755"/>
              <a:ext cx="1913729"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搜索服务 </a:t>
              </a:r>
              <a:r>
                <a:rPr lang="en-US" altLang="zh-CN" sz="1200" b="1" i="1" dirty="0">
                  <a:latin typeface="微软雅黑" panose="020B0503020204020204" pitchFamily="34" charset="-122"/>
                  <a:ea typeface="微软雅黑" panose="020B0503020204020204" pitchFamily="34" charset="-122"/>
                </a:rPr>
                <a:t>S</a:t>
              </a:r>
              <a:r>
                <a:rPr lang="en-US" altLang="zh-CN" sz="1200" b="1" i="1" dirty="0" smtClean="0">
                  <a:latin typeface="微软雅黑" panose="020B0503020204020204" pitchFamily="34" charset="-122"/>
                  <a:ea typeface="微软雅黑" panose="020B0503020204020204" pitchFamily="34" charset="-122"/>
                </a:rPr>
                <a:t>earchService</a:t>
              </a:r>
              <a:endParaRPr lang="zh-CN" altLang="en-US" sz="1200" b="1" i="1" dirty="0">
                <a:latin typeface="微软雅黑" panose="020B0503020204020204" pitchFamily="34" charset="-122"/>
                <a:ea typeface="微软雅黑" panose="020B0503020204020204" pitchFamily="34" charset="-122"/>
              </a:endParaRPr>
            </a:p>
          </p:txBody>
        </p:sp>
        <p:grpSp>
          <p:nvGrpSpPr>
            <p:cNvPr id="230" name="组合 204"/>
            <p:cNvGrpSpPr/>
            <p:nvPr/>
          </p:nvGrpSpPr>
          <p:grpSpPr>
            <a:xfrm>
              <a:off x="5835474" y="1250455"/>
              <a:ext cx="271815" cy="101600"/>
              <a:chOff x="4730044" y="1174044"/>
              <a:chExt cx="543630" cy="203200"/>
            </a:xfrm>
          </p:grpSpPr>
          <p:sp>
            <p:nvSpPr>
              <p:cNvPr id="206" name="矩形 205"/>
              <p:cNvSpPr/>
              <p:nvPr/>
            </p:nvSpPr>
            <p:spPr>
              <a:xfrm>
                <a:off x="4901141" y="1228437"/>
                <a:ext cx="372533" cy="101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07" name="椭圆 206"/>
              <p:cNvSpPr/>
              <p:nvPr/>
            </p:nvSpPr>
            <p:spPr>
              <a:xfrm>
                <a:off x="4730044" y="1174044"/>
                <a:ext cx="203200" cy="203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grpSp>
      </p:grpSp>
      <p:grpSp>
        <p:nvGrpSpPr>
          <p:cNvPr id="231" name="组合 207"/>
          <p:cNvGrpSpPr/>
          <p:nvPr/>
        </p:nvGrpSpPr>
        <p:grpSpPr>
          <a:xfrm>
            <a:off x="6861386" y="3044251"/>
            <a:ext cx="1907392" cy="276999"/>
            <a:chOff x="5835474" y="1162755"/>
            <a:chExt cx="1907392" cy="276999"/>
          </a:xfrm>
        </p:grpSpPr>
        <p:sp>
          <p:nvSpPr>
            <p:cNvPr id="209" name="文本框 208"/>
            <p:cNvSpPr txBox="1"/>
            <p:nvPr/>
          </p:nvSpPr>
          <p:spPr>
            <a:xfrm>
              <a:off x="6107290" y="1162755"/>
              <a:ext cx="1635576"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目标服务 </a:t>
              </a:r>
              <a:r>
                <a:rPr lang="en-US" altLang="zh-CN" sz="1200" b="1" i="1" dirty="0" err="1">
                  <a:latin typeface="微软雅黑" panose="020B0503020204020204" pitchFamily="34" charset="-122"/>
                  <a:ea typeface="微软雅黑" panose="020B0503020204020204" pitchFamily="34" charset="-122"/>
                </a:rPr>
                <a:t>B</a:t>
              </a:r>
              <a:r>
                <a:rPr lang="en-US" altLang="zh-CN" sz="1200" b="1" i="1" dirty="0" err="1" smtClean="0">
                  <a:latin typeface="微软雅黑" panose="020B0503020204020204" pitchFamily="34" charset="-122"/>
                  <a:ea typeface="微软雅黑" panose="020B0503020204020204" pitchFamily="34" charset="-122"/>
                </a:rPr>
                <a:t>OService</a:t>
              </a:r>
              <a:endParaRPr lang="zh-CN" altLang="en-US" sz="1200" b="1" i="1" dirty="0">
                <a:latin typeface="微软雅黑" panose="020B0503020204020204" pitchFamily="34" charset="-122"/>
                <a:ea typeface="微软雅黑" panose="020B0503020204020204" pitchFamily="34" charset="-122"/>
              </a:endParaRPr>
            </a:p>
          </p:txBody>
        </p:sp>
        <p:grpSp>
          <p:nvGrpSpPr>
            <p:cNvPr id="232" name="组合 209"/>
            <p:cNvGrpSpPr/>
            <p:nvPr/>
          </p:nvGrpSpPr>
          <p:grpSpPr>
            <a:xfrm>
              <a:off x="5835474" y="1250455"/>
              <a:ext cx="271815" cy="101600"/>
              <a:chOff x="4730044" y="1174044"/>
              <a:chExt cx="543630" cy="203200"/>
            </a:xfrm>
          </p:grpSpPr>
          <p:sp>
            <p:nvSpPr>
              <p:cNvPr id="211" name="矩形 210"/>
              <p:cNvSpPr/>
              <p:nvPr/>
            </p:nvSpPr>
            <p:spPr>
              <a:xfrm>
                <a:off x="4901141" y="1228437"/>
                <a:ext cx="372533" cy="101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12" name="椭圆 211"/>
              <p:cNvSpPr/>
              <p:nvPr/>
            </p:nvSpPr>
            <p:spPr>
              <a:xfrm>
                <a:off x="4730044" y="1174044"/>
                <a:ext cx="203200" cy="203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grpSp>
      </p:grpSp>
      <p:grpSp>
        <p:nvGrpSpPr>
          <p:cNvPr id="235" name="组合 212"/>
          <p:cNvGrpSpPr/>
          <p:nvPr/>
        </p:nvGrpSpPr>
        <p:grpSpPr>
          <a:xfrm>
            <a:off x="6861386" y="3520271"/>
            <a:ext cx="2385087" cy="276999"/>
            <a:chOff x="5835474" y="1162755"/>
            <a:chExt cx="2385087" cy="276999"/>
          </a:xfrm>
        </p:grpSpPr>
        <p:sp>
          <p:nvSpPr>
            <p:cNvPr id="214" name="文本框 213"/>
            <p:cNvSpPr txBox="1"/>
            <p:nvPr/>
          </p:nvSpPr>
          <p:spPr>
            <a:xfrm>
              <a:off x="6107290" y="1162755"/>
              <a:ext cx="2113271"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语义服务 </a:t>
              </a:r>
              <a:r>
                <a:rPr lang="en-US" altLang="zh-CN" sz="1200" b="1" i="1" dirty="0" err="1">
                  <a:latin typeface="微软雅黑" panose="020B0503020204020204" pitchFamily="34" charset="-122"/>
                  <a:ea typeface="微软雅黑" panose="020B0503020204020204" pitchFamily="34" charset="-122"/>
                </a:rPr>
                <a:t>SemanticService</a:t>
              </a:r>
              <a:endParaRPr lang="en-US" altLang="zh-CN" sz="1200" b="1" i="1" dirty="0">
                <a:latin typeface="微软雅黑" panose="020B0503020204020204" pitchFamily="34" charset="-122"/>
                <a:ea typeface="微软雅黑" panose="020B0503020204020204" pitchFamily="34" charset="-122"/>
              </a:endParaRPr>
            </a:p>
          </p:txBody>
        </p:sp>
        <p:grpSp>
          <p:nvGrpSpPr>
            <p:cNvPr id="238" name="组合 214"/>
            <p:cNvGrpSpPr/>
            <p:nvPr/>
          </p:nvGrpSpPr>
          <p:grpSpPr>
            <a:xfrm>
              <a:off x="5835474" y="1250455"/>
              <a:ext cx="271815" cy="101600"/>
              <a:chOff x="4730044" y="1174044"/>
              <a:chExt cx="543630" cy="203200"/>
            </a:xfrm>
          </p:grpSpPr>
          <p:sp>
            <p:nvSpPr>
              <p:cNvPr id="216" name="矩形 215"/>
              <p:cNvSpPr/>
              <p:nvPr/>
            </p:nvSpPr>
            <p:spPr>
              <a:xfrm>
                <a:off x="4901141" y="1228437"/>
                <a:ext cx="372533" cy="101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17" name="椭圆 216"/>
              <p:cNvSpPr/>
              <p:nvPr/>
            </p:nvSpPr>
            <p:spPr>
              <a:xfrm>
                <a:off x="4730044" y="1174044"/>
                <a:ext cx="203200" cy="203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grpSp>
      </p:grpSp>
      <p:grpSp>
        <p:nvGrpSpPr>
          <p:cNvPr id="248" name="组合 217"/>
          <p:cNvGrpSpPr/>
          <p:nvPr/>
        </p:nvGrpSpPr>
        <p:grpSpPr>
          <a:xfrm>
            <a:off x="6861386" y="4078804"/>
            <a:ext cx="2708893" cy="276999"/>
            <a:chOff x="5835474" y="1162755"/>
            <a:chExt cx="2708893" cy="276999"/>
          </a:xfrm>
        </p:grpSpPr>
        <p:sp>
          <p:nvSpPr>
            <p:cNvPr id="219" name="文本框 218"/>
            <p:cNvSpPr txBox="1"/>
            <p:nvPr/>
          </p:nvSpPr>
          <p:spPr>
            <a:xfrm>
              <a:off x="6107290" y="1162755"/>
              <a:ext cx="2437077"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行为服务 </a:t>
              </a:r>
              <a:r>
                <a:rPr lang="en-US" altLang="zh-CN" sz="1200" b="1" i="1" dirty="0" err="1">
                  <a:latin typeface="微软雅黑" panose="020B0503020204020204" pitchFamily="34" charset="-122"/>
                  <a:ea typeface="微软雅黑" panose="020B0503020204020204" pitchFamily="34" charset="-122"/>
                </a:rPr>
                <a:t>UserBehaviorService</a:t>
              </a:r>
              <a:endParaRPr lang="zh-CN" altLang="en-US" sz="1200" b="1" i="1" dirty="0">
                <a:latin typeface="微软雅黑" panose="020B0503020204020204" pitchFamily="34" charset="-122"/>
                <a:ea typeface="微软雅黑" panose="020B0503020204020204" pitchFamily="34" charset="-122"/>
              </a:endParaRPr>
            </a:p>
          </p:txBody>
        </p:sp>
        <p:grpSp>
          <p:nvGrpSpPr>
            <p:cNvPr id="249" name="组合 219"/>
            <p:cNvGrpSpPr/>
            <p:nvPr/>
          </p:nvGrpSpPr>
          <p:grpSpPr>
            <a:xfrm>
              <a:off x="5835474" y="1250455"/>
              <a:ext cx="271815" cy="101600"/>
              <a:chOff x="4730044" y="1174044"/>
              <a:chExt cx="543630" cy="203200"/>
            </a:xfrm>
          </p:grpSpPr>
          <p:sp>
            <p:nvSpPr>
              <p:cNvPr id="221" name="矩形 220"/>
              <p:cNvSpPr/>
              <p:nvPr/>
            </p:nvSpPr>
            <p:spPr>
              <a:xfrm>
                <a:off x="4901141" y="1228437"/>
                <a:ext cx="372533" cy="101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22" name="椭圆 221"/>
              <p:cNvSpPr/>
              <p:nvPr/>
            </p:nvSpPr>
            <p:spPr>
              <a:xfrm>
                <a:off x="4730044" y="1174044"/>
                <a:ext cx="203200" cy="203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grpSp>
      </p:grpSp>
      <p:sp>
        <p:nvSpPr>
          <p:cNvPr id="233" name="右箭头 232"/>
          <p:cNvSpPr/>
          <p:nvPr/>
        </p:nvSpPr>
        <p:spPr>
          <a:xfrm>
            <a:off x="6108995" y="2449687"/>
            <a:ext cx="377544" cy="18700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34" name="右箭头 233"/>
          <p:cNvSpPr/>
          <p:nvPr/>
        </p:nvSpPr>
        <p:spPr>
          <a:xfrm>
            <a:off x="6108995" y="4809065"/>
            <a:ext cx="377544" cy="18700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nvGrpSpPr>
          <p:cNvPr id="250" name="组合 237"/>
          <p:cNvGrpSpPr/>
          <p:nvPr/>
        </p:nvGrpSpPr>
        <p:grpSpPr>
          <a:xfrm>
            <a:off x="8184681" y="1183151"/>
            <a:ext cx="1671051" cy="5578047"/>
            <a:chOff x="1117305" y="1183997"/>
            <a:chExt cx="1671051" cy="5578047"/>
          </a:xfrm>
        </p:grpSpPr>
        <p:cxnSp>
          <p:nvCxnSpPr>
            <p:cNvPr id="239" name="直接连接符 238"/>
            <p:cNvCxnSpPr/>
            <p:nvPr/>
          </p:nvCxnSpPr>
          <p:spPr>
            <a:xfrm>
              <a:off x="2788356" y="1183997"/>
              <a:ext cx="0" cy="5578047"/>
            </a:xfrm>
            <a:prstGeom prst="line">
              <a:avLst/>
            </a:prstGeom>
            <a:ln w="28575">
              <a:prstDash val="sysDash"/>
            </a:ln>
          </p:spPr>
          <p:style>
            <a:lnRef idx="1">
              <a:schemeClr val="accent3"/>
            </a:lnRef>
            <a:fillRef idx="0">
              <a:schemeClr val="accent3"/>
            </a:fillRef>
            <a:effectRef idx="0">
              <a:schemeClr val="accent3"/>
            </a:effectRef>
            <a:fontRef idx="minor">
              <a:schemeClr val="tx1"/>
            </a:fontRef>
          </p:style>
        </p:cxnSp>
        <p:sp>
          <p:nvSpPr>
            <p:cNvPr id="240" name="文本框 239"/>
            <p:cNvSpPr txBox="1"/>
            <p:nvPr/>
          </p:nvSpPr>
          <p:spPr>
            <a:xfrm>
              <a:off x="1117305" y="6389924"/>
              <a:ext cx="1671051"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r"/>
              <a:r>
                <a:rPr lang="zh-CN" altLang="en-US" b="1" dirty="0" smtClean="0">
                  <a:latin typeface="微软雅黑" panose="020B0503020204020204" pitchFamily="34" charset="-122"/>
                  <a:ea typeface="微软雅黑" panose="020B0503020204020204" pitchFamily="34" charset="-122"/>
                </a:rPr>
                <a:t>服务层</a:t>
              </a:r>
              <a:endParaRPr lang="zh-CN" altLang="en-US" b="1" dirty="0">
                <a:latin typeface="微软雅黑" panose="020B0503020204020204" pitchFamily="34" charset="-122"/>
                <a:ea typeface="微软雅黑" panose="020B0503020204020204" pitchFamily="34" charset="-122"/>
              </a:endParaRPr>
            </a:p>
          </p:txBody>
        </p:sp>
      </p:grpSp>
      <p:sp>
        <p:nvSpPr>
          <p:cNvPr id="241" name="右箭头 240"/>
          <p:cNvSpPr/>
          <p:nvPr/>
        </p:nvSpPr>
        <p:spPr>
          <a:xfrm rot="2700000">
            <a:off x="10139130" y="824539"/>
            <a:ext cx="377544" cy="18700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0" name="文本框 19"/>
          <p:cNvSpPr txBox="1"/>
          <p:nvPr/>
        </p:nvSpPr>
        <p:spPr>
          <a:xfrm>
            <a:off x="10687305" y="1233449"/>
            <a:ext cx="689612" cy="523220"/>
          </a:xfrm>
          <a:prstGeom prst="rect">
            <a:avLst/>
          </a:prstGeom>
          <a:noFill/>
        </p:spPr>
        <p:txBody>
          <a:bodyPr wrap="none" rtlCol="0">
            <a:spAutoFit/>
          </a:bodyPr>
          <a:lstStyle/>
          <a:p>
            <a:r>
              <a:rPr lang="en-US" altLang="zh-CN" sz="2800" b="1" dirty="0" smtClean="0">
                <a:ln w="22225">
                  <a:solidFill>
                    <a:schemeClr val="accent2"/>
                  </a:solidFill>
                  <a:prstDash val="solid"/>
                </a:ln>
                <a:solidFill>
                  <a:schemeClr val="accent2">
                    <a:lumMod val="40000"/>
                    <a:lumOff val="60000"/>
                  </a:schemeClr>
                </a:solidFill>
              </a:rPr>
              <a:t>ETL</a:t>
            </a:r>
            <a:endParaRPr lang="zh-CN" altLang="en-US" sz="2800" b="1" dirty="0">
              <a:ln w="22225">
                <a:solidFill>
                  <a:schemeClr val="accent2"/>
                </a:solidFill>
                <a:prstDash val="solid"/>
              </a:ln>
              <a:solidFill>
                <a:schemeClr val="accent2">
                  <a:lumMod val="40000"/>
                  <a:lumOff val="60000"/>
                </a:schemeClr>
              </a:solidFill>
            </a:endParaRPr>
          </a:p>
        </p:txBody>
      </p:sp>
      <p:sp>
        <p:nvSpPr>
          <p:cNvPr id="21" name="流程图: 磁盘 20"/>
          <p:cNvSpPr/>
          <p:nvPr/>
        </p:nvSpPr>
        <p:spPr>
          <a:xfrm>
            <a:off x="10327902" y="2215508"/>
            <a:ext cx="1408418" cy="789016"/>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索引库</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42" name="右箭头 241"/>
          <p:cNvSpPr/>
          <p:nvPr/>
        </p:nvSpPr>
        <p:spPr>
          <a:xfrm rot="5400000">
            <a:off x="10843339" y="1864618"/>
            <a:ext cx="377544" cy="18700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43" name="右箭头 242"/>
          <p:cNvSpPr/>
          <p:nvPr/>
        </p:nvSpPr>
        <p:spPr>
          <a:xfrm>
            <a:off x="9714274" y="2663892"/>
            <a:ext cx="377544" cy="187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流程图: 磁盘 243"/>
          <p:cNvSpPr/>
          <p:nvPr/>
        </p:nvSpPr>
        <p:spPr>
          <a:xfrm>
            <a:off x="10327902" y="3341424"/>
            <a:ext cx="1408418" cy="789016"/>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b="1" dirty="0">
                <a:solidFill>
                  <a:schemeClr val="bg1"/>
                </a:solidFill>
                <a:latin typeface="微软雅黑" panose="020B0503020204020204" pitchFamily="34" charset="-122"/>
                <a:ea typeface="微软雅黑" panose="020B0503020204020204" pitchFamily="34" charset="-122"/>
              </a:rPr>
              <a:t>目标</a:t>
            </a:r>
            <a:r>
              <a:rPr lang="zh-CN" altLang="en-US" b="1" dirty="0" smtClean="0">
                <a:solidFill>
                  <a:schemeClr val="bg1"/>
                </a:solidFill>
                <a:latin typeface="微软雅黑" panose="020B0503020204020204" pitchFamily="34" charset="-122"/>
                <a:ea typeface="微软雅黑" panose="020B0503020204020204" pitchFamily="34" charset="-122"/>
              </a:rPr>
              <a:t>库</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45" name="流程图: 磁盘 244"/>
          <p:cNvSpPr/>
          <p:nvPr/>
        </p:nvSpPr>
        <p:spPr>
          <a:xfrm>
            <a:off x="10327902" y="4462887"/>
            <a:ext cx="1408418" cy="789016"/>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b="1" dirty="0">
                <a:solidFill>
                  <a:schemeClr val="bg1"/>
                </a:solidFill>
                <a:latin typeface="微软雅黑" panose="020B0503020204020204" pitchFamily="34" charset="-122"/>
                <a:ea typeface="微软雅黑" panose="020B0503020204020204" pitchFamily="34" charset="-122"/>
              </a:rPr>
              <a:t>语义</a:t>
            </a:r>
            <a:r>
              <a:rPr lang="zh-CN" altLang="en-US" b="1" dirty="0" smtClean="0">
                <a:solidFill>
                  <a:schemeClr val="bg1"/>
                </a:solidFill>
                <a:latin typeface="微软雅黑" panose="020B0503020204020204" pitchFamily="34" charset="-122"/>
                <a:ea typeface="微软雅黑" panose="020B0503020204020204" pitchFamily="34" charset="-122"/>
              </a:rPr>
              <a:t>库</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46" name="流程图: 磁盘 245"/>
          <p:cNvSpPr/>
          <p:nvPr/>
        </p:nvSpPr>
        <p:spPr>
          <a:xfrm>
            <a:off x="10327902" y="5536732"/>
            <a:ext cx="1408418" cy="789016"/>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b="1" dirty="0">
                <a:solidFill>
                  <a:schemeClr val="bg1"/>
                </a:solidFill>
                <a:latin typeface="微软雅黑" panose="020B0503020204020204" pitchFamily="34" charset="-122"/>
                <a:ea typeface="微软雅黑" panose="020B0503020204020204" pitchFamily="34" charset="-122"/>
              </a:rPr>
              <a:t>行为</a:t>
            </a:r>
            <a:r>
              <a:rPr lang="zh-CN" altLang="en-US" b="1" dirty="0" smtClean="0">
                <a:solidFill>
                  <a:schemeClr val="bg1"/>
                </a:solidFill>
                <a:latin typeface="微软雅黑" panose="020B0503020204020204" pitchFamily="34" charset="-122"/>
                <a:ea typeface="微软雅黑" panose="020B0503020204020204" pitchFamily="34" charset="-122"/>
              </a:rPr>
              <a:t>库</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47" name="右箭头 246"/>
          <p:cNvSpPr/>
          <p:nvPr/>
        </p:nvSpPr>
        <p:spPr>
          <a:xfrm rot="10800000">
            <a:off x="9714274" y="4691932"/>
            <a:ext cx="377544" cy="18700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23315552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2.</a:t>
            </a:r>
            <a:endParaRPr lang="zh-CN" altLang="en-US" dirty="0"/>
          </a:p>
        </p:txBody>
      </p:sp>
      <p:sp>
        <p:nvSpPr>
          <p:cNvPr id="3" name="文本占位符 2"/>
          <p:cNvSpPr>
            <a:spLocks noGrp="1"/>
          </p:cNvSpPr>
          <p:nvPr>
            <p:ph type="body" sz="quarter" idx="13"/>
          </p:nvPr>
        </p:nvSpPr>
        <p:spPr/>
        <p:txBody>
          <a:bodyPr/>
          <a:lstStyle/>
          <a:p>
            <a:r>
              <a:rPr lang="zh-CN" altLang="en-US" dirty="0" smtClean="0"/>
              <a:t>逻辑服务功能列表</a:t>
            </a:r>
            <a:endParaRPr lang="zh-CN" altLang="en-US" dirty="0"/>
          </a:p>
        </p:txBody>
      </p:sp>
      <p:graphicFrame>
        <p:nvGraphicFramePr>
          <p:cNvPr id="4" name="表格 3"/>
          <p:cNvGraphicFramePr>
            <a:graphicFrameLocks noGrp="1"/>
          </p:cNvGraphicFramePr>
          <p:nvPr>
            <p:extLst>
              <p:ext uri="{D42A27DB-BD31-4B8C-83A1-F6EECF244321}">
                <p14:modId xmlns="" xmlns:p14="http://schemas.microsoft.com/office/powerpoint/2010/main" val="1359753684"/>
              </p:ext>
            </p:extLst>
          </p:nvPr>
        </p:nvGraphicFramePr>
        <p:xfrm>
          <a:off x="835377" y="1172839"/>
          <a:ext cx="10656710" cy="5516880"/>
        </p:xfrm>
        <a:graphic>
          <a:graphicData uri="http://schemas.openxmlformats.org/drawingml/2006/table">
            <a:tbl>
              <a:tblPr>
                <a:tableStyleId>{125E5076-3810-47DD-B79F-674D7AD40C01}</a:tableStyleId>
              </a:tblPr>
              <a:tblGrid>
                <a:gridCol w="536670">
                  <a:extLst>
                    <a:ext uri="{9D8B030D-6E8A-4147-A177-3AD203B41FA5}">
                      <a16:colId xmlns="" xmlns:a16="http://schemas.microsoft.com/office/drawing/2014/main" val="3771130451"/>
                    </a:ext>
                  </a:extLst>
                </a:gridCol>
                <a:gridCol w="1393731">
                  <a:extLst>
                    <a:ext uri="{9D8B030D-6E8A-4147-A177-3AD203B41FA5}">
                      <a16:colId xmlns="" xmlns:a16="http://schemas.microsoft.com/office/drawing/2014/main" val="2465071628"/>
                    </a:ext>
                  </a:extLst>
                </a:gridCol>
                <a:gridCol w="1405890">
                  <a:extLst>
                    <a:ext uri="{9D8B030D-6E8A-4147-A177-3AD203B41FA5}">
                      <a16:colId xmlns="" xmlns:a16="http://schemas.microsoft.com/office/drawing/2014/main" val="439568593"/>
                    </a:ext>
                  </a:extLst>
                </a:gridCol>
                <a:gridCol w="1840230">
                  <a:extLst>
                    <a:ext uri="{9D8B030D-6E8A-4147-A177-3AD203B41FA5}">
                      <a16:colId xmlns="" xmlns:a16="http://schemas.microsoft.com/office/drawing/2014/main" val="3898688972"/>
                    </a:ext>
                  </a:extLst>
                </a:gridCol>
                <a:gridCol w="5480189">
                  <a:extLst>
                    <a:ext uri="{9D8B030D-6E8A-4147-A177-3AD203B41FA5}">
                      <a16:colId xmlns="" xmlns:a16="http://schemas.microsoft.com/office/drawing/2014/main" val="3185296448"/>
                    </a:ext>
                  </a:extLst>
                </a:gridCol>
              </a:tblGrid>
              <a:tr h="241735">
                <a:tc>
                  <a:txBody>
                    <a:bodyPr/>
                    <a:lstStyle/>
                    <a:p>
                      <a:pPr algn="ctr" fontAlgn="ctr"/>
                      <a:endParaRPr lang="en-US" altLang="zh-CN"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B w="12700" cap="flat" cmpd="sng" algn="ctr">
                      <a:solidFill>
                        <a:schemeClr val="accent1">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zh-CN" altLang="en-US" sz="1400" b="1"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服务名称</a:t>
                      </a:r>
                      <a:endParaRPr lang="zh-CN" altLang="en-US" sz="1400" b="1"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B w="12700" cap="flat" cmpd="sng" algn="ctr">
                      <a:solidFill>
                        <a:schemeClr val="accent1">
                          <a:lumMod val="40000"/>
                          <a:lumOff val="60000"/>
                        </a:schemeClr>
                      </a:solidFill>
                      <a:prstDash val="solid"/>
                      <a:round/>
                      <a:headEnd type="none" w="med" len="med"/>
                      <a:tailEnd type="none" w="med" len="med"/>
                    </a:lnB>
                  </a:tcPr>
                </a:tc>
                <a:tc>
                  <a:txBody>
                    <a:bodyPr/>
                    <a:lstStyle/>
                    <a:p>
                      <a:pPr algn="l" fontAlgn="ctr"/>
                      <a:r>
                        <a:rPr lang="zh-CN" altLang="en-US" sz="1400" b="1" u="none" strike="noStrike" dirty="0">
                          <a:effectLst/>
                          <a:latin typeface="微软雅黑" panose="020B0503020204020204" pitchFamily="34" charset="-122"/>
                          <a:ea typeface="微软雅黑" panose="020B0503020204020204" pitchFamily="34" charset="-122"/>
                        </a:rPr>
                        <a:t>接口名称</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B w="12700" cap="flat" cmpd="sng" algn="ctr">
                      <a:solidFill>
                        <a:schemeClr val="accent1">
                          <a:lumMod val="40000"/>
                          <a:lumOff val="60000"/>
                        </a:schemeClr>
                      </a:solidFill>
                      <a:prstDash val="solid"/>
                      <a:round/>
                      <a:headEnd type="none" w="med" len="med"/>
                      <a:tailEnd type="none" w="med" len="med"/>
                    </a:lnB>
                  </a:tcPr>
                </a:tc>
                <a:tc>
                  <a:txBody>
                    <a:bodyPr/>
                    <a:lstStyle/>
                    <a:p>
                      <a:pPr algn="l" fontAlgn="ctr"/>
                      <a:r>
                        <a:rPr lang="zh-CN" altLang="en-US" sz="1400" b="1" u="none" strike="noStrike" dirty="0">
                          <a:effectLst/>
                          <a:latin typeface="微软雅黑" panose="020B0503020204020204" pitchFamily="34" charset="-122"/>
                          <a:ea typeface="微软雅黑" panose="020B0503020204020204" pitchFamily="34" charset="-122"/>
                        </a:rPr>
                        <a:t>功能说明</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B w="12700" cap="flat" cmpd="sng" algn="ctr">
                      <a:solidFill>
                        <a:schemeClr val="accent1">
                          <a:lumMod val="40000"/>
                          <a:lumOff val="60000"/>
                        </a:schemeClr>
                      </a:solidFill>
                      <a:prstDash val="solid"/>
                      <a:round/>
                      <a:headEnd type="none" w="med" len="med"/>
                      <a:tailEnd type="none" w="med" len="med"/>
                    </a:lnB>
                  </a:tcPr>
                </a:tc>
                <a:tc>
                  <a:txBody>
                    <a:bodyPr/>
                    <a:lstStyle/>
                    <a:p>
                      <a:pPr algn="l" fontAlgn="ctr"/>
                      <a:r>
                        <a:rPr lang="zh-CN" altLang="en-US" sz="1400" b="1" u="none" strike="noStrike" dirty="0">
                          <a:effectLst/>
                          <a:latin typeface="微软雅黑" panose="020B0503020204020204" pitchFamily="34" charset="-122"/>
                          <a:ea typeface="微软雅黑" panose="020B0503020204020204" pitchFamily="34" charset="-122"/>
                        </a:rPr>
                        <a:t>应用场景说明</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B w="12700" cap="flat" cmpd="sng" algn="ctr">
                      <a:solidFill>
                        <a:schemeClr val="accent1">
                          <a:lumMod val="40000"/>
                          <a:lumOff val="60000"/>
                        </a:schemeClr>
                      </a:solidFill>
                      <a:prstDash val="solid"/>
                      <a:round/>
                      <a:headEnd type="none" w="med" len="med"/>
                      <a:tailEnd type="none" w="med" len="med"/>
                    </a:lnB>
                  </a:tcPr>
                </a:tc>
                <a:extLst>
                  <a:ext uri="{0D108BD9-81ED-4DB2-BD59-A6C34878D82A}">
                    <a16:rowId xmlns="" xmlns:a16="http://schemas.microsoft.com/office/drawing/2014/main" val="1634820386"/>
                  </a:ext>
                </a:extLst>
              </a:tr>
              <a:tr h="265848">
                <a:tc>
                  <a:txBody>
                    <a:bodyPr/>
                    <a:lstStyle/>
                    <a:p>
                      <a:pPr marL="0" algn="ctr" defTabSz="914400" rtl="0" eaLnBrk="1" fontAlgn="ctr" latinLnBrk="0" hangingPunct="1"/>
                      <a:r>
                        <a:rPr lang="en-US" altLang="zh-CN" sz="1200" u="none" strike="noStrike" kern="1200" dirty="0">
                          <a:solidFill>
                            <a:schemeClr val="lt1"/>
                          </a:solidFill>
                          <a:effectLst/>
                          <a:latin typeface="微软雅黑" panose="020B0503020204020204" pitchFamily="34" charset="-122"/>
                          <a:ea typeface="微软雅黑" panose="020B0503020204020204" pitchFamily="34" charset="-122"/>
                          <a:cs typeface="+mn-cs"/>
                        </a:rPr>
                        <a:t>1</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rowSpan="3">
                  <a:txBody>
                    <a:bodyPr/>
                    <a:lstStyle/>
                    <a:p>
                      <a:pPr marL="0" algn="l" defTabSz="914400" rtl="0" eaLnBrk="1" fontAlgn="ctr" latinLnBrk="0" hangingPunct="1"/>
                      <a:r>
                        <a:rPr lang="en-US" altLang="zh-CN" sz="1200" u="none" strike="noStrike" kern="1200" dirty="0" err="1" smtClean="0">
                          <a:solidFill>
                            <a:schemeClr val="lt1"/>
                          </a:solidFill>
                          <a:effectLst/>
                          <a:latin typeface="微软雅黑" panose="020B0503020204020204" pitchFamily="34" charset="-122"/>
                          <a:ea typeface="微软雅黑" panose="020B0503020204020204" pitchFamily="34" charset="-122"/>
                          <a:cs typeface="+mn-cs"/>
                        </a:rPr>
                        <a:t>IndexerService</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en-US" sz="1200" u="none" strike="noStrike" dirty="0" smtClean="0">
                          <a:effectLst/>
                          <a:latin typeface="微软雅黑" panose="020B0503020204020204" pitchFamily="34" charset="-122"/>
                          <a:ea typeface="微软雅黑" panose="020B0503020204020204" pitchFamily="34" charset="-122"/>
                        </a:rPr>
                        <a:t>Insert</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u="none" strike="noStrike" dirty="0" smtClean="0">
                          <a:effectLst/>
                          <a:latin typeface="微软雅黑" panose="020B0503020204020204" pitchFamily="34" charset="-122"/>
                          <a:ea typeface="微软雅黑" panose="020B0503020204020204" pitchFamily="34" charset="-122"/>
                        </a:rPr>
                        <a:t>新增索引</a:t>
                      </a:r>
                      <a:r>
                        <a:rPr lang="zh-CN" altLang="en-US" sz="1200" u="none" strike="noStrike" dirty="0">
                          <a:effectLst/>
                          <a:latin typeface="微软雅黑" panose="020B0503020204020204" pitchFamily="34" charset="-122"/>
                          <a:ea typeface="微软雅黑" panose="020B0503020204020204" pitchFamily="34" charset="-122"/>
                        </a:rPr>
                        <a:t>入库</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产生信息条目时，主动调用接口方法提交索引</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 xmlns:a16="http://schemas.microsoft.com/office/drawing/2014/main" val="200437295"/>
                  </a:ext>
                </a:extLst>
              </a:tr>
              <a:tr h="265848">
                <a:tc>
                  <a:txBody>
                    <a:bodyPr/>
                    <a:lstStyle/>
                    <a:p>
                      <a:pPr marL="0" algn="ctr" defTabSz="914400" rtl="0" eaLnBrk="1" fontAlgn="ctr" latinLnBrk="0" hangingPunct="1"/>
                      <a:r>
                        <a:rPr lang="en-US" altLang="zh-CN"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2</a:t>
                      </a:r>
                      <a:endParaRPr lang="en-US" altLang="zh-CN"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vMerge="1">
                  <a:txBody>
                    <a:bodyPr/>
                    <a:lstStyle/>
                    <a:p>
                      <a:pPr marL="0" algn="l" defTabSz="914400" rtl="0" eaLnBrk="1" fontAlgn="ctr" latinLnBrk="0" hangingPunct="1"/>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Save</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新增或覆盖索引</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 xmlns:a16="http://schemas.microsoft.com/office/drawing/2014/main" val="2898542485"/>
                  </a:ext>
                </a:extLst>
              </a:tr>
              <a:tr h="265848">
                <a:tc>
                  <a:txBody>
                    <a:bodyPr/>
                    <a:lstStyle/>
                    <a:p>
                      <a:pPr marL="0" algn="ctr" defTabSz="914400" rtl="0" eaLnBrk="1" fontAlgn="ctr" latinLnBrk="0" hangingPunct="1"/>
                      <a:r>
                        <a:rPr lang="en-US" altLang="zh-CN"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3</a:t>
                      </a:r>
                      <a:endParaRPr lang="en-US" altLang="zh-CN"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vMerge="1">
                  <a:txBody>
                    <a:bodyPr/>
                    <a:lstStyle/>
                    <a:p>
                      <a:pPr marL="0" algn="l" defTabSz="914400" rtl="0" eaLnBrk="1" fontAlgn="ctr" latinLnBrk="0" hangingPunct="1"/>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Delete</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删除索引</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 xmlns:a16="http://schemas.microsoft.com/office/drawing/2014/main" val="1290308723"/>
                  </a:ext>
                </a:extLst>
              </a:tr>
              <a:tr h="265848">
                <a:tc>
                  <a:txBody>
                    <a:bodyPr/>
                    <a:lstStyle/>
                    <a:p>
                      <a:pPr marL="0" algn="ctr" defTabSz="914400" rtl="0" eaLnBrk="1" fontAlgn="ctr" latinLnBrk="0" hangingPunct="1"/>
                      <a:r>
                        <a:rPr lang="en-US" altLang="zh-CN" sz="1200" u="none" strike="noStrike" kern="1200" dirty="0">
                          <a:solidFill>
                            <a:schemeClr val="lt1"/>
                          </a:solidFill>
                          <a:effectLst/>
                          <a:latin typeface="微软雅黑" panose="020B0503020204020204" pitchFamily="34" charset="-122"/>
                          <a:ea typeface="微软雅黑" panose="020B0503020204020204" pitchFamily="34" charset="-122"/>
                          <a:cs typeface="+mn-cs"/>
                        </a:rPr>
                        <a:t>2</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rowSpan="8">
                  <a:txBody>
                    <a:bodyPr/>
                    <a:lstStyle/>
                    <a:p>
                      <a:pPr marL="0" algn="l" defTabSz="914400" rtl="0" eaLnBrk="1" fontAlgn="ctr" latinLnBrk="0" hangingPunct="1"/>
                      <a:r>
                        <a:rPr lang="en-US" sz="1200" u="none" strike="noStrike" kern="1200" dirty="0" err="1" smtClean="0">
                          <a:solidFill>
                            <a:schemeClr val="lt1"/>
                          </a:solidFill>
                          <a:effectLst/>
                          <a:latin typeface="微软雅黑" panose="020B0503020204020204" pitchFamily="34" charset="-122"/>
                          <a:ea typeface="微软雅黑" panose="020B0503020204020204" pitchFamily="34" charset="-122"/>
                          <a:cs typeface="+mn-cs"/>
                        </a:rPr>
                        <a:t>TopicService</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en-US" sz="1200" u="none" strike="noStrike" dirty="0" err="1">
                          <a:effectLst/>
                          <a:latin typeface="微软雅黑" panose="020B0503020204020204" pitchFamily="34" charset="-122"/>
                          <a:ea typeface="微软雅黑" panose="020B0503020204020204" pitchFamily="34" charset="-122"/>
                        </a:rPr>
                        <a:t>GetHeadlines</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获取头条信息条目</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首页头条组件调用获取头条信息条目</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 xmlns:a16="http://schemas.microsoft.com/office/drawing/2014/main" val="2206743637"/>
                  </a:ext>
                </a:extLst>
              </a:tr>
              <a:tr h="265848">
                <a:tc>
                  <a:txBody>
                    <a:bodyPr/>
                    <a:lstStyle/>
                    <a:p>
                      <a:pPr marL="0" algn="ctr" defTabSz="914400" rtl="0" eaLnBrk="1" fontAlgn="ctr" latinLnBrk="0" hangingPunct="1"/>
                      <a:r>
                        <a:rPr lang="en-US" altLang="zh-CN" sz="1200" u="none" strike="noStrike" kern="1200" dirty="0">
                          <a:solidFill>
                            <a:schemeClr val="lt1"/>
                          </a:solidFill>
                          <a:effectLst/>
                          <a:latin typeface="微软雅黑" panose="020B0503020204020204" pitchFamily="34" charset="-122"/>
                          <a:ea typeface="微软雅黑" panose="020B0503020204020204" pitchFamily="34" charset="-122"/>
                          <a:cs typeface="+mn-cs"/>
                        </a:rPr>
                        <a:t>3</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vMerge="1">
                  <a:txBody>
                    <a:bodyPr/>
                    <a:lstStyle/>
                    <a:p>
                      <a:pPr marL="0" algn="l" defTabSz="914400" rtl="0" eaLnBrk="1" fontAlgn="ctr" latinLnBrk="0" hangingPunct="1"/>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en-US" sz="1200" u="none" strike="noStrike" dirty="0" err="1">
                          <a:effectLst/>
                          <a:latin typeface="微软雅黑" panose="020B0503020204020204" pitchFamily="34" charset="-122"/>
                          <a:ea typeface="微软雅黑" panose="020B0503020204020204" pitchFamily="34" charset="-122"/>
                        </a:rPr>
                        <a:t>GetHotTopics</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获取热点信息条目</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首页热点组件调用获取热点信息条目</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 xmlns:a16="http://schemas.microsoft.com/office/drawing/2014/main" val="2119746741"/>
                  </a:ext>
                </a:extLst>
              </a:tr>
              <a:tr h="265848">
                <a:tc>
                  <a:txBody>
                    <a:bodyPr/>
                    <a:lstStyle/>
                    <a:p>
                      <a:pPr marL="0" algn="ctr" defTabSz="914400" rtl="0" eaLnBrk="1" fontAlgn="ctr" latinLnBrk="0" hangingPunct="1"/>
                      <a:r>
                        <a:rPr lang="en-US" altLang="zh-CN" sz="1200" u="none" strike="noStrike" kern="1200" dirty="0">
                          <a:solidFill>
                            <a:schemeClr val="lt1"/>
                          </a:solidFill>
                          <a:effectLst/>
                          <a:latin typeface="微软雅黑" panose="020B0503020204020204" pitchFamily="34" charset="-122"/>
                          <a:ea typeface="微软雅黑" panose="020B0503020204020204" pitchFamily="34" charset="-122"/>
                          <a:cs typeface="+mn-cs"/>
                        </a:rPr>
                        <a:t>4</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vMerge="1">
                  <a:txBody>
                    <a:bodyPr/>
                    <a:lstStyle/>
                    <a:p>
                      <a:pPr marL="0" algn="l" defTabSz="914400" rtl="0" eaLnBrk="1" fontAlgn="ctr" latinLnBrk="0" hangingPunct="1"/>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en-US" sz="1200" u="none" strike="noStrike" dirty="0" err="1">
                          <a:effectLst/>
                          <a:latin typeface="微软雅黑" panose="020B0503020204020204" pitchFamily="34" charset="-122"/>
                          <a:ea typeface="微软雅黑" panose="020B0503020204020204" pitchFamily="34" charset="-122"/>
                        </a:rPr>
                        <a:t>GetRecency</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获取个人最近浏览条目</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最近浏览组件调用获取个人最近浏览条目</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 xmlns:a16="http://schemas.microsoft.com/office/drawing/2014/main" val="92801595"/>
                  </a:ext>
                </a:extLst>
              </a:tr>
              <a:tr h="265848">
                <a:tc>
                  <a:txBody>
                    <a:bodyPr/>
                    <a:lstStyle/>
                    <a:p>
                      <a:pPr marL="0" algn="ctr" defTabSz="914400" rtl="0" eaLnBrk="1" fontAlgn="ctr" latinLnBrk="0" hangingPunct="1"/>
                      <a:r>
                        <a:rPr lang="en-US" altLang="zh-CN" sz="1200" u="none" strike="noStrike" kern="1200" dirty="0">
                          <a:solidFill>
                            <a:schemeClr val="lt1"/>
                          </a:solidFill>
                          <a:effectLst/>
                          <a:latin typeface="微软雅黑" panose="020B0503020204020204" pitchFamily="34" charset="-122"/>
                          <a:ea typeface="微软雅黑" panose="020B0503020204020204" pitchFamily="34" charset="-122"/>
                          <a:cs typeface="+mn-cs"/>
                        </a:rPr>
                        <a:t>5</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vMerge="1">
                  <a:txBody>
                    <a:bodyPr/>
                    <a:lstStyle/>
                    <a:p>
                      <a:pPr marL="0" algn="l" defTabSz="914400" rtl="0" eaLnBrk="1" fontAlgn="ctr" latinLnBrk="0" hangingPunct="1"/>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en-US" sz="1200" u="none" strike="noStrike" dirty="0" err="1">
                          <a:effectLst/>
                          <a:latin typeface="微软雅黑" panose="020B0503020204020204" pitchFamily="34" charset="-122"/>
                          <a:ea typeface="微软雅黑" panose="020B0503020204020204" pitchFamily="34" charset="-122"/>
                        </a:rPr>
                        <a:t>GetYourLikes</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获取猜你喜欢推荐条目</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猜你喜欢组件调用获取由搜索引擎根据用户行为分析结果推荐的信息条目</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 xmlns:a16="http://schemas.microsoft.com/office/drawing/2014/main" val="2930527033"/>
                  </a:ext>
                </a:extLst>
              </a:tr>
              <a:tr h="265848">
                <a:tc>
                  <a:txBody>
                    <a:bodyPr/>
                    <a:lstStyle/>
                    <a:p>
                      <a:pPr marL="0" algn="ctr" defTabSz="914400" rtl="0" eaLnBrk="1" fontAlgn="ctr" latinLnBrk="0" hangingPunct="1"/>
                      <a:r>
                        <a:rPr lang="en-US" altLang="zh-CN" sz="1200" u="none" strike="noStrike" kern="1200" dirty="0">
                          <a:solidFill>
                            <a:schemeClr val="lt1"/>
                          </a:solidFill>
                          <a:effectLst/>
                          <a:latin typeface="微软雅黑" panose="020B0503020204020204" pitchFamily="34" charset="-122"/>
                          <a:ea typeface="微软雅黑" panose="020B0503020204020204" pitchFamily="34" charset="-122"/>
                          <a:cs typeface="+mn-cs"/>
                        </a:rPr>
                        <a:t>6</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vMerge="1">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en-US" altLang="zh-CN"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en-US" sz="1200" u="none" strike="noStrike" dirty="0" err="1">
                          <a:effectLst/>
                          <a:latin typeface="微软雅黑" panose="020B0503020204020204" pitchFamily="34" charset="-122"/>
                          <a:ea typeface="微软雅黑" panose="020B0503020204020204" pitchFamily="34" charset="-122"/>
                        </a:rPr>
                        <a:t>GetRelTopics</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获取关联推荐信息条目</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条目推荐组件调用获取由语义服务分析结果推荐的关联信息条目</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 xmlns:a16="http://schemas.microsoft.com/office/drawing/2014/main" val="2123888358"/>
                  </a:ext>
                </a:extLst>
              </a:tr>
              <a:tr h="265848">
                <a:tc>
                  <a:txBody>
                    <a:bodyPr/>
                    <a:lstStyle/>
                    <a:p>
                      <a:pPr marL="0" algn="ctr" defTabSz="914400" rtl="0" eaLnBrk="1" fontAlgn="ctr" latinLnBrk="0" hangingPunct="1"/>
                      <a:r>
                        <a:rPr lang="en-US" altLang="zh-CN" sz="1200" u="none" strike="noStrike" kern="1200" dirty="0">
                          <a:solidFill>
                            <a:schemeClr val="lt1"/>
                          </a:solidFill>
                          <a:effectLst/>
                          <a:latin typeface="微软雅黑" panose="020B0503020204020204" pitchFamily="34" charset="-122"/>
                          <a:ea typeface="微软雅黑" panose="020B0503020204020204" pitchFamily="34" charset="-122"/>
                          <a:cs typeface="+mn-cs"/>
                        </a:rPr>
                        <a:t>7</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vMerge="1">
                  <a:txBody>
                    <a:bodyPr/>
                    <a:lstStyle/>
                    <a:p>
                      <a:pPr marL="0" algn="l" defTabSz="914400" rtl="0" eaLnBrk="1" fontAlgn="ctr" latinLnBrk="0" hangingPunct="1"/>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en-US" altLang="zh-CN" sz="1200" u="none" strike="noStrike" dirty="0" err="1" smtClean="0">
                          <a:effectLst/>
                          <a:latin typeface="微软雅黑" panose="020B0503020204020204" pitchFamily="34" charset="-122"/>
                          <a:ea typeface="微软雅黑" panose="020B0503020204020204" pitchFamily="34" charset="-122"/>
                        </a:rPr>
                        <a:t>GetBlockTopics</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u="none" strike="noStrike" dirty="0" smtClean="0">
                          <a:effectLst/>
                          <a:latin typeface="微软雅黑" panose="020B0503020204020204" pitchFamily="34" charset="-122"/>
                          <a:ea typeface="微软雅黑" panose="020B0503020204020204" pitchFamily="34" charset="-122"/>
                        </a:rPr>
                        <a:t>获取信息板块条目列表</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b="0" i="0" u="none" strike="noStrike" dirty="0" smtClean="0">
                          <a:solidFill>
                            <a:schemeClr val="lt1"/>
                          </a:solidFill>
                          <a:effectLst/>
                          <a:latin typeface="微软雅黑" panose="020B0503020204020204" pitchFamily="34" charset="-122"/>
                          <a:ea typeface="微软雅黑" panose="020B0503020204020204" pitchFamily="34" charset="-122"/>
                        </a:rPr>
                        <a:t>页面版面中信息板块，指定板块和条目分类获取列表</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 xmlns:a16="http://schemas.microsoft.com/office/drawing/2014/main" val="1687121073"/>
                  </a:ext>
                </a:extLst>
              </a:tr>
              <a:tr h="265848">
                <a:tc>
                  <a:txBody>
                    <a:bodyPr/>
                    <a:lstStyle/>
                    <a:p>
                      <a:pPr marL="0" algn="ctr" defTabSz="914400" rtl="0" eaLnBrk="1" fontAlgn="ctr" latinLnBrk="0" hangingPunct="1"/>
                      <a:endParaRPr lang="en-US" altLang="zh-CN"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vMerge="1">
                  <a:txBody>
                    <a:bodyPr/>
                    <a:lstStyle/>
                    <a:p>
                      <a:endParaRPr lang="zh-CN" altLang="en-US"/>
                    </a:p>
                  </a:txBody>
                  <a:tcPr/>
                </a:tc>
                <a:tc>
                  <a:txBody>
                    <a:bodyPr/>
                    <a:lstStyle/>
                    <a:p>
                      <a:pPr algn="l" fontAlgn="ct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 xmlns:a16="http://schemas.microsoft.com/office/drawing/2014/main" val="2854009804"/>
                  </a:ext>
                </a:extLst>
              </a:tr>
              <a:tr h="265848">
                <a:tc>
                  <a:txBody>
                    <a:bodyPr/>
                    <a:lstStyle/>
                    <a:p>
                      <a:pPr marL="0" algn="ctr" defTabSz="914400" rtl="0" eaLnBrk="1" fontAlgn="ctr" latinLnBrk="0" hangingPunct="1"/>
                      <a:endParaRPr lang="en-US" altLang="zh-CN"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vMerge="1">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en-US" altLang="zh-CN"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en-US" altLang="zh-CN" sz="1200" u="none" strike="noStrike" kern="1200" dirty="0" err="1" smtClean="0">
                          <a:solidFill>
                            <a:schemeClr val="lt1"/>
                          </a:solidFill>
                          <a:effectLst/>
                          <a:latin typeface="微软雅黑" panose="020B0503020204020204" pitchFamily="34" charset="-122"/>
                          <a:ea typeface="微软雅黑" panose="020B0503020204020204" pitchFamily="34" charset="-122"/>
                          <a:cs typeface="+mn-cs"/>
                        </a:rPr>
                        <a:t>SetHeadlineFlag</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设置信息条目头条标记</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 xmlns:a16="http://schemas.microsoft.com/office/drawing/2014/main" val="3985517337"/>
                  </a:ext>
                </a:extLst>
              </a:tr>
              <a:tr h="265848">
                <a:tc>
                  <a:txBody>
                    <a:bodyPr/>
                    <a:lstStyle/>
                    <a:p>
                      <a:pPr marL="0" algn="ctr" defTabSz="914400" rtl="0" eaLnBrk="1" fontAlgn="ctr" latinLnBrk="0" hangingPunct="1"/>
                      <a:r>
                        <a:rPr lang="en-US" altLang="zh-CN" sz="1200" u="none" strike="noStrike" kern="1200" dirty="0">
                          <a:solidFill>
                            <a:schemeClr val="lt1"/>
                          </a:solidFill>
                          <a:effectLst/>
                          <a:latin typeface="微软雅黑" panose="020B0503020204020204" pitchFamily="34" charset="-122"/>
                          <a:ea typeface="微软雅黑" panose="020B0503020204020204" pitchFamily="34" charset="-122"/>
                          <a:cs typeface="+mn-cs"/>
                        </a:rPr>
                        <a:t>8</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algn="l" defTabSz="914400" rtl="0" eaLnBrk="1" fontAlgn="ctr" latinLnBrk="0" hangingPunct="1"/>
                      <a:r>
                        <a:rPr lang="en-US" altLang="zh-CN" sz="1200" u="none" strike="noStrike" kern="1200" dirty="0" err="1" smtClean="0">
                          <a:solidFill>
                            <a:schemeClr val="lt1"/>
                          </a:solidFill>
                          <a:effectLst/>
                          <a:latin typeface="微软雅黑" panose="020B0503020204020204" pitchFamily="34" charset="-122"/>
                          <a:ea typeface="微软雅黑" panose="020B0503020204020204" pitchFamily="34" charset="-122"/>
                          <a:cs typeface="+mn-cs"/>
                        </a:rPr>
                        <a:t>BOService</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en-US" sz="1200" u="none" strike="noStrike" dirty="0" err="1">
                          <a:effectLst/>
                          <a:latin typeface="微软雅黑" panose="020B0503020204020204" pitchFamily="34" charset="-122"/>
                          <a:ea typeface="微软雅黑" panose="020B0503020204020204" pitchFamily="34" charset="-122"/>
                        </a:rPr>
                        <a:t>GetRelTargets</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获取关联推荐目标</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目标推荐组件调用获取由目标空间关系分析结果推荐的关联目标</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 xmlns:a16="http://schemas.microsoft.com/office/drawing/2014/main" val="2906547630"/>
                  </a:ext>
                </a:extLst>
              </a:tr>
              <a:tr h="265848">
                <a:tc>
                  <a:txBody>
                    <a:bodyPr/>
                    <a:lstStyle/>
                    <a:p>
                      <a:pPr marL="0" algn="ctr" defTabSz="914400" rtl="0" eaLnBrk="1" fontAlgn="ctr" latinLnBrk="0" hangingPunct="1"/>
                      <a:r>
                        <a:rPr lang="en-US" altLang="zh-CN"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9</a:t>
                      </a:r>
                      <a:endParaRPr lang="en-US" altLang="zh-CN"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rowSpan="2">
                  <a:txBody>
                    <a:bodyPr/>
                    <a:lstStyle/>
                    <a:p>
                      <a:pPr marL="0" algn="l" defTabSz="914400" rtl="0" eaLnBrk="1" fontAlgn="ctr" latinLnBrk="0" hangingPunct="1"/>
                      <a:r>
                        <a:rPr lang="en-US" altLang="zh-CN"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SearchService</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en-US" sz="1200" u="none" strike="noStrike" dirty="0">
                          <a:effectLst/>
                          <a:latin typeface="微软雅黑" panose="020B0503020204020204" pitchFamily="34" charset="-122"/>
                          <a:ea typeface="微软雅黑" panose="020B0503020204020204" pitchFamily="34" charset="-122"/>
                        </a:rPr>
                        <a:t>Search</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u="none" strike="noStrike" dirty="0" smtClean="0">
                          <a:effectLst/>
                          <a:latin typeface="微软雅黑" panose="020B0503020204020204" pitchFamily="34" charset="-122"/>
                          <a:ea typeface="微软雅黑" panose="020B0503020204020204" pitchFamily="34" charset="-122"/>
                        </a:rPr>
                        <a:t>短语分词全文搜索</a:t>
                      </a:r>
                      <a:r>
                        <a:rPr lang="zh-CN" altLang="en-US" sz="1200" u="none" strike="noStrike" dirty="0">
                          <a:effectLst/>
                          <a:latin typeface="微软雅黑" panose="020B0503020204020204" pitchFamily="34" charset="-122"/>
                          <a:ea typeface="微软雅黑" panose="020B0503020204020204" pitchFamily="34" charset="-122"/>
                        </a:rPr>
                        <a:t>方法</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u="none" strike="noStrike" dirty="0" smtClean="0">
                          <a:effectLst/>
                          <a:latin typeface="微软雅黑" panose="020B0503020204020204" pitchFamily="34" charset="-122"/>
                          <a:ea typeface="微软雅黑" panose="020B0503020204020204" pitchFamily="34" charset="-122"/>
                        </a:rPr>
                        <a:t>接收短语自动分词，组合过滤条件</a:t>
                      </a:r>
                      <a:r>
                        <a:rPr lang="zh-CN" altLang="en-US" sz="1200" u="none" strike="noStrike" dirty="0">
                          <a:effectLst/>
                          <a:latin typeface="微软雅黑" panose="020B0503020204020204" pitchFamily="34" charset="-122"/>
                          <a:ea typeface="微软雅黑" panose="020B0503020204020204" pitchFamily="34" charset="-122"/>
                        </a:rPr>
                        <a:t>、</a:t>
                      </a:r>
                      <a:r>
                        <a:rPr lang="zh-CN" altLang="en-US" sz="1200" u="none" strike="noStrike" dirty="0" smtClean="0">
                          <a:effectLst/>
                          <a:latin typeface="微软雅黑" panose="020B0503020204020204" pitchFamily="34" charset="-122"/>
                          <a:ea typeface="微软雅黑" panose="020B0503020204020204" pitchFamily="34" charset="-122"/>
                        </a:rPr>
                        <a:t>排序、分组、搜索全文获取</a:t>
                      </a:r>
                      <a:r>
                        <a:rPr lang="zh-CN" altLang="en-US" sz="1200" u="none" strike="noStrike" dirty="0">
                          <a:effectLst/>
                          <a:latin typeface="微软雅黑" panose="020B0503020204020204" pitchFamily="34" charset="-122"/>
                          <a:ea typeface="微软雅黑" panose="020B0503020204020204" pitchFamily="34" charset="-122"/>
                        </a:rPr>
                        <a:t>搜索条目</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 xmlns:a16="http://schemas.microsoft.com/office/drawing/2014/main" val="3139549994"/>
                  </a:ext>
                </a:extLst>
              </a:tr>
              <a:tr h="265848">
                <a:tc>
                  <a:txBody>
                    <a:bodyPr/>
                    <a:lstStyle/>
                    <a:p>
                      <a:pPr marL="0" algn="ctr" defTabSz="914400" rtl="0" eaLnBrk="1" fontAlgn="ctr" latinLnBrk="0" hangingPunct="1"/>
                      <a:r>
                        <a:rPr lang="en-US" altLang="zh-CN"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10</a:t>
                      </a:r>
                      <a:endParaRPr lang="en-US" altLang="zh-CN"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vMerge="1">
                  <a:txBody>
                    <a:bodyPr/>
                    <a:lstStyle/>
                    <a:p>
                      <a:pPr marL="0" algn="l" defTabSz="914400" rtl="0" eaLnBrk="1" fontAlgn="ctr" latinLnBrk="0" hangingPunct="1"/>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en-US" altLang="zh-CN"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Match</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按完全匹配条件搜索</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接收过滤条件，完全匹配元数据标签的查询</a:t>
                      </a:r>
                      <a:r>
                        <a:rPr lang="zh-CN" altLang="en-US" sz="1200" u="none" strike="noStrike" dirty="0" smtClean="0">
                          <a:effectLst/>
                          <a:latin typeface="微软雅黑" panose="020B0503020204020204" pitchFamily="34" charset="-122"/>
                          <a:ea typeface="微软雅黑" panose="020B0503020204020204" pitchFamily="34" charset="-122"/>
                        </a:rPr>
                        <a:t>、排序、分组、获取搜索条目</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 xmlns:a16="http://schemas.microsoft.com/office/drawing/2014/main" val="1047184203"/>
                  </a:ext>
                </a:extLst>
              </a:tr>
              <a:tr h="265848">
                <a:tc>
                  <a:txBody>
                    <a:bodyPr/>
                    <a:lstStyle/>
                    <a:p>
                      <a:pPr marL="0" algn="ctr" defTabSz="914400" rtl="0" eaLnBrk="1" fontAlgn="ctr" latinLnBrk="0" hangingPunct="1"/>
                      <a:endParaRPr lang="en-US" altLang="zh-CN"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algn="l" defTabSz="914400" rtl="0" eaLnBrk="1" fontAlgn="ctr" latinLnBrk="0" hangingPunct="1"/>
                      <a:r>
                        <a:rPr lang="en-US" altLang="zh-CN" sz="1200" u="none" strike="noStrike" kern="1200" dirty="0" err="1" smtClean="0">
                          <a:solidFill>
                            <a:schemeClr val="lt1"/>
                          </a:solidFill>
                          <a:effectLst/>
                          <a:latin typeface="微软雅黑" panose="020B0503020204020204" pitchFamily="34" charset="-122"/>
                          <a:ea typeface="微软雅黑" panose="020B0503020204020204" pitchFamily="34" charset="-122"/>
                          <a:cs typeface="+mn-cs"/>
                        </a:rPr>
                        <a:t>SemanticService</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 xmlns:a16="http://schemas.microsoft.com/office/drawing/2014/main" val="3412751178"/>
                  </a:ext>
                </a:extLst>
              </a:tr>
              <a:tr h="265848">
                <a:tc>
                  <a:txBody>
                    <a:bodyPr/>
                    <a:lstStyle/>
                    <a:p>
                      <a:pPr marL="0" algn="ctr" defTabSz="914400" rtl="0" eaLnBrk="1" fontAlgn="ctr" latinLnBrk="0" hangingPunct="1"/>
                      <a:endParaRPr lang="en-US" altLang="zh-CN"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algn="l" defTabSz="914400" rtl="0" eaLnBrk="1" fontAlgn="ctr" latinLnBrk="0" hangingPunct="1"/>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 xmlns:a16="http://schemas.microsoft.com/office/drawing/2014/main" val="2608807625"/>
                  </a:ext>
                </a:extLst>
              </a:tr>
              <a:tr h="265848">
                <a:tc>
                  <a:txBody>
                    <a:bodyPr/>
                    <a:lstStyle/>
                    <a:p>
                      <a:pPr marL="0" algn="ctr" defTabSz="914400" rtl="0" eaLnBrk="1" fontAlgn="ctr" latinLnBrk="0" hangingPunct="1"/>
                      <a:endParaRPr lang="en-US" altLang="zh-CN"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algn="l" defTabSz="914400" rtl="0" eaLnBrk="1" fontAlgn="ctr" latinLnBrk="0" hangingPunct="1"/>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 xmlns:a16="http://schemas.microsoft.com/office/drawing/2014/main" val="4214443920"/>
                  </a:ext>
                </a:extLst>
              </a:tr>
              <a:tr h="265848">
                <a:tc>
                  <a:txBody>
                    <a:bodyPr/>
                    <a:lstStyle/>
                    <a:p>
                      <a:pPr marL="0" algn="ctr" defTabSz="914400" rtl="0" eaLnBrk="1" fontAlgn="ctr" latinLnBrk="0" hangingPunct="1"/>
                      <a:endParaRPr lang="en-US" altLang="zh-CN"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algn="l" defTabSz="914400" rtl="0" eaLnBrk="1" fontAlgn="ctr" latinLnBrk="0" hangingPunct="1"/>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 xmlns:a16="http://schemas.microsoft.com/office/drawing/2014/main" val="2808455530"/>
                  </a:ext>
                </a:extLst>
              </a:tr>
              <a:tr h="265848">
                <a:tc>
                  <a:txBody>
                    <a:bodyPr/>
                    <a:lstStyle/>
                    <a:p>
                      <a:pPr marL="0" algn="ctr" defTabSz="914400" rtl="0" eaLnBrk="1" fontAlgn="ctr" latinLnBrk="0" hangingPunct="1"/>
                      <a:endParaRPr lang="en-US" altLang="zh-CN"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algn="l" defTabSz="914400" rtl="0" eaLnBrk="1" fontAlgn="ctr" latinLnBrk="0" hangingPunct="1"/>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 xmlns:a16="http://schemas.microsoft.com/office/drawing/2014/main" val="4091903024"/>
                  </a:ext>
                </a:extLst>
              </a:tr>
            </a:tbl>
          </a:graphicData>
        </a:graphic>
      </p:graphicFrame>
    </p:spTree>
    <p:extLst>
      <p:ext uri="{BB962C8B-B14F-4D97-AF65-F5344CB8AC3E}">
        <p14:creationId xmlns="" xmlns:p14="http://schemas.microsoft.com/office/powerpoint/2010/main" val="9220090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3.</a:t>
            </a:r>
            <a:endParaRPr lang="zh-CN" altLang="en-US" dirty="0"/>
          </a:p>
        </p:txBody>
      </p:sp>
      <p:sp>
        <p:nvSpPr>
          <p:cNvPr id="3" name="文本占位符 2"/>
          <p:cNvSpPr>
            <a:spLocks noGrp="1"/>
          </p:cNvSpPr>
          <p:nvPr>
            <p:ph type="body" sz="quarter" idx="13"/>
          </p:nvPr>
        </p:nvSpPr>
        <p:spPr>
          <a:xfrm>
            <a:off x="1357724" y="648125"/>
            <a:ext cx="3751485" cy="374569"/>
          </a:xfrm>
        </p:spPr>
        <p:txBody>
          <a:bodyPr/>
          <a:lstStyle/>
          <a:p>
            <a:r>
              <a:rPr lang="zh-CN" altLang="en-US" dirty="0" smtClean="0"/>
              <a:t>索引元数据定义</a:t>
            </a:r>
            <a:endParaRPr lang="zh-CN" altLang="en-US" dirty="0"/>
          </a:p>
        </p:txBody>
      </p:sp>
      <p:sp>
        <p:nvSpPr>
          <p:cNvPr id="4" name="矩形 3"/>
          <p:cNvSpPr/>
          <p:nvPr/>
        </p:nvSpPr>
        <p:spPr>
          <a:xfrm>
            <a:off x="6235700" y="377666"/>
            <a:ext cx="4826000" cy="632480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zh-CN" altLang="en-US" sz="900" dirty="0">
                <a:latin typeface="微软雅黑" panose="020B0503020204020204" pitchFamily="34" charset="-122"/>
                <a:ea typeface="微软雅黑" panose="020B0503020204020204" pitchFamily="34" charset="-122"/>
              </a:rPr>
              <a:t>{</a:t>
            </a:r>
          </a:p>
          <a:p>
            <a:r>
              <a:rPr lang="zh-CN" altLang="en-US" sz="900" dirty="0">
                <a:latin typeface="微软雅黑" panose="020B0503020204020204" pitchFamily="34" charset="-122"/>
                <a:ea typeface="微软雅黑" panose="020B0503020204020204" pitchFamily="34" charset="-122"/>
              </a:rPr>
              <a:t>          "iiid": "110",</a:t>
            </a:r>
          </a:p>
          <a:p>
            <a:r>
              <a:rPr lang="zh-CN" altLang="en-US" sz="900" dirty="0">
                <a:latin typeface="微软雅黑" panose="020B0503020204020204" pitchFamily="34" charset="-122"/>
                <a:ea typeface="微软雅黑" panose="020B0503020204020204" pitchFamily="34" charset="-122"/>
              </a:rPr>
              <a:t>          "indexeddate": "2017-05-03T08:00:00.000",</a:t>
            </a:r>
          </a:p>
          <a:p>
            <a:r>
              <a:rPr lang="zh-CN" altLang="en-US" sz="900" dirty="0">
                <a:latin typeface="微软雅黑" panose="020B0503020204020204" pitchFamily="34" charset="-122"/>
                <a:ea typeface="微软雅黑" panose="020B0503020204020204" pitchFamily="34" charset="-122"/>
              </a:rPr>
              <a:t>          "thumbnail": null,</a:t>
            </a:r>
          </a:p>
          <a:p>
            <a:r>
              <a:rPr lang="zh-CN" altLang="en-US" sz="900" dirty="0">
                <a:latin typeface="微软雅黑" panose="020B0503020204020204" pitchFamily="34" charset="-122"/>
                <a:ea typeface="微软雅黑" panose="020B0503020204020204" pitchFamily="34" charset="-122"/>
              </a:rPr>
              <a:t>          "fulltext": null,</a:t>
            </a:r>
          </a:p>
          <a:p>
            <a:r>
              <a:rPr lang="zh-CN" altLang="en-US" sz="900" dirty="0">
                <a:latin typeface="微软雅黑" panose="020B0503020204020204" pitchFamily="34" charset="-122"/>
                <a:ea typeface="微软雅黑" panose="020B0503020204020204" pitchFamily="34" charset="-122"/>
              </a:rPr>
              <a:t>          "pageid": "5",</a:t>
            </a:r>
          </a:p>
          <a:p>
            <a:r>
              <a:rPr lang="zh-CN" altLang="en-US" sz="900" dirty="0">
                <a:latin typeface="微软雅黑" panose="020B0503020204020204" pitchFamily="34" charset="-122"/>
                <a:ea typeface="微软雅黑" panose="020B0503020204020204" pitchFamily="34" charset="-122"/>
              </a:rPr>
              <a:t>          "dataid": "110",</a:t>
            </a:r>
          </a:p>
          <a:p>
            <a:r>
              <a:rPr lang="zh-CN" altLang="en-US" sz="900" dirty="0">
                <a:latin typeface="微软雅黑" panose="020B0503020204020204" pitchFamily="34" charset="-122"/>
                <a:ea typeface="微软雅黑" panose="020B0503020204020204" pitchFamily="34" charset="-122"/>
              </a:rPr>
              <a:t>          "dsn": "动态钻探系统",</a:t>
            </a:r>
          </a:p>
          <a:p>
            <a:r>
              <a:rPr lang="zh-CN" altLang="en-US" sz="900" dirty="0">
                <a:latin typeface="微软雅黑" panose="020B0503020204020204" pitchFamily="34" charset="-122"/>
                <a:ea typeface="微软雅黑" panose="020B0503020204020204" pitchFamily="34" charset="-122"/>
              </a:rPr>
              <a:t>          "title": "钻井完成情况统计图",</a:t>
            </a:r>
          </a:p>
          <a:p>
            <a:r>
              <a:rPr lang="zh-CN" altLang="en-US" sz="900" dirty="0">
                <a:latin typeface="微软雅黑" panose="020B0503020204020204" pitchFamily="34" charset="-122"/>
                <a:ea typeface="微软雅黑" panose="020B0503020204020204" pitchFamily="34" charset="-122"/>
              </a:rPr>
              <a:t>          "subject": [</a:t>
            </a:r>
          </a:p>
          <a:p>
            <a:r>
              <a:rPr lang="zh-CN" altLang="en-US" sz="900" dirty="0">
                <a:latin typeface="微软雅黑" panose="020B0503020204020204" pitchFamily="34" charset="-122"/>
                <a:ea typeface="微软雅黑" panose="020B0503020204020204" pitchFamily="34" charset="-122"/>
              </a:rPr>
              <a:t>            "溢流"</a:t>
            </a:r>
          </a:p>
          <a:p>
            <a:r>
              <a:rPr lang="zh-CN" altLang="en-US" sz="900" dirty="0">
                <a:latin typeface="微软雅黑" panose="020B0503020204020204" pitchFamily="34" charset="-122"/>
                <a:ea typeface="微软雅黑" panose="020B0503020204020204" pitchFamily="34" charset="-122"/>
              </a:rPr>
              <a:t>          ],</a:t>
            </a:r>
          </a:p>
          <a:p>
            <a:r>
              <a:rPr lang="zh-CN" altLang="en-US" sz="900" dirty="0">
                <a:latin typeface="微软雅黑" panose="020B0503020204020204" pitchFamily="34" charset="-122"/>
                <a:ea typeface="微软雅黑" panose="020B0503020204020204" pitchFamily="34" charset="-122"/>
              </a:rPr>
              <a:t>          "abstract": "HZ30-3-2井，3月28日钻井过程中发生漏失（漏失2m3）",</a:t>
            </a:r>
          </a:p>
          <a:p>
            <a:r>
              <a:rPr lang="zh-CN" altLang="en-US" sz="900" dirty="0">
                <a:latin typeface="微软雅黑" panose="020B0503020204020204" pitchFamily="34" charset="-122"/>
                <a:ea typeface="微软雅黑" panose="020B0503020204020204" pitchFamily="34" charset="-122"/>
              </a:rPr>
              <a:t>          "catalogue": "正文",</a:t>
            </a:r>
          </a:p>
          <a:p>
            <a:r>
              <a:rPr lang="zh-CN" altLang="en-US" sz="900" dirty="0">
                <a:latin typeface="微软雅黑" panose="020B0503020204020204" pitchFamily="34" charset="-122"/>
                <a:ea typeface="微软雅黑" panose="020B0503020204020204" pitchFamily="34" charset="-122"/>
              </a:rPr>
              <a:t>          "author": "张三",</a:t>
            </a:r>
          </a:p>
          <a:p>
            <a:r>
              <a:rPr lang="zh-CN" altLang="en-US" sz="900" dirty="0">
                <a:latin typeface="微软雅黑" panose="020B0503020204020204" pitchFamily="34" charset="-122"/>
                <a:ea typeface="微软雅黑" panose="020B0503020204020204" pitchFamily="34" charset="-122"/>
              </a:rPr>
              <a:t>          "submitter": "张三",</a:t>
            </a:r>
          </a:p>
          <a:p>
            <a:r>
              <a:rPr lang="zh-CN" altLang="en-US" sz="900" dirty="0">
                <a:latin typeface="微软雅黑" panose="020B0503020204020204" pitchFamily="34" charset="-122"/>
                <a:ea typeface="微软雅黑" panose="020B0503020204020204" pitchFamily="34" charset="-122"/>
              </a:rPr>
              <a:t>          "auditor": "李四",</a:t>
            </a:r>
          </a:p>
          <a:p>
            <a:r>
              <a:rPr lang="zh-CN" altLang="en-US" sz="900" dirty="0">
                <a:latin typeface="微软雅黑" panose="020B0503020204020204" pitchFamily="34" charset="-122"/>
                <a:ea typeface="微软雅黑" panose="020B0503020204020204" pitchFamily="34" charset="-122"/>
              </a:rPr>
              <a:t>          "createddate": "2017-05-03T08:00:00.000",</a:t>
            </a:r>
          </a:p>
          <a:p>
            <a:r>
              <a:rPr lang="zh-CN" altLang="en-US" sz="900" dirty="0">
                <a:latin typeface="微软雅黑" panose="020B0503020204020204" pitchFamily="34" charset="-122"/>
                <a:ea typeface="微软雅黑" panose="020B0503020204020204" pitchFamily="34" charset="-122"/>
              </a:rPr>
              <a:t>          "submitteddate": "2017-05-03T08:00:00.000",</a:t>
            </a:r>
          </a:p>
          <a:p>
            <a:r>
              <a:rPr lang="zh-CN" altLang="en-US" sz="900" dirty="0">
                <a:latin typeface="微软雅黑" panose="020B0503020204020204" pitchFamily="34" charset="-122"/>
                <a:ea typeface="微软雅黑" panose="020B0503020204020204" pitchFamily="34" charset="-122"/>
              </a:rPr>
              <a:t>          "auditteddate": "2017-05-03T08:00:00.000",</a:t>
            </a:r>
          </a:p>
          <a:p>
            <a:r>
              <a:rPr lang="zh-CN" altLang="en-US" sz="900" dirty="0">
                <a:latin typeface="微软雅黑" panose="020B0503020204020204" pitchFamily="34" charset="-122"/>
                <a:ea typeface="微软雅黑" panose="020B0503020204020204" pitchFamily="34" charset="-122"/>
              </a:rPr>
              <a:t>          "status": "已审核",</a:t>
            </a:r>
          </a:p>
          <a:p>
            <a:r>
              <a:rPr lang="zh-CN" altLang="en-US" sz="900" dirty="0">
                <a:latin typeface="微软雅黑" panose="020B0503020204020204" pitchFamily="34" charset="-122"/>
                <a:ea typeface="微软雅黑" panose="020B0503020204020204" pitchFamily="34" charset="-122"/>
              </a:rPr>
              <a:t>          "frequency": null,</a:t>
            </a:r>
          </a:p>
          <a:p>
            <a:r>
              <a:rPr lang="zh-CN" altLang="en-US" sz="900" dirty="0">
                <a:latin typeface="微软雅黑" panose="020B0503020204020204" pitchFamily="34" charset="-122"/>
                <a:ea typeface="微软雅黑" panose="020B0503020204020204" pitchFamily="34" charset="-122"/>
              </a:rPr>
              <a:t>          "period": null,</a:t>
            </a:r>
          </a:p>
          <a:p>
            <a:r>
              <a:rPr lang="zh-CN" altLang="en-US" sz="900" dirty="0">
                <a:latin typeface="微软雅黑" panose="020B0503020204020204" pitchFamily="34" charset="-122"/>
                <a:ea typeface="微软雅黑" panose="020B0503020204020204" pitchFamily="34" charset="-122"/>
              </a:rPr>
              <a:t>          "basin": [],</a:t>
            </a:r>
          </a:p>
          <a:p>
            <a:r>
              <a:rPr lang="zh-CN" altLang="en-US" sz="900" dirty="0">
                <a:latin typeface="微软雅黑" panose="020B0503020204020204" pitchFamily="34" charset="-122"/>
                <a:ea typeface="微软雅黑" panose="020B0503020204020204" pitchFamily="34" charset="-122"/>
              </a:rPr>
              <a:t>          "firstlevel": [],</a:t>
            </a:r>
          </a:p>
          <a:p>
            <a:r>
              <a:rPr lang="zh-CN" altLang="en-US" sz="900" dirty="0">
                <a:latin typeface="微软雅黑" panose="020B0503020204020204" pitchFamily="34" charset="-122"/>
                <a:ea typeface="微软雅黑" panose="020B0503020204020204" pitchFamily="34" charset="-122"/>
              </a:rPr>
              <a:t>          "secondlevel": [],</a:t>
            </a:r>
          </a:p>
          <a:p>
            <a:r>
              <a:rPr lang="zh-CN" altLang="en-US" sz="900" dirty="0">
                <a:latin typeface="微软雅黑" panose="020B0503020204020204" pitchFamily="34" charset="-122"/>
                <a:ea typeface="微软雅黑" panose="020B0503020204020204" pitchFamily="34" charset="-122"/>
              </a:rPr>
              <a:t>          "trap": [],</a:t>
            </a:r>
          </a:p>
          <a:p>
            <a:r>
              <a:rPr lang="zh-CN" altLang="en-US" sz="900" dirty="0">
                <a:latin typeface="微软雅黑" panose="020B0503020204020204" pitchFamily="34" charset="-122"/>
                <a:ea typeface="微软雅黑" panose="020B0503020204020204" pitchFamily="34" charset="-122"/>
              </a:rPr>
              <a:t>          "well": [</a:t>
            </a:r>
          </a:p>
          <a:p>
            <a:r>
              <a:rPr lang="zh-CN" altLang="en-US" sz="900" dirty="0">
                <a:latin typeface="微软雅黑" panose="020B0503020204020204" pitchFamily="34" charset="-122"/>
                <a:ea typeface="微软雅黑" panose="020B0503020204020204" pitchFamily="34" charset="-122"/>
              </a:rPr>
              <a:t>            "HZ30-3-2"</a:t>
            </a:r>
          </a:p>
          <a:p>
            <a:r>
              <a:rPr lang="zh-CN" altLang="en-US" sz="900" dirty="0">
                <a:latin typeface="微软雅黑" panose="020B0503020204020204" pitchFamily="34" charset="-122"/>
                <a:ea typeface="微软雅黑" panose="020B0503020204020204" pitchFamily="34" charset="-122"/>
              </a:rPr>
              <a:t>          ],</a:t>
            </a:r>
          </a:p>
          <a:p>
            <a:r>
              <a:rPr lang="zh-CN" altLang="en-US" sz="900" dirty="0">
                <a:latin typeface="微软雅黑" panose="020B0503020204020204" pitchFamily="34" charset="-122"/>
                <a:ea typeface="微软雅黑" panose="020B0503020204020204" pitchFamily="34" charset="-122"/>
              </a:rPr>
              <a:t>          "swa": [],</a:t>
            </a:r>
          </a:p>
          <a:p>
            <a:r>
              <a:rPr lang="zh-CN" altLang="en-US" sz="900" dirty="0">
                <a:latin typeface="微软雅黑" panose="020B0503020204020204" pitchFamily="34" charset="-122"/>
                <a:ea typeface="微软雅黑" panose="020B0503020204020204" pitchFamily="34" charset="-122"/>
              </a:rPr>
              <a:t>          "miningarea": [],</a:t>
            </a:r>
          </a:p>
          <a:p>
            <a:r>
              <a:rPr lang="zh-CN" altLang="en-US" sz="900" dirty="0">
                <a:latin typeface="微软雅黑" panose="020B0503020204020204" pitchFamily="34" charset="-122"/>
                <a:ea typeface="微软雅黑" panose="020B0503020204020204" pitchFamily="34" charset="-122"/>
              </a:rPr>
              <a:t>          "cozone": [],</a:t>
            </a:r>
          </a:p>
          <a:p>
            <a:r>
              <a:rPr lang="zh-CN" altLang="en-US" sz="900" dirty="0">
                <a:latin typeface="微软雅黑" panose="020B0503020204020204" pitchFamily="34" charset="-122"/>
                <a:ea typeface="微软雅黑" panose="020B0503020204020204" pitchFamily="34" charset="-122"/>
              </a:rPr>
              <a:t>          "project": [],</a:t>
            </a:r>
          </a:p>
          <a:p>
            <a:r>
              <a:rPr lang="zh-CN" altLang="en-US" sz="900" dirty="0">
                <a:latin typeface="微软雅黑" panose="020B0503020204020204" pitchFamily="34" charset="-122"/>
                <a:ea typeface="微软雅黑" panose="020B0503020204020204" pitchFamily="34" charset="-122"/>
              </a:rPr>
              <a:t>          "pc": null,</a:t>
            </a:r>
          </a:p>
          <a:p>
            <a:r>
              <a:rPr lang="zh-CN" altLang="en-US" sz="900" dirty="0">
                <a:latin typeface="微软雅黑" panose="020B0503020204020204" pitchFamily="34" charset="-122"/>
                <a:ea typeface="微软雅黑" panose="020B0503020204020204" pitchFamily="34" charset="-122"/>
              </a:rPr>
              <a:t>          "pt": "钻井完成情况统计图",</a:t>
            </a:r>
          </a:p>
          <a:p>
            <a:r>
              <a:rPr lang="zh-CN" altLang="en-US" sz="900" dirty="0">
                <a:latin typeface="微软雅黑" panose="020B0503020204020204" pitchFamily="34" charset="-122"/>
                <a:ea typeface="微软雅黑" panose="020B0503020204020204" pitchFamily="34" charset="-122"/>
              </a:rPr>
              <a:t>          "bd": [],</a:t>
            </a:r>
          </a:p>
          <a:p>
            <a:r>
              <a:rPr lang="zh-CN" altLang="en-US" sz="900" dirty="0">
                <a:latin typeface="微软雅黑" panose="020B0503020204020204" pitchFamily="34" charset="-122"/>
                <a:ea typeface="微软雅黑" panose="020B0503020204020204" pitchFamily="34" charset="-122"/>
              </a:rPr>
              <a:t>          "bt": [],</a:t>
            </a:r>
          </a:p>
          <a:p>
            <a:r>
              <a:rPr lang="zh-CN" altLang="en-US" sz="900" dirty="0">
                <a:latin typeface="微软雅黑" panose="020B0503020204020204" pitchFamily="34" charset="-122"/>
                <a:ea typeface="微软雅黑" panose="020B0503020204020204" pitchFamily="34" charset="-122"/>
              </a:rPr>
              <a:t>          "bp": [],</a:t>
            </a:r>
          </a:p>
          <a:p>
            <a:r>
              <a:rPr lang="zh-CN" altLang="en-US" sz="900" dirty="0">
                <a:latin typeface="微软雅黑" panose="020B0503020204020204" pitchFamily="34" charset="-122"/>
                <a:ea typeface="微软雅黑" panose="020B0503020204020204" pitchFamily="34" charset="-122"/>
              </a:rPr>
              <a:t>          "ba": [],</a:t>
            </a:r>
          </a:p>
          <a:p>
            <a:r>
              <a:rPr lang="zh-CN" altLang="en-US" sz="900" dirty="0">
                <a:latin typeface="微软雅黑" panose="020B0503020204020204" pitchFamily="34" charset="-122"/>
                <a:ea typeface="微软雅黑" panose="020B0503020204020204" pitchFamily="34" charset="-122"/>
              </a:rPr>
              <a:t>          "bf": [],</a:t>
            </a:r>
          </a:p>
          <a:p>
            <a:r>
              <a:rPr lang="zh-CN" altLang="en-US" sz="900" dirty="0">
                <a:latin typeface="微软雅黑" panose="020B0503020204020204" pitchFamily="34" charset="-122"/>
                <a:ea typeface="微软雅黑" panose="020B0503020204020204" pitchFamily="34" charset="-122"/>
              </a:rPr>
              <a:t>          "system": "勘探协同研究环境",</a:t>
            </a:r>
          </a:p>
          <a:p>
            <a:r>
              <a:rPr lang="zh-CN" altLang="en-US" sz="900" dirty="0">
                <a:latin typeface="微软雅黑" panose="020B0503020204020204" pitchFamily="34" charset="-122"/>
                <a:ea typeface="微软雅黑" panose="020B0503020204020204" pitchFamily="34" charset="-122"/>
              </a:rPr>
              <a:t>          "resourcetype": "动态抓取信息项",</a:t>
            </a:r>
          </a:p>
          <a:p>
            <a:r>
              <a:rPr lang="zh-CN" altLang="en-US" sz="900" dirty="0">
                <a:latin typeface="微软雅黑" panose="020B0503020204020204" pitchFamily="34" charset="-122"/>
                <a:ea typeface="微软雅黑" panose="020B0503020204020204" pitchFamily="34" charset="-122"/>
              </a:rPr>
              <a:t>          "resourcekey": "动态钻探系统/10"</a:t>
            </a:r>
          </a:p>
          <a:p>
            <a:r>
              <a:rPr lang="zh-CN" altLang="en-US" sz="900" dirty="0" smtClean="0">
                <a:latin typeface="微软雅黑" panose="020B0503020204020204" pitchFamily="34" charset="-122"/>
                <a:ea typeface="微软雅黑" panose="020B0503020204020204" pitchFamily="34" charset="-122"/>
              </a:rPr>
              <a:t>}</a:t>
            </a:r>
            <a:endParaRPr lang="zh-CN" altLang="en-US" sz="900" dirty="0">
              <a:latin typeface="微软雅黑" panose="020B0503020204020204" pitchFamily="34" charset="-122"/>
              <a:ea typeface="微软雅黑" panose="020B0503020204020204" pitchFamily="34" charset="-122"/>
            </a:endParaRPr>
          </a:p>
        </p:txBody>
      </p:sp>
      <p:graphicFrame>
        <p:nvGraphicFramePr>
          <p:cNvPr id="10" name="表格 9"/>
          <p:cNvGraphicFramePr>
            <a:graphicFrameLocks noGrp="1"/>
          </p:cNvGraphicFramePr>
          <p:nvPr>
            <p:extLst>
              <p:ext uri="{D42A27DB-BD31-4B8C-83A1-F6EECF244321}">
                <p14:modId xmlns="" xmlns:p14="http://schemas.microsoft.com/office/powerpoint/2010/main" val="2058746381"/>
              </p:ext>
            </p:extLst>
          </p:nvPr>
        </p:nvGraphicFramePr>
        <p:xfrm>
          <a:off x="128588" y="2219325"/>
          <a:ext cx="5973762" cy="4351330"/>
        </p:xfrm>
        <a:graphic>
          <a:graphicData uri="http://schemas.openxmlformats.org/drawingml/2006/table">
            <a:tbl>
              <a:tblPr>
                <a:tableStyleId>{5C22544A-7EE6-4342-B048-85BDC9FD1C3A}</a:tableStyleId>
              </a:tblPr>
              <a:tblGrid>
                <a:gridCol w="570643">
                  <a:extLst>
                    <a:ext uri="{9D8B030D-6E8A-4147-A177-3AD203B41FA5}">
                      <a16:colId xmlns="" xmlns:a16="http://schemas.microsoft.com/office/drawing/2014/main" val="65495118"/>
                    </a:ext>
                  </a:extLst>
                </a:gridCol>
                <a:gridCol w="534657">
                  <a:extLst>
                    <a:ext uri="{9D8B030D-6E8A-4147-A177-3AD203B41FA5}">
                      <a16:colId xmlns="" xmlns:a16="http://schemas.microsoft.com/office/drawing/2014/main" val="2519278864"/>
                    </a:ext>
                  </a:extLst>
                </a:gridCol>
                <a:gridCol w="2181120">
                  <a:extLst>
                    <a:ext uri="{9D8B030D-6E8A-4147-A177-3AD203B41FA5}">
                      <a16:colId xmlns="" xmlns:a16="http://schemas.microsoft.com/office/drawing/2014/main" val="1510948051"/>
                    </a:ext>
                  </a:extLst>
                </a:gridCol>
                <a:gridCol w="433442">
                  <a:extLst>
                    <a:ext uri="{9D8B030D-6E8A-4147-A177-3AD203B41FA5}">
                      <a16:colId xmlns="" xmlns:a16="http://schemas.microsoft.com/office/drawing/2014/main" val="2387216583"/>
                    </a:ext>
                  </a:extLst>
                </a:gridCol>
                <a:gridCol w="2253900">
                  <a:extLst>
                    <a:ext uri="{9D8B030D-6E8A-4147-A177-3AD203B41FA5}">
                      <a16:colId xmlns="" xmlns:a16="http://schemas.microsoft.com/office/drawing/2014/main" val="110233865"/>
                    </a:ext>
                  </a:extLst>
                </a:gridCol>
              </a:tblGrid>
              <a:tr h="106130">
                <a:tc>
                  <a:txBody>
                    <a:bodyPr/>
                    <a:lstStyle/>
                    <a:p>
                      <a:pPr algn="l" fontAlgn="ctr"/>
                      <a:r>
                        <a:rPr lang="zh-CN" altLang="en-US" sz="600" b="0" i="0" u="none" strike="noStrike" dirty="0" smtClean="0">
                          <a:solidFill>
                            <a:schemeClr val="dk1"/>
                          </a:solidFill>
                          <a:effectLst/>
                          <a:latin typeface="+mn-lt"/>
                          <a:ea typeface="+mn-ea"/>
                        </a:rPr>
                        <a:t>标签名称</a:t>
                      </a:r>
                      <a:endParaRPr lang="en-US" sz="600" b="0" i="0" u="none" strike="noStrike" dirty="0">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b="0" i="0" u="none" strike="noStrike" dirty="0" smtClean="0">
                          <a:solidFill>
                            <a:schemeClr val="dk1"/>
                          </a:solidFill>
                          <a:effectLst/>
                          <a:latin typeface="+mn-lt"/>
                          <a:ea typeface="+mn-ea"/>
                        </a:rPr>
                        <a:t>标签含义</a:t>
                      </a:r>
                      <a:endParaRPr lang="en-US" sz="600" b="0" i="0" u="none" strike="noStrike" dirty="0">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b="0" i="0" u="none" strike="noStrike" dirty="0" smtClean="0">
                          <a:solidFill>
                            <a:srgbClr val="000000"/>
                          </a:solidFill>
                          <a:effectLst/>
                          <a:latin typeface="等线" panose="02010600030101010101" pitchFamily="2" charset="-122"/>
                          <a:ea typeface="等线" panose="02010600030101010101" pitchFamily="2" charset="-122"/>
                        </a:rPr>
                        <a:t>描述说明</a:t>
                      </a:r>
                      <a:endParaRPr lang="en-US" sz="600" b="0" i="0" u="none" strike="noStrike" dirty="0">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b="0" i="0" u="none" strike="noStrike" dirty="0" smtClean="0">
                          <a:solidFill>
                            <a:schemeClr val="dk1"/>
                          </a:solidFill>
                          <a:effectLst/>
                          <a:latin typeface="+mn-lt"/>
                          <a:ea typeface="+mn-ea"/>
                        </a:rPr>
                        <a:t>数据类型</a:t>
                      </a:r>
                      <a:endParaRPr lang="en-US" sz="600" b="0" i="0" u="none" strike="noStrike" dirty="0">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dirty="0" smtClean="0">
                          <a:effectLst/>
                        </a:rPr>
                        <a:t>数据格式</a:t>
                      </a:r>
                      <a:endParaRPr lang="en-US" sz="600" b="0" i="0" u="none" strike="noStrike" dirty="0">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 xmlns:a16="http://schemas.microsoft.com/office/drawing/2014/main" val="1794822830"/>
                  </a:ext>
                </a:extLst>
              </a:tr>
              <a:tr h="106130">
                <a:tc>
                  <a:txBody>
                    <a:bodyPr/>
                    <a:lstStyle/>
                    <a:p>
                      <a:pPr algn="l" fontAlgn="ctr"/>
                      <a:r>
                        <a:rPr lang="en-US" sz="600" u="none" strike="noStrike">
                          <a:effectLst/>
                        </a:rPr>
                        <a:t>iiid</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信息项</a:t>
                      </a:r>
                      <a:r>
                        <a:rPr lang="en-US" sz="600" u="none" strike="noStrike">
                          <a:effectLst/>
                        </a:rPr>
                        <a:t>ID</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索引项的唯一标识，由</a:t>
                      </a:r>
                      <a:r>
                        <a:rPr lang="en-US" altLang="zh-CN" sz="600" u="none" strike="noStrike">
                          <a:effectLst/>
                        </a:rPr>
                        <a:t>resourcekey</a:t>
                      </a:r>
                      <a:r>
                        <a:rPr lang="zh-CN" altLang="en-US" sz="600" u="none" strike="noStrike">
                          <a:effectLst/>
                        </a:rPr>
                        <a:t>的</a:t>
                      </a:r>
                      <a:r>
                        <a:rPr lang="en-US" altLang="zh-CN" sz="600" u="none" strike="noStrike">
                          <a:effectLst/>
                        </a:rPr>
                        <a:t>MD5</a:t>
                      </a:r>
                      <a:r>
                        <a:rPr lang="zh-CN" altLang="en-US" sz="600" u="none" strike="noStrike">
                          <a:effectLst/>
                        </a:rPr>
                        <a:t>计算得到</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MD5(resourcekey)</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 xmlns:a16="http://schemas.microsoft.com/office/drawing/2014/main" val="3511523054"/>
                  </a:ext>
                </a:extLst>
              </a:tr>
              <a:tr h="106130">
                <a:tc>
                  <a:txBody>
                    <a:bodyPr/>
                    <a:lstStyle/>
                    <a:p>
                      <a:pPr algn="l" fontAlgn="ctr"/>
                      <a:r>
                        <a:rPr lang="en-US" sz="600" u="none" strike="noStrike">
                          <a:effectLst/>
                        </a:rPr>
                        <a:t>indexeddate</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索引时间</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创建索引项的时间</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Date</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ISO Date</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 xmlns:a16="http://schemas.microsoft.com/office/drawing/2014/main" val="4143653541"/>
                  </a:ext>
                </a:extLst>
              </a:tr>
              <a:tr h="106130">
                <a:tc>
                  <a:txBody>
                    <a:bodyPr/>
                    <a:lstStyle/>
                    <a:p>
                      <a:pPr algn="l" fontAlgn="ctr"/>
                      <a:r>
                        <a:rPr lang="en-US" sz="600" u="none" strike="noStrike">
                          <a:effectLst/>
                        </a:rPr>
                        <a:t>thumbnail</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缩略图</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缩略图</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Base64 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 xmlns:a16="http://schemas.microsoft.com/office/drawing/2014/main" val="656476265"/>
                  </a:ext>
                </a:extLst>
              </a:tr>
              <a:tr h="106130">
                <a:tc>
                  <a:txBody>
                    <a:bodyPr/>
                    <a:lstStyle/>
                    <a:p>
                      <a:pPr algn="l" fontAlgn="ctr"/>
                      <a:r>
                        <a:rPr lang="en-US" sz="600" u="none" strike="noStrike">
                          <a:effectLst/>
                        </a:rPr>
                        <a:t>fulltext</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全文</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全文</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 xmlns:a16="http://schemas.microsoft.com/office/drawing/2014/main" val="1049674030"/>
                  </a:ext>
                </a:extLst>
              </a:tr>
              <a:tr h="106130">
                <a:tc>
                  <a:txBody>
                    <a:bodyPr/>
                    <a:lstStyle/>
                    <a:p>
                      <a:pPr algn="l" fontAlgn="ctr"/>
                      <a:r>
                        <a:rPr lang="en-US" sz="600" u="none" strike="noStrike">
                          <a:effectLst/>
                        </a:rPr>
                        <a:t>pageid</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页面</a:t>
                      </a:r>
                      <a:r>
                        <a:rPr lang="en-US" sz="600" u="none" strike="noStrike">
                          <a:effectLst/>
                        </a:rPr>
                        <a:t>ID</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展示页面</a:t>
                      </a:r>
                      <a:r>
                        <a:rPr lang="en-US" sz="600" u="none" strike="noStrike">
                          <a:effectLst/>
                        </a:rPr>
                        <a:t>ID</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 xmlns:a16="http://schemas.microsoft.com/office/drawing/2014/main" val="449699630"/>
                  </a:ext>
                </a:extLst>
              </a:tr>
              <a:tr h="106130">
                <a:tc>
                  <a:txBody>
                    <a:bodyPr/>
                    <a:lstStyle/>
                    <a:p>
                      <a:pPr algn="l" fontAlgn="ctr"/>
                      <a:r>
                        <a:rPr lang="en-US" sz="600" u="none" strike="noStrike">
                          <a:effectLst/>
                        </a:rPr>
                        <a:t>dataid</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数据</a:t>
                      </a:r>
                      <a:r>
                        <a:rPr lang="en-US" sz="600" u="none" strike="noStrike">
                          <a:effectLst/>
                        </a:rPr>
                        <a:t>ID</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展示页面数据</a:t>
                      </a:r>
                      <a:r>
                        <a:rPr lang="en-US" altLang="zh-CN" sz="600" u="none" strike="noStrike">
                          <a:effectLst/>
                        </a:rPr>
                        <a:t>ID</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 xmlns:a16="http://schemas.microsoft.com/office/drawing/2014/main" val="1873526386"/>
                  </a:ext>
                </a:extLst>
              </a:tr>
              <a:tr h="106130">
                <a:tc>
                  <a:txBody>
                    <a:bodyPr/>
                    <a:lstStyle/>
                    <a:p>
                      <a:pPr algn="l" fontAlgn="ctr"/>
                      <a:r>
                        <a:rPr lang="en-US" sz="600" u="none" strike="noStrike">
                          <a:effectLst/>
                        </a:rPr>
                        <a:t>dsn</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数据源</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原始数据源名称</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 xmlns:a16="http://schemas.microsoft.com/office/drawing/2014/main" val="224177411"/>
                  </a:ext>
                </a:extLst>
              </a:tr>
              <a:tr h="106130">
                <a:tc>
                  <a:txBody>
                    <a:bodyPr/>
                    <a:lstStyle/>
                    <a:p>
                      <a:pPr algn="l" fontAlgn="ctr"/>
                      <a:r>
                        <a:rPr lang="en-US" sz="600" u="none" strike="noStrike">
                          <a:effectLst/>
                        </a:rPr>
                        <a:t>showtype</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信息展示类型</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信息展示类型</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枚举</a:t>
                      </a:r>
                      <a:r>
                        <a:rPr lang="en-US" altLang="zh-CN" sz="600" u="none" strike="noStrike">
                          <a:effectLst/>
                        </a:rPr>
                        <a:t>:</a:t>
                      </a:r>
                      <a:r>
                        <a:rPr lang="en-US" sz="600" u="none" strike="noStrike">
                          <a:effectLst/>
                        </a:rPr>
                        <a:t>Table | Chart | Image | Pdf | Audio | Video | Html | Raw | Mixing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 xmlns:a16="http://schemas.microsoft.com/office/drawing/2014/main" val="4063166941"/>
                  </a:ext>
                </a:extLst>
              </a:tr>
              <a:tr h="106130">
                <a:tc>
                  <a:txBody>
                    <a:bodyPr/>
                    <a:lstStyle/>
                    <a:p>
                      <a:pPr algn="l" fontAlgn="ctr"/>
                      <a:r>
                        <a:rPr lang="en-US" sz="600" u="none" strike="noStrike">
                          <a:effectLst/>
                        </a:rPr>
                        <a:t>title</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标题</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标题</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 xmlns:a16="http://schemas.microsoft.com/office/drawing/2014/main" val="4169055790"/>
                  </a:ext>
                </a:extLst>
              </a:tr>
              <a:tr h="106130">
                <a:tc>
                  <a:txBody>
                    <a:bodyPr/>
                    <a:lstStyle/>
                    <a:p>
                      <a:pPr algn="l" fontAlgn="ctr"/>
                      <a:r>
                        <a:rPr lang="en-US" sz="600" u="none" strike="noStrike">
                          <a:effectLst/>
                        </a:rPr>
                        <a:t>subject</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主题词</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主题关键词</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 xmlns:a16="http://schemas.microsoft.com/office/drawing/2014/main" val="3293886347"/>
                  </a:ext>
                </a:extLst>
              </a:tr>
              <a:tr h="106130">
                <a:tc>
                  <a:txBody>
                    <a:bodyPr/>
                    <a:lstStyle/>
                    <a:p>
                      <a:pPr algn="l" fontAlgn="ctr"/>
                      <a:r>
                        <a:rPr lang="en-US" sz="600" u="none" strike="noStrike">
                          <a:effectLst/>
                        </a:rPr>
                        <a:t>abstract</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摘要</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dirty="0">
                          <a:effectLst/>
                        </a:rPr>
                        <a:t>摘要</a:t>
                      </a:r>
                      <a:endParaRPr lang="zh-CN" altLang="en-US" sz="600" b="0" i="0" u="none" strike="noStrike" dirty="0">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 xmlns:a16="http://schemas.microsoft.com/office/drawing/2014/main" val="380134657"/>
                  </a:ext>
                </a:extLst>
              </a:tr>
              <a:tr h="106130">
                <a:tc>
                  <a:txBody>
                    <a:bodyPr/>
                    <a:lstStyle/>
                    <a:p>
                      <a:pPr algn="l" fontAlgn="ctr"/>
                      <a:r>
                        <a:rPr lang="en-US" sz="600" u="none" strike="noStrike">
                          <a:effectLst/>
                        </a:rPr>
                        <a:t>catalogue</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目录</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目录</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 xmlns:a16="http://schemas.microsoft.com/office/drawing/2014/main" val="4046420992"/>
                  </a:ext>
                </a:extLst>
              </a:tr>
              <a:tr h="106130">
                <a:tc>
                  <a:txBody>
                    <a:bodyPr/>
                    <a:lstStyle/>
                    <a:p>
                      <a:pPr algn="l" fontAlgn="ctr"/>
                      <a:r>
                        <a:rPr lang="en-US" sz="600" u="none" strike="noStrike">
                          <a:effectLst/>
                        </a:rPr>
                        <a:t>author</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作者</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作者</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 xmlns:a16="http://schemas.microsoft.com/office/drawing/2014/main" val="806628707"/>
                  </a:ext>
                </a:extLst>
              </a:tr>
              <a:tr h="106130">
                <a:tc>
                  <a:txBody>
                    <a:bodyPr/>
                    <a:lstStyle/>
                    <a:p>
                      <a:pPr algn="l" fontAlgn="ctr"/>
                      <a:r>
                        <a:rPr lang="en-US" sz="600" u="none" strike="noStrike">
                          <a:effectLst/>
                        </a:rPr>
                        <a:t>submitter</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提交者</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提交者</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 xmlns:a16="http://schemas.microsoft.com/office/drawing/2014/main" val="1432752732"/>
                  </a:ext>
                </a:extLst>
              </a:tr>
              <a:tr h="106130">
                <a:tc>
                  <a:txBody>
                    <a:bodyPr/>
                    <a:lstStyle/>
                    <a:p>
                      <a:pPr algn="l" fontAlgn="ctr"/>
                      <a:r>
                        <a:rPr lang="en-US" sz="600" u="none" strike="noStrike">
                          <a:effectLst/>
                        </a:rPr>
                        <a:t>auditor</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审核者</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审核者</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 xmlns:a16="http://schemas.microsoft.com/office/drawing/2014/main" val="1419820642"/>
                  </a:ext>
                </a:extLst>
              </a:tr>
              <a:tr h="106130">
                <a:tc>
                  <a:txBody>
                    <a:bodyPr/>
                    <a:lstStyle/>
                    <a:p>
                      <a:pPr algn="l" fontAlgn="ctr"/>
                      <a:r>
                        <a:rPr lang="en-US" sz="600" u="none" strike="noStrike">
                          <a:effectLst/>
                        </a:rPr>
                        <a:t>createddate</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创建时间</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创建时间</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Date</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ISO Date</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 xmlns:a16="http://schemas.microsoft.com/office/drawing/2014/main" val="2311438869"/>
                  </a:ext>
                </a:extLst>
              </a:tr>
              <a:tr h="106130">
                <a:tc>
                  <a:txBody>
                    <a:bodyPr/>
                    <a:lstStyle/>
                    <a:p>
                      <a:pPr algn="l" fontAlgn="ctr"/>
                      <a:r>
                        <a:rPr lang="en-US" sz="600" u="none" strike="noStrike">
                          <a:effectLst/>
                        </a:rPr>
                        <a:t>submitteddate</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提交时间</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提交时间</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Date</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ISO Date</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 xmlns:a16="http://schemas.microsoft.com/office/drawing/2014/main" val="2952572853"/>
                  </a:ext>
                </a:extLst>
              </a:tr>
              <a:tr h="106130">
                <a:tc>
                  <a:txBody>
                    <a:bodyPr/>
                    <a:lstStyle/>
                    <a:p>
                      <a:pPr algn="l" fontAlgn="ctr"/>
                      <a:r>
                        <a:rPr lang="en-US" sz="600" u="none" strike="noStrike">
                          <a:effectLst/>
                        </a:rPr>
                        <a:t>auditteddate</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审计时间</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审计时间</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Date</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ISO Date</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 xmlns:a16="http://schemas.microsoft.com/office/drawing/2014/main" val="59097393"/>
                  </a:ext>
                </a:extLst>
              </a:tr>
              <a:tr h="106130">
                <a:tc>
                  <a:txBody>
                    <a:bodyPr/>
                    <a:lstStyle/>
                    <a:p>
                      <a:pPr algn="l" fontAlgn="ctr"/>
                      <a:r>
                        <a:rPr lang="en-US" sz="600" u="none" strike="noStrike">
                          <a:effectLst/>
                        </a:rPr>
                        <a:t>status</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审核状态</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审核状态</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枚举</a:t>
                      </a:r>
                      <a:r>
                        <a:rPr lang="en-US" altLang="zh-CN" sz="600" u="none" strike="noStrike">
                          <a:effectLst/>
                        </a:rPr>
                        <a:t>:</a:t>
                      </a:r>
                      <a:r>
                        <a:rPr lang="zh-CN" altLang="en-US" sz="600" u="none" strike="noStrike">
                          <a:effectLst/>
                        </a:rPr>
                        <a:t>草稿、提交、审核中、已审核</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 xmlns:a16="http://schemas.microsoft.com/office/drawing/2014/main" val="3694272898"/>
                  </a:ext>
                </a:extLst>
              </a:tr>
              <a:tr h="106130">
                <a:tc>
                  <a:txBody>
                    <a:bodyPr/>
                    <a:lstStyle/>
                    <a:p>
                      <a:pPr algn="l" fontAlgn="ctr"/>
                      <a:r>
                        <a:rPr lang="en-US" sz="600" u="none" strike="noStrike">
                          <a:effectLst/>
                        </a:rPr>
                        <a:t>frequency</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更新频率</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信息更新频率</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枚举</a:t>
                      </a:r>
                      <a:r>
                        <a:rPr lang="en-US" altLang="zh-CN" sz="600" u="none" strike="noStrike">
                          <a:effectLst/>
                        </a:rPr>
                        <a:t>:</a:t>
                      </a:r>
                      <a:r>
                        <a:rPr lang="zh-CN" altLang="en-US" sz="600" u="none" strike="noStrike">
                          <a:effectLst/>
                        </a:rPr>
                        <a:t>年、季、月、周、日</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 xmlns:a16="http://schemas.microsoft.com/office/drawing/2014/main" val="3645819636"/>
                  </a:ext>
                </a:extLst>
              </a:tr>
              <a:tr h="106130">
                <a:tc>
                  <a:txBody>
                    <a:bodyPr/>
                    <a:lstStyle/>
                    <a:p>
                      <a:pPr algn="l" fontAlgn="ctr"/>
                      <a:r>
                        <a:rPr lang="en-US" sz="600" u="none" strike="noStrike">
                          <a:effectLst/>
                        </a:rPr>
                        <a:t>period</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周期</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周期</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年：</a:t>
                      </a:r>
                      <a:r>
                        <a:rPr lang="en-US" altLang="zh-CN" sz="600" u="none" strike="noStrike">
                          <a:effectLst/>
                        </a:rPr>
                        <a:t>2017;</a:t>
                      </a:r>
                      <a:r>
                        <a:rPr lang="zh-CN" altLang="en-US" sz="600" u="none" strike="noStrike">
                          <a:effectLst/>
                        </a:rPr>
                        <a:t>季：</a:t>
                      </a:r>
                      <a:r>
                        <a:rPr lang="en-US" altLang="zh-CN" sz="600" u="none" strike="noStrike">
                          <a:effectLst/>
                        </a:rPr>
                        <a:t>2017</a:t>
                      </a:r>
                      <a:r>
                        <a:rPr lang="en-US" sz="600" u="none" strike="noStrike">
                          <a:effectLst/>
                        </a:rPr>
                        <a:t>Q3;</a:t>
                      </a:r>
                      <a:r>
                        <a:rPr lang="zh-CN" altLang="en-US" sz="600" u="none" strike="noStrike">
                          <a:effectLst/>
                        </a:rPr>
                        <a:t>月：</a:t>
                      </a:r>
                      <a:r>
                        <a:rPr lang="en-US" altLang="zh-CN" sz="600" u="none" strike="noStrike">
                          <a:effectLst/>
                        </a:rPr>
                        <a:t>201707;</a:t>
                      </a:r>
                      <a:r>
                        <a:rPr lang="zh-CN" altLang="en-US" sz="600" u="none" strike="noStrike">
                          <a:effectLst/>
                        </a:rPr>
                        <a:t>周：</a:t>
                      </a:r>
                      <a:r>
                        <a:rPr lang="en-US" altLang="zh-CN" sz="600" u="none" strike="noStrike">
                          <a:effectLst/>
                        </a:rPr>
                        <a:t>2017</a:t>
                      </a:r>
                      <a:r>
                        <a:rPr lang="en-US" sz="600" u="none" strike="noStrike">
                          <a:effectLst/>
                        </a:rPr>
                        <a:t>W34;</a:t>
                      </a:r>
                      <a:r>
                        <a:rPr lang="zh-CN" altLang="en-US" sz="600" u="none" strike="noStrike">
                          <a:effectLst/>
                        </a:rPr>
                        <a:t>日：</a:t>
                      </a:r>
                      <a:r>
                        <a:rPr lang="en-US" altLang="zh-CN" sz="600" u="none" strike="noStrike">
                          <a:effectLst/>
                        </a:rPr>
                        <a:t>20170707</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 xmlns:a16="http://schemas.microsoft.com/office/drawing/2014/main" val="1273966613"/>
                  </a:ext>
                </a:extLst>
              </a:tr>
              <a:tr h="106130">
                <a:tc>
                  <a:txBody>
                    <a:bodyPr/>
                    <a:lstStyle/>
                    <a:p>
                      <a:pPr algn="l" fontAlgn="ctr"/>
                      <a:r>
                        <a:rPr lang="en-US" sz="600" u="none" strike="noStrike">
                          <a:effectLst/>
                        </a:rPr>
                        <a:t>basin</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盆地</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盆地</a:t>
                      </a:r>
                      <a:r>
                        <a:rPr lang="en-US" altLang="zh-CN" sz="600" u="none" strike="noStrike">
                          <a:effectLst/>
                        </a:rPr>
                        <a:t>(</a:t>
                      </a:r>
                      <a:r>
                        <a:rPr lang="zh-CN" altLang="en-US" sz="600" u="none" strike="noStrike">
                          <a:effectLst/>
                        </a:rPr>
                        <a:t>从对象库中获取</a:t>
                      </a:r>
                      <a:r>
                        <a:rPr lang="en-US" altLang="zh-CN" sz="600" u="none" strike="noStrike">
                          <a:effectLst/>
                        </a:rPr>
                        <a:t>)</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StringArray</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字符串数组</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 xmlns:a16="http://schemas.microsoft.com/office/drawing/2014/main" val="2241657087"/>
                  </a:ext>
                </a:extLst>
              </a:tr>
              <a:tr h="106130">
                <a:tc>
                  <a:txBody>
                    <a:bodyPr/>
                    <a:lstStyle/>
                    <a:p>
                      <a:pPr algn="l" fontAlgn="ctr"/>
                      <a:r>
                        <a:rPr lang="en-US" sz="600" u="none" strike="noStrike">
                          <a:effectLst/>
                        </a:rPr>
                        <a:t>firstlevel</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一级构造单元</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一级构造单元</a:t>
                      </a:r>
                      <a:r>
                        <a:rPr lang="en-US" altLang="zh-CN" sz="600" u="none" strike="noStrike">
                          <a:effectLst/>
                        </a:rPr>
                        <a:t>(</a:t>
                      </a:r>
                      <a:r>
                        <a:rPr lang="zh-CN" altLang="en-US" sz="600" u="none" strike="noStrike">
                          <a:effectLst/>
                        </a:rPr>
                        <a:t>从对象库中获取</a:t>
                      </a:r>
                      <a:r>
                        <a:rPr lang="en-US" altLang="zh-CN" sz="600" u="none" strike="noStrike">
                          <a:effectLst/>
                        </a:rPr>
                        <a:t>)</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StringArray</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字符串数组</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 xmlns:a16="http://schemas.microsoft.com/office/drawing/2014/main" val="3213096294"/>
                  </a:ext>
                </a:extLst>
              </a:tr>
              <a:tr h="106130">
                <a:tc>
                  <a:txBody>
                    <a:bodyPr/>
                    <a:lstStyle/>
                    <a:p>
                      <a:pPr algn="l" fontAlgn="ctr"/>
                      <a:r>
                        <a:rPr lang="en-US" sz="600" u="none" strike="noStrike">
                          <a:effectLst/>
                        </a:rPr>
                        <a:t>secondlevel</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二级构造单元</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二级构造单元</a:t>
                      </a:r>
                      <a:r>
                        <a:rPr lang="en-US" altLang="zh-CN" sz="600" u="none" strike="noStrike">
                          <a:effectLst/>
                        </a:rPr>
                        <a:t>(</a:t>
                      </a:r>
                      <a:r>
                        <a:rPr lang="zh-CN" altLang="en-US" sz="600" u="none" strike="noStrike">
                          <a:effectLst/>
                        </a:rPr>
                        <a:t>从对象库中获取</a:t>
                      </a:r>
                      <a:r>
                        <a:rPr lang="en-US" altLang="zh-CN" sz="600" u="none" strike="noStrike">
                          <a:effectLst/>
                        </a:rPr>
                        <a:t>)</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StringArray</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字符串数组</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 xmlns:a16="http://schemas.microsoft.com/office/drawing/2014/main" val="3428376031"/>
                  </a:ext>
                </a:extLst>
              </a:tr>
              <a:tr h="106130">
                <a:tc>
                  <a:txBody>
                    <a:bodyPr/>
                    <a:lstStyle/>
                    <a:p>
                      <a:pPr algn="l" fontAlgn="ctr"/>
                      <a:r>
                        <a:rPr lang="en-US" sz="600" u="none" strike="noStrike">
                          <a:effectLst/>
                        </a:rPr>
                        <a:t>trap</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圈闭</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圈闭</a:t>
                      </a:r>
                      <a:r>
                        <a:rPr lang="en-US" altLang="zh-CN" sz="600" u="none" strike="noStrike">
                          <a:effectLst/>
                        </a:rPr>
                        <a:t>(</a:t>
                      </a:r>
                      <a:r>
                        <a:rPr lang="zh-CN" altLang="en-US" sz="600" u="none" strike="noStrike">
                          <a:effectLst/>
                        </a:rPr>
                        <a:t>从对象库中获取</a:t>
                      </a:r>
                      <a:r>
                        <a:rPr lang="en-US" altLang="zh-CN" sz="600" u="none" strike="noStrike">
                          <a:effectLst/>
                        </a:rPr>
                        <a:t>)</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StringArray</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字符串数组</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 xmlns:a16="http://schemas.microsoft.com/office/drawing/2014/main" val="2658228819"/>
                  </a:ext>
                </a:extLst>
              </a:tr>
              <a:tr h="106130">
                <a:tc>
                  <a:txBody>
                    <a:bodyPr/>
                    <a:lstStyle/>
                    <a:p>
                      <a:pPr algn="l" fontAlgn="ctr"/>
                      <a:r>
                        <a:rPr lang="en-US" sz="600" u="none" strike="noStrike">
                          <a:effectLst/>
                        </a:rPr>
                        <a:t>well</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井</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井</a:t>
                      </a:r>
                      <a:r>
                        <a:rPr lang="en-US" altLang="zh-CN" sz="600" u="none" strike="noStrike">
                          <a:effectLst/>
                        </a:rPr>
                        <a:t>(</a:t>
                      </a:r>
                      <a:r>
                        <a:rPr lang="zh-CN" altLang="en-US" sz="600" u="none" strike="noStrike">
                          <a:effectLst/>
                        </a:rPr>
                        <a:t>从对象库中获取</a:t>
                      </a:r>
                      <a:r>
                        <a:rPr lang="en-US" altLang="zh-CN" sz="600" u="none" strike="noStrike">
                          <a:effectLst/>
                        </a:rPr>
                        <a:t>)</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StringArray</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字符串数组</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 xmlns:a16="http://schemas.microsoft.com/office/drawing/2014/main" val="2222741446"/>
                  </a:ext>
                </a:extLst>
              </a:tr>
              <a:tr h="106130">
                <a:tc>
                  <a:txBody>
                    <a:bodyPr/>
                    <a:lstStyle/>
                    <a:p>
                      <a:pPr algn="l" fontAlgn="ctr"/>
                      <a:r>
                        <a:rPr lang="en-US" sz="600" u="none" strike="noStrike">
                          <a:effectLst/>
                        </a:rPr>
                        <a:t>swa</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地震工区</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地震工区</a:t>
                      </a:r>
                      <a:r>
                        <a:rPr lang="en-US" altLang="zh-CN" sz="600" u="none" strike="noStrike">
                          <a:effectLst/>
                        </a:rPr>
                        <a:t>(</a:t>
                      </a:r>
                      <a:r>
                        <a:rPr lang="zh-CN" altLang="en-US" sz="600" u="none" strike="noStrike">
                          <a:effectLst/>
                        </a:rPr>
                        <a:t>从对象库中获取</a:t>
                      </a:r>
                      <a:r>
                        <a:rPr lang="en-US" altLang="zh-CN" sz="600" u="none" strike="noStrike">
                          <a:effectLst/>
                        </a:rPr>
                        <a:t>)</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StringArray</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字符串数组</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 xmlns:a16="http://schemas.microsoft.com/office/drawing/2014/main" val="2958303827"/>
                  </a:ext>
                </a:extLst>
              </a:tr>
              <a:tr h="106130">
                <a:tc>
                  <a:txBody>
                    <a:bodyPr/>
                    <a:lstStyle/>
                    <a:p>
                      <a:pPr algn="l" fontAlgn="ctr"/>
                      <a:r>
                        <a:rPr lang="en-US" sz="600" u="none" strike="noStrike">
                          <a:effectLst/>
                        </a:rPr>
                        <a:t>miningarea</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矿区</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矿区</a:t>
                      </a:r>
                      <a:r>
                        <a:rPr lang="en-US" altLang="zh-CN" sz="600" u="none" strike="noStrike">
                          <a:effectLst/>
                        </a:rPr>
                        <a:t>(</a:t>
                      </a:r>
                      <a:r>
                        <a:rPr lang="zh-CN" altLang="en-US" sz="600" u="none" strike="noStrike">
                          <a:effectLst/>
                        </a:rPr>
                        <a:t>从对象库中获取</a:t>
                      </a:r>
                      <a:r>
                        <a:rPr lang="en-US" altLang="zh-CN" sz="600" u="none" strike="noStrike">
                          <a:effectLst/>
                        </a:rPr>
                        <a:t>)</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StringArray</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字符串数组</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 xmlns:a16="http://schemas.microsoft.com/office/drawing/2014/main" val="447195693"/>
                  </a:ext>
                </a:extLst>
              </a:tr>
              <a:tr h="106130">
                <a:tc>
                  <a:txBody>
                    <a:bodyPr/>
                    <a:lstStyle/>
                    <a:p>
                      <a:pPr algn="l" fontAlgn="ctr"/>
                      <a:r>
                        <a:rPr lang="en-US" sz="600" u="none" strike="noStrike">
                          <a:effectLst/>
                        </a:rPr>
                        <a:t>cozone</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合作区</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合作区</a:t>
                      </a:r>
                      <a:r>
                        <a:rPr lang="en-US" altLang="zh-CN" sz="600" u="none" strike="noStrike">
                          <a:effectLst/>
                        </a:rPr>
                        <a:t>(</a:t>
                      </a:r>
                      <a:r>
                        <a:rPr lang="zh-CN" altLang="en-US" sz="600" u="none" strike="noStrike">
                          <a:effectLst/>
                        </a:rPr>
                        <a:t>从对象库中获取</a:t>
                      </a:r>
                      <a:r>
                        <a:rPr lang="en-US" altLang="zh-CN" sz="600" u="none" strike="noStrike">
                          <a:effectLst/>
                        </a:rPr>
                        <a:t>)</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StringArray</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字符串数组</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 xmlns:a16="http://schemas.microsoft.com/office/drawing/2014/main" val="1863343125"/>
                  </a:ext>
                </a:extLst>
              </a:tr>
              <a:tr h="106130">
                <a:tc>
                  <a:txBody>
                    <a:bodyPr/>
                    <a:lstStyle/>
                    <a:p>
                      <a:pPr algn="l" fontAlgn="ctr"/>
                      <a:r>
                        <a:rPr lang="en-US" sz="600" u="none" strike="noStrike">
                          <a:effectLst/>
                        </a:rPr>
                        <a:t>project</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项目</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项目</a:t>
                      </a:r>
                      <a:r>
                        <a:rPr lang="en-US" altLang="zh-CN" sz="600" u="none" strike="noStrike">
                          <a:effectLst/>
                        </a:rPr>
                        <a:t>(</a:t>
                      </a:r>
                      <a:r>
                        <a:rPr lang="zh-CN" altLang="en-US" sz="600" u="none" strike="noStrike">
                          <a:effectLst/>
                        </a:rPr>
                        <a:t>从对象库中获取</a:t>
                      </a:r>
                      <a:r>
                        <a:rPr lang="en-US" altLang="zh-CN" sz="600" u="none" strike="noStrike">
                          <a:effectLst/>
                        </a:rPr>
                        <a:t>)</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StringArray</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字符串数组</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 xmlns:a16="http://schemas.microsoft.com/office/drawing/2014/main" val="2909702499"/>
                  </a:ext>
                </a:extLst>
              </a:tr>
              <a:tr h="106130">
                <a:tc>
                  <a:txBody>
                    <a:bodyPr/>
                    <a:lstStyle/>
                    <a:p>
                      <a:pPr algn="l" fontAlgn="ctr"/>
                      <a:r>
                        <a:rPr lang="en-US" sz="600" u="none" strike="noStrike">
                          <a:effectLst/>
                        </a:rPr>
                        <a:t>pc</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成果分类</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成果分类（从语义中获取）</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字符串</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 xmlns:a16="http://schemas.microsoft.com/office/drawing/2014/main" val="878174322"/>
                  </a:ext>
                </a:extLst>
              </a:tr>
              <a:tr h="106130">
                <a:tc>
                  <a:txBody>
                    <a:bodyPr/>
                    <a:lstStyle/>
                    <a:p>
                      <a:pPr algn="l" fontAlgn="ctr"/>
                      <a:r>
                        <a:rPr lang="en-US" sz="600" u="none" strike="noStrike">
                          <a:effectLst/>
                        </a:rPr>
                        <a:t>pt</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成果类型</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成果类型（从语义中获取）</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字符串</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 xmlns:a16="http://schemas.microsoft.com/office/drawing/2014/main" val="3549338495"/>
                  </a:ext>
                </a:extLst>
              </a:tr>
              <a:tr h="106130">
                <a:tc>
                  <a:txBody>
                    <a:bodyPr/>
                    <a:lstStyle/>
                    <a:p>
                      <a:pPr algn="l" fontAlgn="ctr"/>
                      <a:r>
                        <a:rPr lang="en-US" sz="600" u="none" strike="noStrike">
                          <a:effectLst/>
                        </a:rPr>
                        <a:t>bd</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业务域</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业务域（从语义中获取）</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StringArray</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字符串</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 xmlns:a16="http://schemas.microsoft.com/office/drawing/2014/main" val="2796677790"/>
                  </a:ext>
                </a:extLst>
              </a:tr>
              <a:tr h="106130">
                <a:tc>
                  <a:txBody>
                    <a:bodyPr/>
                    <a:lstStyle/>
                    <a:p>
                      <a:pPr algn="l" fontAlgn="ctr"/>
                      <a:r>
                        <a:rPr lang="en-US" sz="600" u="none" strike="noStrike">
                          <a:effectLst/>
                        </a:rPr>
                        <a:t>bt</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业务类型</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业务类型（从语义中获取）</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StringArray</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字符串</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 xmlns:a16="http://schemas.microsoft.com/office/drawing/2014/main" val="2851530418"/>
                  </a:ext>
                </a:extLst>
              </a:tr>
              <a:tr h="106130">
                <a:tc>
                  <a:txBody>
                    <a:bodyPr/>
                    <a:lstStyle/>
                    <a:p>
                      <a:pPr algn="l" fontAlgn="ctr"/>
                      <a:r>
                        <a:rPr lang="en-US" sz="600" u="none" strike="noStrike">
                          <a:effectLst/>
                        </a:rPr>
                        <a:t>bp</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业务程序</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业务程序（从语义中获取）</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StringArray</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字符串</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 xmlns:a16="http://schemas.microsoft.com/office/drawing/2014/main" val="642416824"/>
                  </a:ext>
                </a:extLst>
              </a:tr>
              <a:tr h="106130">
                <a:tc>
                  <a:txBody>
                    <a:bodyPr/>
                    <a:lstStyle/>
                    <a:p>
                      <a:pPr algn="l" fontAlgn="ctr"/>
                      <a:r>
                        <a:rPr lang="en-US" sz="600" u="none" strike="noStrike">
                          <a:effectLst/>
                        </a:rPr>
                        <a:t>ba</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业务活动</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业务活动（从语义中获取）</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StringArray</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字符串</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 xmlns:a16="http://schemas.microsoft.com/office/drawing/2014/main" val="2789758009"/>
                  </a:ext>
                </a:extLst>
              </a:tr>
              <a:tr h="106130">
                <a:tc>
                  <a:txBody>
                    <a:bodyPr/>
                    <a:lstStyle/>
                    <a:p>
                      <a:pPr algn="l" fontAlgn="ctr"/>
                      <a:r>
                        <a:rPr lang="en-US" sz="600" u="none" strike="noStrike">
                          <a:effectLst/>
                        </a:rPr>
                        <a:t>bf</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地质特征</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dirty="0">
                          <a:effectLst/>
                        </a:rPr>
                        <a:t>地质特征（从语义中获取）</a:t>
                      </a:r>
                      <a:endParaRPr lang="zh-CN" altLang="en-US" sz="600" b="0" i="0" u="none" strike="noStrike" dirty="0">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dirty="0" err="1">
                          <a:effectLst/>
                        </a:rPr>
                        <a:t>StringArray</a:t>
                      </a:r>
                      <a:endParaRPr lang="en-US" sz="600" b="0" i="0" u="none" strike="noStrike" dirty="0">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字符串</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 xmlns:a16="http://schemas.microsoft.com/office/drawing/2014/main" val="2284122407"/>
                  </a:ext>
                </a:extLst>
              </a:tr>
              <a:tr h="106130">
                <a:tc>
                  <a:txBody>
                    <a:bodyPr/>
                    <a:lstStyle/>
                    <a:p>
                      <a:pPr algn="l" fontAlgn="ctr"/>
                      <a:r>
                        <a:rPr lang="en-US" sz="600" u="none" strike="noStrike">
                          <a:effectLst/>
                        </a:rPr>
                        <a:t>system</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系统名称</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系统名称</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字符串</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 xmlns:a16="http://schemas.microsoft.com/office/drawing/2014/main" val="2926254493"/>
                  </a:ext>
                </a:extLst>
              </a:tr>
              <a:tr h="106130">
                <a:tc>
                  <a:txBody>
                    <a:bodyPr/>
                    <a:lstStyle/>
                    <a:p>
                      <a:pPr algn="l" fontAlgn="ctr"/>
                      <a:r>
                        <a:rPr lang="en-US" sz="600" u="none" strike="noStrike">
                          <a:effectLst/>
                        </a:rPr>
                        <a:t>resourcetype</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资源类型</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资源类型</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字符串</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 xmlns:a16="http://schemas.microsoft.com/office/drawing/2014/main" val="526858985"/>
                  </a:ext>
                </a:extLst>
              </a:tr>
              <a:tr h="106130">
                <a:tc>
                  <a:txBody>
                    <a:bodyPr/>
                    <a:lstStyle/>
                    <a:p>
                      <a:pPr algn="l" fontAlgn="ctr"/>
                      <a:r>
                        <a:rPr lang="en-US" sz="600" u="none" strike="noStrike">
                          <a:effectLst/>
                        </a:rPr>
                        <a:t>resourcekey</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资源标识</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资源标识</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dirty="0">
                          <a:effectLst/>
                        </a:rPr>
                        <a:t>字符串</a:t>
                      </a:r>
                      <a:endParaRPr lang="zh-CN" altLang="en-US" sz="600" b="0" i="0" u="none" strike="noStrike" dirty="0">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 xmlns:a16="http://schemas.microsoft.com/office/drawing/2014/main" val="2154228814"/>
                  </a:ext>
                </a:extLst>
              </a:tr>
            </a:tbl>
          </a:graphicData>
        </a:graphic>
      </p:graphicFrame>
      <p:sp>
        <p:nvSpPr>
          <p:cNvPr id="13" name="矩形 12"/>
          <p:cNvSpPr/>
          <p:nvPr/>
        </p:nvSpPr>
        <p:spPr>
          <a:xfrm>
            <a:off x="326494" y="1436343"/>
            <a:ext cx="6096000" cy="369332"/>
          </a:xfrm>
          <a:prstGeom prst="rect">
            <a:avLst/>
          </a:prstGeom>
        </p:spPr>
        <p:txBody>
          <a:bodyPr>
            <a:spAutoFit/>
          </a:bodyPr>
          <a:lstStyle/>
          <a:p>
            <a:r>
              <a:rPr lang="zh-CN" altLang="en-US" dirty="0" smtClean="0">
                <a:latin typeface="微软雅黑" panose="020B0503020204020204" pitchFamily="34" charset="-122"/>
                <a:ea typeface="微软雅黑" panose="020B0503020204020204" pitchFamily="34" charset="-122"/>
              </a:rPr>
              <a:t>索引元数据能根据具体应用场景要求，扩展标签定义</a:t>
            </a:r>
            <a:endParaRPr lang="zh-CN"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31321996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3.</a:t>
            </a:r>
            <a:endParaRPr lang="zh-CN" altLang="en-US" dirty="0"/>
          </a:p>
        </p:txBody>
      </p:sp>
      <p:sp>
        <p:nvSpPr>
          <p:cNvPr id="3" name="文本占位符 2"/>
          <p:cNvSpPr>
            <a:spLocks noGrp="1"/>
          </p:cNvSpPr>
          <p:nvPr>
            <p:ph type="body" sz="quarter" idx="13"/>
          </p:nvPr>
        </p:nvSpPr>
        <p:spPr>
          <a:xfrm>
            <a:off x="1357724" y="648125"/>
            <a:ext cx="3751485" cy="374569"/>
          </a:xfrm>
        </p:spPr>
        <p:txBody>
          <a:bodyPr/>
          <a:lstStyle/>
          <a:p>
            <a:r>
              <a:rPr lang="zh-CN" altLang="en-US" dirty="0" smtClean="0"/>
              <a:t>索引元数据定义</a:t>
            </a:r>
            <a:endParaRPr lang="zh-CN" altLang="en-US" dirty="0"/>
          </a:p>
        </p:txBody>
      </p:sp>
      <p:graphicFrame>
        <p:nvGraphicFramePr>
          <p:cNvPr id="7" name="表格 6"/>
          <p:cNvGraphicFramePr>
            <a:graphicFrameLocks noGrp="1"/>
          </p:cNvGraphicFramePr>
          <p:nvPr>
            <p:extLst>
              <p:ext uri="{D42A27DB-BD31-4B8C-83A1-F6EECF244321}">
                <p14:modId xmlns="" xmlns:p14="http://schemas.microsoft.com/office/powerpoint/2010/main" val="2419341844"/>
              </p:ext>
            </p:extLst>
          </p:nvPr>
        </p:nvGraphicFramePr>
        <p:xfrm>
          <a:off x="326494" y="1789054"/>
          <a:ext cx="9882566" cy="3240000"/>
        </p:xfrm>
        <a:graphic>
          <a:graphicData uri="http://schemas.openxmlformats.org/drawingml/2006/table">
            <a:tbl>
              <a:tblPr>
                <a:tableStyleId>{18603FDC-E32A-4AB5-989C-0864C3EAD2B8}</a:tableStyleId>
              </a:tblPr>
              <a:tblGrid>
                <a:gridCol w="1310395">
                  <a:extLst>
                    <a:ext uri="{9D8B030D-6E8A-4147-A177-3AD203B41FA5}">
                      <a16:colId xmlns="" xmlns:a16="http://schemas.microsoft.com/office/drawing/2014/main" val="65495118"/>
                    </a:ext>
                  </a:extLst>
                </a:gridCol>
                <a:gridCol w="835378">
                  <a:extLst>
                    <a:ext uri="{9D8B030D-6E8A-4147-A177-3AD203B41FA5}">
                      <a16:colId xmlns="" xmlns:a16="http://schemas.microsoft.com/office/drawing/2014/main" val="2519278864"/>
                    </a:ext>
                  </a:extLst>
                </a:gridCol>
                <a:gridCol w="3973689">
                  <a:extLst>
                    <a:ext uri="{9D8B030D-6E8A-4147-A177-3AD203B41FA5}">
                      <a16:colId xmlns="" xmlns:a16="http://schemas.microsoft.com/office/drawing/2014/main" val="1510948051"/>
                    </a:ext>
                  </a:extLst>
                </a:gridCol>
                <a:gridCol w="1016000">
                  <a:extLst>
                    <a:ext uri="{9D8B030D-6E8A-4147-A177-3AD203B41FA5}">
                      <a16:colId xmlns="" xmlns:a16="http://schemas.microsoft.com/office/drawing/2014/main" val="2387216583"/>
                    </a:ext>
                  </a:extLst>
                </a:gridCol>
                <a:gridCol w="2747104">
                  <a:extLst>
                    <a:ext uri="{9D8B030D-6E8A-4147-A177-3AD203B41FA5}">
                      <a16:colId xmlns="" xmlns:a16="http://schemas.microsoft.com/office/drawing/2014/main" val="110233865"/>
                    </a:ext>
                  </a:extLst>
                </a:gridCol>
              </a:tblGrid>
              <a:tr h="360000">
                <a:tc>
                  <a:txBody>
                    <a:bodyPr/>
                    <a:lstStyle/>
                    <a:p>
                      <a:pPr algn="l" fontAlgn="ctr"/>
                      <a:r>
                        <a:rPr lang="zh-CN" altLang="en-US" sz="1200" b="1" u="none" strike="noStrike" dirty="0" smtClean="0">
                          <a:effectLst/>
                          <a:latin typeface="微软雅黑" panose="020B0503020204020204" pitchFamily="34" charset="-122"/>
                          <a:ea typeface="微软雅黑" panose="020B0503020204020204" pitchFamily="34" charset="-122"/>
                        </a:rPr>
                        <a:t>标签名称</a:t>
                      </a:r>
                      <a:endParaRPr 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algn="l" fontAlgn="ctr"/>
                      <a:r>
                        <a:rPr lang="zh-CN" altLang="en-US" sz="1200" b="1" u="none" strike="noStrike" dirty="0" smtClean="0">
                          <a:effectLst/>
                          <a:latin typeface="微软雅黑" panose="020B0503020204020204" pitchFamily="34" charset="-122"/>
                          <a:ea typeface="微软雅黑" panose="020B0503020204020204" pitchFamily="34" charset="-122"/>
                        </a:rPr>
                        <a:t>标签含义</a:t>
                      </a:r>
                      <a:endParaRPr 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algn="l" fontAlgn="ctr"/>
                      <a:r>
                        <a:rPr lang="zh-CN" altLang="en-US" sz="1200" b="1" u="none" strike="noStrike" dirty="0" smtClean="0">
                          <a:effectLst/>
                          <a:latin typeface="微软雅黑" panose="020B0503020204020204" pitchFamily="34" charset="-122"/>
                          <a:ea typeface="微软雅黑" panose="020B0503020204020204" pitchFamily="34" charset="-122"/>
                        </a:rPr>
                        <a:t>描述说明</a:t>
                      </a:r>
                      <a:endParaRPr 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algn="l" fontAlgn="ctr"/>
                      <a:r>
                        <a:rPr lang="zh-CN" altLang="en-US" sz="1200" b="1" u="none" strike="noStrike" dirty="0" smtClean="0">
                          <a:effectLst/>
                          <a:latin typeface="微软雅黑" panose="020B0503020204020204" pitchFamily="34" charset="-122"/>
                          <a:ea typeface="微软雅黑" panose="020B0503020204020204" pitchFamily="34" charset="-122"/>
                        </a:rPr>
                        <a:t>数据类型</a:t>
                      </a:r>
                      <a:endParaRPr 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algn="l" fontAlgn="ctr"/>
                      <a:r>
                        <a:rPr lang="zh-CN" altLang="en-US" sz="1200" b="1" u="none" strike="noStrike" dirty="0" smtClean="0">
                          <a:effectLst/>
                          <a:latin typeface="微软雅黑" panose="020B0503020204020204" pitchFamily="34" charset="-122"/>
                          <a:ea typeface="微软雅黑" panose="020B0503020204020204" pitchFamily="34" charset="-122"/>
                        </a:rPr>
                        <a:t>数据格式</a:t>
                      </a:r>
                      <a:endParaRPr 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extLst>
                  <a:ext uri="{0D108BD9-81ED-4DB2-BD59-A6C34878D82A}">
                    <a16:rowId xmlns="" xmlns:a16="http://schemas.microsoft.com/office/drawing/2014/main" val="1794822830"/>
                  </a:ext>
                </a:extLst>
              </a:tr>
              <a:tr h="360000">
                <a:tc>
                  <a:txBody>
                    <a:bodyPr/>
                    <a:lstStyle/>
                    <a:p>
                      <a:pPr marL="0" algn="l" defTabSz="914400" rtl="0" eaLnBrk="1" fontAlgn="ctr" latinLnBrk="0" hangingPunct="1"/>
                      <a:r>
                        <a:rPr lang="en-US" altLang="zh-CN" sz="1200" u="none" strike="noStrike" kern="1200" dirty="0" smtClean="0">
                          <a:effectLst/>
                          <a:latin typeface="微软雅黑" panose="020B0503020204020204" pitchFamily="34" charset="-122"/>
                          <a:ea typeface="微软雅黑" panose="020B0503020204020204" pitchFamily="34" charset="-122"/>
                        </a:rPr>
                        <a:t>headline</a:t>
                      </a:r>
                      <a:endParaRPr lang="en-US"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zh-CN" altLang="en-US" sz="1200" u="none" strike="noStrike" kern="1200" dirty="0" smtClean="0">
                          <a:effectLst/>
                          <a:latin typeface="微软雅黑" panose="020B0503020204020204" pitchFamily="34" charset="-122"/>
                          <a:ea typeface="微软雅黑" panose="020B0503020204020204" pitchFamily="34" charset="-122"/>
                        </a:rPr>
                        <a:t>头条标识</a:t>
                      </a:r>
                      <a:endPar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zh-CN" altLang="en-US" sz="1200" u="none" strike="noStrike" kern="1200" dirty="0" smtClean="0">
                          <a:effectLst/>
                          <a:latin typeface="微软雅黑" panose="020B0503020204020204" pitchFamily="34" charset="-122"/>
                          <a:ea typeface="微软雅黑" panose="020B0503020204020204" pitchFamily="34" charset="-122"/>
                        </a:rPr>
                        <a:t>头条标识，由评论模块根据标识策略回填此标签值</a:t>
                      </a:r>
                      <a:endPar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en-US" sz="1200" u="none" strike="noStrike" kern="1200" dirty="0" smtClean="0">
                          <a:effectLst/>
                          <a:latin typeface="微软雅黑" panose="020B0503020204020204" pitchFamily="34" charset="-122"/>
                          <a:ea typeface="微软雅黑" panose="020B0503020204020204" pitchFamily="34" charset="-122"/>
                        </a:rPr>
                        <a:t>Bool</a:t>
                      </a:r>
                      <a:endParaRPr lang="en-US"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zh-CN" altLang="en-US" sz="1200" u="none" strike="noStrike" kern="1200" dirty="0" smtClean="0">
                          <a:effectLst/>
                          <a:latin typeface="微软雅黑" panose="020B0503020204020204" pitchFamily="34" charset="-122"/>
                          <a:ea typeface="微软雅黑" panose="020B0503020204020204" pitchFamily="34" charset="-122"/>
                        </a:rPr>
                        <a:t>逻辑值</a:t>
                      </a:r>
                      <a:endPar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extLst>
                  <a:ext uri="{0D108BD9-81ED-4DB2-BD59-A6C34878D82A}">
                    <a16:rowId xmlns="" xmlns:a16="http://schemas.microsoft.com/office/drawing/2014/main" val="1558930965"/>
                  </a:ext>
                </a:extLst>
              </a:tr>
              <a:tr h="360000">
                <a:tc>
                  <a:txBody>
                    <a:bodyPr/>
                    <a:lstStyle/>
                    <a:p>
                      <a:pPr marL="0" algn="l" defTabSz="914400" rtl="0" eaLnBrk="1" fontAlgn="ctr" latinLnBrk="0" hangingPunct="1"/>
                      <a:r>
                        <a:rPr lang="en-US" altLang="zh-CN" sz="1200" u="none" strike="noStrike" kern="1200" dirty="0" err="1" smtClean="0">
                          <a:solidFill>
                            <a:schemeClr val="lt1"/>
                          </a:solidFill>
                          <a:effectLst/>
                          <a:latin typeface="微软雅黑" panose="020B0503020204020204" pitchFamily="34" charset="-122"/>
                          <a:ea typeface="微软雅黑" panose="020B0503020204020204" pitchFamily="34" charset="-122"/>
                          <a:cs typeface="+mn-cs"/>
                        </a:rPr>
                        <a:t>uid</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用户编号</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此条目原始数据记录的用户信息</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en-US" altLang="zh-CN"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String</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字符串</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extLst>
                  <a:ext uri="{0D108BD9-81ED-4DB2-BD59-A6C34878D82A}">
                    <a16:rowId xmlns="" xmlns:a16="http://schemas.microsoft.com/office/drawing/2014/main" val="519724521"/>
                  </a:ext>
                </a:extLst>
              </a:tr>
              <a:tr h="360000">
                <a:tc>
                  <a:txBody>
                    <a:bodyPr/>
                    <a:lstStyle/>
                    <a:p>
                      <a:pPr marL="0" algn="l" defTabSz="914400" rtl="0" eaLnBrk="1" fontAlgn="ctr" latinLnBrk="0" hangingPunct="1"/>
                      <a:r>
                        <a:rPr lang="en-US" altLang="zh-CN" sz="1200" u="none" strike="noStrike" kern="1200" dirty="0" err="1" smtClean="0">
                          <a:solidFill>
                            <a:schemeClr val="lt1"/>
                          </a:solidFill>
                          <a:effectLst/>
                          <a:latin typeface="微软雅黑" panose="020B0503020204020204" pitchFamily="34" charset="-122"/>
                          <a:ea typeface="微软雅黑" panose="020B0503020204020204" pitchFamily="34" charset="-122"/>
                          <a:cs typeface="+mn-cs"/>
                        </a:rPr>
                        <a:t>uname</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用户名称</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此条目原始数据记录的用户名称</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en-US" altLang="zh-CN"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String</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字符串</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extLst>
                  <a:ext uri="{0D108BD9-81ED-4DB2-BD59-A6C34878D82A}">
                    <a16:rowId xmlns="" xmlns:a16="http://schemas.microsoft.com/office/drawing/2014/main" val="1854941959"/>
                  </a:ext>
                </a:extLst>
              </a:tr>
              <a:tr h="360000">
                <a:tc>
                  <a:txBody>
                    <a:bodyPr/>
                    <a:lstStyle/>
                    <a:p>
                      <a:pPr marL="0" algn="l" defTabSz="914400" rtl="0" eaLnBrk="1" fontAlgn="ctr" latinLnBrk="0" hangingPunct="1"/>
                      <a:r>
                        <a:rPr lang="en-US" altLang="zh-CN" sz="1200" u="none" strike="noStrike" kern="1200" dirty="0" err="1" smtClean="0">
                          <a:solidFill>
                            <a:schemeClr val="lt1"/>
                          </a:solidFill>
                          <a:effectLst/>
                          <a:latin typeface="微软雅黑" panose="020B0503020204020204" pitchFamily="34" charset="-122"/>
                          <a:ea typeface="微软雅黑" panose="020B0503020204020204" pitchFamily="34" charset="-122"/>
                          <a:cs typeface="+mn-cs"/>
                        </a:rPr>
                        <a:t>uorganization</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用户单位</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此条目原始数据记录的用户机构单位</a:t>
                      </a: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en-US" altLang="zh-CN"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String</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字符串</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extLst>
                  <a:ext uri="{0D108BD9-81ED-4DB2-BD59-A6C34878D82A}">
                    <a16:rowId xmlns="" xmlns:a16="http://schemas.microsoft.com/office/drawing/2014/main" val="2490904531"/>
                  </a:ext>
                </a:extLst>
              </a:tr>
              <a:tr h="360000">
                <a:tc>
                  <a:txBody>
                    <a:bodyPr/>
                    <a:lstStyle/>
                    <a:p>
                      <a:pPr marL="0" algn="l" defTabSz="914400" rtl="0" eaLnBrk="1" fontAlgn="ctr" latinLnBrk="0" hangingPunct="1"/>
                      <a:r>
                        <a:rPr lang="en-US" altLang="zh-CN" sz="1200" u="none" strike="noStrike" kern="1200" dirty="0" err="1" smtClean="0">
                          <a:solidFill>
                            <a:schemeClr val="lt1"/>
                          </a:solidFill>
                          <a:effectLst/>
                          <a:latin typeface="微软雅黑" panose="020B0503020204020204" pitchFamily="34" charset="-122"/>
                          <a:ea typeface="微软雅黑" panose="020B0503020204020204" pitchFamily="34" charset="-122"/>
                          <a:cs typeface="+mn-cs"/>
                        </a:rPr>
                        <a:t>udepartment</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用户部门</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此条目原始数据记录的用户部门</a:t>
                      </a: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en-US" altLang="zh-CN"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String</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字符串</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extLst>
                  <a:ext uri="{0D108BD9-81ED-4DB2-BD59-A6C34878D82A}">
                    <a16:rowId xmlns="" xmlns:a16="http://schemas.microsoft.com/office/drawing/2014/main" val="2736657943"/>
                  </a:ext>
                </a:extLst>
              </a:tr>
              <a:tr h="360000">
                <a:tc>
                  <a:txBody>
                    <a:bodyPr/>
                    <a:lstStyle/>
                    <a:p>
                      <a:pPr marL="0" algn="l" defTabSz="914400" rtl="0" eaLnBrk="1" fontAlgn="ctr" latinLnBrk="0" hangingPunct="1"/>
                      <a:r>
                        <a:rPr lang="en-US" altLang="zh-CN" sz="1200" u="none" strike="noStrike" kern="1200" dirty="0" err="1" smtClean="0">
                          <a:solidFill>
                            <a:schemeClr val="lt1"/>
                          </a:solidFill>
                          <a:effectLst/>
                          <a:latin typeface="微软雅黑" panose="020B0503020204020204" pitchFamily="34" charset="-122"/>
                          <a:ea typeface="微软雅黑" panose="020B0503020204020204" pitchFamily="34" charset="-122"/>
                          <a:cs typeface="+mn-cs"/>
                        </a:rPr>
                        <a:t>uposition</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用户岗位</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此条目原始数据记录的用户岗位</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en-US" altLang="zh-CN"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String</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字符串</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extLst>
                  <a:ext uri="{0D108BD9-81ED-4DB2-BD59-A6C34878D82A}">
                    <a16:rowId xmlns="" xmlns:a16="http://schemas.microsoft.com/office/drawing/2014/main" val="2599079428"/>
                  </a:ext>
                </a:extLst>
              </a:tr>
              <a:tr h="360000">
                <a:tc>
                  <a:txBody>
                    <a:bodyPr/>
                    <a:lstStyle/>
                    <a:p>
                      <a:pPr marL="0" algn="l" defTabSz="914400" rtl="0" eaLnBrk="1" fontAlgn="ctr" latinLnBrk="0" hangingPunct="1"/>
                      <a:r>
                        <a:rPr lang="en-US" altLang="zh-CN" sz="1200" u="none" strike="noStrike" kern="1200" dirty="0" err="1" smtClean="0">
                          <a:solidFill>
                            <a:schemeClr val="lt1"/>
                          </a:solidFill>
                          <a:effectLst/>
                          <a:latin typeface="微软雅黑" panose="020B0503020204020204" pitchFamily="34" charset="-122"/>
                          <a:ea typeface="微软雅黑" panose="020B0503020204020204" pitchFamily="34" charset="-122"/>
                          <a:cs typeface="+mn-cs"/>
                        </a:rPr>
                        <a:t>urole</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用户角色</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此条目原始数据记录的用户角色</a:t>
                      </a: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en-US" altLang="zh-CN"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String</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字符串</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extLst>
                  <a:ext uri="{0D108BD9-81ED-4DB2-BD59-A6C34878D82A}">
                    <a16:rowId xmlns="" xmlns:a16="http://schemas.microsoft.com/office/drawing/2014/main" val="203163022"/>
                  </a:ext>
                </a:extLst>
              </a:tr>
              <a:tr h="360000">
                <a:tc>
                  <a:txBody>
                    <a:bodyPr/>
                    <a:lstStyle/>
                    <a:p>
                      <a:pPr marL="0" algn="l" defTabSz="914400" rtl="0" eaLnBrk="1" fontAlgn="ctr" latinLnBrk="0" hangingPunct="1"/>
                      <a:r>
                        <a:rPr lang="en-US" altLang="zh-CN" sz="1200" u="none" strike="noStrike" kern="1200" dirty="0" err="1" smtClean="0">
                          <a:solidFill>
                            <a:schemeClr val="lt1"/>
                          </a:solidFill>
                          <a:effectLst/>
                          <a:latin typeface="微软雅黑" panose="020B0503020204020204" pitchFamily="34" charset="-122"/>
                          <a:ea typeface="微软雅黑" panose="020B0503020204020204" pitchFamily="34" charset="-122"/>
                          <a:cs typeface="+mn-cs"/>
                        </a:rPr>
                        <a:t>stataccess</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访问量</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更新此标签记录条目点击率访问量，为热点提供条目</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en-US" altLang="zh-CN"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Integer</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数值型</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extLst>
                  <a:ext uri="{0D108BD9-81ED-4DB2-BD59-A6C34878D82A}">
                    <a16:rowId xmlns="" xmlns:a16="http://schemas.microsoft.com/office/drawing/2014/main" val="3295857602"/>
                  </a:ext>
                </a:extLst>
              </a:tr>
            </a:tbl>
          </a:graphicData>
        </a:graphic>
      </p:graphicFrame>
      <p:sp>
        <p:nvSpPr>
          <p:cNvPr id="8" name="矩形 7"/>
          <p:cNvSpPr/>
          <p:nvPr/>
        </p:nvSpPr>
        <p:spPr>
          <a:xfrm>
            <a:off x="249728" y="1221208"/>
            <a:ext cx="1569660"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rPr>
              <a:t>新增扩展标签</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1508435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effectLst>
                  <a:outerShdw blurRad="38100" dist="38100" dir="2700000" algn="tl">
                    <a:srgbClr val="000000">
                      <a:alpha val="43137"/>
                    </a:srgbClr>
                  </a:outerShdw>
                </a:effectLst>
              </a:rPr>
              <a:t>1.</a:t>
            </a:r>
            <a:endParaRPr lang="zh-CN" altLang="en-US" dirty="0">
              <a:effectLst>
                <a:outerShdw blurRad="38100" dist="38100" dir="2700000" algn="tl">
                  <a:srgbClr val="000000">
                    <a:alpha val="43137"/>
                  </a:srgbClr>
                </a:outerShdw>
              </a:effectLst>
            </a:endParaRPr>
          </a:p>
        </p:txBody>
      </p:sp>
      <p:sp>
        <p:nvSpPr>
          <p:cNvPr id="3" name="文本占位符 2"/>
          <p:cNvSpPr>
            <a:spLocks noGrp="1"/>
          </p:cNvSpPr>
          <p:nvPr>
            <p:ph type="body" sz="quarter" idx="13"/>
          </p:nvPr>
        </p:nvSpPr>
        <p:spPr>
          <a:xfrm>
            <a:off x="1357724" y="648125"/>
            <a:ext cx="3107071" cy="374569"/>
          </a:xfrm>
        </p:spPr>
        <p:txBody>
          <a:bodyPr/>
          <a:lstStyle/>
          <a:p>
            <a:r>
              <a:rPr lang="zh-CN" altLang="en-US" dirty="0" smtClean="0"/>
              <a:t>项目用户</a:t>
            </a:r>
            <a:endParaRPr lang="zh-CN" altLang="en-US" dirty="0"/>
          </a:p>
        </p:txBody>
      </p:sp>
      <p:grpSp>
        <p:nvGrpSpPr>
          <p:cNvPr id="16" name="组合 15"/>
          <p:cNvGrpSpPr/>
          <p:nvPr/>
        </p:nvGrpSpPr>
        <p:grpSpPr>
          <a:xfrm>
            <a:off x="1291069" y="239150"/>
            <a:ext cx="2016575" cy="415464"/>
            <a:chOff x="1291069" y="239150"/>
            <a:chExt cx="2016575" cy="415464"/>
          </a:xfrm>
        </p:grpSpPr>
        <p:cxnSp>
          <p:nvCxnSpPr>
            <p:cNvPr id="17" name="直接连接符 16"/>
            <p:cNvCxnSpPr/>
            <p:nvPr/>
          </p:nvCxnSpPr>
          <p:spPr>
            <a:xfrm>
              <a:off x="1345695" y="239150"/>
              <a:ext cx="12032" cy="415464"/>
            </a:xfrm>
            <a:prstGeom prst="line">
              <a:avLst/>
            </a:prstGeom>
            <a:ln w="19050">
              <a:solidFill>
                <a:schemeClr val="accent5">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1291069" y="560853"/>
              <a:ext cx="1179096" cy="0"/>
            </a:xfrm>
            <a:prstGeom prst="line">
              <a:avLst/>
            </a:prstGeom>
            <a:ln w="19050">
              <a:solidFill>
                <a:schemeClr val="accent5">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45695" y="253076"/>
              <a:ext cx="1961949" cy="307777"/>
            </a:xfrm>
            <a:prstGeom prst="rect">
              <a:avLst/>
            </a:prstGeom>
          </p:spPr>
          <p:txBody>
            <a:bodyPr wrap="square">
              <a:spAutoFit/>
            </a:bodyPr>
            <a:lstStyle/>
            <a:p>
              <a:r>
                <a:rPr lang="zh-CN" altLang="en-US" sz="1400" b="1" dirty="0" smtClean="0">
                  <a:solidFill>
                    <a:schemeClr val="bg1">
                      <a:lumMod val="50000"/>
                    </a:schemeClr>
                  </a:solidFill>
                  <a:latin typeface="微软雅黑" panose="020B0503020204020204" pitchFamily="34" charset="-122"/>
                  <a:ea typeface="微软雅黑" panose="020B0503020204020204" pitchFamily="34" charset="-122"/>
                </a:rPr>
                <a:t>项目描述</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30" name="矩形 12"/>
          <p:cNvSpPr>
            <a:spLocks noChangeArrowheads="1"/>
          </p:cNvSpPr>
          <p:nvPr/>
        </p:nvSpPr>
        <p:spPr bwMode="auto">
          <a:xfrm>
            <a:off x="1719619" y="1464806"/>
            <a:ext cx="8656614" cy="1938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50000"/>
              </a:lnSpc>
              <a:buFont typeface="Wingdings" pitchFamily="2" charset="2"/>
              <a:buChar char="u"/>
            </a:pPr>
            <a:r>
              <a:rPr lang="zh-CN" altLang="en-US" sz="20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塔里木油田公司领导</a:t>
            </a:r>
            <a:endParaRPr lang="en-US" altLang="zh-CN" sz="20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eaLnBrk="1" hangingPunct="1">
              <a:lnSpc>
                <a:spcPct val="150000"/>
              </a:lnSpc>
              <a:buFont typeface="Wingdings" pitchFamily="2" charset="2"/>
              <a:buChar char="u"/>
            </a:pPr>
            <a:r>
              <a:rPr lang="zh-CN" altLang="en-US" sz="20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勘探开发研究院地质研究人员</a:t>
            </a:r>
            <a:endParaRPr lang="en-US" altLang="zh-CN" sz="20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eaLnBrk="1" hangingPunct="1">
              <a:lnSpc>
                <a:spcPct val="150000"/>
              </a:lnSpc>
              <a:buFont typeface="Wingdings" pitchFamily="2" charset="2"/>
              <a:buChar char="u"/>
            </a:pPr>
            <a:r>
              <a:rPr lang="zh-CN" altLang="en-US" sz="20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勘探处</a:t>
            </a:r>
          </a:p>
          <a:p>
            <a:pPr marL="457200" indent="-457200" eaLnBrk="1" hangingPunct="1">
              <a:lnSpc>
                <a:spcPct val="150000"/>
              </a:lnSpc>
              <a:buFont typeface="Wingdings" pitchFamily="2" charset="2"/>
              <a:buChar char="u"/>
            </a:pPr>
            <a:r>
              <a:rPr lang="zh-CN" altLang="en-US" sz="20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塔北项目经理部生产管理人员。</a:t>
            </a:r>
            <a:endPar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 xmlns:p14="http://schemas.microsoft.com/office/powerpoint/2010/main" val="1196552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4.</a:t>
            </a:r>
            <a:endParaRPr lang="zh-CN" altLang="en-US" dirty="0"/>
          </a:p>
        </p:txBody>
      </p:sp>
      <p:sp>
        <p:nvSpPr>
          <p:cNvPr id="3" name="文本占位符 2"/>
          <p:cNvSpPr>
            <a:spLocks noGrp="1"/>
          </p:cNvSpPr>
          <p:nvPr>
            <p:ph type="body" sz="quarter" idx="13"/>
          </p:nvPr>
        </p:nvSpPr>
        <p:spPr>
          <a:xfrm>
            <a:off x="1357724" y="648125"/>
            <a:ext cx="3751485" cy="374569"/>
          </a:xfrm>
        </p:spPr>
        <p:txBody>
          <a:bodyPr/>
          <a:lstStyle/>
          <a:p>
            <a:r>
              <a:rPr lang="en-US" altLang="zh-CN" dirty="0" err="1" smtClean="0"/>
              <a:t>SendIndex</a:t>
            </a:r>
            <a:r>
              <a:rPr lang="en-US" altLang="zh-CN" dirty="0" smtClean="0"/>
              <a:t> </a:t>
            </a:r>
            <a:r>
              <a:rPr lang="zh-CN" altLang="en-US" dirty="0" smtClean="0"/>
              <a:t>提交</a:t>
            </a:r>
            <a:r>
              <a:rPr lang="zh-CN" altLang="en-US" dirty="0"/>
              <a:t>索引入库</a:t>
            </a:r>
            <a:endParaRPr lang="zh-CN" altLang="en-US" b="0" dirty="0">
              <a:solidFill>
                <a:srgbClr val="000000"/>
              </a:solidFill>
            </a:endParaRPr>
          </a:p>
          <a:p>
            <a:endParaRPr lang="zh-CN" altLang="en-US" dirty="0"/>
          </a:p>
        </p:txBody>
      </p:sp>
      <p:sp>
        <p:nvSpPr>
          <p:cNvPr id="5" name="文本框 4"/>
          <p:cNvSpPr txBox="1"/>
          <p:nvPr/>
        </p:nvSpPr>
        <p:spPr>
          <a:xfrm>
            <a:off x="326494" y="1286797"/>
            <a:ext cx="11560706" cy="707886"/>
          </a:xfrm>
          <a:prstGeom prst="rect">
            <a:avLst/>
          </a:prstGeom>
          <a:noFill/>
        </p:spPr>
        <p:txBody>
          <a:bodyPr wrap="square" rtlCol="0">
            <a:spAutoFit/>
          </a:bodyPr>
          <a:lstStyle/>
          <a:p>
            <a:r>
              <a:rPr lang="en-US" altLang="zh-CN" sz="1600" b="1" dirty="0" smtClean="0">
                <a:latin typeface="微软雅黑" panose="020B0503020204020204" pitchFamily="34" charset="-122"/>
                <a:ea typeface="微软雅黑" panose="020B0503020204020204" pitchFamily="34" charset="-122"/>
              </a:rPr>
              <a:t>POST</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hlinkClick r:id="rId2"/>
              </a:rPr>
              <a:t>http://ip:port/API/IndexService/SendIndex</a:t>
            </a:r>
          </a:p>
          <a:p>
            <a:r>
              <a:rPr lang="zh-CN" altLang="zh-CN" sz="1200" dirty="0" smtClean="0">
                <a:latin typeface="微软雅黑" panose="020B0503020204020204" pitchFamily="34" charset="-122"/>
                <a:ea typeface="微软雅黑" panose="020B0503020204020204" pitchFamily="34" charset="-122"/>
              </a:rPr>
              <a:t>增加</a:t>
            </a:r>
            <a:r>
              <a:rPr lang="zh-CN" altLang="zh-CN" sz="1200" dirty="0">
                <a:latin typeface="微软雅黑" panose="020B0503020204020204" pitchFamily="34" charset="-122"/>
                <a:ea typeface="微软雅黑" panose="020B0503020204020204" pitchFamily="34" charset="-122"/>
              </a:rPr>
              <a:t>或更新索引库数据</a:t>
            </a:r>
            <a:r>
              <a:rPr lang="zh-CN" altLang="zh-CN" sz="1200" dirty="0" smtClean="0">
                <a:latin typeface="微软雅黑" panose="020B0503020204020204" pitchFamily="34" charset="-122"/>
                <a:ea typeface="微软雅黑" panose="020B0503020204020204" pitchFamily="34" charset="-122"/>
              </a:rPr>
              <a:t>。应用</a:t>
            </a:r>
            <a:r>
              <a:rPr lang="zh-CN" altLang="zh-CN" sz="1200" dirty="0">
                <a:latin typeface="微软雅黑" panose="020B0503020204020204" pitchFamily="34" charset="-122"/>
                <a:ea typeface="微软雅黑" panose="020B0503020204020204" pitchFamily="34" charset="-122"/>
              </a:rPr>
              <a:t>框架通过索引标签从索引库中查询成果存储位置，之后数据适配器根据成果存储位置来获取成果实体并交由前端展示组件来完成成果的渲染和展示。第三方系统可调用该功能主动将需要登记的索引信息推送到索引库中，以便知识库相关的系统能及时</a:t>
            </a:r>
            <a:r>
              <a:rPr lang="zh-CN" altLang="zh-CN" sz="1200" dirty="0" smtClean="0">
                <a:latin typeface="微软雅黑" panose="020B0503020204020204" pitchFamily="34" charset="-122"/>
                <a:ea typeface="微软雅黑" panose="020B0503020204020204" pitchFamily="34" charset="-122"/>
              </a:rPr>
              <a:t>找到</a:t>
            </a:r>
            <a:r>
              <a:rPr lang="zh-CN" altLang="en-US" sz="1200" dirty="0" smtClean="0">
                <a:latin typeface="微软雅黑" panose="020B0503020204020204" pitchFamily="34" charset="-122"/>
                <a:ea typeface="微软雅黑" panose="020B0503020204020204" pitchFamily="34" charset="-122"/>
              </a:rPr>
              <a:t>条目</a:t>
            </a:r>
            <a:r>
              <a:rPr lang="zh-CN" altLang="zh-CN" sz="1200" dirty="0" smtClean="0">
                <a:latin typeface="微软雅黑" panose="020B0503020204020204" pitchFamily="34" charset="-122"/>
                <a:ea typeface="微软雅黑" panose="020B0503020204020204" pitchFamily="34" charset="-122"/>
              </a:rPr>
              <a:t>并</a:t>
            </a:r>
            <a:r>
              <a:rPr lang="zh-CN" altLang="zh-CN" sz="1200" dirty="0">
                <a:latin typeface="微软雅黑" panose="020B0503020204020204" pitchFamily="34" charset="-122"/>
                <a:ea typeface="微软雅黑" panose="020B0503020204020204" pitchFamily="34" charset="-122"/>
              </a:rPr>
              <a:t>展示出来</a:t>
            </a:r>
            <a:r>
              <a:rPr lang="zh-CN" altLang="zh-CN" sz="1200" dirty="0" smtClean="0">
                <a:latin typeface="微软雅黑" panose="020B0503020204020204" pitchFamily="34" charset="-122"/>
                <a:ea typeface="微软雅黑" panose="020B0503020204020204" pitchFamily="34" charset="-122"/>
              </a:rPr>
              <a:t>。</a:t>
            </a:r>
            <a:endParaRPr lang="zh-CN" altLang="zh-CN" sz="1200" dirty="0">
              <a:latin typeface="微软雅黑" panose="020B0503020204020204" pitchFamily="34" charset="-122"/>
              <a:ea typeface="微软雅黑" panose="020B0503020204020204" pitchFamily="34" charset="-122"/>
            </a:endParaRPr>
          </a:p>
        </p:txBody>
      </p:sp>
      <p:sp>
        <p:nvSpPr>
          <p:cNvPr id="6" name="矩形 5"/>
          <p:cNvSpPr/>
          <p:nvPr/>
        </p:nvSpPr>
        <p:spPr>
          <a:xfrm>
            <a:off x="419100" y="2033815"/>
            <a:ext cx="4584700" cy="464638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7" name="矩形 6"/>
          <p:cNvSpPr/>
          <p:nvPr/>
        </p:nvSpPr>
        <p:spPr>
          <a:xfrm>
            <a:off x="6997700" y="2033815"/>
            <a:ext cx="4584700" cy="464638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8" name="矩形 7"/>
          <p:cNvSpPr/>
          <p:nvPr/>
        </p:nvSpPr>
        <p:spPr>
          <a:xfrm>
            <a:off x="419100" y="2011066"/>
            <a:ext cx="1107996"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rPr>
              <a:t>请求参数</a:t>
            </a:r>
            <a:endParaRPr lang="en-US" altLang="zh-CN" b="1" dirty="0">
              <a:latin typeface="微软雅黑" panose="020B0503020204020204" pitchFamily="34" charset="-122"/>
              <a:ea typeface="微软雅黑" panose="020B0503020204020204" pitchFamily="34" charset="-122"/>
            </a:endParaRPr>
          </a:p>
        </p:txBody>
      </p:sp>
      <p:sp>
        <p:nvSpPr>
          <p:cNvPr id="9" name="矩形 8"/>
          <p:cNvSpPr/>
          <p:nvPr/>
        </p:nvSpPr>
        <p:spPr>
          <a:xfrm>
            <a:off x="6997700" y="2033815"/>
            <a:ext cx="1107996"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rPr>
              <a:t>响应输出</a:t>
            </a:r>
            <a:endParaRPr lang="en-US" altLang="zh-CN" b="1" dirty="0">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extLst>
              <p:ext uri="{D42A27DB-BD31-4B8C-83A1-F6EECF244321}">
                <p14:modId xmlns="" xmlns:p14="http://schemas.microsoft.com/office/powerpoint/2010/main" val="2525729744"/>
              </p:ext>
            </p:extLst>
          </p:nvPr>
        </p:nvGraphicFramePr>
        <p:xfrm>
          <a:off x="514351" y="2403147"/>
          <a:ext cx="4394198" cy="551700"/>
        </p:xfrm>
        <a:graphic>
          <a:graphicData uri="http://schemas.openxmlformats.org/drawingml/2006/table">
            <a:tbl>
              <a:tblPr>
                <a:tableStyleId>{125E5076-3810-47DD-B79F-674D7AD40C01}</a:tableStyleId>
              </a:tblPr>
              <a:tblGrid>
                <a:gridCol w="1929464">
                  <a:extLst>
                    <a:ext uri="{9D8B030D-6E8A-4147-A177-3AD203B41FA5}">
                      <a16:colId xmlns="" xmlns:a16="http://schemas.microsoft.com/office/drawing/2014/main" val="1615624892"/>
                    </a:ext>
                  </a:extLst>
                </a:gridCol>
                <a:gridCol w="2464734">
                  <a:extLst>
                    <a:ext uri="{9D8B030D-6E8A-4147-A177-3AD203B41FA5}">
                      <a16:colId xmlns="" xmlns:a16="http://schemas.microsoft.com/office/drawing/2014/main" val="1574860186"/>
                    </a:ext>
                  </a:extLst>
                </a:gridCol>
              </a:tblGrid>
              <a:tr h="238261">
                <a:tc>
                  <a:txBody>
                    <a:bodyPr/>
                    <a:lstStyle/>
                    <a:p>
                      <a:pPr algn="l" fontAlgn="ctr"/>
                      <a:r>
                        <a:rPr lang="en-US" altLang="zh-CN" sz="1200" b="1" u="none" strike="noStrike" dirty="0" smtClean="0">
                          <a:effectLst/>
                          <a:latin typeface="微软雅黑" panose="020B0503020204020204" pitchFamily="34" charset="-122"/>
                          <a:ea typeface="微软雅黑" panose="020B0503020204020204" pitchFamily="34" charset="-122"/>
                        </a:rPr>
                        <a:t>Header</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B w="12700" cap="flat" cmpd="sng" algn="ctr">
                      <a:solidFill>
                        <a:schemeClr val="accent1">
                          <a:lumMod val="40000"/>
                          <a:lumOff val="60000"/>
                        </a:schemeClr>
                      </a:solidFill>
                      <a:prstDash val="solid"/>
                      <a:round/>
                      <a:headEnd type="none" w="med" len="med"/>
                      <a:tailEnd type="none" w="med" len="med"/>
                    </a:lnB>
                  </a:tcPr>
                </a:tc>
                <a:tc>
                  <a:txBody>
                    <a:bodyPr/>
                    <a:lstStyle/>
                    <a:p>
                      <a:pPr algn="l" fontAlgn="ctr"/>
                      <a:r>
                        <a:rPr lang="en-US" altLang="zh-CN" sz="1200" b="1" i="0" u="none" strike="noStrike" dirty="0" smtClean="0">
                          <a:solidFill>
                            <a:schemeClr val="lt1"/>
                          </a:solidFill>
                          <a:effectLst/>
                          <a:latin typeface="微软雅黑" panose="020B0503020204020204" pitchFamily="34" charset="-122"/>
                          <a:ea typeface="微软雅黑" panose="020B0503020204020204" pitchFamily="34" charset="-122"/>
                        </a:rPr>
                        <a:t>Value</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B w="12700" cap="flat" cmpd="sng" algn="ctr">
                      <a:solidFill>
                        <a:schemeClr val="accent1">
                          <a:lumMod val="40000"/>
                          <a:lumOff val="60000"/>
                        </a:schemeClr>
                      </a:solidFill>
                      <a:prstDash val="solid"/>
                      <a:round/>
                      <a:headEnd type="none" w="med" len="med"/>
                      <a:tailEnd type="none" w="med" len="med"/>
                    </a:lnB>
                  </a:tcPr>
                </a:tc>
                <a:extLst>
                  <a:ext uri="{0D108BD9-81ED-4DB2-BD59-A6C34878D82A}">
                    <a16:rowId xmlns="" xmlns:a16="http://schemas.microsoft.com/office/drawing/2014/main" val="2335210964"/>
                  </a:ext>
                </a:extLst>
              </a:tr>
              <a:tr h="277380">
                <a:tc>
                  <a:txBody>
                    <a:bodyPr/>
                    <a:lstStyle/>
                    <a:p>
                      <a:pPr algn="l" fontAlgn="ctr"/>
                      <a:r>
                        <a:rPr lang="en-US" altLang="zh-CN" sz="1200" u="none" strike="noStrike" dirty="0" smtClean="0">
                          <a:effectLst/>
                          <a:latin typeface="微软雅黑" panose="020B0503020204020204" pitchFamily="34" charset="-122"/>
                          <a:ea typeface="微软雅黑" panose="020B0503020204020204" pitchFamily="34" charset="-122"/>
                        </a:rPr>
                        <a:t>Content-Type</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en-US" altLang="zh-CN" sz="1200" u="none" strike="noStrike" dirty="0" smtClean="0">
                          <a:effectLst/>
                          <a:latin typeface="微软雅黑" panose="020B0503020204020204" pitchFamily="34" charset="-122"/>
                          <a:ea typeface="微软雅黑" panose="020B0503020204020204" pitchFamily="34" charset="-122"/>
                        </a:rPr>
                        <a:t>application/</a:t>
                      </a:r>
                      <a:r>
                        <a:rPr lang="en-US" altLang="zh-CN" sz="1200" u="none" strike="noStrike" dirty="0" err="1" smtClean="0">
                          <a:effectLst/>
                          <a:latin typeface="微软雅黑" panose="020B0503020204020204" pitchFamily="34" charset="-122"/>
                          <a:ea typeface="微软雅黑" panose="020B0503020204020204" pitchFamily="34" charset="-122"/>
                        </a:rPr>
                        <a:t>json</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 xmlns:a16="http://schemas.microsoft.com/office/drawing/2014/main" val="4085194963"/>
                  </a:ext>
                </a:extLst>
              </a:tr>
            </a:tbl>
          </a:graphicData>
        </a:graphic>
      </p:graphicFrame>
      <p:graphicFrame>
        <p:nvGraphicFramePr>
          <p:cNvPr id="12" name="表格 11"/>
          <p:cNvGraphicFramePr>
            <a:graphicFrameLocks noGrp="1"/>
          </p:cNvGraphicFramePr>
          <p:nvPr>
            <p:extLst>
              <p:ext uri="{D42A27DB-BD31-4B8C-83A1-F6EECF244321}">
                <p14:modId xmlns="" xmlns:p14="http://schemas.microsoft.com/office/powerpoint/2010/main" val="2243016972"/>
              </p:ext>
            </p:extLst>
          </p:nvPr>
        </p:nvGraphicFramePr>
        <p:xfrm>
          <a:off x="7092951" y="2403147"/>
          <a:ext cx="4394198" cy="551700"/>
        </p:xfrm>
        <a:graphic>
          <a:graphicData uri="http://schemas.openxmlformats.org/drawingml/2006/table">
            <a:tbl>
              <a:tblPr>
                <a:tableStyleId>{125E5076-3810-47DD-B79F-674D7AD40C01}</a:tableStyleId>
              </a:tblPr>
              <a:tblGrid>
                <a:gridCol w="1929464">
                  <a:extLst>
                    <a:ext uri="{9D8B030D-6E8A-4147-A177-3AD203B41FA5}">
                      <a16:colId xmlns="" xmlns:a16="http://schemas.microsoft.com/office/drawing/2014/main" val="1615624892"/>
                    </a:ext>
                  </a:extLst>
                </a:gridCol>
                <a:gridCol w="2464734">
                  <a:extLst>
                    <a:ext uri="{9D8B030D-6E8A-4147-A177-3AD203B41FA5}">
                      <a16:colId xmlns="" xmlns:a16="http://schemas.microsoft.com/office/drawing/2014/main" val="1574860186"/>
                    </a:ext>
                  </a:extLst>
                </a:gridCol>
              </a:tblGrid>
              <a:tr h="238261">
                <a:tc>
                  <a:txBody>
                    <a:bodyPr/>
                    <a:lstStyle/>
                    <a:p>
                      <a:pPr algn="l" fontAlgn="ctr"/>
                      <a:r>
                        <a:rPr lang="en-US" altLang="zh-CN" sz="1200" b="1" u="none" strike="noStrike" dirty="0" smtClean="0">
                          <a:effectLst/>
                          <a:latin typeface="微软雅黑" panose="020B0503020204020204" pitchFamily="34" charset="-122"/>
                          <a:ea typeface="微软雅黑" panose="020B0503020204020204" pitchFamily="34" charset="-122"/>
                        </a:rPr>
                        <a:t>Header</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B w="12700" cap="flat" cmpd="sng" algn="ctr">
                      <a:solidFill>
                        <a:schemeClr val="accent1">
                          <a:lumMod val="40000"/>
                          <a:lumOff val="60000"/>
                        </a:schemeClr>
                      </a:solidFill>
                      <a:prstDash val="solid"/>
                      <a:round/>
                      <a:headEnd type="none" w="med" len="med"/>
                      <a:tailEnd type="none" w="med" len="med"/>
                    </a:lnB>
                  </a:tcPr>
                </a:tc>
                <a:tc>
                  <a:txBody>
                    <a:bodyPr/>
                    <a:lstStyle/>
                    <a:p>
                      <a:pPr algn="l" fontAlgn="ctr"/>
                      <a:r>
                        <a:rPr lang="en-US" altLang="zh-CN" sz="1200" b="1" i="0" u="none" strike="noStrike" dirty="0" smtClean="0">
                          <a:solidFill>
                            <a:schemeClr val="lt1"/>
                          </a:solidFill>
                          <a:effectLst/>
                          <a:latin typeface="微软雅黑" panose="020B0503020204020204" pitchFamily="34" charset="-122"/>
                          <a:ea typeface="微软雅黑" panose="020B0503020204020204" pitchFamily="34" charset="-122"/>
                        </a:rPr>
                        <a:t>Value</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B w="12700" cap="flat" cmpd="sng" algn="ctr">
                      <a:solidFill>
                        <a:schemeClr val="accent1">
                          <a:lumMod val="40000"/>
                          <a:lumOff val="60000"/>
                        </a:schemeClr>
                      </a:solidFill>
                      <a:prstDash val="solid"/>
                      <a:round/>
                      <a:headEnd type="none" w="med" len="med"/>
                      <a:tailEnd type="none" w="med" len="med"/>
                    </a:lnB>
                  </a:tcPr>
                </a:tc>
                <a:extLst>
                  <a:ext uri="{0D108BD9-81ED-4DB2-BD59-A6C34878D82A}">
                    <a16:rowId xmlns="" xmlns:a16="http://schemas.microsoft.com/office/drawing/2014/main" val="2335210964"/>
                  </a:ext>
                </a:extLst>
              </a:tr>
              <a:tr h="277380">
                <a:tc>
                  <a:txBody>
                    <a:bodyPr/>
                    <a:lstStyle/>
                    <a:p>
                      <a:pPr algn="l" fontAlgn="ctr"/>
                      <a:r>
                        <a:rPr lang="en-US" altLang="zh-CN" sz="1200" u="none" strike="noStrike" dirty="0" smtClean="0">
                          <a:effectLst/>
                          <a:latin typeface="微软雅黑" panose="020B0503020204020204" pitchFamily="34" charset="-122"/>
                          <a:ea typeface="微软雅黑" panose="020B0503020204020204" pitchFamily="34" charset="-122"/>
                        </a:rPr>
                        <a:t>Content-Type</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en-US" altLang="zh-CN" sz="1200" u="none" strike="noStrike" dirty="0" smtClean="0">
                          <a:effectLst/>
                          <a:latin typeface="微软雅黑" panose="020B0503020204020204" pitchFamily="34" charset="-122"/>
                          <a:ea typeface="微软雅黑" panose="020B0503020204020204" pitchFamily="34" charset="-122"/>
                        </a:rPr>
                        <a:t>application/</a:t>
                      </a:r>
                      <a:r>
                        <a:rPr lang="en-US" altLang="zh-CN" sz="1200" u="none" strike="noStrike" dirty="0" err="1" smtClean="0">
                          <a:effectLst/>
                          <a:latin typeface="微软雅黑" panose="020B0503020204020204" pitchFamily="34" charset="-122"/>
                          <a:ea typeface="微软雅黑" panose="020B0503020204020204" pitchFamily="34" charset="-122"/>
                        </a:rPr>
                        <a:t>json</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 xmlns:a16="http://schemas.microsoft.com/office/drawing/2014/main" val="4085194963"/>
                  </a:ext>
                </a:extLst>
              </a:tr>
            </a:tbl>
          </a:graphicData>
        </a:graphic>
      </p:graphicFrame>
      <p:pic>
        <p:nvPicPr>
          <p:cNvPr id="15" name="图片 14"/>
          <p:cNvPicPr>
            <a:picLocks noChangeAspect="1"/>
          </p:cNvPicPr>
          <p:nvPr/>
        </p:nvPicPr>
        <p:blipFill>
          <a:blip r:embed="rId3" cstate="print"/>
          <a:stretch>
            <a:fillRect/>
          </a:stretch>
        </p:blipFill>
        <p:spPr>
          <a:xfrm>
            <a:off x="514351" y="2977597"/>
            <a:ext cx="4394198" cy="2521504"/>
          </a:xfrm>
          <a:prstGeom prst="rect">
            <a:avLst/>
          </a:prstGeom>
        </p:spPr>
      </p:pic>
      <p:graphicFrame>
        <p:nvGraphicFramePr>
          <p:cNvPr id="16" name="表格 15"/>
          <p:cNvGraphicFramePr>
            <a:graphicFrameLocks noGrp="1"/>
          </p:cNvGraphicFramePr>
          <p:nvPr>
            <p:extLst>
              <p:ext uri="{D42A27DB-BD31-4B8C-83A1-F6EECF244321}">
                <p14:modId xmlns="" xmlns:p14="http://schemas.microsoft.com/office/powerpoint/2010/main" val="2633416629"/>
              </p:ext>
            </p:extLst>
          </p:nvPr>
        </p:nvGraphicFramePr>
        <p:xfrm>
          <a:off x="563740" y="5538233"/>
          <a:ext cx="4344809" cy="972240"/>
        </p:xfrm>
        <a:graphic>
          <a:graphicData uri="http://schemas.openxmlformats.org/drawingml/2006/table">
            <a:tbl>
              <a:tblPr>
                <a:tableStyleId>{125E5076-3810-47DD-B79F-674D7AD40C01}</a:tableStyleId>
              </a:tblPr>
              <a:tblGrid>
                <a:gridCol w="833260">
                  <a:extLst>
                    <a:ext uri="{9D8B030D-6E8A-4147-A177-3AD203B41FA5}">
                      <a16:colId xmlns="" xmlns:a16="http://schemas.microsoft.com/office/drawing/2014/main" val="1193331963"/>
                    </a:ext>
                  </a:extLst>
                </a:gridCol>
                <a:gridCol w="558800">
                  <a:extLst>
                    <a:ext uri="{9D8B030D-6E8A-4147-A177-3AD203B41FA5}">
                      <a16:colId xmlns="" xmlns:a16="http://schemas.microsoft.com/office/drawing/2014/main" val="1980598240"/>
                    </a:ext>
                  </a:extLst>
                </a:gridCol>
                <a:gridCol w="685800">
                  <a:extLst>
                    <a:ext uri="{9D8B030D-6E8A-4147-A177-3AD203B41FA5}">
                      <a16:colId xmlns="" xmlns:a16="http://schemas.microsoft.com/office/drawing/2014/main" val="879263131"/>
                    </a:ext>
                  </a:extLst>
                </a:gridCol>
                <a:gridCol w="2266949">
                  <a:extLst>
                    <a:ext uri="{9D8B030D-6E8A-4147-A177-3AD203B41FA5}">
                      <a16:colId xmlns="" xmlns:a16="http://schemas.microsoft.com/office/drawing/2014/main" val="27396175"/>
                    </a:ext>
                  </a:extLst>
                </a:gridCol>
              </a:tblGrid>
              <a:tr h="288000">
                <a:tc>
                  <a:txBody>
                    <a:bodyPr/>
                    <a:lstStyle/>
                    <a:p>
                      <a:pPr algn="l" fontAlgn="ctr"/>
                      <a:r>
                        <a:rPr lang="zh-CN" altLang="en-US" sz="1000" b="1" i="0" u="none" strike="noStrike" dirty="0" smtClean="0">
                          <a:solidFill>
                            <a:schemeClr val="lt1"/>
                          </a:solidFill>
                          <a:effectLst/>
                          <a:latin typeface="微软雅黑" panose="020B0503020204020204" pitchFamily="34" charset="-122"/>
                          <a:ea typeface="微软雅黑" panose="020B0503020204020204" pitchFamily="34" charset="-122"/>
                        </a:rPr>
                        <a:t>参数属性</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B w="12700" cap="flat" cmpd="sng" algn="ctr">
                      <a:solidFill>
                        <a:schemeClr val="accent1">
                          <a:lumMod val="40000"/>
                          <a:lumOff val="60000"/>
                        </a:schemeClr>
                      </a:solidFill>
                      <a:prstDash val="solid"/>
                      <a:round/>
                      <a:headEnd type="none" w="med" len="med"/>
                      <a:tailEnd type="none" w="med" len="med"/>
                    </a:lnB>
                  </a:tcPr>
                </a:tc>
                <a:tc>
                  <a:txBody>
                    <a:bodyPr/>
                    <a:lstStyle/>
                    <a:p>
                      <a:pPr algn="l" fontAlgn="ctr"/>
                      <a:r>
                        <a:rPr lang="zh-CN" altLang="en-US" sz="1000" b="1" u="none" strike="noStrike" dirty="0" smtClean="0">
                          <a:effectLst/>
                          <a:latin typeface="微软雅黑" panose="020B0503020204020204" pitchFamily="34" charset="-122"/>
                          <a:ea typeface="微软雅黑" panose="020B0503020204020204" pitchFamily="34" charset="-122"/>
                        </a:rPr>
                        <a:t>类型</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B w="12700" cap="flat" cmpd="sng" algn="ctr">
                      <a:solidFill>
                        <a:schemeClr val="accent1">
                          <a:lumMod val="40000"/>
                          <a:lumOff val="60000"/>
                        </a:schemeClr>
                      </a:solidFill>
                      <a:prstDash val="solid"/>
                      <a:round/>
                      <a:headEnd type="none" w="med" len="med"/>
                      <a:tailEnd type="none" w="med" len="med"/>
                    </a:lnB>
                  </a:tcPr>
                </a:tc>
                <a:tc>
                  <a:txBody>
                    <a:bodyPr/>
                    <a:lstStyle/>
                    <a:p>
                      <a:pPr algn="l" fontAlgn="ctr"/>
                      <a:r>
                        <a:rPr lang="zh-CN" altLang="en-US" sz="1000" b="1" i="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可</a:t>
                      </a:r>
                      <a:r>
                        <a:rPr lang="en-US" altLang="zh-CN" sz="1000" b="1" i="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a:t>
                      </a:r>
                      <a:r>
                        <a:rPr lang="zh-CN" altLang="en-US" sz="1000" b="1" i="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必选</a:t>
                      </a:r>
                      <a:endParaRPr lang="zh-CN" altLang="en-US" sz="1000" b="1" i="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B w="12700" cap="flat" cmpd="sng" algn="ctr">
                      <a:solidFill>
                        <a:schemeClr val="accent1">
                          <a:lumMod val="40000"/>
                          <a:lumOff val="60000"/>
                        </a:schemeClr>
                      </a:solidFill>
                      <a:prstDash val="solid"/>
                      <a:round/>
                      <a:headEnd type="none" w="med" len="med"/>
                      <a:tailEnd type="none" w="med" len="med"/>
                    </a:lnB>
                  </a:tcPr>
                </a:tc>
                <a:tc>
                  <a:txBody>
                    <a:bodyPr/>
                    <a:lstStyle/>
                    <a:p>
                      <a:pPr algn="l" fontAlgn="ctr"/>
                      <a:r>
                        <a:rPr lang="zh-CN" altLang="en-US" sz="1000" b="1" i="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描述</a:t>
                      </a:r>
                      <a:endParaRPr lang="zh-CN" altLang="en-US" sz="1000" b="1" i="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B w="12700" cap="flat" cmpd="sng" algn="ctr">
                      <a:solidFill>
                        <a:schemeClr val="accent1">
                          <a:lumMod val="40000"/>
                          <a:lumOff val="60000"/>
                        </a:schemeClr>
                      </a:solidFill>
                      <a:prstDash val="solid"/>
                      <a:round/>
                      <a:headEnd type="none" w="med" len="med"/>
                      <a:tailEnd type="none" w="med" len="med"/>
                    </a:lnB>
                  </a:tcPr>
                </a:tc>
                <a:extLst>
                  <a:ext uri="{0D108BD9-81ED-4DB2-BD59-A6C34878D82A}">
                    <a16:rowId xmlns="" xmlns:a16="http://schemas.microsoft.com/office/drawing/2014/main" val="1289948254"/>
                  </a:ext>
                </a:extLst>
              </a:tr>
              <a:tr h="288000">
                <a:tc>
                  <a:txBody>
                    <a:bodyPr/>
                    <a:lstStyle/>
                    <a:p>
                      <a:pPr algn="l" fontAlgn="ctr"/>
                      <a:r>
                        <a:rPr lang="en-US" altLang="zh-CN" sz="1000" u="none" strike="noStrike" dirty="0" err="1" smtClean="0">
                          <a:effectLst/>
                          <a:latin typeface="微软雅黑" panose="020B0503020204020204" pitchFamily="34" charset="-122"/>
                          <a:ea typeface="微软雅黑" panose="020B0503020204020204" pitchFamily="34" charset="-122"/>
                        </a:rPr>
                        <a:t>metadatas</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en-US" altLang="zh-CN" sz="1000" u="none" strike="noStrike" dirty="0" smtClean="0">
                          <a:effectLst/>
                          <a:latin typeface="微软雅黑" panose="020B0503020204020204" pitchFamily="34" charset="-122"/>
                          <a:ea typeface="微软雅黑" panose="020B0503020204020204" pitchFamily="34" charset="-122"/>
                        </a:rPr>
                        <a:t>array</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000" u="none" strike="noStrike" dirty="0" smtClean="0">
                          <a:effectLst/>
                          <a:latin typeface="微软雅黑" panose="020B0503020204020204" pitchFamily="34" charset="-122"/>
                          <a:ea typeface="微软雅黑" panose="020B0503020204020204" pitchFamily="34" charset="-122"/>
                        </a:rPr>
                        <a:t>可选</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zh-CN" sz="10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元数据记录集合。集合中的元数据集遵循元数据规范。</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 xmlns:a16="http://schemas.microsoft.com/office/drawing/2014/main" val="903035419"/>
                  </a:ext>
                </a:extLst>
              </a:tr>
              <a:tr h="288000">
                <a:tc>
                  <a:txBody>
                    <a:bodyPr/>
                    <a:lstStyle/>
                    <a:p>
                      <a:pPr marL="0" algn="l" defTabSz="914400" rtl="0" eaLnBrk="1" fontAlgn="ctr" latinLnBrk="0" hangingPunct="1"/>
                      <a:endParaRPr lang="en-US" sz="10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algn="l" defTabSz="914400" rtl="0" eaLnBrk="1" fontAlgn="ctr" latinLnBrk="0" hangingPunct="1"/>
                      <a:endParaRPr lang="zh-CN" altLang="en-US" sz="10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algn="l" defTabSz="914400" rtl="0" eaLnBrk="1" fontAlgn="ctr" latinLnBrk="0" hangingPunct="1"/>
                      <a:endParaRPr lang="zh-CN" altLang="en-US" sz="10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algn="l" defTabSz="914400" rtl="0" eaLnBrk="1" fontAlgn="ctr" latinLnBrk="0" hangingPunct="1"/>
                      <a:endParaRPr lang="zh-CN" altLang="en-US" sz="10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 xmlns:a16="http://schemas.microsoft.com/office/drawing/2014/main" val="764192547"/>
                  </a:ext>
                </a:extLst>
              </a:tr>
            </a:tbl>
          </a:graphicData>
        </a:graphic>
      </p:graphicFrame>
      <p:pic>
        <p:nvPicPr>
          <p:cNvPr id="17" name="图片 16"/>
          <p:cNvPicPr>
            <a:picLocks noChangeAspect="1"/>
          </p:cNvPicPr>
          <p:nvPr/>
        </p:nvPicPr>
        <p:blipFill>
          <a:blip r:embed="rId4" cstate="print"/>
          <a:stretch>
            <a:fillRect/>
          </a:stretch>
        </p:blipFill>
        <p:spPr>
          <a:xfrm>
            <a:off x="7092952" y="2977597"/>
            <a:ext cx="4394198" cy="193732"/>
          </a:xfrm>
          <a:prstGeom prst="rect">
            <a:avLst/>
          </a:prstGeom>
        </p:spPr>
      </p:pic>
      <p:graphicFrame>
        <p:nvGraphicFramePr>
          <p:cNvPr id="18" name="表格 17"/>
          <p:cNvGraphicFramePr>
            <a:graphicFrameLocks noGrp="1"/>
          </p:cNvGraphicFramePr>
          <p:nvPr>
            <p:extLst>
              <p:ext uri="{D42A27DB-BD31-4B8C-83A1-F6EECF244321}">
                <p14:modId xmlns="" xmlns:p14="http://schemas.microsoft.com/office/powerpoint/2010/main" val="431429316"/>
              </p:ext>
            </p:extLst>
          </p:nvPr>
        </p:nvGraphicFramePr>
        <p:xfrm>
          <a:off x="7092951" y="5538233"/>
          <a:ext cx="4344809" cy="864000"/>
        </p:xfrm>
        <a:graphic>
          <a:graphicData uri="http://schemas.openxmlformats.org/drawingml/2006/table">
            <a:tbl>
              <a:tblPr>
                <a:tableStyleId>{125E5076-3810-47DD-B79F-674D7AD40C01}</a:tableStyleId>
              </a:tblPr>
              <a:tblGrid>
                <a:gridCol w="833260">
                  <a:extLst>
                    <a:ext uri="{9D8B030D-6E8A-4147-A177-3AD203B41FA5}">
                      <a16:colId xmlns="" xmlns:a16="http://schemas.microsoft.com/office/drawing/2014/main" val="1193331963"/>
                    </a:ext>
                  </a:extLst>
                </a:gridCol>
                <a:gridCol w="558800">
                  <a:extLst>
                    <a:ext uri="{9D8B030D-6E8A-4147-A177-3AD203B41FA5}">
                      <a16:colId xmlns="" xmlns:a16="http://schemas.microsoft.com/office/drawing/2014/main" val="1980598240"/>
                    </a:ext>
                  </a:extLst>
                </a:gridCol>
                <a:gridCol w="685800">
                  <a:extLst>
                    <a:ext uri="{9D8B030D-6E8A-4147-A177-3AD203B41FA5}">
                      <a16:colId xmlns="" xmlns:a16="http://schemas.microsoft.com/office/drawing/2014/main" val="879263131"/>
                    </a:ext>
                  </a:extLst>
                </a:gridCol>
                <a:gridCol w="2266949">
                  <a:extLst>
                    <a:ext uri="{9D8B030D-6E8A-4147-A177-3AD203B41FA5}">
                      <a16:colId xmlns="" xmlns:a16="http://schemas.microsoft.com/office/drawing/2014/main" val="27396175"/>
                    </a:ext>
                  </a:extLst>
                </a:gridCol>
              </a:tblGrid>
              <a:tr h="288000">
                <a:tc>
                  <a:txBody>
                    <a:bodyPr/>
                    <a:lstStyle/>
                    <a:p>
                      <a:pPr algn="l" fontAlgn="ctr"/>
                      <a:r>
                        <a:rPr lang="zh-CN" altLang="en-US" sz="1000" b="1" i="0" u="none" strike="noStrike" dirty="0" smtClean="0">
                          <a:solidFill>
                            <a:schemeClr val="lt1"/>
                          </a:solidFill>
                          <a:effectLst/>
                          <a:latin typeface="微软雅黑" panose="020B0503020204020204" pitchFamily="34" charset="-122"/>
                          <a:ea typeface="微软雅黑" panose="020B0503020204020204" pitchFamily="34" charset="-122"/>
                        </a:rPr>
                        <a:t>参数属性</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B w="12700" cap="flat" cmpd="sng" algn="ctr">
                      <a:solidFill>
                        <a:schemeClr val="accent1">
                          <a:lumMod val="40000"/>
                          <a:lumOff val="60000"/>
                        </a:schemeClr>
                      </a:solidFill>
                      <a:prstDash val="solid"/>
                      <a:round/>
                      <a:headEnd type="none" w="med" len="med"/>
                      <a:tailEnd type="none" w="med" len="med"/>
                    </a:lnB>
                  </a:tcPr>
                </a:tc>
                <a:tc>
                  <a:txBody>
                    <a:bodyPr/>
                    <a:lstStyle/>
                    <a:p>
                      <a:pPr algn="l" fontAlgn="ctr"/>
                      <a:r>
                        <a:rPr lang="zh-CN" altLang="en-US" sz="1000" b="1" u="none" strike="noStrike" dirty="0" smtClean="0">
                          <a:effectLst/>
                          <a:latin typeface="微软雅黑" panose="020B0503020204020204" pitchFamily="34" charset="-122"/>
                          <a:ea typeface="微软雅黑" panose="020B0503020204020204" pitchFamily="34" charset="-122"/>
                        </a:rPr>
                        <a:t>类型</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B w="12700" cap="flat" cmpd="sng" algn="ctr">
                      <a:solidFill>
                        <a:schemeClr val="accent1">
                          <a:lumMod val="40000"/>
                          <a:lumOff val="60000"/>
                        </a:schemeClr>
                      </a:solidFill>
                      <a:prstDash val="solid"/>
                      <a:round/>
                      <a:headEnd type="none" w="med" len="med"/>
                      <a:tailEnd type="none" w="med" len="med"/>
                    </a:lnB>
                  </a:tcPr>
                </a:tc>
                <a:tc>
                  <a:txBody>
                    <a:bodyPr/>
                    <a:lstStyle/>
                    <a:p>
                      <a:pPr algn="l" fontAlgn="ctr"/>
                      <a:r>
                        <a:rPr lang="zh-CN" altLang="en-US" sz="1000" b="1" i="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可</a:t>
                      </a:r>
                      <a:r>
                        <a:rPr lang="en-US" altLang="zh-CN" sz="1000" b="1" i="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a:t>
                      </a:r>
                      <a:r>
                        <a:rPr lang="zh-CN" altLang="en-US" sz="1000" b="1" i="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必选</a:t>
                      </a:r>
                      <a:endParaRPr lang="zh-CN" altLang="en-US" sz="1000" b="1" i="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B w="12700" cap="flat" cmpd="sng" algn="ctr">
                      <a:solidFill>
                        <a:schemeClr val="accent1">
                          <a:lumMod val="40000"/>
                          <a:lumOff val="60000"/>
                        </a:schemeClr>
                      </a:solidFill>
                      <a:prstDash val="solid"/>
                      <a:round/>
                      <a:headEnd type="none" w="med" len="med"/>
                      <a:tailEnd type="none" w="med" len="med"/>
                    </a:lnB>
                  </a:tcPr>
                </a:tc>
                <a:tc>
                  <a:txBody>
                    <a:bodyPr/>
                    <a:lstStyle/>
                    <a:p>
                      <a:pPr algn="l" fontAlgn="ctr"/>
                      <a:r>
                        <a:rPr lang="zh-CN" altLang="en-US" sz="1000" b="1" i="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描述</a:t>
                      </a:r>
                      <a:endParaRPr lang="zh-CN" altLang="en-US" sz="1000" b="1" i="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B w="12700" cap="flat" cmpd="sng" algn="ctr">
                      <a:solidFill>
                        <a:schemeClr val="accent1">
                          <a:lumMod val="40000"/>
                          <a:lumOff val="60000"/>
                        </a:schemeClr>
                      </a:solidFill>
                      <a:prstDash val="solid"/>
                      <a:round/>
                      <a:headEnd type="none" w="med" len="med"/>
                      <a:tailEnd type="none" w="med" len="med"/>
                    </a:lnB>
                  </a:tcPr>
                </a:tc>
                <a:extLst>
                  <a:ext uri="{0D108BD9-81ED-4DB2-BD59-A6C34878D82A}">
                    <a16:rowId xmlns="" xmlns:a16="http://schemas.microsoft.com/office/drawing/2014/main" val="1289948254"/>
                  </a:ext>
                </a:extLst>
              </a:tr>
              <a:tr h="288000">
                <a:tc>
                  <a:txBody>
                    <a:bodyPr/>
                    <a:lstStyle/>
                    <a:p>
                      <a:pPr algn="l" fontAlgn="ctr"/>
                      <a:r>
                        <a:rPr lang="en-US" altLang="zh-CN" sz="1000" u="none" strike="noStrike" dirty="0" err="1" smtClean="0">
                          <a:effectLst/>
                          <a:latin typeface="微软雅黑" panose="020B0503020204020204" pitchFamily="34" charset="-122"/>
                          <a:ea typeface="微软雅黑" panose="020B0503020204020204" pitchFamily="34" charset="-122"/>
                        </a:rPr>
                        <a:t>iiid</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en-US" altLang="zh-CN" sz="1000" u="none" strike="noStrike" dirty="0" smtClean="0">
                          <a:effectLst/>
                          <a:latin typeface="微软雅黑" panose="020B0503020204020204" pitchFamily="34" charset="-122"/>
                          <a:ea typeface="微软雅黑" panose="020B0503020204020204" pitchFamily="34" charset="-122"/>
                        </a:rPr>
                        <a:t>array</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000" b="0" i="0" u="none" strike="noStrike" dirty="0" smtClean="0">
                          <a:solidFill>
                            <a:schemeClr val="lt1"/>
                          </a:solidFill>
                          <a:effectLst/>
                          <a:latin typeface="微软雅黑" panose="020B0503020204020204" pitchFamily="34" charset="-122"/>
                          <a:ea typeface="微软雅黑" panose="020B0503020204020204" pitchFamily="34" charset="-122"/>
                        </a:rPr>
                        <a:t>必选</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zh-CN" sz="10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添加或更新后返回的索引</a:t>
                      </a:r>
                      <a:r>
                        <a:rPr lang="en-US" altLang="zh-CN" sz="10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id</a:t>
                      </a:r>
                      <a:r>
                        <a:rPr lang="zh-CN" altLang="zh-CN" sz="10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集合。</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 xmlns:a16="http://schemas.microsoft.com/office/drawing/2014/main" val="903035419"/>
                  </a:ext>
                </a:extLst>
              </a:tr>
              <a:tr h="288000">
                <a:tc>
                  <a:txBody>
                    <a:bodyPr/>
                    <a:lstStyle/>
                    <a:p>
                      <a:pPr marL="0" algn="l" defTabSz="914400" rtl="0" eaLnBrk="1" fontAlgn="ctr" latinLnBrk="0" hangingPunct="1"/>
                      <a:endParaRPr lang="en-US" sz="10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algn="l" defTabSz="914400" rtl="0" eaLnBrk="1" fontAlgn="ctr" latinLnBrk="0" hangingPunct="1"/>
                      <a:endParaRPr lang="zh-CN" altLang="en-US" sz="10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algn="l" defTabSz="914400" rtl="0" eaLnBrk="1" fontAlgn="ctr" latinLnBrk="0" hangingPunct="1"/>
                      <a:endParaRPr lang="zh-CN" altLang="en-US" sz="10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algn="l" defTabSz="914400" rtl="0" eaLnBrk="1" fontAlgn="ctr" latinLnBrk="0" hangingPunct="1"/>
                      <a:endParaRPr lang="zh-CN" altLang="en-US" sz="10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 xmlns:a16="http://schemas.microsoft.com/office/drawing/2014/main" val="764192547"/>
                  </a:ext>
                </a:extLst>
              </a:tr>
            </a:tbl>
          </a:graphicData>
        </a:graphic>
      </p:graphicFrame>
    </p:spTree>
    <p:extLst>
      <p:ext uri="{BB962C8B-B14F-4D97-AF65-F5344CB8AC3E}">
        <p14:creationId xmlns="" xmlns:p14="http://schemas.microsoft.com/office/powerpoint/2010/main" val="18501813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effectLst>
                  <a:outerShdw blurRad="38100" dist="38100" dir="2700000" algn="tl">
                    <a:srgbClr val="000000">
                      <a:alpha val="43137"/>
                    </a:srgbClr>
                  </a:outerShdw>
                </a:effectLst>
              </a:rPr>
              <a:t>8.</a:t>
            </a:r>
            <a:endParaRPr lang="zh-CN" altLang="en-US" dirty="0">
              <a:effectLst>
                <a:outerShdw blurRad="38100" dist="38100" dir="2700000" algn="tl">
                  <a:srgbClr val="000000">
                    <a:alpha val="43137"/>
                  </a:srgbClr>
                </a:outerShdw>
              </a:effectLst>
            </a:endParaRPr>
          </a:p>
        </p:txBody>
      </p:sp>
      <p:sp>
        <p:nvSpPr>
          <p:cNvPr id="3" name="文本占位符 2"/>
          <p:cNvSpPr>
            <a:spLocks noGrp="1"/>
          </p:cNvSpPr>
          <p:nvPr>
            <p:ph type="body" sz="quarter" idx="13"/>
          </p:nvPr>
        </p:nvSpPr>
        <p:spPr>
          <a:xfrm>
            <a:off x="1357724" y="648125"/>
            <a:ext cx="3107071" cy="374569"/>
          </a:xfrm>
        </p:spPr>
        <p:txBody>
          <a:bodyPr/>
          <a:lstStyle/>
          <a:p>
            <a:r>
              <a:rPr lang="zh-CN" altLang="en-US" dirty="0" smtClean="0"/>
              <a:t>部署方式</a:t>
            </a:r>
            <a:endParaRPr lang="zh-CN" altLang="en-US" dirty="0"/>
          </a:p>
        </p:txBody>
      </p:sp>
      <p:grpSp>
        <p:nvGrpSpPr>
          <p:cNvPr id="50" name="组合 49"/>
          <p:cNvGrpSpPr/>
          <p:nvPr/>
        </p:nvGrpSpPr>
        <p:grpSpPr>
          <a:xfrm>
            <a:off x="1291069" y="239150"/>
            <a:ext cx="2016575" cy="415464"/>
            <a:chOff x="1291069" y="239150"/>
            <a:chExt cx="2016575" cy="415464"/>
          </a:xfrm>
        </p:grpSpPr>
        <p:cxnSp>
          <p:nvCxnSpPr>
            <p:cNvPr id="51" name="直接连接符 50"/>
            <p:cNvCxnSpPr/>
            <p:nvPr/>
          </p:nvCxnSpPr>
          <p:spPr>
            <a:xfrm>
              <a:off x="1345695" y="239150"/>
              <a:ext cx="12032" cy="415464"/>
            </a:xfrm>
            <a:prstGeom prst="line">
              <a:avLst/>
            </a:prstGeom>
            <a:ln w="19050">
              <a:solidFill>
                <a:schemeClr val="accent5">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1291069" y="560853"/>
              <a:ext cx="1179096" cy="0"/>
            </a:xfrm>
            <a:prstGeom prst="line">
              <a:avLst/>
            </a:prstGeom>
            <a:ln w="19050">
              <a:solidFill>
                <a:schemeClr val="accent5">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1345695" y="253076"/>
              <a:ext cx="1961949" cy="307777"/>
            </a:xfrm>
            <a:prstGeom prst="rect">
              <a:avLst/>
            </a:prstGeom>
          </p:spPr>
          <p:txBody>
            <a:bodyPr wrap="square">
              <a:spAutoFit/>
            </a:bodyPr>
            <a:lstStyle/>
            <a:p>
              <a:r>
                <a:rPr lang="zh-CN" altLang="en-US" sz="1400" b="1" dirty="0" smtClean="0">
                  <a:solidFill>
                    <a:schemeClr val="bg1">
                      <a:lumMod val="50000"/>
                    </a:schemeClr>
                  </a:solidFill>
                  <a:latin typeface="微软雅黑" panose="020B0503020204020204" pitchFamily="34" charset="-122"/>
                  <a:ea typeface="微软雅黑" panose="020B0503020204020204" pitchFamily="34" charset="-122"/>
                </a:rPr>
                <a:t>油田移动应用解决方案</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endParaRPr>
            </a:p>
          </p:txBody>
        </p:sp>
      </p:grpSp>
      <p:pic>
        <p:nvPicPr>
          <p:cNvPr id="5" name="图片 4"/>
          <p:cNvPicPr>
            <a:picLocks noChangeAspect="1"/>
          </p:cNvPicPr>
          <p:nvPr/>
        </p:nvPicPr>
        <p:blipFill>
          <a:blip r:embed="rId2" cstate="print"/>
          <a:stretch>
            <a:fillRect/>
          </a:stretch>
        </p:blipFill>
        <p:spPr>
          <a:xfrm>
            <a:off x="1971930" y="1109965"/>
            <a:ext cx="8090093" cy="5450296"/>
          </a:xfrm>
          <a:prstGeom prst="rect">
            <a:avLst/>
          </a:prstGeom>
        </p:spPr>
      </p:pic>
    </p:spTree>
    <p:extLst>
      <p:ext uri="{BB962C8B-B14F-4D97-AF65-F5344CB8AC3E}">
        <p14:creationId xmlns="" xmlns:p14="http://schemas.microsoft.com/office/powerpoint/2010/main" val="5254816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effectLst>
                  <a:outerShdw blurRad="38100" dist="38100" dir="2700000" algn="tl">
                    <a:srgbClr val="000000">
                      <a:alpha val="43137"/>
                    </a:srgbClr>
                  </a:outerShdw>
                </a:effectLst>
              </a:rPr>
              <a:t>8.</a:t>
            </a:r>
            <a:endParaRPr lang="zh-CN" altLang="en-US" dirty="0">
              <a:effectLst>
                <a:outerShdw blurRad="38100" dist="38100" dir="2700000" algn="tl">
                  <a:srgbClr val="000000">
                    <a:alpha val="43137"/>
                  </a:srgbClr>
                </a:outerShdw>
              </a:effectLst>
            </a:endParaRPr>
          </a:p>
        </p:txBody>
      </p:sp>
      <p:sp>
        <p:nvSpPr>
          <p:cNvPr id="3" name="文本占位符 2"/>
          <p:cNvSpPr>
            <a:spLocks noGrp="1"/>
          </p:cNvSpPr>
          <p:nvPr>
            <p:ph type="body" sz="quarter" idx="13"/>
          </p:nvPr>
        </p:nvSpPr>
        <p:spPr>
          <a:xfrm>
            <a:off x="1357724" y="648125"/>
            <a:ext cx="3107071" cy="374569"/>
          </a:xfrm>
        </p:spPr>
        <p:txBody>
          <a:bodyPr/>
          <a:lstStyle/>
          <a:p>
            <a:r>
              <a:rPr lang="zh-CN" altLang="en-US" dirty="0" smtClean="0"/>
              <a:t>需要讨论的问题</a:t>
            </a:r>
            <a:endParaRPr lang="zh-CN" altLang="en-US" dirty="0"/>
          </a:p>
        </p:txBody>
      </p:sp>
      <p:grpSp>
        <p:nvGrpSpPr>
          <p:cNvPr id="4" name="组合 49"/>
          <p:cNvGrpSpPr/>
          <p:nvPr/>
        </p:nvGrpSpPr>
        <p:grpSpPr>
          <a:xfrm>
            <a:off x="1291069" y="239150"/>
            <a:ext cx="2016575" cy="415464"/>
            <a:chOff x="1291069" y="239150"/>
            <a:chExt cx="2016575" cy="415464"/>
          </a:xfrm>
        </p:grpSpPr>
        <p:cxnSp>
          <p:nvCxnSpPr>
            <p:cNvPr id="51" name="直接连接符 50"/>
            <p:cNvCxnSpPr/>
            <p:nvPr/>
          </p:nvCxnSpPr>
          <p:spPr>
            <a:xfrm>
              <a:off x="1345695" y="239150"/>
              <a:ext cx="12032" cy="415464"/>
            </a:xfrm>
            <a:prstGeom prst="line">
              <a:avLst/>
            </a:prstGeom>
            <a:ln w="19050">
              <a:solidFill>
                <a:schemeClr val="accent5">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1291069" y="560853"/>
              <a:ext cx="1179096" cy="0"/>
            </a:xfrm>
            <a:prstGeom prst="line">
              <a:avLst/>
            </a:prstGeom>
            <a:ln w="19050">
              <a:solidFill>
                <a:schemeClr val="accent5">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1345695" y="253076"/>
              <a:ext cx="1961949" cy="307777"/>
            </a:xfrm>
            <a:prstGeom prst="rect">
              <a:avLst/>
            </a:prstGeom>
          </p:spPr>
          <p:txBody>
            <a:bodyPr wrap="square">
              <a:spAutoFit/>
            </a:bodyPr>
            <a:lstStyle/>
            <a:p>
              <a:r>
                <a:rPr lang="zh-CN" altLang="en-US" sz="1400" b="1" dirty="0" smtClean="0">
                  <a:solidFill>
                    <a:schemeClr val="bg1">
                      <a:lumMod val="50000"/>
                    </a:schemeClr>
                  </a:solidFill>
                  <a:latin typeface="微软雅黑" panose="020B0503020204020204" pitchFamily="34" charset="-122"/>
                  <a:ea typeface="微软雅黑" panose="020B0503020204020204" pitchFamily="34" charset="-122"/>
                </a:rPr>
                <a:t>讨论</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9" name="矩形 8"/>
          <p:cNvSpPr/>
          <p:nvPr/>
        </p:nvSpPr>
        <p:spPr>
          <a:xfrm>
            <a:off x="1351128" y="1569493"/>
            <a:ext cx="9976514" cy="4524315"/>
          </a:xfrm>
          <a:prstGeom prst="rect">
            <a:avLst/>
          </a:prstGeom>
        </p:spPr>
        <p:txBody>
          <a:bodyPr wrap="square">
            <a:spAutoFit/>
          </a:bodyPr>
          <a:lstStyle/>
          <a:p>
            <a:r>
              <a:rPr lang="en-US" altLang="zh-CN" b="1" dirty="0" smtClean="0">
                <a:latin typeface="微软雅黑" pitchFamily="34" charset="-122"/>
                <a:ea typeface="微软雅黑" pitchFamily="34" charset="-122"/>
              </a:rPr>
              <a:t>1</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接口的统一，可适用各种业务接入</a:t>
            </a:r>
            <a:endParaRPr lang="en-US" altLang="zh-CN" b="1" dirty="0" smtClean="0">
              <a:latin typeface="微软雅黑" pitchFamily="34" charset="-122"/>
              <a:ea typeface="微软雅黑" pitchFamily="34" charset="-122"/>
            </a:endParaRPr>
          </a:p>
          <a:p>
            <a:endParaRPr lang="en-US" altLang="zh-CN" b="1" dirty="0" smtClean="0">
              <a:latin typeface="微软雅黑" pitchFamily="34" charset="-122"/>
              <a:ea typeface="微软雅黑" pitchFamily="34" charset="-122"/>
            </a:endParaRPr>
          </a:p>
          <a:p>
            <a:r>
              <a:rPr lang="en-US" altLang="zh-CN" b="1" dirty="0" smtClean="0">
                <a:latin typeface="微软雅黑" pitchFamily="34" charset="-122"/>
                <a:ea typeface="微软雅黑" pitchFamily="34" charset="-122"/>
              </a:rPr>
              <a:t>2，</a:t>
            </a:r>
            <a:r>
              <a:rPr lang="zh-CN" altLang="en-US" b="1" dirty="0" smtClean="0">
                <a:latin typeface="微软雅黑" pitchFamily="34" charset="-122"/>
                <a:ea typeface="微软雅黑" pitchFamily="34" charset="-122"/>
              </a:rPr>
              <a:t>基本五大类接口：短语搜索，场景搜索，对象，语义，行为分析</a:t>
            </a:r>
            <a:endParaRPr lang="en-US" altLang="zh-CN" b="1" dirty="0" smtClean="0">
              <a:latin typeface="微软雅黑" pitchFamily="34" charset="-122"/>
              <a:ea typeface="微软雅黑" pitchFamily="34" charset="-122"/>
            </a:endParaRPr>
          </a:p>
          <a:p>
            <a:endParaRPr lang="en-US" altLang="zh-CN" b="1" dirty="0" smtClean="0">
              <a:latin typeface="微软雅黑" pitchFamily="34" charset="-122"/>
              <a:ea typeface="微软雅黑" pitchFamily="34" charset="-122"/>
            </a:endParaRPr>
          </a:p>
          <a:p>
            <a:r>
              <a:rPr lang="en-US" altLang="zh-CN" b="1" dirty="0" smtClean="0">
                <a:latin typeface="微软雅黑" pitchFamily="34" charset="-122"/>
                <a:ea typeface="微软雅黑" pitchFamily="34" charset="-122"/>
              </a:rPr>
              <a:t>3，</a:t>
            </a:r>
            <a:r>
              <a:rPr lang="zh-CN" altLang="en-US" b="1" dirty="0" smtClean="0">
                <a:latin typeface="微软雅黑" pitchFamily="34" charset="-122"/>
                <a:ea typeface="微软雅黑" pitchFamily="34" charset="-122"/>
              </a:rPr>
              <a:t>我建议进行三层封装：</a:t>
            </a:r>
            <a:endParaRPr lang="en-US" altLang="zh-CN" b="1" dirty="0" smtClean="0">
              <a:latin typeface="微软雅黑" pitchFamily="34" charset="-122"/>
              <a:ea typeface="微软雅黑" pitchFamily="34" charset="-122"/>
            </a:endParaRPr>
          </a:p>
          <a:p>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第一层  实现</a:t>
            </a:r>
            <a:r>
              <a:rPr lang="en-US" altLang="zh-CN" b="1" dirty="0" smtClean="0">
                <a:latin typeface="微软雅黑" pitchFamily="34" charset="-122"/>
                <a:ea typeface="微软雅黑" pitchFamily="34" charset="-122"/>
              </a:rPr>
              <a:t>ES</a:t>
            </a:r>
            <a:r>
              <a:rPr lang="zh-CN" altLang="en-US" b="1" dirty="0" smtClean="0">
                <a:latin typeface="微软雅黑" pitchFamily="34" charset="-122"/>
                <a:ea typeface="微软雅黑" pitchFamily="34" charset="-122"/>
              </a:rPr>
              <a:t>搜索的基本功能（目前已经支持，但是不够灵活）</a:t>
            </a:r>
            <a:endParaRPr lang="en-US" altLang="zh-CN" b="1" dirty="0" smtClean="0">
              <a:latin typeface="微软雅黑" pitchFamily="34" charset="-122"/>
              <a:ea typeface="微软雅黑" pitchFamily="34" charset="-122"/>
            </a:endParaRPr>
          </a:p>
          <a:p>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第二层  （</a:t>
            </a:r>
            <a:r>
              <a:rPr lang="en-US" altLang="zh-CN" b="1" dirty="0" smtClean="0">
                <a:latin typeface="微软雅黑" pitchFamily="34" charset="-122"/>
                <a:ea typeface="微软雅黑" pitchFamily="34" charset="-122"/>
              </a:rPr>
              <a:t>1</a:t>
            </a:r>
            <a:r>
              <a:rPr lang="zh-CN" altLang="en-US" b="1" dirty="0" smtClean="0">
                <a:latin typeface="微软雅黑" pitchFamily="34" charset="-122"/>
                <a:ea typeface="微软雅黑" pitchFamily="34" charset="-122"/>
              </a:rPr>
              <a:t>）根据传递的参数结合对象、语义和行为分析短语搜索，场景搜索。即：解</a:t>
            </a:r>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析传递过来的</a:t>
            </a:r>
            <a:r>
              <a:rPr lang="en-US" altLang="zh-CN" b="1" dirty="0" smtClean="0">
                <a:latin typeface="微软雅黑" pitchFamily="34" charset="-122"/>
                <a:ea typeface="微软雅黑" pitchFamily="34" charset="-122"/>
              </a:rPr>
              <a:t>JSON</a:t>
            </a:r>
            <a:r>
              <a:rPr lang="zh-CN" altLang="en-US" b="1" dirty="0" smtClean="0">
                <a:latin typeface="微软雅黑" pitchFamily="34" charset="-122"/>
                <a:ea typeface="微软雅黑" pitchFamily="34" charset="-122"/>
              </a:rPr>
              <a:t>数据根据业务需要拼装成最终查询。</a:t>
            </a:r>
            <a:endParaRPr lang="en-US" altLang="zh-CN" b="1" dirty="0" smtClean="0">
              <a:latin typeface="微软雅黑" pitchFamily="34" charset="-122"/>
              <a:ea typeface="微软雅黑" pitchFamily="34" charset="-122"/>
            </a:endParaRPr>
          </a:p>
          <a:p>
            <a:r>
              <a:rPr lang="en-US" altLang="zh-CN" b="1" dirty="0" smtClean="0">
                <a:latin typeface="微软雅黑" pitchFamily="34" charset="-122"/>
                <a:ea typeface="微软雅黑" pitchFamily="34" charset="-122"/>
              </a:rPr>
              <a:t>	 </a:t>
            </a:r>
            <a:r>
              <a:rPr lang="en-US" altLang="zh-CN" b="1" dirty="0" smtClean="0">
                <a:latin typeface="微软雅黑" pitchFamily="34" charset="-122"/>
                <a:ea typeface="微软雅黑" pitchFamily="34" charset="-122"/>
              </a:rPr>
              <a:t>           （2）</a:t>
            </a:r>
            <a:r>
              <a:rPr lang="zh-CN" altLang="en-US" b="1" dirty="0" smtClean="0">
                <a:latin typeface="微软雅黑" pitchFamily="34" charset="-122"/>
                <a:ea typeface="微软雅黑" pitchFamily="34" charset="-122"/>
              </a:rPr>
              <a:t>实现对象、语义、行为分析所需基本功能及业务实现</a:t>
            </a:r>
            <a:endParaRPr lang="en-US" altLang="zh-CN" b="1" dirty="0" smtClean="0">
              <a:latin typeface="微软雅黑" pitchFamily="34" charset="-122"/>
              <a:ea typeface="微软雅黑" pitchFamily="34" charset="-122"/>
            </a:endParaRPr>
          </a:p>
          <a:p>
            <a:r>
              <a:rPr lang="en-US" altLang="zh-CN" b="1" dirty="0" smtClean="0">
                <a:latin typeface="微软雅黑" pitchFamily="34" charset="-122"/>
                <a:ea typeface="微软雅黑" pitchFamily="34" charset="-122"/>
              </a:rPr>
              <a:t>	</a:t>
            </a:r>
            <a:r>
              <a:rPr lang="en-US" altLang="zh-CN" b="1" dirty="0" smtClean="0">
                <a:latin typeface="微软雅黑" pitchFamily="34" charset="-122"/>
                <a:ea typeface="微软雅黑" pitchFamily="34" charset="-122"/>
              </a:rPr>
              <a:t> </a:t>
            </a:r>
            <a:r>
              <a:rPr lang="en-US" altLang="zh-CN" b="1" dirty="0" smtClean="0">
                <a:latin typeface="微软雅黑" pitchFamily="34" charset="-122"/>
                <a:ea typeface="微软雅黑" pitchFamily="34" charset="-122"/>
              </a:rPr>
              <a:t>           </a:t>
            </a:r>
            <a:r>
              <a:rPr lang="en-US" altLang="zh-CN" b="1" dirty="0" smtClean="0">
                <a:latin typeface="微软雅黑" pitchFamily="34" charset="-122"/>
                <a:ea typeface="微软雅黑" pitchFamily="34" charset="-122"/>
              </a:rPr>
              <a:t>（3）</a:t>
            </a:r>
            <a:r>
              <a:rPr lang="zh-CN" altLang="en-US" b="1" dirty="0" smtClean="0">
                <a:latin typeface="微软雅黑" pitchFamily="34" charset="-122"/>
                <a:ea typeface="微软雅黑" pitchFamily="34" charset="-122"/>
              </a:rPr>
              <a:t>实现权限控制、数据接入、索引创建（可依据不同的</a:t>
            </a:r>
            <a:r>
              <a:rPr lang="en-US" altLang="zh-CN" b="1" dirty="0" smtClean="0">
                <a:latin typeface="微软雅黑" pitchFamily="34" charset="-122"/>
                <a:ea typeface="微软雅黑" pitchFamily="34" charset="-122"/>
              </a:rPr>
              <a:t>_</a:t>
            </a:r>
            <a:r>
              <a:rPr lang="en-US" altLang="zh-CN" b="1" dirty="0" err="1" smtClean="0">
                <a:latin typeface="微软雅黑" pitchFamily="34" charset="-122"/>
                <a:ea typeface="微软雅黑" pitchFamily="34" charset="-122"/>
              </a:rPr>
              <a:t>tpye</a:t>
            </a:r>
            <a:r>
              <a:rPr lang="zh-CN" altLang="en-US" b="1" dirty="0" smtClean="0">
                <a:latin typeface="微软雅黑" pitchFamily="34" charset="-122"/>
                <a:ea typeface="微软雅黑" pitchFamily="34" charset="-122"/>
              </a:rPr>
              <a:t>和元数据创建）</a:t>
            </a:r>
            <a:endParaRPr lang="en-US" altLang="zh-CN" b="1" dirty="0" smtClean="0">
              <a:latin typeface="微软雅黑" pitchFamily="34" charset="-122"/>
              <a:ea typeface="微软雅黑" pitchFamily="34" charset="-122"/>
            </a:endParaRPr>
          </a:p>
          <a:p>
            <a:r>
              <a:rPr lang="en-US" altLang="zh-CN" b="1" dirty="0" smtClean="0">
                <a:latin typeface="微软雅黑" pitchFamily="34" charset="-122"/>
                <a:ea typeface="微软雅黑" pitchFamily="34" charset="-122"/>
              </a:rPr>
              <a:t>	 </a:t>
            </a:r>
            <a:r>
              <a:rPr lang="en-US" altLang="zh-CN" b="1" dirty="0" smtClean="0">
                <a:latin typeface="微软雅黑" pitchFamily="34" charset="-122"/>
                <a:ea typeface="微软雅黑" pitchFamily="34" charset="-122"/>
              </a:rPr>
              <a:t>           （4）</a:t>
            </a:r>
            <a:r>
              <a:rPr lang="zh-CN" altLang="en-US" b="1" dirty="0" smtClean="0">
                <a:latin typeface="微软雅黑" pitchFamily="34" charset="-122"/>
                <a:ea typeface="微软雅黑" pitchFamily="34" charset="-122"/>
              </a:rPr>
              <a:t>实现排序规则算法</a:t>
            </a:r>
            <a:endParaRPr lang="en-US" altLang="zh-CN" b="1" dirty="0" smtClean="0">
              <a:latin typeface="微软雅黑" pitchFamily="34" charset="-122"/>
              <a:ea typeface="微软雅黑" pitchFamily="34" charset="-122"/>
            </a:endParaRPr>
          </a:p>
          <a:p>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第三层  具体业务封装，现场人员仅需要编写我们定好的</a:t>
            </a:r>
            <a:r>
              <a:rPr lang="en-US" altLang="zh-CN" b="1" dirty="0" smtClean="0">
                <a:latin typeface="微软雅黑" pitchFamily="34" charset="-122"/>
                <a:ea typeface="微软雅黑" pitchFamily="34" charset="-122"/>
              </a:rPr>
              <a:t>JSON</a:t>
            </a:r>
            <a:r>
              <a:rPr lang="zh-CN" altLang="en-US" b="1" dirty="0" smtClean="0">
                <a:latin typeface="微软雅黑" pitchFamily="34" charset="-122"/>
                <a:ea typeface="微软雅黑" pitchFamily="34" charset="-122"/>
              </a:rPr>
              <a:t>格式，可以实现各种业务</a:t>
            </a:r>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应用</a:t>
            </a:r>
            <a:endParaRPr lang="en-US" altLang="zh-CN" b="1" dirty="0" smtClean="0">
              <a:latin typeface="微软雅黑" pitchFamily="34" charset="-122"/>
              <a:ea typeface="微软雅黑" pitchFamily="34" charset="-122"/>
            </a:endParaRPr>
          </a:p>
          <a:p>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最终目的：完成结合我们多年的油田开发经验，完成第一、二层封装，搜索就可以实现</a:t>
            </a:r>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商品化，在日后项目中尽量少修改源代码的基础上由业务人员编写</a:t>
            </a:r>
            <a:r>
              <a:rPr lang="en-US" altLang="zh-CN" b="1" dirty="0" smtClean="0">
                <a:latin typeface="微软雅黑" pitchFamily="34" charset="-122"/>
                <a:ea typeface="微软雅黑" pitchFamily="34" charset="-122"/>
              </a:rPr>
              <a:t>JSON</a:t>
            </a:r>
            <a:r>
              <a:rPr lang="zh-CN" altLang="en-US" b="1" dirty="0" smtClean="0">
                <a:latin typeface="微软雅黑" pitchFamily="34" charset="-122"/>
                <a:ea typeface="微软雅黑" pitchFamily="34" charset="-122"/>
              </a:rPr>
              <a:t>数据就可以实现  </a:t>
            </a:r>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复杂的业务搜索。</a:t>
            </a:r>
            <a:endParaRPr lang="zh-CN" altLang="en-US" b="1" dirty="0" smtClean="0">
              <a:latin typeface="微软雅黑" pitchFamily="34" charset="-122"/>
              <a:ea typeface="微软雅黑" pitchFamily="34" charset="-122"/>
            </a:endParaRPr>
          </a:p>
        </p:txBody>
      </p:sp>
    </p:spTree>
    <p:extLst>
      <p:ext uri="{BB962C8B-B14F-4D97-AF65-F5344CB8AC3E}">
        <p14:creationId xmlns="" xmlns:p14="http://schemas.microsoft.com/office/powerpoint/2010/main" val="5254816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effectLst>
                  <a:outerShdw blurRad="38100" dist="38100" dir="2700000" algn="tl">
                    <a:srgbClr val="000000">
                      <a:alpha val="43137"/>
                    </a:srgbClr>
                  </a:outerShdw>
                </a:effectLst>
              </a:rPr>
              <a:t>8.</a:t>
            </a:r>
            <a:endParaRPr lang="zh-CN" altLang="en-US" dirty="0">
              <a:effectLst>
                <a:outerShdw blurRad="38100" dist="38100" dir="2700000" algn="tl">
                  <a:srgbClr val="000000">
                    <a:alpha val="43137"/>
                  </a:srgbClr>
                </a:outerShdw>
              </a:effectLst>
            </a:endParaRPr>
          </a:p>
        </p:txBody>
      </p:sp>
      <p:sp>
        <p:nvSpPr>
          <p:cNvPr id="3" name="文本占位符 2"/>
          <p:cNvSpPr>
            <a:spLocks noGrp="1"/>
          </p:cNvSpPr>
          <p:nvPr>
            <p:ph type="body" sz="quarter" idx="13"/>
          </p:nvPr>
        </p:nvSpPr>
        <p:spPr>
          <a:xfrm>
            <a:off x="1357724" y="648125"/>
            <a:ext cx="3107071" cy="374569"/>
          </a:xfrm>
        </p:spPr>
        <p:txBody>
          <a:bodyPr/>
          <a:lstStyle/>
          <a:p>
            <a:r>
              <a:rPr lang="zh-CN" altLang="en-US" dirty="0" smtClean="0"/>
              <a:t>需要讨论的问题</a:t>
            </a:r>
            <a:endParaRPr lang="zh-CN" altLang="en-US" dirty="0"/>
          </a:p>
        </p:txBody>
      </p:sp>
      <p:grpSp>
        <p:nvGrpSpPr>
          <p:cNvPr id="4" name="组合 49"/>
          <p:cNvGrpSpPr/>
          <p:nvPr/>
        </p:nvGrpSpPr>
        <p:grpSpPr>
          <a:xfrm>
            <a:off x="1291069" y="239150"/>
            <a:ext cx="2016575" cy="415464"/>
            <a:chOff x="1291069" y="239150"/>
            <a:chExt cx="2016575" cy="415464"/>
          </a:xfrm>
        </p:grpSpPr>
        <p:cxnSp>
          <p:nvCxnSpPr>
            <p:cNvPr id="51" name="直接连接符 50"/>
            <p:cNvCxnSpPr/>
            <p:nvPr/>
          </p:nvCxnSpPr>
          <p:spPr>
            <a:xfrm>
              <a:off x="1345695" y="239150"/>
              <a:ext cx="12032" cy="415464"/>
            </a:xfrm>
            <a:prstGeom prst="line">
              <a:avLst/>
            </a:prstGeom>
            <a:ln w="19050">
              <a:solidFill>
                <a:schemeClr val="accent5">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1291069" y="560853"/>
              <a:ext cx="1179096" cy="0"/>
            </a:xfrm>
            <a:prstGeom prst="line">
              <a:avLst/>
            </a:prstGeom>
            <a:ln w="19050">
              <a:solidFill>
                <a:schemeClr val="accent5">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1345695" y="253076"/>
              <a:ext cx="1961949" cy="307777"/>
            </a:xfrm>
            <a:prstGeom prst="rect">
              <a:avLst/>
            </a:prstGeom>
          </p:spPr>
          <p:txBody>
            <a:bodyPr wrap="square">
              <a:spAutoFit/>
            </a:bodyPr>
            <a:lstStyle/>
            <a:p>
              <a:r>
                <a:rPr lang="zh-CN" altLang="en-US" sz="1400" b="1" dirty="0" smtClean="0">
                  <a:solidFill>
                    <a:schemeClr val="bg1">
                      <a:lumMod val="50000"/>
                    </a:schemeClr>
                  </a:solidFill>
                  <a:latin typeface="微软雅黑" panose="020B0503020204020204" pitchFamily="34" charset="-122"/>
                  <a:ea typeface="微软雅黑" panose="020B0503020204020204" pitchFamily="34" charset="-122"/>
                </a:rPr>
                <a:t>讨论</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9" name="矩形 8"/>
          <p:cNvSpPr/>
          <p:nvPr/>
        </p:nvSpPr>
        <p:spPr>
          <a:xfrm>
            <a:off x="1351128" y="1569493"/>
            <a:ext cx="9976514" cy="5355312"/>
          </a:xfrm>
          <a:prstGeom prst="rect">
            <a:avLst/>
          </a:prstGeom>
        </p:spPr>
        <p:txBody>
          <a:bodyPr wrap="square">
            <a:spAutoFit/>
          </a:bodyPr>
          <a:lstStyle/>
          <a:p>
            <a:r>
              <a:rPr lang="en-US" altLang="zh-CN" b="1" dirty="0" smtClean="0">
                <a:latin typeface="微软雅黑" pitchFamily="34" charset="-122"/>
                <a:ea typeface="微软雅黑" pitchFamily="34" charset="-122"/>
              </a:rPr>
              <a:t>4，</a:t>
            </a:r>
            <a:r>
              <a:rPr lang="zh-CN" altLang="en-US" b="1" dirty="0" smtClean="0">
                <a:latin typeface="微软雅黑" pitchFamily="34" charset="-122"/>
                <a:ea typeface="微软雅黑" pitchFamily="34" charset="-122"/>
              </a:rPr>
              <a:t>业务场景的梳理，有哪些业务场景，会遇到什么样的搜索要求，提取共性可否通过配置实现</a:t>
            </a:r>
            <a:endParaRPr lang="en-US" altLang="zh-CN" b="1" dirty="0" smtClean="0">
              <a:latin typeface="微软雅黑" pitchFamily="34" charset="-122"/>
              <a:ea typeface="微软雅黑" pitchFamily="34" charset="-122"/>
            </a:endParaRPr>
          </a:p>
          <a:p>
            <a:endParaRPr lang="en-US" altLang="zh-CN" b="1" dirty="0" smtClean="0">
              <a:latin typeface="微软雅黑" pitchFamily="34" charset="-122"/>
              <a:ea typeface="微软雅黑" pitchFamily="34" charset="-122"/>
            </a:endParaRPr>
          </a:p>
          <a:p>
            <a:r>
              <a:rPr lang="en-US" altLang="zh-CN" b="1" dirty="0" smtClean="0">
                <a:latin typeface="微软雅黑" pitchFamily="34" charset="-122"/>
                <a:ea typeface="微软雅黑" pitchFamily="34" charset="-122"/>
              </a:rPr>
              <a:t>5，</a:t>
            </a:r>
            <a:r>
              <a:rPr lang="zh-CN" altLang="en-US" b="1" dirty="0" smtClean="0">
                <a:latin typeface="微软雅黑" pitchFamily="34" charset="-122"/>
                <a:ea typeface="微软雅黑" pitchFamily="34" charset="-122"/>
              </a:rPr>
              <a:t>对象和语义的结构及实现方法，以及于词库关系，是否可以在创建词库时候就可以把语义和对     象关系维护进去。是否需要单独的数据库</a:t>
            </a:r>
            <a:r>
              <a:rPr lang="zh-CN" altLang="en-US" b="1" dirty="0" smtClean="0">
                <a:latin typeface="微软雅黑" pitchFamily="34" charset="-122"/>
                <a:ea typeface="微软雅黑" pitchFamily="34" charset="-122"/>
              </a:rPr>
              <a:t>？ </a:t>
            </a:r>
            <a:endParaRPr lang="en-US" altLang="zh-CN" b="1" dirty="0" smtClean="0">
              <a:latin typeface="微软雅黑" pitchFamily="34" charset="-122"/>
              <a:ea typeface="微软雅黑" pitchFamily="34" charset="-122"/>
            </a:endParaRPr>
          </a:p>
          <a:p>
            <a:r>
              <a:rPr lang="zh-CN" altLang="en-US" b="1" dirty="0" smtClean="0">
                <a:latin typeface="微软雅黑" pitchFamily="34" charset="-122"/>
                <a:ea typeface="微软雅黑" pitchFamily="34" charset="-122"/>
              </a:rPr>
              <a:t>（我个人建议尽量不要使用额外的数据库，一来配置及申请资源麻烦，二来产品无法独立复用）</a:t>
            </a:r>
            <a:endParaRPr lang="en-US" altLang="zh-CN" b="1" dirty="0" smtClean="0">
              <a:latin typeface="微软雅黑" pitchFamily="34" charset="-122"/>
              <a:ea typeface="微软雅黑" pitchFamily="34" charset="-122"/>
            </a:endParaRPr>
          </a:p>
          <a:p>
            <a:endParaRPr lang="en-US" altLang="zh-CN" b="1" dirty="0" smtClean="0">
              <a:latin typeface="微软雅黑" pitchFamily="34" charset="-122"/>
              <a:ea typeface="微软雅黑" pitchFamily="34" charset="-122"/>
            </a:endParaRPr>
          </a:p>
          <a:p>
            <a:r>
              <a:rPr lang="en-US" altLang="zh-CN" b="1" dirty="0" smtClean="0">
                <a:latin typeface="微软雅黑" pitchFamily="34" charset="-122"/>
                <a:ea typeface="微软雅黑" pitchFamily="34" charset="-122"/>
              </a:rPr>
              <a:t>6，</a:t>
            </a:r>
            <a:r>
              <a:rPr lang="zh-CN" altLang="en-US" b="1" dirty="0" smtClean="0">
                <a:latin typeface="微软雅黑" pitchFamily="34" charset="-122"/>
                <a:ea typeface="微软雅黑" pitchFamily="34" charset="-122"/>
              </a:rPr>
              <a:t>元数据是否需要建立一个对象字段？ 有助于搜索效率。</a:t>
            </a:r>
            <a:endParaRPr lang="en-US" altLang="zh-CN" b="1" dirty="0" smtClean="0">
              <a:latin typeface="微软雅黑" pitchFamily="34" charset="-122"/>
              <a:ea typeface="微软雅黑" pitchFamily="34" charset="-122"/>
            </a:endParaRPr>
          </a:p>
          <a:p>
            <a:endParaRPr lang="en-US" altLang="zh-CN" b="1" dirty="0" smtClean="0">
              <a:latin typeface="微软雅黑" pitchFamily="34" charset="-122"/>
              <a:ea typeface="微软雅黑" pitchFamily="34" charset="-122"/>
            </a:endParaRPr>
          </a:p>
          <a:p>
            <a:r>
              <a:rPr lang="en-US" altLang="zh-CN" b="1" dirty="0" smtClean="0">
                <a:latin typeface="微软雅黑" pitchFamily="34" charset="-122"/>
                <a:ea typeface="微软雅黑" pitchFamily="34" charset="-122"/>
              </a:rPr>
              <a:t>7，</a:t>
            </a:r>
            <a:r>
              <a:rPr lang="zh-CN" altLang="en-US" b="1" dirty="0" smtClean="0">
                <a:latin typeface="微软雅黑" pitchFamily="34" charset="-122"/>
                <a:ea typeface="微软雅黑" pitchFamily="34" charset="-122"/>
              </a:rPr>
              <a:t>排序规则的指定及实现（重点）</a:t>
            </a:r>
            <a:endParaRPr lang="en-US" altLang="zh-CN" b="1" dirty="0" smtClean="0">
              <a:latin typeface="微软雅黑" pitchFamily="34" charset="-122"/>
              <a:ea typeface="微软雅黑" pitchFamily="34" charset="-122"/>
            </a:endParaRPr>
          </a:p>
          <a:p>
            <a:endParaRPr lang="en-US" altLang="zh-CN" b="1" dirty="0" smtClean="0">
              <a:solidFill>
                <a:srgbClr val="002060"/>
              </a:solidFill>
              <a:latin typeface="微软雅黑" pitchFamily="34" charset="-122"/>
              <a:ea typeface="微软雅黑" pitchFamily="34" charset="-122"/>
            </a:endParaRPr>
          </a:p>
          <a:p>
            <a:r>
              <a:rPr lang="zh-CN" altLang="en-US" b="1" dirty="0" smtClean="0">
                <a:solidFill>
                  <a:srgbClr val="002060"/>
                </a:solidFill>
                <a:latin typeface="微软雅黑" pitchFamily="34" charset="-122"/>
                <a:ea typeface="微软雅黑" pitchFamily="34" charset="-122"/>
              </a:rPr>
              <a:t>总结：</a:t>
            </a:r>
            <a:endParaRPr lang="en-US" altLang="zh-CN" b="1" dirty="0" smtClean="0">
              <a:solidFill>
                <a:srgbClr val="002060"/>
              </a:solidFill>
              <a:latin typeface="微软雅黑" pitchFamily="34" charset="-122"/>
              <a:ea typeface="微软雅黑" pitchFamily="34" charset="-122"/>
            </a:endParaRPr>
          </a:p>
          <a:p>
            <a:r>
              <a:rPr lang="en-US" altLang="zh-CN" b="1" dirty="0" smtClean="0">
                <a:solidFill>
                  <a:srgbClr val="002060"/>
                </a:solidFill>
                <a:latin typeface="微软雅黑" pitchFamily="34" charset="-122"/>
                <a:ea typeface="微软雅黑" pitchFamily="34" charset="-122"/>
              </a:rPr>
              <a:t>      </a:t>
            </a:r>
            <a:r>
              <a:rPr lang="zh-CN" altLang="en-US" b="1" dirty="0" smtClean="0">
                <a:solidFill>
                  <a:srgbClr val="002060"/>
                </a:solidFill>
                <a:latin typeface="微软雅黑" pitchFamily="34" charset="-122"/>
                <a:ea typeface="微软雅黑" pitchFamily="34" charset="-122"/>
              </a:rPr>
              <a:t>搜索不仅要针对普联平台一个业务，也能同时适应 老搜索以及未来其他业务平台的接入。这就要求我们不能把业务写死。</a:t>
            </a:r>
            <a:endParaRPr lang="en-US" altLang="zh-CN" b="1" dirty="0" smtClean="0">
              <a:solidFill>
                <a:srgbClr val="002060"/>
              </a:solidFill>
              <a:latin typeface="微软雅黑" pitchFamily="34" charset="-122"/>
              <a:ea typeface="微软雅黑" pitchFamily="34" charset="-122"/>
            </a:endParaRPr>
          </a:p>
          <a:p>
            <a:r>
              <a:rPr lang="en-US" altLang="zh-CN" b="1" dirty="0" smtClean="0">
                <a:solidFill>
                  <a:srgbClr val="002060"/>
                </a:solidFill>
                <a:latin typeface="微软雅黑" pitchFamily="34" charset="-122"/>
                <a:ea typeface="微软雅黑" pitchFamily="34" charset="-122"/>
              </a:rPr>
              <a:t>     </a:t>
            </a:r>
            <a:r>
              <a:rPr lang="zh-CN" altLang="en-US" b="1" dirty="0" smtClean="0">
                <a:solidFill>
                  <a:srgbClr val="002060"/>
                </a:solidFill>
                <a:latin typeface="微软雅黑" pitchFamily="34" charset="-122"/>
                <a:ea typeface="微软雅黑" pitchFamily="34" charset="-122"/>
              </a:rPr>
              <a:t>搜索结果，我们要实现 同一短语 在不同身份，不同业务场景检索的结果不同。能够满足各业务平台的搜索需求。</a:t>
            </a:r>
            <a:endParaRPr lang="en-US" altLang="zh-CN" b="1" dirty="0" smtClean="0">
              <a:solidFill>
                <a:srgbClr val="002060"/>
              </a:solidFill>
              <a:latin typeface="微软雅黑" pitchFamily="34" charset="-122"/>
              <a:ea typeface="微软雅黑" pitchFamily="34" charset="-122"/>
            </a:endParaRPr>
          </a:p>
          <a:p>
            <a:r>
              <a:rPr lang="en-US" altLang="zh-CN" b="1" dirty="0" smtClean="0">
                <a:solidFill>
                  <a:srgbClr val="002060"/>
                </a:solidFill>
                <a:latin typeface="微软雅黑" pitchFamily="34" charset="-122"/>
                <a:ea typeface="微软雅黑" pitchFamily="34" charset="-122"/>
              </a:rPr>
              <a:t> </a:t>
            </a:r>
            <a:r>
              <a:rPr lang="en-US" altLang="zh-CN" b="1" dirty="0" smtClean="0">
                <a:solidFill>
                  <a:srgbClr val="002060"/>
                </a:solidFill>
                <a:latin typeface="微软雅黑" pitchFamily="34" charset="-122"/>
                <a:ea typeface="微软雅黑" pitchFamily="34" charset="-122"/>
              </a:rPr>
              <a:t>    </a:t>
            </a:r>
            <a:r>
              <a:rPr lang="zh-CN" altLang="en-US" b="1" dirty="0" smtClean="0">
                <a:solidFill>
                  <a:srgbClr val="002060"/>
                </a:solidFill>
                <a:latin typeface="微软雅黑" pitchFamily="34" charset="-122"/>
                <a:ea typeface="微软雅黑" pitchFamily="34" charset="-122"/>
              </a:rPr>
              <a:t>模块</a:t>
            </a:r>
            <a:r>
              <a:rPr lang="zh-CN" altLang="en-US" b="1" dirty="0" smtClean="0">
                <a:solidFill>
                  <a:srgbClr val="002060"/>
                </a:solidFill>
                <a:latin typeface="微软雅黑" pitchFamily="34" charset="-122"/>
                <a:ea typeface="微软雅黑" pitchFamily="34" charset="-122"/>
              </a:rPr>
              <a:t>高耦合、低内聚。就像</a:t>
            </a:r>
            <a:r>
              <a:rPr lang="en-US" altLang="zh-CN" b="1" dirty="0" smtClean="0">
                <a:solidFill>
                  <a:srgbClr val="002060"/>
                </a:solidFill>
                <a:latin typeface="微软雅黑" pitchFamily="34" charset="-122"/>
                <a:ea typeface="微软雅黑" pitchFamily="34" charset="-122"/>
              </a:rPr>
              <a:t>ES</a:t>
            </a:r>
            <a:r>
              <a:rPr lang="zh-CN" altLang="en-US" b="1" dirty="0" smtClean="0">
                <a:solidFill>
                  <a:srgbClr val="002060"/>
                </a:solidFill>
                <a:latin typeface="微软雅黑" pitchFamily="34" charset="-122"/>
                <a:ea typeface="微软雅黑" pitchFamily="34" charset="-122"/>
              </a:rPr>
              <a:t>是对</a:t>
            </a:r>
            <a:r>
              <a:rPr lang="en-US" altLang="zh-CN" b="1" dirty="0" err="1" smtClean="0">
                <a:solidFill>
                  <a:srgbClr val="002060"/>
                </a:solidFill>
                <a:latin typeface="微软雅黑" pitchFamily="34" charset="-122"/>
                <a:ea typeface="微软雅黑" pitchFamily="34" charset="-122"/>
              </a:rPr>
              <a:t>Lucene</a:t>
            </a:r>
            <a:r>
              <a:rPr lang="zh-CN" altLang="en-US" b="1" dirty="0" smtClean="0">
                <a:solidFill>
                  <a:srgbClr val="002060"/>
                </a:solidFill>
                <a:latin typeface="微软雅黑" pitchFamily="34" charset="-122"/>
                <a:ea typeface="微软雅黑" pitchFamily="34" charset="-122"/>
              </a:rPr>
              <a:t>封装一样，我们也在</a:t>
            </a:r>
            <a:r>
              <a:rPr lang="en-US" altLang="zh-CN" b="1" dirty="0" smtClean="0">
                <a:solidFill>
                  <a:srgbClr val="002060"/>
                </a:solidFill>
                <a:latin typeface="微软雅黑" pitchFamily="34" charset="-122"/>
                <a:ea typeface="微软雅黑" pitchFamily="34" charset="-122"/>
              </a:rPr>
              <a:t>ES</a:t>
            </a:r>
            <a:r>
              <a:rPr lang="zh-CN" altLang="en-US" b="1" dirty="0" smtClean="0">
                <a:solidFill>
                  <a:srgbClr val="002060"/>
                </a:solidFill>
                <a:latin typeface="微软雅黑" pitchFamily="34" charset="-122"/>
                <a:ea typeface="微软雅黑" pitchFamily="34" charset="-122"/>
              </a:rPr>
              <a:t>的基础上进行产品</a:t>
            </a:r>
            <a:r>
              <a:rPr lang="en-US" altLang="zh-CN" b="1" dirty="0" smtClean="0">
                <a:solidFill>
                  <a:srgbClr val="002060"/>
                </a:solidFill>
                <a:latin typeface="微软雅黑" pitchFamily="34" charset="-122"/>
                <a:ea typeface="微软雅黑" pitchFamily="34" charset="-122"/>
              </a:rPr>
              <a:t>“</a:t>
            </a:r>
            <a:r>
              <a:rPr lang="zh-CN" altLang="en-US" b="1" dirty="0" smtClean="0">
                <a:solidFill>
                  <a:srgbClr val="002060"/>
                </a:solidFill>
                <a:latin typeface="微软雅黑" pitchFamily="34" charset="-122"/>
                <a:ea typeface="微软雅黑" pitchFamily="34" charset="-122"/>
              </a:rPr>
              <a:t>功能</a:t>
            </a:r>
            <a:r>
              <a:rPr lang="en-US" altLang="zh-CN" b="1" dirty="0" smtClean="0">
                <a:solidFill>
                  <a:srgbClr val="002060"/>
                </a:solidFill>
                <a:latin typeface="微软雅黑" pitchFamily="34" charset="-122"/>
                <a:ea typeface="微软雅黑" pitchFamily="34" charset="-122"/>
              </a:rPr>
              <a:t>”</a:t>
            </a:r>
            <a:r>
              <a:rPr lang="zh-CN" altLang="en-US" b="1" dirty="0" smtClean="0">
                <a:solidFill>
                  <a:srgbClr val="002060"/>
                </a:solidFill>
                <a:latin typeface="微软雅黑" pitchFamily="34" charset="-122"/>
                <a:ea typeface="微软雅黑" pitchFamily="34" charset="-122"/>
              </a:rPr>
              <a:t>封装，实现油田</a:t>
            </a:r>
            <a:r>
              <a:rPr lang="en-US" altLang="zh-CN" b="1" dirty="0" smtClean="0">
                <a:solidFill>
                  <a:srgbClr val="002060"/>
                </a:solidFill>
                <a:latin typeface="微软雅黑" pitchFamily="34" charset="-122"/>
                <a:ea typeface="微软雅黑" pitchFamily="34" charset="-122"/>
              </a:rPr>
              <a:t>“</a:t>
            </a:r>
            <a:r>
              <a:rPr lang="zh-CN" altLang="en-US" b="1" dirty="0" smtClean="0">
                <a:solidFill>
                  <a:srgbClr val="002060"/>
                </a:solidFill>
                <a:latin typeface="微软雅黑" pitchFamily="34" charset="-122"/>
                <a:ea typeface="微软雅黑" pitchFamily="34" charset="-122"/>
              </a:rPr>
              <a:t>业务</a:t>
            </a:r>
            <a:r>
              <a:rPr lang="en-US" altLang="zh-CN" b="1" dirty="0" smtClean="0">
                <a:solidFill>
                  <a:srgbClr val="002060"/>
                </a:solidFill>
                <a:latin typeface="微软雅黑" pitchFamily="34" charset="-122"/>
                <a:ea typeface="微软雅黑" pitchFamily="34" charset="-122"/>
              </a:rPr>
              <a:t>”</a:t>
            </a:r>
            <a:r>
              <a:rPr lang="zh-CN" altLang="en-US" b="1" dirty="0" smtClean="0">
                <a:solidFill>
                  <a:srgbClr val="002060"/>
                </a:solidFill>
                <a:latin typeface="微软雅黑" pitchFamily="34" charset="-122"/>
                <a:ea typeface="微软雅黑" pitchFamily="34" charset="-122"/>
              </a:rPr>
              <a:t>封装，创建在即的</a:t>
            </a:r>
            <a:r>
              <a:rPr lang="en-US" altLang="zh-CN" b="1" dirty="0" smtClean="0">
                <a:solidFill>
                  <a:srgbClr val="002060"/>
                </a:solidFill>
                <a:latin typeface="微软雅黑" pitchFamily="34" charset="-122"/>
                <a:ea typeface="微软雅黑" pitchFamily="34" charset="-122"/>
              </a:rPr>
              <a:t>JSON</a:t>
            </a:r>
            <a:r>
              <a:rPr lang="zh-CN" altLang="en-US" b="1" dirty="0" smtClean="0">
                <a:solidFill>
                  <a:srgbClr val="002060"/>
                </a:solidFill>
                <a:latin typeface="微软雅黑" pitchFamily="34" charset="-122"/>
                <a:ea typeface="微软雅黑" pitchFamily="34" charset="-122"/>
              </a:rPr>
              <a:t>格式。</a:t>
            </a:r>
            <a:endParaRPr lang="en-US" altLang="zh-CN" b="1" dirty="0" smtClean="0">
              <a:solidFill>
                <a:srgbClr val="002060"/>
              </a:solidFill>
              <a:latin typeface="微软雅黑" pitchFamily="34" charset="-122"/>
              <a:ea typeface="微软雅黑" pitchFamily="34" charset="-122"/>
            </a:endParaRPr>
          </a:p>
          <a:p>
            <a:endParaRPr lang="en-US" altLang="zh-CN" b="1" dirty="0" smtClean="0">
              <a:latin typeface="微软雅黑" pitchFamily="34" charset="-122"/>
              <a:ea typeface="微软雅黑" pitchFamily="34" charset="-122"/>
            </a:endParaRPr>
          </a:p>
          <a:p>
            <a:endParaRPr lang="zh-CN" altLang="en-US" b="1" dirty="0" smtClean="0">
              <a:latin typeface="微软雅黑" pitchFamily="34" charset="-122"/>
              <a:ea typeface="微软雅黑" pitchFamily="34" charset="-122"/>
            </a:endParaRPr>
          </a:p>
        </p:txBody>
      </p:sp>
    </p:spTree>
    <p:extLst>
      <p:ext uri="{BB962C8B-B14F-4D97-AF65-F5344CB8AC3E}">
        <p14:creationId xmlns="" xmlns:p14="http://schemas.microsoft.com/office/powerpoint/2010/main" val="5254816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effectLst>
                  <a:outerShdw blurRad="38100" dist="38100" dir="2700000" algn="tl">
                    <a:srgbClr val="000000">
                      <a:alpha val="43137"/>
                    </a:srgbClr>
                  </a:outerShdw>
                </a:effectLst>
              </a:rPr>
              <a:t>2.</a:t>
            </a:r>
            <a:endParaRPr lang="zh-CN" altLang="en-US" dirty="0">
              <a:effectLst>
                <a:outerShdw blurRad="38100" dist="38100" dir="2700000" algn="tl">
                  <a:srgbClr val="000000">
                    <a:alpha val="43137"/>
                  </a:srgbClr>
                </a:outerShdw>
              </a:effectLst>
            </a:endParaRPr>
          </a:p>
        </p:txBody>
      </p:sp>
      <p:sp>
        <p:nvSpPr>
          <p:cNvPr id="3" name="文本占位符 2"/>
          <p:cNvSpPr>
            <a:spLocks noGrp="1"/>
          </p:cNvSpPr>
          <p:nvPr>
            <p:ph type="body" sz="quarter" idx="13"/>
          </p:nvPr>
        </p:nvSpPr>
        <p:spPr>
          <a:xfrm>
            <a:off x="1357724" y="648125"/>
            <a:ext cx="3107071" cy="374569"/>
          </a:xfrm>
        </p:spPr>
        <p:txBody>
          <a:bodyPr/>
          <a:lstStyle/>
          <a:p>
            <a:r>
              <a:rPr lang="zh-CN" altLang="en-US" dirty="0" smtClean="0"/>
              <a:t>项目目标</a:t>
            </a:r>
            <a:endParaRPr lang="zh-CN" altLang="en-US" dirty="0"/>
          </a:p>
        </p:txBody>
      </p:sp>
      <p:grpSp>
        <p:nvGrpSpPr>
          <p:cNvPr id="4" name="组合 15"/>
          <p:cNvGrpSpPr/>
          <p:nvPr/>
        </p:nvGrpSpPr>
        <p:grpSpPr>
          <a:xfrm>
            <a:off x="1291069" y="239150"/>
            <a:ext cx="2016575" cy="415464"/>
            <a:chOff x="1291069" y="239150"/>
            <a:chExt cx="2016575" cy="415464"/>
          </a:xfrm>
        </p:grpSpPr>
        <p:cxnSp>
          <p:nvCxnSpPr>
            <p:cNvPr id="17" name="直接连接符 16"/>
            <p:cNvCxnSpPr/>
            <p:nvPr/>
          </p:nvCxnSpPr>
          <p:spPr>
            <a:xfrm>
              <a:off x="1345695" y="239150"/>
              <a:ext cx="12032" cy="415464"/>
            </a:xfrm>
            <a:prstGeom prst="line">
              <a:avLst/>
            </a:prstGeom>
            <a:ln w="19050">
              <a:solidFill>
                <a:schemeClr val="accent5">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1291069" y="560853"/>
              <a:ext cx="1179096" cy="0"/>
            </a:xfrm>
            <a:prstGeom prst="line">
              <a:avLst/>
            </a:prstGeom>
            <a:ln w="19050">
              <a:solidFill>
                <a:schemeClr val="accent5">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45695" y="253076"/>
              <a:ext cx="1961949" cy="307777"/>
            </a:xfrm>
            <a:prstGeom prst="rect">
              <a:avLst/>
            </a:prstGeom>
          </p:spPr>
          <p:txBody>
            <a:bodyPr wrap="square">
              <a:spAutoFit/>
            </a:bodyPr>
            <a:lstStyle/>
            <a:p>
              <a:r>
                <a:rPr lang="zh-CN" altLang="en-US" sz="1400" b="1" dirty="0" smtClean="0">
                  <a:solidFill>
                    <a:schemeClr val="bg1">
                      <a:lumMod val="50000"/>
                    </a:schemeClr>
                  </a:solidFill>
                  <a:latin typeface="微软雅黑" panose="020B0503020204020204" pitchFamily="34" charset="-122"/>
                  <a:ea typeface="微软雅黑" panose="020B0503020204020204" pitchFamily="34" charset="-122"/>
                </a:rPr>
                <a:t>项目描述</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30" name="矩形 12"/>
          <p:cNvSpPr>
            <a:spLocks noChangeArrowheads="1"/>
          </p:cNvSpPr>
          <p:nvPr/>
        </p:nvSpPr>
        <p:spPr bwMode="auto">
          <a:xfrm>
            <a:off x="1705970" y="1464806"/>
            <a:ext cx="9608024" cy="47089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50000"/>
              </a:lnSpc>
              <a:buFont typeface="Wingdings" pitchFamily="2" charset="2"/>
              <a:buChar char="u"/>
            </a:pPr>
            <a:r>
              <a:rPr lang="zh-CN" altLang="en-US" sz="2000" b="1" dirty="0" smtClean="0">
                <a:solidFill>
                  <a:srgbClr val="002060"/>
                </a:solidFill>
                <a:latin typeface="微软雅黑" panose="020B0503020204020204" pitchFamily="34" charset="-122"/>
                <a:ea typeface="微软雅黑" panose="020B0503020204020204" pitchFamily="34" charset="-122"/>
                <a:sym typeface="微软雅黑" panose="020B0503020204020204" pitchFamily="34" charset="-122"/>
              </a:rPr>
              <a:t>信息推送</a:t>
            </a:r>
            <a:endParaRPr lang="en-US" altLang="zh-CN" sz="2000" b="1" dirty="0" smtClean="0">
              <a:solidFill>
                <a:srgbClr val="00206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eaLnBrk="1" hangingPunct="1">
              <a:lnSpc>
                <a:spcPct val="150000"/>
              </a:lnSpc>
            </a:pPr>
            <a:r>
              <a:rPr lang="en-US" altLang="zh-CN" sz="20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基于用户偏好、业务关系、行为分析等内容在各级页面实现个性化推送；</a:t>
            </a:r>
          </a:p>
          <a:p>
            <a:pPr marL="457200" indent="-457200" eaLnBrk="1" hangingPunct="1">
              <a:lnSpc>
                <a:spcPct val="150000"/>
              </a:lnSpc>
              <a:buFont typeface="Wingdings" pitchFamily="2" charset="2"/>
              <a:buChar char="u"/>
            </a:pPr>
            <a:r>
              <a:rPr lang="zh-CN" altLang="en-US" sz="2000" b="1" dirty="0" smtClean="0">
                <a:solidFill>
                  <a:srgbClr val="002060"/>
                </a:solidFill>
                <a:latin typeface="微软雅黑" panose="020B0503020204020204" pitchFamily="34" charset="-122"/>
                <a:ea typeface="微软雅黑" panose="020B0503020204020204" pitchFamily="34" charset="-122"/>
                <a:sym typeface="微软雅黑" panose="020B0503020204020204" pitchFamily="34" charset="-122"/>
              </a:rPr>
              <a:t>热点推送</a:t>
            </a:r>
            <a:endParaRPr lang="en-US" altLang="zh-CN" sz="2000" b="1" dirty="0" smtClean="0">
              <a:solidFill>
                <a:srgbClr val="00206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eaLnBrk="1" hangingPunct="1">
              <a:lnSpc>
                <a:spcPct val="150000"/>
              </a:lnSpc>
            </a:pPr>
            <a:r>
              <a:rPr lang="en-US" altLang="zh-CN" sz="20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基于行为分析推送热点对象、词条和信息等；</a:t>
            </a:r>
          </a:p>
          <a:p>
            <a:pPr marL="457200" indent="-457200" eaLnBrk="1" hangingPunct="1">
              <a:lnSpc>
                <a:spcPct val="150000"/>
              </a:lnSpc>
              <a:buFont typeface="Wingdings" pitchFamily="2" charset="2"/>
              <a:buChar char="u"/>
            </a:pPr>
            <a:r>
              <a:rPr lang="zh-CN" altLang="en-US" sz="2000" b="1" dirty="0" smtClean="0">
                <a:solidFill>
                  <a:srgbClr val="002060"/>
                </a:solidFill>
                <a:latin typeface="微软雅黑" panose="020B0503020204020204" pitchFamily="34" charset="-122"/>
                <a:ea typeface="微软雅黑" panose="020B0503020204020204" pitchFamily="34" charset="-122"/>
                <a:sym typeface="微软雅黑" panose="020B0503020204020204" pitchFamily="34" charset="-122"/>
              </a:rPr>
              <a:t>短语搜索</a:t>
            </a:r>
            <a:endParaRPr lang="en-US" altLang="zh-CN" sz="2000" b="1" dirty="0" smtClean="0">
              <a:solidFill>
                <a:srgbClr val="00206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eaLnBrk="1" hangingPunct="1">
              <a:lnSpc>
                <a:spcPct val="150000"/>
              </a:lnSpc>
            </a:pPr>
            <a:r>
              <a:rPr lang="en-US" altLang="zh-CN" sz="20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输入短语搜索平台中定义的百科、综合应用、数据服务等内容；</a:t>
            </a:r>
          </a:p>
          <a:p>
            <a:pPr marL="457200" indent="-457200" eaLnBrk="1" hangingPunct="1">
              <a:lnSpc>
                <a:spcPct val="150000"/>
              </a:lnSpc>
              <a:buFont typeface="Wingdings" pitchFamily="2" charset="2"/>
              <a:buChar char="u"/>
            </a:pPr>
            <a:r>
              <a:rPr lang="zh-CN" altLang="en-US" sz="2000" b="1" dirty="0" smtClean="0">
                <a:solidFill>
                  <a:srgbClr val="002060"/>
                </a:solidFill>
                <a:latin typeface="微软雅黑" panose="020B0503020204020204" pitchFamily="34" charset="-122"/>
                <a:ea typeface="微软雅黑" panose="020B0503020204020204" pitchFamily="34" charset="-122"/>
                <a:sym typeface="微软雅黑" panose="020B0503020204020204" pitchFamily="34" charset="-122"/>
              </a:rPr>
              <a:t>场景搜索</a:t>
            </a:r>
            <a:endParaRPr lang="en-US" altLang="zh-CN" sz="2000" b="1" dirty="0" smtClean="0">
              <a:solidFill>
                <a:srgbClr val="00206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eaLnBrk="1" hangingPunct="1">
              <a:lnSpc>
                <a:spcPct val="150000"/>
              </a:lnSpc>
            </a:pPr>
            <a:r>
              <a:rPr lang="en-US" altLang="zh-CN" sz="20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在勘探、开发等业务场景中搜索相关信息，如百科内容填充；</a:t>
            </a:r>
          </a:p>
          <a:p>
            <a:pPr marL="457200" indent="-457200" eaLnBrk="1" hangingPunct="1">
              <a:lnSpc>
                <a:spcPct val="150000"/>
              </a:lnSpc>
              <a:buFont typeface="Wingdings" pitchFamily="2" charset="2"/>
              <a:buChar char="u"/>
            </a:pPr>
            <a:r>
              <a:rPr lang="zh-CN" altLang="en-US" sz="2000" b="1" dirty="0" smtClean="0">
                <a:solidFill>
                  <a:srgbClr val="002060"/>
                </a:solidFill>
                <a:latin typeface="微软雅黑" panose="020B0503020204020204" pitchFamily="34" charset="-122"/>
                <a:ea typeface="微软雅黑" panose="020B0503020204020204" pitchFamily="34" charset="-122"/>
                <a:sym typeface="微软雅黑" panose="020B0503020204020204" pitchFamily="34" charset="-122"/>
              </a:rPr>
              <a:t>知识关联</a:t>
            </a:r>
            <a:endParaRPr lang="en-US" altLang="zh-CN" sz="2000" b="1" dirty="0" smtClean="0">
              <a:solidFill>
                <a:srgbClr val="00206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eaLnBrk="1" hangingPunct="1">
              <a:lnSpc>
                <a:spcPct val="150000"/>
              </a:lnSpc>
            </a:pPr>
            <a:r>
              <a:rPr lang="en-US" altLang="zh-CN" sz="20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推荐信息相关的业务对象、业务信息和业务功能。</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 xmlns:p14="http://schemas.microsoft.com/office/powerpoint/2010/main" val="1196552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effectLst>
                  <a:outerShdw blurRad="38100" dist="38100" dir="2700000" algn="tl">
                    <a:srgbClr val="000000">
                      <a:alpha val="43137"/>
                    </a:srgbClr>
                  </a:outerShdw>
                </a:effectLst>
              </a:rPr>
              <a:t>3.</a:t>
            </a:r>
            <a:endParaRPr lang="zh-CN" altLang="en-US" dirty="0">
              <a:effectLst>
                <a:outerShdw blurRad="38100" dist="38100" dir="2700000" algn="tl">
                  <a:srgbClr val="000000">
                    <a:alpha val="43137"/>
                  </a:srgbClr>
                </a:outerShdw>
              </a:effectLst>
            </a:endParaRPr>
          </a:p>
        </p:txBody>
      </p:sp>
      <p:sp>
        <p:nvSpPr>
          <p:cNvPr id="3" name="文本占位符 2"/>
          <p:cNvSpPr>
            <a:spLocks noGrp="1"/>
          </p:cNvSpPr>
          <p:nvPr>
            <p:ph type="body" sz="quarter" idx="13"/>
          </p:nvPr>
        </p:nvSpPr>
        <p:spPr>
          <a:xfrm>
            <a:off x="1357724" y="648125"/>
            <a:ext cx="3107071" cy="374569"/>
          </a:xfrm>
        </p:spPr>
        <p:txBody>
          <a:bodyPr/>
          <a:lstStyle/>
          <a:p>
            <a:r>
              <a:rPr lang="zh-CN" altLang="en-US" dirty="0" smtClean="0"/>
              <a:t>开发任务</a:t>
            </a:r>
            <a:endParaRPr lang="zh-CN" altLang="en-US" dirty="0"/>
          </a:p>
        </p:txBody>
      </p:sp>
      <p:grpSp>
        <p:nvGrpSpPr>
          <p:cNvPr id="4" name="组合 15"/>
          <p:cNvGrpSpPr/>
          <p:nvPr/>
        </p:nvGrpSpPr>
        <p:grpSpPr>
          <a:xfrm>
            <a:off x="1291069" y="239150"/>
            <a:ext cx="2016575" cy="415464"/>
            <a:chOff x="1291069" y="239150"/>
            <a:chExt cx="2016575" cy="415464"/>
          </a:xfrm>
        </p:grpSpPr>
        <p:cxnSp>
          <p:nvCxnSpPr>
            <p:cNvPr id="17" name="直接连接符 16"/>
            <p:cNvCxnSpPr/>
            <p:nvPr/>
          </p:nvCxnSpPr>
          <p:spPr>
            <a:xfrm>
              <a:off x="1345695" y="239150"/>
              <a:ext cx="12032" cy="415464"/>
            </a:xfrm>
            <a:prstGeom prst="line">
              <a:avLst/>
            </a:prstGeom>
            <a:ln w="19050">
              <a:solidFill>
                <a:schemeClr val="accent5">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1291069" y="560853"/>
              <a:ext cx="1179096" cy="0"/>
            </a:xfrm>
            <a:prstGeom prst="line">
              <a:avLst/>
            </a:prstGeom>
            <a:ln w="19050">
              <a:solidFill>
                <a:schemeClr val="accent5">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45695" y="253076"/>
              <a:ext cx="1961949" cy="307777"/>
            </a:xfrm>
            <a:prstGeom prst="rect">
              <a:avLst/>
            </a:prstGeom>
          </p:spPr>
          <p:txBody>
            <a:bodyPr wrap="square">
              <a:spAutoFit/>
            </a:bodyPr>
            <a:lstStyle/>
            <a:p>
              <a:r>
                <a:rPr lang="zh-CN" altLang="en-US" sz="1400" b="1" dirty="0" smtClean="0">
                  <a:solidFill>
                    <a:schemeClr val="bg1">
                      <a:lumMod val="50000"/>
                    </a:schemeClr>
                  </a:solidFill>
                  <a:latin typeface="微软雅黑" panose="020B0503020204020204" pitchFamily="34" charset="-122"/>
                  <a:ea typeface="微软雅黑" panose="020B0503020204020204" pitchFamily="34" charset="-122"/>
                </a:rPr>
                <a:t>项目描述</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30" name="矩形 12"/>
          <p:cNvSpPr>
            <a:spLocks noChangeArrowheads="1"/>
          </p:cNvSpPr>
          <p:nvPr/>
        </p:nvSpPr>
        <p:spPr bwMode="auto">
          <a:xfrm>
            <a:off x="1705970" y="1464806"/>
            <a:ext cx="9608024" cy="3970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50000"/>
              </a:lnSpc>
              <a:buFont typeface="Wingdings" pitchFamily="2" charset="2"/>
              <a:buChar char="p"/>
            </a:pPr>
            <a:r>
              <a:rPr lang="zh-CN" altLang="en-US" sz="2800" b="1" dirty="0" smtClean="0">
                <a:solidFill>
                  <a:srgbClr val="FF0000"/>
                </a:solidFill>
                <a:latin typeface="微软雅黑" pitchFamily="34" charset="-122"/>
                <a:ea typeface="微软雅黑" pitchFamily="34" charset="-122"/>
                <a:sym typeface="微软雅黑" panose="020B0503020204020204" pitchFamily="34" charset="-122"/>
              </a:rPr>
              <a:t> </a:t>
            </a:r>
            <a:r>
              <a:rPr lang="zh-CN" altLang="en-US" sz="2800" b="1" dirty="0" smtClean="0">
                <a:solidFill>
                  <a:srgbClr val="002060"/>
                </a:solidFill>
                <a:latin typeface="微软雅黑" pitchFamily="34" charset="-122"/>
                <a:ea typeface="微软雅黑" pitchFamily="34" charset="-122"/>
                <a:sym typeface="微软雅黑" panose="020B0503020204020204" pitchFamily="34" charset="-122"/>
              </a:rPr>
              <a:t>业务分类体系建设</a:t>
            </a:r>
            <a:endParaRPr lang="en-US" altLang="zh-CN" sz="2800" b="1" dirty="0" smtClean="0">
              <a:solidFill>
                <a:srgbClr val="002060"/>
              </a:solidFill>
              <a:latin typeface="微软雅黑" pitchFamily="34" charset="-122"/>
              <a:ea typeface="微软雅黑" pitchFamily="34" charset="-122"/>
              <a:sym typeface="微软雅黑" panose="020B0503020204020204" pitchFamily="34" charset="-122"/>
            </a:endParaRPr>
          </a:p>
          <a:p>
            <a:pPr marL="457200" indent="-457200" eaLnBrk="1" hangingPunct="1">
              <a:lnSpc>
                <a:spcPct val="150000"/>
              </a:lnSpc>
              <a:buFont typeface="Wingdings" pitchFamily="2" charset="2"/>
              <a:buChar char="p"/>
            </a:pPr>
            <a:r>
              <a:rPr lang="zh-CN" altLang="en-US" sz="2800" b="1" dirty="0" smtClean="0">
                <a:solidFill>
                  <a:srgbClr val="FF0000"/>
                </a:solidFill>
                <a:latin typeface="微软雅黑" pitchFamily="34" charset="-122"/>
                <a:ea typeface="微软雅黑" pitchFamily="34" charset="-122"/>
                <a:sym typeface="微软雅黑" panose="020B0503020204020204" pitchFamily="34" charset="-122"/>
              </a:rPr>
              <a:t> </a:t>
            </a:r>
            <a:r>
              <a:rPr lang="zh-CN" altLang="en-US" sz="2800" b="1" dirty="0" smtClean="0">
                <a:solidFill>
                  <a:srgbClr val="002060"/>
                </a:solidFill>
                <a:latin typeface="微软雅黑" pitchFamily="34" charset="-122"/>
                <a:ea typeface="微软雅黑" pitchFamily="34" charset="-122"/>
                <a:sym typeface="微软雅黑" panose="020B0503020204020204" pitchFamily="34" charset="-122"/>
              </a:rPr>
              <a:t>信息共享数据接入</a:t>
            </a:r>
            <a:endParaRPr lang="en-US" altLang="zh-CN" sz="2800" b="1" dirty="0" smtClean="0">
              <a:solidFill>
                <a:srgbClr val="002060"/>
              </a:solidFill>
              <a:latin typeface="微软雅黑" pitchFamily="34" charset="-122"/>
              <a:ea typeface="微软雅黑" pitchFamily="34" charset="-122"/>
              <a:sym typeface="微软雅黑" panose="020B0503020204020204" pitchFamily="34" charset="-122"/>
            </a:endParaRPr>
          </a:p>
          <a:p>
            <a:pPr marL="457200" indent="-457200" eaLnBrk="1" hangingPunct="1">
              <a:lnSpc>
                <a:spcPct val="150000"/>
              </a:lnSpc>
              <a:buFont typeface="Wingdings" pitchFamily="2" charset="2"/>
              <a:buChar char="p"/>
            </a:pPr>
            <a:r>
              <a:rPr lang="zh-CN" altLang="en-US" sz="2800" b="1" dirty="0" smtClean="0">
                <a:solidFill>
                  <a:srgbClr val="FF0000"/>
                </a:solidFill>
                <a:latin typeface="微软雅黑" pitchFamily="34" charset="-122"/>
                <a:ea typeface="微软雅黑" pitchFamily="34" charset="-122"/>
                <a:sym typeface="微软雅黑" panose="020B0503020204020204" pitchFamily="34" charset="-122"/>
              </a:rPr>
              <a:t> </a:t>
            </a:r>
            <a:r>
              <a:rPr lang="zh-CN" altLang="en-US" sz="2800" b="1" dirty="0" smtClean="0">
                <a:solidFill>
                  <a:srgbClr val="002060"/>
                </a:solidFill>
                <a:latin typeface="微软雅黑" pitchFamily="34" charset="-122"/>
                <a:ea typeface="微软雅黑" pitchFamily="34" charset="-122"/>
                <a:sym typeface="微软雅黑" panose="020B0503020204020204" pitchFamily="34" charset="-122"/>
              </a:rPr>
              <a:t>智能搜索技术研发</a:t>
            </a:r>
            <a:endParaRPr lang="en-US" altLang="zh-CN" sz="2800" b="1" dirty="0" smtClean="0">
              <a:solidFill>
                <a:srgbClr val="002060"/>
              </a:solidFill>
              <a:latin typeface="微软雅黑" pitchFamily="34" charset="-122"/>
              <a:ea typeface="微软雅黑" pitchFamily="34" charset="-122"/>
              <a:sym typeface="微软雅黑" panose="020B0503020204020204" pitchFamily="34" charset="-122"/>
            </a:endParaRPr>
          </a:p>
          <a:p>
            <a:pPr marL="457200" indent="-457200" eaLnBrk="1" hangingPunct="1">
              <a:lnSpc>
                <a:spcPct val="150000"/>
              </a:lnSpc>
              <a:buFont typeface="Wingdings" pitchFamily="2" charset="2"/>
              <a:buChar char="p"/>
            </a:pPr>
            <a:r>
              <a:rPr lang="zh-CN" altLang="en-US" sz="2800" b="1" dirty="0" smtClean="0">
                <a:solidFill>
                  <a:srgbClr val="FF0000"/>
                </a:solidFill>
                <a:latin typeface="微软雅黑" pitchFamily="34" charset="-122"/>
                <a:ea typeface="微软雅黑" pitchFamily="34" charset="-122"/>
                <a:sym typeface="微软雅黑" panose="020B0503020204020204" pitchFamily="34" charset="-122"/>
              </a:rPr>
              <a:t> </a:t>
            </a:r>
            <a:r>
              <a:rPr lang="zh-CN" altLang="en-US" sz="2800" b="1" dirty="0" smtClean="0">
                <a:solidFill>
                  <a:srgbClr val="002060"/>
                </a:solidFill>
                <a:latin typeface="微软雅黑" pitchFamily="34" charset="-122"/>
                <a:ea typeface="微软雅黑" pitchFamily="34" charset="-122"/>
                <a:sym typeface="微软雅黑" panose="020B0503020204020204" pitchFamily="34" charset="-122"/>
              </a:rPr>
              <a:t>信息推送功能实现</a:t>
            </a:r>
            <a:endParaRPr lang="en-US" altLang="zh-CN" sz="2800" b="1" dirty="0" smtClean="0">
              <a:solidFill>
                <a:srgbClr val="002060"/>
              </a:solidFill>
              <a:latin typeface="微软雅黑" pitchFamily="34" charset="-122"/>
              <a:ea typeface="微软雅黑" pitchFamily="34" charset="-122"/>
              <a:sym typeface="微软雅黑" panose="020B0503020204020204" pitchFamily="34" charset="-122"/>
            </a:endParaRPr>
          </a:p>
          <a:p>
            <a:pPr marL="457200" indent="-457200" eaLnBrk="1" hangingPunct="1">
              <a:lnSpc>
                <a:spcPct val="150000"/>
              </a:lnSpc>
              <a:buFont typeface="Wingdings" pitchFamily="2" charset="2"/>
              <a:buChar char="p"/>
            </a:pPr>
            <a:r>
              <a:rPr lang="zh-CN" altLang="en-US" sz="2800" b="1" dirty="0" smtClean="0">
                <a:solidFill>
                  <a:srgbClr val="FF0000"/>
                </a:solidFill>
                <a:latin typeface="微软雅黑" pitchFamily="34" charset="-122"/>
                <a:ea typeface="微软雅黑" pitchFamily="34" charset="-122"/>
                <a:sym typeface="微软雅黑" panose="020B0503020204020204" pitchFamily="34" charset="-122"/>
              </a:rPr>
              <a:t> </a:t>
            </a:r>
            <a:r>
              <a:rPr lang="zh-CN" altLang="en-US" sz="2800" b="1" dirty="0" smtClean="0">
                <a:solidFill>
                  <a:srgbClr val="002060"/>
                </a:solidFill>
                <a:latin typeface="微软雅黑" pitchFamily="34" charset="-122"/>
                <a:ea typeface="微软雅黑" pitchFamily="34" charset="-122"/>
                <a:sym typeface="微软雅黑" panose="020B0503020204020204" pitchFamily="34" charset="-122"/>
              </a:rPr>
              <a:t>知识关联功能实现</a:t>
            </a:r>
            <a:endParaRPr lang="en-US" altLang="zh-CN" sz="2800" b="1" dirty="0" smtClean="0">
              <a:solidFill>
                <a:srgbClr val="002060"/>
              </a:solidFill>
              <a:latin typeface="微软雅黑" pitchFamily="34" charset="-122"/>
              <a:ea typeface="微软雅黑" pitchFamily="34" charset="-122"/>
              <a:sym typeface="微软雅黑" panose="020B0503020204020204" pitchFamily="34" charset="-122"/>
            </a:endParaRPr>
          </a:p>
          <a:p>
            <a:pPr marL="457200" indent="-457200" eaLnBrk="1" hangingPunct="1">
              <a:lnSpc>
                <a:spcPct val="150000"/>
              </a:lnSpc>
              <a:buFont typeface="Wingdings" pitchFamily="2" charset="2"/>
              <a:buChar char="p"/>
            </a:pPr>
            <a:r>
              <a:rPr lang="zh-CN" altLang="en-US" sz="2800" b="1" dirty="0" smtClean="0">
                <a:solidFill>
                  <a:srgbClr val="FF0000"/>
                </a:solidFill>
                <a:latin typeface="微软雅黑" pitchFamily="34" charset="-122"/>
                <a:ea typeface="微软雅黑" pitchFamily="34" charset="-122"/>
                <a:sym typeface="微软雅黑" panose="020B0503020204020204" pitchFamily="34" charset="-122"/>
              </a:rPr>
              <a:t> </a:t>
            </a:r>
            <a:r>
              <a:rPr lang="zh-CN" altLang="en-US" sz="2800" b="1" dirty="0" smtClean="0">
                <a:solidFill>
                  <a:srgbClr val="002060"/>
                </a:solidFill>
                <a:latin typeface="微软雅黑" pitchFamily="34" charset="-122"/>
                <a:ea typeface="微软雅黑" pitchFamily="34" charset="-122"/>
                <a:sym typeface="微软雅黑" panose="020B0503020204020204" pitchFamily="34" charset="-122"/>
              </a:rPr>
              <a:t>开放搜索相关服务</a:t>
            </a:r>
            <a:endParaRPr lang="zh-CN" altLang="en-US" sz="2800" b="1" dirty="0">
              <a:solidFill>
                <a:srgbClr val="002060"/>
              </a:solidFill>
              <a:latin typeface="微软雅黑" pitchFamily="34" charset="-122"/>
              <a:ea typeface="微软雅黑" pitchFamily="34" charset="-122"/>
              <a:sym typeface="微软雅黑" panose="020B0503020204020204" pitchFamily="34" charset="-122"/>
            </a:endParaRPr>
          </a:p>
        </p:txBody>
      </p:sp>
      <p:cxnSp>
        <p:nvCxnSpPr>
          <p:cNvPr id="13" name="直接连接符 12"/>
          <p:cNvCxnSpPr/>
          <p:nvPr/>
        </p:nvCxnSpPr>
        <p:spPr>
          <a:xfrm>
            <a:off x="2361064" y="2183642"/>
            <a:ext cx="2852382" cy="0"/>
          </a:xfrm>
          <a:prstGeom prst="line">
            <a:avLst/>
          </a:prstGeom>
          <a:ln w="38100" cmpd="sng">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19655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effectLst>
                  <a:outerShdw blurRad="38100" dist="38100" dir="2700000" algn="tl">
                    <a:srgbClr val="000000">
                      <a:alpha val="43137"/>
                    </a:srgbClr>
                  </a:outerShdw>
                </a:effectLst>
              </a:rPr>
              <a:t>1.</a:t>
            </a:r>
            <a:endParaRPr lang="zh-CN" altLang="en-US" dirty="0">
              <a:effectLst>
                <a:outerShdw blurRad="38100" dist="38100" dir="2700000" algn="tl">
                  <a:srgbClr val="000000">
                    <a:alpha val="43137"/>
                  </a:srgbClr>
                </a:outerShdw>
              </a:effectLst>
            </a:endParaRPr>
          </a:p>
        </p:txBody>
      </p:sp>
      <p:sp>
        <p:nvSpPr>
          <p:cNvPr id="3" name="文本占位符 2"/>
          <p:cNvSpPr>
            <a:spLocks noGrp="1"/>
          </p:cNvSpPr>
          <p:nvPr>
            <p:ph type="body" sz="quarter" idx="13"/>
          </p:nvPr>
        </p:nvSpPr>
        <p:spPr>
          <a:xfrm>
            <a:off x="1357724" y="648125"/>
            <a:ext cx="3107071" cy="374569"/>
          </a:xfrm>
        </p:spPr>
        <p:txBody>
          <a:bodyPr/>
          <a:lstStyle/>
          <a:p>
            <a:r>
              <a:rPr lang="zh-CN" altLang="en-US" dirty="0" smtClean="0"/>
              <a:t>业务分类体系建设</a:t>
            </a:r>
            <a:endParaRPr lang="zh-CN" altLang="en-US" dirty="0"/>
          </a:p>
        </p:txBody>
      </p:sp>
      <p:grpSp>
        <p:nvGrpSpPr>
          <p:cNvPr id="4" name="组合 15"/>
          <p:cNvGrpSpPr/>
          <p:nvPr/>
        </p:nvGrpSpPr>
        <p:grpSpPr>
          <a:xfrm>
            <a:off x="1291069" y="239150"/>
            <a:ext cx="2016575" cy="415464"/>
            <a:chOff x="1291069" y="239150"/>
            <a:chExt cx="2016575" cy="415464"/>
          </a:xfrm>
        </p:grpSpPr>
        <p:cxnSp>
          <p:nvCxnSpPr>
            <p:cNvPr id="17" name="直接连接符 16"/>
            <p:cNvCxnSpPr/>
            <p:nvPr/>
          </p:nvCxnSpPr>
          <p:spPr>
            <a:xfrm>
              <a:off x="1345695" y="239150"/>
              <a:ext cx="12032" cy="415464"/>
            </a:xfrm>
            <a:prstGeom prst="line">
              <a:avLst/>
            </a:prstGeom>
            <a:ln w="19050">
              <a:solidFill>
                <a:schemeClr val="accent5">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1291069" y="560853"/>
              <a:ext cx="1179096" cy="0"/>
            </a:xfrm>
            <a:prstGeom prst="line">
              <a:avLst/>
            </a:prstGeom>
            <a:ln w="19050">
              <a:solidFill>
                <a:schemeClr val="accent5">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45695" y="253076"/>
              <a:ext cx="1961949" cy="307777"/>
            </a:xfrm>
            <a:prstGeom prst="rect">
              <a:avLst/>
            </a:prstGeom>
          </p:spPr>
          <p:txBody>
            <a:bodyPr wrap="square">
              <a:spAutoFit/>
            </a:bodyPr>
            <a:lstStyle/>
            <a:p>
              <a:r>
                <a:rPr lang="zh-CN" altLang="en-US" sz="1400" b="1" dirty="0" smtClean="0">
                  <a:solidFill>
                    <a:schemeClr val="bg1">
                      <a:lumMod val="50000"/>
                    </a:schemeClr>
                  </a:solidFill>
                  <a:latin typeface="微软雅黑" panose="020B0503020204020204" pitchFamily="34" charset="-122"/>
                  <a:ea typeface="微软雅黑" panose="020B0503020204020204" pitchFamily="34" charset="-122"/>
                </a:rPr>
                <a:t>开发任务</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30" name="矩形 12"/>
          <p:cNvSpPr>
            <a:spLocks noChangeArrowheads="1"/>
          </p:cNvSpPr>
          <p:nvPr/>
        </p:nvSpPr>
        <p:spPr bwMode="auto">
          <a:xfrm>
            <a:off x="1705970" y="1464806"/>
            <a:ext cx="9608024" cy="4996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50000"/>
              </a:lnSpc>
            </a:pPr>
            <a:r>
              <a:rPr lang="zh-CN" altLang="en-US" sz="2000" b="1" dirty="0" smtClean="0">
                <a:solidFill>
                  <a:srgbClr val="002060"/>
                </a:solidFill>
                <a:latin typeface="微软雅黑" panose="020B0503020204020204" pitchFamily="34" charset="-122"/>
                <a:ea typeface="微软雅黑" panose="020B0503020204020204" pitchFamily="34" charset="-122"/>
                <a:sym typeface="微软雅黑" panose="020B0503020204020204" pitchFamily="34" charset="-122"/>
              </a:rPr>
              <a:t>建立研究、勘探、开发、储运销售、办公、财务六类信息的业务分类索引和描述体系</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矩形 10"/>
          <p:cNvSpPr/>
          <p:nvPr/>
        </p:nvSpPr>
        <p:spPr>
          <a:xfrm>
            <a:off x="1351128" y="3043451"/>
            <a:ext cx="9976514" cy="1477328"/>
          </a:xfrm>
          <a:prstGeom prst="rect">
            <a:avLst/>
          </a:prstGeom>
        </p:spPr>
        <p:txBody>
          <a:bodyPr wrap="square">
            <a:spAutoFit/>
          </a:bodyPr>
          <a:lstStyle/>
          <a:p>
            <a:r>
              <a:rPr lang="en-US" altLang="zh-CN" b="1" dirty="0" smtClean="0">
                <a:latin typeface="微软雅黑" pitchFamily="34" charset="-122"/>
                <a:ea typeface="微软雅黑" pitchFamily="34" charset="-122"/>
              </a:rPr>
              <a:t>1，</a:t>
            </a:r>
            <a:r>
              <a:rPr lang="zh-CN" altLang="en-US" b="1" dirty="0" smtClean="0">
                <a:latin typeface="微软雅黑" pitchFamily="34" charset="-122"/>
                <a:ea typeface="微软雅黑" pitchFamily="34" charset="-122"/>
              </a:rPr>
              <a:t>业务分类索引如何创建？</a:t>
            </a:r>
            <a:endParaRPr lang="en-US" altLang="zh-CN" b="1" dirty="0" smtClean="0">
              <a:latin typeface="微软雅黑" pitchFamily="34" charset="-122"/>
              <a:ea typeface="微软雅黑" pitchFamily="34" charset="-122"/>
            </a:endParaRPr>
          </a:p>
          <a:p>
            <a:endParaRPr lang="en-US" altLang="zh-CN" dirty="0" smtClean="0"/>
          </a:p>
          <a:p>
            <a:endParaRPr lang="en-US" altLang="zh-CN" dirty="0" smtClean="0"/>
          </a:p>
          <a:p>
            <a:endParaRPr lang="en-US" altLang="zh-CN" dirty="0" smtClean="0"/>
          </a:p>
          <a:p>
            <a:r>
              <a:rPr lang="en-US" altLang="zh-CN" b="1" dirty="0" smtClean="0">
                <a:latin typeface="微软雅黑" pitchFamily="34" charset="-122"/>
                <a:ea typeface="微软雅黑" pitchFamily="34" charset="-122"/>
              </a:rPr>
              <a:t>2，</a:t>
            </a:r>
            <a:r>
              <a:rPr lang="zh-CN" altLang="en-US" b="1" dirty="0" smtClean="0">
                <a:latin typeface="微软雅黑" pitchFamily="34" charset="-122"/>
                <a:ea typeface="微软雅黑" pitchFamily="34" charset="-122"/>
              </a:rPr>
              <a:t>描述体系如何实现？</a:t>
            </a:r>
          </a:p>
        </p:txBody>
      </p:sp>
    </p:spTree>
    <p:extLst>
      <p:ext uri="{BB962C8B-B14F-4D97-AF65-F5344CB8AC3E}">
        <p14:creationId xmlns="" xmlns:p14="http://schemas.microsoft.com/office/powerpoint/2010/main" val="1196552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effectLst>
                  <a:outerShdw blurRad="38100" dist="38100" dir="2700000" algn="tl">
                    <a:srgbClr val="000000">
                      <a:alpha val="43137"/>
                    </a:srgbClr>
                  </a:outerShdw>
                </a:effectLst>
              </a:rPr>
              <a:t>5.</a:t>
            </a:r>
            <a:endParaRPr lang="zh-CN" altLang="en-US" dirty="0">
              <a:effectLst>
                <a:outerShdw blurRad="38100" dist="38100" dir="2700000" algn="tl">
                  <a:srgbClr val="000000">
                    <a:alpha val="43137"/>
                  </a:srgbClr>
                </a:outerShdw>
              </a:effectLst>
            </a:endParaRPr>
          </a:p>
        </p:txBody>
      </p:sp>
      <p:sp>
        <p:nvSpPr>
          <p:cNvPr id="3" name="文本占位符 2"/>
          <p:cNvSpPr>
            <a:spLocks noGrp="1"/>
          </p:cNvSpPr>
          <p:nvPr>
            <p:ph type="body" sz="quarter" idx="13"/>
          </p:nvPr>
        </p:nvSpPr>
        <p:spPr>
          <a:xfrm>
            <a:off x="1357724" y="648125"/>
            <a:ext cx="3107071" cy="374569"/>
          </a:xfrm>
        </p:spPr>
        <p:txBody>
          <a:bodyPr/>
          <a:lstStyle/>
          <a:p>
            <a:r>
              <a:rPr lang="zh-CN" altLang="en-US" dirty="0" smtClean="0"/>
              <a:t>开发任务</a:t>
            </a:r>
            <a:endParaRPr lang="zh-CN" altLang="en-US" dirty="0"/>
          </a:p>
        </p:txBody>
      </p:sp>
      <p:grpSp>
        <p:nvGrpSpPr>
          <p:cNvPr id="4" name="组合 15"/>
          <p:cNvGrpSpPr/>
          <p:nvPr/>
        </p:nvGrpSpPr>
        <p:grpSpPr>
          <a:xfrm>
            <a:off x="1291069" y="239150"/>
            <a:ext cx="2016575" cy="415464"/>
            <a:chOff x="1291069" y="239150"/>
            <a:chExt cx="2016575" cy="415464"/>
          </a:xfrm>
        </p:grpSpPr>
        <p:cxnSp>
          <p:nvCxnSpPr>
            <p:cNvPr id="17" name="直接连接符 16"/>
            <p:cNvCxnSpPr/>
            <p:nvPr/>
          </p:nvCxnSpPr>
          <p:spPr>
            <a:xfrm>
              <a:off x="1345695" y="239150"/>
              <a:ext cx="12032" cy="415464"/>
            </a:xfrm>
            <a:prstGeom prst="line">
              <a:avLst/>
            </a:prstGeom>
            <a:ln w="19050">
              <a:solidFill>
                <a:schemeClr val="accent5">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1291069" y="560853"/>
              <a:ext cx="1179096" cy="0"/>
            </a:xfrm>
            <a:prstGeom prst="line">
              <a:avLst/>
            </a:prstGeom>
            <a:ln w="19050">
              <a:solidFill>
                <a:schemeClr val="accent5">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45695" y="253076"/>
              <a:ext cx="1961949" cy="307777"/>
            </a:xfrm>
            <a:prstGeom prst="rect">
              <a:avLst/>
            </a:prstGeom>
          </p:spPr>
          <p:txBody>
            <a:bodyPr wrap="square">
              <a:spAutoFit/>
            </a:bodyPr>
            <a:lstStyle/>
            <a:p>
              <a:r>
                <a:rPr lang="zh-CN" altLang="en-US" sz="1400" b="1" dirty="0" smtClean="0">
                  <a:solidFill>
                    <a:schemeClr val="bg1">
                      <a:lumMod val="50000"/>
                    </a:schemeClr>
                  </a:solidFill>
                  <a:latin typeface="微软雅黑" panose="020B0503020204020204" pitchFamily="34" charset="-122"/>
                  <a:ea typeface="微软雅黑" panose="020B0503020204020204" pitchFamily="34" charset="-122"/>
                </a:rPr>
                <a:t>项目描述</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30" name="矩形 12"/>
          <p:cNvSpPr>
            <a:spLocks noChangeArrowheads="1"/>
          </p:cNvSpPr>
          <p:nvPr/>
        </p:nvSpPr>
        <p:spPr bwMode="auto">
          <a:xfrm>
            <a:off x="1705970" y="1464806"/>
            <a:ext cx="9608024" cy="3970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50000"/>
              </a:lnSpc>
              <a:buFont typeface="Wingdings" pitchFamily="2" charset="2"/>
              <a:buChar char="p"/>
            </a:pPr>
            <a:r>
              <a:rPr lang="zh-CN" altLang="en-US" sz="2800" b="1" dirty="0" smtClean="0">
                <a:solidFill>
                  <a:srgbClr val="FF0000"/>
                </a:solidFill>
                <a:latin typeface="微软雅黑" pitchFamily="34" charset="-122"/>
                <a:ea typeface="微软雅黑" pitchFamily="34" charset="-122"/>
                <a:sym typeface="微软雅黑" panose="020B0503020204020204" pitchFamily="34" charset="-122"/>
              </a:rPr>
              <a:t> </a:t>
            </a:r>
            <a:r>
              <a:rPr lang="zh-CN" altLang="en-US" sz="2800" b="1" dirty="0" smtClean="0">
                <a:solidFill>
                  <a:srgbClr val="002060"/>
                </a:solidFill>
                <a:latin typeface="微软雅黑" pitchFamily="34" charset="-122"/>
                <a:ea typeface="微软雅黑" pitchFamily="34" charset="-122"/>
                <a:sym typeface="微软雅黑" panose="020B0503020204020204" pitchFamily="34" charset="-122"/>
              </a:rPr>
              <a:t>业务分类体系建设</a:t>
            </a:r>
            <a:endParaRPr lang="en-US" altLang="zh-CN" sz="2800" b="1" dirty="0" smtClean="0">
              <a:solidFill>
                <a:srgbClr val="002060"/>
              </a:solidFill>
              <a:latin typeface="微软雅黑" pitchFamily="34" charset="-122"/>
              <a:ea typeface="微软雅黑" pitchFamily="34" charset="-122"/>
              <a:sym typeface="微软雅黑" panose="020B0503020204020204" pitchFamily="34" charset="-122"/>
            </a:endParaRPr>
          </a:p>
          <a:p>
            <a:pPr marL="457200" indent="-457200" eaLnBrk="1" hangingPunct="1">
              <a:lnSpc>
                <a:spcPct val="150000"/>
              </a:lnSpc>
              <a:buFont typeface="Wingdings" pitchFamily="2" charset="2"/>
              <a:buChar char="p"/>
            </a:pPr>
            <a:r>
              <a:rPr lang="zh-CN" altLang="en-US" sz="2800" b="1" dirty="0" smtClean="0">
                <a:solidFill>
                  <a:srgbClr val="FF0000"/>
                </a:solidFill>
                <a:latin typeface="微软雅黑" pitchFamily="34" charset="-122"/>
                <a:ea typeface="微软雅黑" pitchFamily="34" charset="-122"/>
                <a:sym typeface="微软雅黑" panose="020B0503020204020204" pitchFamily="34" charset="-122"/>
              </a:rPr>
              <a:t> </a:t>
            </a:r>
            <a:r>
              <a:rPr lang="zh-CN" altLang="en-US" sz="2800" b="1" dirty="0" smtClean="0">
                <a:solidFill>
                  <a:srgbClr val="002060"/>
                </a:solidFill>
                <a:latin typeface="微软雅黑" pitchFamily="34" charset="-122"/>
                <a:ea typeface="微软雅黑" pitchFamily="34" charset="-122"/>
                <a:sym typeface="微软雅黑" panose="020B0503020204020204" pitchFamily="34" charset="-122"/>
              </a:rPr>
              <a:t>信息共享数据接入</a:t>
            </a:r>
            <a:endParaRPr lang="en-US" altLang="zh-CN" sz="2800" b="1" dirty="0" smtClean="0">
              <a:solidFill>
                <a:srgbClr val="002060"/>
              </a:solidFill>
              <a:latin typeface="微软雅黑" pitchFamily="34" charset="-122"/>
              <a:ea typeface="微软雅黑" pitchFamily="34" charset="-122"/>
              <a:sym typeface="微软雅黑" panose="020B0503020204020204" pitchFamily="34" charset="-122"/>
            </a:endParaRPr>
          </a:p>
          <a:p>
            <a:pPr marL="457200" indent="-457200" eaLnBrk="1" hangingPunct="1">
              <a:lnSpc>
                <a:spcPct val="150000"/>
              </a:lnSpc>
              <a:buFont typeface="Wingdings" pitchFamily="2" charset="2"/>
              <a:buChar char="p"/>
            </a:pPr>
            <a:r>
              <a:rPr lang="zh-CN" altLang="en-US" sz="2800" b="1" dirty="0" smtClean="0">
                <a:solidFill>
                  <a:srgbClr val="FF0000"/>
                </a:solidFill>
                <a:latin typeface="微软雅黑" pitchFamily="34" charset="-122"/>
                <a:ea typeface="微软雅黑" pitchFamily="34" charset="-122"/>
                <a:sym typeface="微软雅黑" panose="020B0503020204020204" pitchFamily="34" charset="-122"/>
              </a:rPr>
              <a:t> </a:t>
            </a:r>
            <a:r>
              <a:rPr lang="zh-CN" altLang="en-US" sz="2800" b="1" dirty="0" smtClean="0">
                <a:solidFill>
                  <a:srgbClr val="002060"/>
                </a:solidFill>
                <a:latin typeface="微软雅黑" pitchFamily="34" charset="-122"/>
                <a:ea typeface="微软雅黑" pitchFamily="34" charset="-122"/>
                <a:sym typeface="微软雅黑" panose="020B0503020204020204" pitchFamily="34" charset="-122"/>
              </a:rPr>
              <a:t>智能搜索技术研发</a:t>
            </a:r>
            <a:endParaRPr lang="en-US" altLang="zh-CN" sz="2800" b="1" dirty="0" smtClean="0">
              <a:solidFill>
                <a:srgbClr val="002060"/>
              </a:solidFill>
              <a:latin typeface="微软雅黑" pitchFamily="34" charset="-122"/>
              <a:ea typeface="微软雅黑" pitchFamily="34" charset="-122"/>
              <a:sym typeface="微软雅黑" panose="020B0503020204020204" pitchFamily="34" charset="-122"/>
            </a:endParaRPr>
          </a:p>
          <a:p>
            <a:pPr marL="457200" indent="-457200" eaLnBrk="1" hangingPunct="1">
              <a:lnSpc>
                <a:spcPct val="150000"/>
              </a:lnSpc>
              <a:buFont typeface="Wingdings" pitchFamily="2" charset="2"/>
              <a:buChar char="p"/>
            </a:pPr>
            <a:r>
              <a:rPr lang="zh-CN" altLang="en-US" sz="2800" b="1" dirty="0" smtClean="0">
                <a:solidFill>
                  <a:srgbClr val="FF0000"/>
                </a:solidFill>
                <a:latin typeface="微软雅黑" pitchFamily="34" charset="-122"/>
                <a:ea typeface="微软雅黑" pitchFamily="34" charset="-122"/>
                <a:sym typeface="微软雅黑" panose="020B0503020204020204" pitchFamily="34" charset="-122"/>
              </a:rPr>
              <a:t> </a:t>
            </a:r>
            <a:r>
              <a:rPr lang="zh-CN" altLang="en-US" sz="2800" b="1" dirty="0" smtClean="0">
                <a:solidFill>
                  <a:srgbClr val="002060"/>
                </a:solidFill>
                <a:latin typeface="微软雅黑" pitchFamily="34" charset="-122"/>
                <a:ea typeface="微软雅黑" pitchFamily="34" charset="-122"/>
                <a:sym typeface="微软雅黑" panose="020B0503020204020204" pitchFamily="34" charset="-122"/>
              </a:rPr>
              <a:t>信息推送功能实现</a:t>
            </a:r>
            <a:endParaRPr lang="en-US" altLang="zh-CN" sz="2800" b="1" dirty="0" smtClean="0">
              <a:solidFill>
                <a:srgbClr val="002060"/>
              </a:solidFill>
              <a:latin typeface="微软雅黑" pitchFamily="34" charset="-122"/>
              <a:ea typeface="微软雅黑" pitchFamily="34" charset="-122"/>
              <a:sym typeface="微软雅黑" panose="020B0503020204020204" pitchFamily="34" charset="-122"/>
            </a:endParaRPr>
          </a:p>
          <a:p>
            <a:pPr marL="457200" indent="-457200" eaLnBrk="1" hangingPunct="1">
              <a:lnSpc>
                <a:spcPct val="150000"/>
              </a:lnSpc>
              <a:buFont typeface="Wingdings" pitchFamily="2" charset="2"/>
              <a:buChar char="p"/>
            </a:pPr>
            <a:r>
              <a:rPr lang="zh-CN" altLang="en-US" sz="2800" b="1" dirty="0" smtClean="0">
                <a:solidFill>
                  <a:srgbClr val="FF0000"/>
                </a:solidFill>
                <a:latin typeface="微软雅黑" pitchFamily="34" charset="-122"/>
                <a:ea typeface="微软雅黑" pitchFamily="34" charset="-122"/>
                <a:sym typeface="微软雅黑" panose="020B0503020204020204" pitchFamily="34" charset="-122"/>
              </a:rPr>
              <a:t> </a:t>
            </a:r>
            <a:r>
              <a:rPr lang="zh-CN" altLang="en-US" sz="2800" b="1" dirty="0" smtClean="0">
                <a:solidFill>
                  <a:srgbClr val="002060"/>
                </a:solidFill>
                <a:latin typeface="微软雅黑" pitchFamily="34" charset="-122"/>
                <a:ea typeface="微软雅黑" pitchFamily="34" charset="-122"/>
                <a:sym typeface="微软雅黑" panose="020B0503020204020204" pitchFamily="34" charset="-122"/>
              </a:rPr>
              <a:t>知识关联功能实现</a:t>
            </a:r>
            <a:endParaRPr lang="en-US" altLang="zh-CN" sz="2800" b="1" dirty="0" smtClean="0">
              <a:solidFill>
                <a:srgbClr val="002060"/>
              </a:solidFill>
              <a:latin typeface="微软雅黑" pitchFamily="34" charset="-122"/>
              <a:ea typeface="微软雅黑" pitchFamily="34" charset="-122"/>
              <a:sym typeface="微软雅黑" panose="020B0503020204020204" pitchFamily="34" charset="-122"/>
            </a:endParaRPr>
          </a:p>
          <a:p>
            <a:pPr marL="457200" indent="-457200" eaLnBrk="1" hangingPunct="1">
              <a:lnSpc>
                <a:spcPct val="150000"/>
              </a:lnSpc>
              <a:buFont typeface="Wingdings" pitchFamily="2" charset="2"/>
              <a:buChar char="p"/>
            </a:pPr>
            <a:r>
              <a:rPr lang="zh-CN" altLang="en-US" sz="2800" b="1" dirty="0" smtClean="0">
                <a:solidFill>
                  <a:srgbClr val="FF0000"/>
                </a:solidFill>
                <a:latin typeface="微软雅黑" pitchFamily="34" charset="-122"/>
                <a:ea typeface="微软雅黑" pitchFamily="34" charset="-122"/>
                <a:sym typeface="微软雅黑" panose="020B0503020204020204" pitchFamily="34" charset="-122"/>
              </a:rPr>
              <a:t> </a:t>
            </a:r>
            <a:r>
              <a:rPr lang="zh-CN" altLang="en-US" sz="2800" b="1" dirty="0" smtClean="0">
                <a:solidFill>
                  <a:srgbClr val="002060"/>
                </a:solidFill>
                <a:latin typeface="微软雅黑" pitchFamily="34" charset="-122"/>
                <a:ea typeface="微软雅黑" pitchFamily="34" charset="-122"/>
                <a:sym typeface="微软雅黑" panose="020B0503020204020204" pitchFamily="34" charset="-122"/>
              </a:rPr>
              <a:t>开放搜索相关服务</a:t>
            </a:r>
            <a:endParaRPr lang="zh-CN" altLang="en-US" sz="2800" b="1" dirty="0">
              <a:solidFill>
                <a:srgbClr val="002060"/>
              </a:solidFill>
              <a:latin typeface="微软雅黑" pitchFamily="34" charset="-122"/>
              <a:ea typeface="微软雅黑" pitchFamily="34" charset="-122"/>
              <a:sym typeface="微软雅黑" panose="020B0503020204020204" pitchFamily="34" charset="-122"/>
            </a:endParaRPr>
          </a:p>
        </p:txBody>
      </p:sp>
      <p:cxnSp>
        <p:nvCxnSpPr>
          <p:cNvPr id="13" name="直接连接符 12"/>
          <p:cNvCxnSpPr/>
          <p:nvPr/>
        </p:nvCxnSpPr>
        <p:spPr>
          <a:xfrm>
            <a:off x="2320121" y="2770496"/>
            <a:ext cx="2852382" cy="0"/>
          </a:xfrm>
          <a:prstGeom prst="line">
            <a:avLst/>
          </a:prstGeom>
          <a:ln w="38100" cmpd="sng">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19655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effectLst>
                  <a:outerShdw blurRad="38100" dist="38100" dir="2700000" algn="tl">
                    <a:srgbClr val="000000">
                      <a:alpha val="43137"/>
                    </a:srgbClr>
                  </a:outerShdw>
                </a:effectLst>
              </a:rPr>
              <a:t>2.</a:t>
            </a:r>
            <a:endParaRPr lang="zh-CN" altLang="en-US" dirty="0">
              <a:effectLst>
                <a:outerShdw blurRad="38100" dist="38100" dir="2700000" algn="tl">
                  <a:srgbClr val="000000">
                    <a:alpha val="43137"/>
                  </a:srgbClr>
                </a:outerShdw>
              </a:effectLst>
            </a:endParaRPr>
          </a:p>
        </p:txBody>
      </p:sp>
      <p:sp>
        <p:nvSpPr>
          <p:cNvPr id="3" name="文本占位符 2"/>
          <p:cNvSpPr>
            <a:spLocks noGrp="1"/>
          </p:cNvSpPr>
          <p:nvPr>
            <p:ph type="body" sz="quarter" idx="13"/>
          </p:nvPr>
        </p:nvSpPr>
        <p:spPr>
          <a:xfrm>
            <a:off x="1357724" y="648125"/>
            <a:ext cx="3107071" cy="374569"/>
          </a:xfrm>
        </p:spPr>
        <p:txBody>
          <a:bodyPr/>
          <a:lstStyle/>
          <a:p>
            <a:r>
              <a:rPr lang="zh-CN" altLang="en-US" dirty="0" smtClean="0"/>
              <a:t>信息共享接入服务</a:t>
            </a:r>
            <a:endParaRPr lang="zh-CN" altLang="en-US" dirty="0"/>
          </a:p>
        </p:txBody>
      </p:sp>
      <p:grpSp>
        <p:nvGrpSpPr>
          <p:cNvPr id="4" name="组合 15"/>
          <p:cNvGrpSpPr/>
          <p:nvPr/>
        </p:nvGrpSpPr>
        <p:grpSpPr>
          <a:xfrm>
            <a:off x="1291069" y="239150"/>
            <a:ext cx="2016575" cy="415464"/>
            <a:chOff x="1291069" y="239150"/>
            <a:chExt cx="2016575" cy="415464"/>
          </a:xfrm>
        </p:grpSpPr>
        <p:cxnSp>
          <p:nvCxnSpPr>
            <p:cNvPr id="17" name="直接连接符 16"/>
            <p:cNvCxnSpPr/>
            <p:nvPr/>
          </p:nvCxnSpPr>
          <p:spPr>
            <a:xfrm>
              <a:off x="1345695" y="239150"/>
              <a:ext cx="12032" cy="415464"/>
            </a:xfrm>
            <a:prstGeom prst="line">
              <a:avLst/>
            </a:prstGeom>
            <a:ln w="19050">
              <a:solidFill>
                <a:schemeClr val="accent5">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1291069" y="560853"/>
              <a:ext cx="1179096" cy="0"/>
            </a:xfrm>
            <a:prstGeom prst="line">
              <a:avLst/>
            </a:prstGeom>
            <a:ln w="19050">
              <a:solidFill>
                <a:schemeClr val="accent5">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45695" y="253076"/>
              <a:ext cx="1961949" cy="307777"/>
            </a:xfrm>
            <a:prstGeom prst="rect">
              <a:avLst/>
            </a:prstGeom>
          </p:spPr>
          <p:txBody>
            <a:bodyPr wrap="square">
              <a:spAutoFit/>
            </a:bodyPr>
            <a:lstStyle/>
            <a:p>
              <a:r>
                <a:rPr lang="zh-CN" altLang="en-US" sz="1400" b="1" dirty="0" smtClean="0">
                  <a:solidFill>
                    <a:schemeClr val="bg1">
                      <a:lumMod val="50000"/>
                    </a:schemeClr>
                  </a:solidFill>
                  <a:latin typeface="微软雅黑" panose="020B0503020204020204" pitchFamily="34" charset="-122"/>
                  <a:ea typeface="微软雅黑" panose="020B0503020204020204" pitchFamily="34" charset="-122"/>
                </a:rPr>
                <a:t>开发任务</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30" name="矩形 12"/>
          <p:cNvSpPr>
            <a:spLocks noChangeArrowheads="1"/>
          </p:cNvSpPr>
          <p:nvPr/>
        </p:nvSpPr>
        <p:spPr bwMode="auto">
          <a:xfrm>
            <a:off x="1705970" y="1464806"/>
            <a:ext cx="9608024" cy="961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50000"/>
              </a:lnSpc>
            </a:pPr>
            <a:r>
              <a:rPr lang="zh-CN" altLang="en-US" sz="2000" b="1" dirty="0" smtClean="0">
                <a:solidFill>
                  <a:srgbClr val="002060"/>
                </a:solidFill>
                <a:latin typeface="微软雅黑" panose="020B0503020204020204" pitchFamily="34" charset="-122"/>
                <a:ea typeface="微软雅黑" panose="020B0503020204020204" pitchFamily="34" charset="-122"/>
                <a:sym typeface="微软雅黑" panose="020B0503020204020204" pitchFamily="34" charset="-122"/>
              </a:rPr>
              <a:t>接入研究、勘探、开发、储运销售、办公、财务六类应用需要的业务信息，</a:t>
            </a:r>
            <a:endParaRPr lang="en-US" altLang="zh-CN" sz="2000" b="1" dirty="0" smtClean="0">
              <a:solidFill>
                <a:srgbClr val="00206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eaLnBrk="1" hangingPunct="1">
              <a:lnSpc>
                <a:spcPct val="150000"/>
              </a:lnSpc>
            </a:pPr>
            <a:r>
              <a:rPr lang="zh-CN" altLang="en-US" sz="2000" b="1" dirty="0" smtClean="0">
                <a:solidFill>
                  <a:srgbClr val="002060"/>
                </a:solidFill>
                <a:latin typeface="微软雅黑" panose="020B0503020204020204" pitchFamily="34" charset="-122"/>
                <a:ea typeface="微软雅黑" panose="020B0503020204020204" pitchFamily="34" charset="-122"/>
                <a:sym typeface="微软雅黑" panose="020B0503020204020204" pitchFamily="34" charset="-122"/>
              </a:rPr>
              <a:t>建立信息分类描述索引和信息间的业务语义关系</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9"/>
          <p:cNvSpPr/>
          <p:nvPr/>
        </p:nvSpPr>
        <p:spPr>
          <a:xfrm>
            <a:off x="1351128" y="3043451"/>
            <a:ext cx="9976514" cy="2862322"/>
          </a:xfrm>
          <a:prstGeom prst="rect">
            <a:avLst/>
          </a:prstGeom>
        </p:spPr>
        <p:txBody>
          <a:bodyPr wrap="square">
            <a:spAutoFit/>
          </a:bodyPr>
          <a:lstStyle/>
          <a:p>
            <a:r>
              <a:rPr lang="en-US" altLang="zh-CN" b="1" dirty="0" smtClean="0">
                <a:latin typeface="微软雅黑" pitchFamily="34" charset="-122"/>
                <a:ea typeface="微软雅黑" pitchFamily="34" charset="-122"/>
              </a:rPr>
              <a:t>1，</a:t>
            </a:r>
            <a:r>
              <a:rPr lang="zh-CN" altLang="en-US" b="1" dirty="0" smtClean="0">
                <a:latin typeface="微软雅黑" pitchFamily="34" charset="-122"/>
                <a:ea typeface="微软雅黑" pitchFamily="34" charset="-122"/>
              </a:rPr>
              <a:t>接入方式？</a:t>
            </a:r>
            <a:endParaRPr lang="en-US" altLang="zh-CN" b="1" dirty="0" smtClean="0">
              <a:latin typeface="微软雅黑" pitchFamily="34" charset="-122"/>
              <a:ea typeface="微软雅黑" pitchFamily="34" charset="-122"/>
            </a:endParaRPr>
          </a:p>
          <a:p>
            <a:endParaRPr lang="en-US" altLang="zh-CN" dirty="0" smtClean="0"/>
          </a:p>
          <a:p>
            <a:endParaRPr lang="en-US" altLang="zh-CN" dirty="0" smtClean="0"/>
          </a:p>
          <a:p>
            <a:endParaRPr lang="en-US" altLang="zh-CN" dirty="0" smtClean="0"/>
          </a:p>
          <a:p>
            <a:r>
              <a:rPr lang="en-US" altLang="zh-CN" b="1" dirty="0" smtClean="0">
                <a:latin typeface="微软雅黑" pitchFamily="34" charset="-122"/>
                <a:ea typeface="微软雅黑" pitchFamily="34" charset="-122"/>
              </a:rPr>
              <a:t>2，</a:t>
            </a:r>
            <a:r>
              <a:rPr lang="zh-CN" altLang="en-US" b="1" dirty="0" smtClean="0">
                <a:latin typeface="微软雅黑" pitchFamily="34" charset="-122"/>
                <a:ea typeface="微软雅黑" pitchFamily="34" charset="-122"/>
              </a:rPr>
              <a:t>信息分类索引创建，要适应后期业务的扩展，尽量在不修改源码的情况下</a:t>
            </a:r>
            <a:endParaRPr lang="en-US" altLang="zh-CN" b="1" dirty="0" smtClean="0">
              <a:latin typeface="微软雅黑" pitchFamily="34" charset="-122"/>
              <a:ea typeface="微软雅黑" pitchFamily="34" charset="-122"/>
            </a:endParaRPr>
          </a:p>
          <a:p>
            <a:endParaRPr lang="en-US" altLang="zh-CN" b="1" dirty="0" smtClean="0">
              <a:latin typeface="微软雅黑" pitchFamily="34" charset="-122"/>
              <a:ea typeface="微软雅黑" pitchFamily="34" charset="-122"/>
            </a:endParaRPr>
          </a:p>
          <a:p>
            <a:endParaRPr lang="en-US" altLang="zh-CN" b="1" dirty="0" smtClean="0">
              <a:latin typeface="微软雅黑" pitchFamily="34" charset="-122"/>
              <a:ea typeface="微软雅黑" pitchFamily="34" charset="-122"/>
            </a:endParaRPr>
          </a:p>
          <a:p>
            <a:endParaRPr lang="en-US" altLang="zh-CN" b="1" dirty="0" smtClean="0">
              <a:latin typeface="微软雅黑" pitchFamily="34" charset="-122"/>
              <a:ea typeface="微软雅黑" pitchFamily="34" charset="-122"/>
            </a:endParaRPr>
          </a:p>
          <a:p>
            <a:r>
              <a:rPr lang="en-US" altLang="zh-CN" b="1" dirty="0" smtClean="0">
                <a:latin typeface="微软雅黑" pitchFamily="34" charset="-122"/>
                <a:ea typeface="微软雅黑" pitchFamily="34" charset="-122"/>
              </a:rPr>
              <a:t>3，</a:t>
            </a:r>
            <a:r>
              <a:rPr lang="zh-CN" altLang="en-US" b="1" dirty="0" smtClean="0">
                <a:latin typeface="微软雅黑" pitchFamily="34" charset="-122"/>
                <a:ea typeface="微软雅黑" pitchFamily="34" charset="-122"/>
              </a:rPr>
              <a:t>业务体系中的语义关系建立，提供语义关系的管理、维护接口，是否统一所有业务以及未来新业务的扩展</a:t>
            </a:r>
          </a:p>
        </p:txBody>
      </p:sp>
    </p:spTree>
    <p:extLst>
      <p:ext uri="{BB962C8B-B14F-4D97-AF65-F5344CB8AC3E}">
        <p14:creationId xmlns="" xmlns:p14="http://schemas.microsoft.com/office/powerpoint/2010/main" val="1196552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effectLst>
                  <a:outerShdw blurRad="38100" dist="38100" dir="2700000" algn="tl">
                    <a:srgbClr val="000000">
                      <a:alpha val="43137"/>
                    </a:srgbClr>
                  </a:outerShdw>
                </a:effectLst>
              </a:rPr>
              <a:t>3.</a:t>
            </a:r>
            <a:endParaRPr lang="zh-CN" altLang="en-US" dirty="0">
              <a:effectLst>
                <a:outerShdw blurRad="38100" dist="38100" dir="2700000" algn="tl">
                  <a:srgbClr val="000000">
                    <a:alpha val="43137"/>
                  </a:srgbClr>
                </a:outerShdw>
              </a:effectLst>
            </a:endParaRPr>
          </a:p>
        </p:txBody>
      </p:sp>
      <p:sp>
        <p:nvSpPr>
          <p:cNvPr id="3" name="文本占位符 2"/>
          <p:cNvSpPr>
            <a:spLocks noGrp="1"/>
          </p:cNvSpPr>
          <p:nvPr>
            <p:ph type="body" sz="quarter" idx="13"/>
          </p:nvPr>
        </p:nvSpPr>
        <p:spPr>
          <a:xfrm>
            <a:off x="1357724" y="648125"/>
            <a:ext cx="3107071" cy="374569"/>
          </a:xfrm>
        </p:spPr>
        <p:txBody>
          <a:bodyPr/>
          <a:lstStyle/>
          <a:p>
            <a:r>
              <a:rPr lang="zh-CN" altLang="en-US" dirty="0" smtClean="0"/>
              <a:t>开发任务</a:t>
            </a:r>
            <a:endParaRPr lang="zh-CN" altLang="en-US" dirty="0"/>
          </a:p>
        </p:txBody>
      </p:sp>
      <p:grpSp>
        <p:nvGrpSpPr>
          <p:cNvPr id="4" name="组合 15"/>
          <p:cNvGrpSpPr/>
          <p:nvPr/>
        </p:nvGrpSpPr>
        <p:grpSpPr>
          <a:xfrm>
            <a:off x="1291069" y="239150"/>
            <a:ext cx="2016575" cy="415464"/>
            <a:chOff x="1291069" y="239150"/>
            <a:chExt cx="2016575" cy="415464"/>
          </a:xfrm>
        </p:grpSpPr>
        <p:cxnSp>
          <p:nvCxnSpPr>
            <p:cNvPr id="17" name="直接连接符 16"/>
            <p:cNvCxnSpPr/>
            <p:nvPr/>
          </p:nvCxnSpPr>
          <p:spPr>
            <a:xfrm>
              <a:off x="1345695" y="239150"/>
              <a:ext cx="12032" cy="415464"/>
            </a:xfrm>
            <a:prstGeom prst="line">
              <a:avLst/>
            </a:prstGeom>
            <a:ln w="19050">
              <a:solidFill>
                <a:schemeClr val="accent5">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1291069" y="560853"/>
              <a:ext cx="1179096" cy="0"/>
            </a:xfrm>
            <a:prstGeom prst="line">
              <a:avLst/>
            </a:prstGeom>
            <a:ln w="19050">
              <a:solidFill>
                <a:schemeClr val="accent5">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45695" y="253076"/>
              <a:ext cx="1961949" cy="307777"/>
            </a:xfrm>
            <a:prstGeom prst="rect">
              <a:avLst/>
            </a:prstGeom>
          </p:spPr>
          <p:txBody>
            <a:bodyPr wrap="square">
              <a:spAutoFit/>
            </a:bodyPr>
            <a:lstStyle/>
            <a:p>
              <a:r>
                <a:rPr lang="zh-CN" altLang="en-US" sz="1400" b="1" dirty="0" smtClean="0">
                  <a:solidFill>
                    <a:schemeClr val="bg1">
                      <a:lumMod val="50000"/>
                    </a:schemeClr>
                  </a:solidFill>
                  <a:latin typeface="微软雅黑" panose="020B0503020204020204" pitchFamily="34" charset="-122"/>
                  <a:ea typeface="微软雅黑" panose="020B0503020204020204" pitchFamily="34" charset="-122"/>
                </a:rPr>
                <a:t>项目描述</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30" name="矩形 12"/>
          <p:cNvSpPr>
            <a:spLocks noChangeArrowheads="1"/>
          </p:cNvSpPr>
          <p:nvPr/>
        </p:nvSpPr>
        <p:spPr bwMode="auto">
          <a:xfrm>
            <a:off x="1705970" y="1464806"/>
            <a:ext cx="9608024" cy="3970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50000"/>
              </a:lnSpc>
              <a:buFont typeface="Wingdings" pitchFamily="2" charset="2"/>
              <a:buChar char="p"/>
            </a:pPr>
            <a:r>
              <a:rPr lang="zh-CN" altLang="en-US" sz="2800" b="1" dirty="0" smtClean="0">
                <a:solidFill>
                  <a:srgbClr val="FF0000"/>
                </a:solidFill>
                <a:latin typeface="微软雅黑" pitchFamily="34" charset="-122"/>
                <a:ea typeface="微软雅黑" pitchFamily="34" charset="-122"/>
                <a:sym typeface="微软雅黑" panose="020B0503020204020204" pitchFamily="34" charset="-122"/>
              </a:rPr>
              <a:t> </a:t>
            </a:r>
            <a:r>
              <a:rPr lang="zh-CN" altLang="en-US" sz="2800" b="1" dirty="0" smtClean="0">
                <a:solidFill>
                  <a:srgbClr val="002060"/>
                </a:solidFill>
                <a:latin typeface="微软雅黑" pitchFamily="34" charset="-122"/>
                <a:ea typeface="微软雅黑" pitchFamily="34" charset="-122"/>
                <a:sym typeface="微软雅黑" panose="020B0503020204020204" pitchFamily="34" charset="-122"/>
              </a:rPr>
              <a:t>业务分类体系建设</a:t>
            </a:r>
            <a:endParaRPr lang="en-US" altLang="zh-CN" sz="2800" b="1" dirty="0" smtClean="0">
              <a:solidFill>
                <a:srgbClr val="002060"/>
              </a:solidFill>
              <a:latin typeface="微软雅黑" pitchFamily="34" charset="-122"/>
              <a:ea typeface="微软雅黑" pitchFamily="34" charset="-122"/>
              <a:sym typeface="微软雅黑" panose="020B0503020204020204" pitchFamily="34" charset="-122"/>
            </a:endParaRPr>
          </a:p>
          <a:p>
            <a:pPr marL="457200" indent="-457200" eaLnBrk="1" hangingPunct="1">
              <a:lnSpc>
                <a:spcPct val="150000"/>
              </a:lnSpc>
              <a:buFont typeface="Wingdings" pitchFamily="2" charset="2"/>
              <a:buChar char="p"/>
            </a:pPr>
            <a:r>
              <a:rPr lang="zh-CN" altLang="en-US" sz="2800" b="1" dirty="0" smtClean="0">
                <a:solidFill>
                  <a:srgbClr val="FF0000"/>
                </a:solidFill>
                <a:latin typeface="微软雅黑" pitchFamily="34" charset="-122"/>
                <a:ea typeface="微软雅黑" pitchFamily="34" charset="-122"/>
                <a:sym typeface="微软雅黑" panose="020B0503020204020204" pitchFamily="34" charset="-122"/>
              </a:rPr>
              <a:t> </a:t>
            </a:r>
            <a:r>
              <a:rPr lang="zh-CN" altLang="en-US" sz="2800" b="1" dirty="0" smtClean="0">
                <a:solidFill>
                  <a:srgbClr val="002060"/>
                </a:solidFill>
                <a:latin typeface="微软雅黑" pitchFamily="34" charset="-122"/>
                <a:ea typeface="微软雅黑" pitchFamily="34" charset="-122"/>
                <a:sym typeface="微软雅黑" panose="020B0503020204020204" pitchFamily="34" charset="-122"/>
              </a:rPr>
              <a:t>信息共享数据接入</a:t>
            </a:r>
            <a:endParaRPr lang="en-US" altLang="zh-CN" sz="2800" b="1" dirty="0" smtClean="0">
              <a:solidFill>
                <a:srgbClr val="002060"/>
              </a:solidFill>
              <a:latin typeface="微软雅黑" pitchFamily="34" charset="-122"/>
              <a:ea typeface="微软雅黑" pitchFamily="34" charset="-122"/>
              <a:sym typeface="微软雅黑" panose="020B0503020204020204" pitchFamily="34" charset="-122"/>
            </a:endParaRPr>
          </a:p>
          <a:p>
            <a:pPr marL="457200" indent="-457200" eaLnBrk="1" hangingPunct="1">
              <a:lnSpc>
                <a:spcPct val="150000"/>
              </a:lnSpc>
              <a:buFont typeface="Wingdings" pitchFamily="2" charset="2"/>
              <a:buChar char="p"/>
            </a:pPr>
            <a:r>
              <a:rPr lang="zh-CN" altLang="en-US" sz="2800" b="1" dirty="0" smtClean="0">
                <a:solidFill>
                  <a:srgbClr val="FF0000"/>
                </a:solidFill>
                <a:latin typeface="微软雅黑" pitchFamily="34" charset="-122"/>
                <a:ea typeface="微软雅黑" pitchFamily="34" charset="-122"/>
                <a:sym typeface="微软雅黑" panose="020B0503020204020204" pitchFamily="34" charset="-122"/>
              </a:rPr>
              <a:t> </a:t>
            </a:r>
            <a:r>
              <a:rPr lang="zh-CN" altLang="en-US" sz="2800" b="1" dirty="0" smtClean="0">
                <a:solidFill>
                  <a:srgbClr val="002060"/>
                </a:solidFill>
                <a:latin typeface="微软雅黑" pitchFamily="34" charset="-122"/>
                <a:ea typeface="微软雅黑" pitchFamily="34" charset="-122"/>
                <a:sym typeface="微软雅黑" panose="020B0503020204020204" pitchFamily="34" charset="-122"/>
              </a:rPr>
              <a:t>智能搜索技术研发</a:t>
            </a:r>
            <a:endParaRPr lang="en-US" altLang="zh-CN" sz="2800" b="1" dirty="0" smtClean="0">
              <a:solidFill>
                <a:srgbClr val="002060"/>
              </a:solidFill>
              <a:latin typeface="微软雅黑" pitchFamily="34" charset="-122"/>
              <a:ea typeface="微软雅黑" pitchFamily="34" charset="-122"/>
              <a:sym typeface="微软雅黑" panose="020B0503020204020204" pitchFamily="34" charset="-122"/>
            </a:endParaRPr>
          </a:p>
          <a:p>
            <a:pPr marL="457200" indent="-457200" eaLnBrk="1" hangingPunct="1">
              <a:lnSpc>
                <a:spcPct val="150000"/>
              </a:lnSpc>
              <a:buFont typeface="Wingdings" pitchFamily="2" charset="2"/>
              <a:buChar char="p"/>
            </a:pPr>
            <a:r>
              <a:rPr lang="zh-CN" altLang="en-US" sz="2800" b="1" dirty="0" smtClean="0">
                <a:solidFill>
                  <a:srgbClr val="FF0000"/>
                </a:solidFill>
                <a:latin typeface="微软雅黑" pitchFamily="34" charset="-122"/>
                <a:ea typeface="微软雅黑" pitchFamily="34" charset="-122"/>
                <a:sym typeface="微软雅黑" panose="020B0503020204020204" pitchFamily="34" charset="-122"/>
              </a:rPr>
              <a:t> </a:t>
            </a:r>
            <a:r>
              <a:rPr lang="zh-CN" altLang="en-US" sz="2800" b="1" dirty="0" smtClean="0">
                <a:solidFill>
                  <a:srgbClr val="002060"/>
                </a:solidFill>
                <a:latin typeface="微软雅黑" pitchFamily="34" charset="-122"/>
                <a:ea typeface="微软雅黑" pitchFamily="34" charset="-122"/>
                <a:sym typeface="微软雅黑" panose="020B0503020204020204" pitchFamily="34" charset="-122"/>
              </a:rPr>
              <a:t>信息推送功能实现</a:t>
            </a:r>
            <a:endParaRPr lang="en-US" altLang="zh-CN" sz="2800" b="1" dirty="0" smtClean="0">
              <a:solidFill>
                <a:srgbClr val="002060"/>
              </a:solidFill>
              <a:latin typeface="微软雅黑" pitchFamily="34" charset="-122"/>
              <a:ea typeface="微软雅黑" pitchFamily="34" charset="-122"/>
              <a:sym typeface="微软雅黑" panose="020B0503020204020204" pitchFamily="34" charset="-122"/>
            </a:endParaRPr>
          </a:p>
          <a:p>
            <a:pPr marL="457200" indent="-457200" eaLnBrk="1" hangingPunct="1">
              <a:lnSpc>
                <a:spcPct val="150000"/>
              </a:lnSpc>
              <a:buFont typeface="Wingdings" pitchFamily="2" charset="2"/>
              <a:buChar char="p"/>
            </a:pPr>
            <a:r>
              <a:rPr lang="zh-CN" altLang="en-US" sz="2800" b="1" dirty="0" smtClean="0">
                <a:solidFill>
                  <a:srgbClr val="FF0000"/>
                </a:solidFill>
                <a:latin typeface="微软雅黑" pitchFamily="34" charset="-122"/>
                <a:ea typeface="微软雅黑" pitchFamily="34" charset="-122"/>
                <a:sym typeface="微软雅黑" panose="020B0503020204020204" pitchFamily="34" charset="-122"/>
              </a:rPr>
              <a:t> </a:t>
            </a:r>
            <a:r>
              <a:rPr lang="zh-CN" altLang="en-US" sz="2800" b="1" dirty="0" smtClean="0">
                <a:solidFill>
                  <a:srgbClr val="002060"/>
                </a:solidFill>
                <a:latin typeface="微软雅黑" pitchFamily="34" charset="-122"/>
                <a:ea typeface="微软雅黑" pitchFamily="34" charset="-122"/>
                <a:sym typeface="微软雅黑" panose="020B0503020204020204" pitchFamily="34" charset="-122"/>
              </a:rPr>
              <a:t>知识关联功能实现</a:t>
            </a:r>
            <a:endParaRPr lang="en-US" altLang="zh-CN" sz="2800" b="1" dirty="0" smtClean="0">
              <a:solidFill>
                <a:srgbClr val="002060"/>
              </a:solidFill>
              <a:latin typeface="微软雅黑" pitchFamily="34" charset="-122"/>
              <a:ea typeface="微软雅黑" pitchFamily="34" charset="-122"/>
              <a:sym typeface="微软雅黑" panose="020B0503020204020204" pitchFamily="34" charset="-122"/>
            </a:endParaRPr>
          </a:p>
          <a:p>
            <a:pPr marL="457200" indent="-457200" eaLnBrk="1" hangingPunct="1">
              <a:lnSpc>
                <a:spcPct val="150000"/>
              </a:lnSpc>
              <a:buFont typeface="Wingdings" pitchFamily="2" charset="2"/>
              <a:buChar char="p"/>
            </a:pPr>
            <a:r>
              <a:rPr lang="zh-CN" altLang="en-US" sz="2800" b="1" dirty="0" smtClean="0">
                <a:solidFill>
                  <a:srgbClr val="FF0000"/>
                </a:solidFill>
                <a:latin typeface="微软雅黑" pitchFamily="34" charset="-122"/>
                <a:ea typeface="微软雅黑" pitchFamily="34" charset="-122"/>
                <a:sym typeface="微软雅黑" panose="020B0503020204020204" pitchFamily="34" charset="-122"/>
              </a:rPr>
              <a:t> </a:t>
            </a:r>
            <a:r>
              <a:rPr lang="zh-CN" altLang="en-US" sz="2800" b="1" dirty="0" smtClean="0">
                <a:solidFill>
                  <a:srgbClr val="002060"/>
                </a:solidFill>
                <a:latin typeface="微软雅黑" pitchFamily="34" charset="-122"/>
                <a:ea typeface="微软雅黑" pitchFamily="34" charset="-122"/>
                <a:sym typeface="微软雅黑" panose="020B0503020204020204" pitchFamily="34" charset="-122"/>
              </a:rPr>
              <a:t>开放搜索相关服务</a:t>
            </a:r>
            <a:endParaRPr lang="zh-CN" altLang="en-US" sz="2800" b="1" dirty="0">
              <a:solidFill>
                <a:srgbClr val="002060"/>
              </a:solidFill>
              <a:latin typeface="微软雅黑" pitchFamily="34" charset="-122"/>
              <a:ea typeface="微软雅黑" pitchFamily="34" charset="-122"/>
              <a:sym typeface="微软雅黑" panose="020B0503020204020204" pitchFamily="34" charset="-122"/>
            </a:endParaRPr>
          </a:p>
        </p:txBody>
      </p:sp>
      <p:cxnSp>
        <p:nvCxnSpPr>
          <p:cNvPr id="13" name="直接连接符 12"/>
          <p:cNvCxnSpPr/>
          <p:nvPr/>
        </p:nvCxnSpPr>
        <p:spPr>
          <a:xfrm>
            <a:off x="2279177" y="3411941"/>
            <a:ext cx="2852382" cy="0"/>
          </a:xfrm>
          <a:prstGeom prst="line">
            <a:avLst/>
          </a:prstGeom>
          <a:ln w="38100" cmpd="sng">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19655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effectLst>
                  <a:outerShdw blurRad="38100" dist="38100" dir="2700000" algn="tl">
                    <a:srgbClr val="000000">
                      <a:alpha val="43137"/>
                    </a:srgbClr>
                  </a:outerShdw>
                </a:effectLst>
              </a:rPr>
              <a:t>2.</a:t>
            </a:r>
            <a:endParaRPr lang="zh-CN" altLang="en-US" dirty="0">
              <a:effectLst>
                <a:outerShdw blurRad="38100" dist="38100" dir="2700000" algn="tl">
                  <a:srgbClr val="000000">
                    <a:alpha val="43137"/>
                  </a:srgbClr>
                </a:outerShdw>
              </a:effectLst>
            </a:endParaRPr>
          </a:p>
        </p:txBody>
      </p:sp>
      <p:sp>
        <p:nvSpPr>
          <p:cNvPr id="3" name="文本占位符 2"/>
          <p:cNvSpPr>
            <a:spLocks noGrp="1"/>
          </p:cNvSpPr>
          <p:nvPr>
            <p:ph type="body" sz="quarter" idx="13"/>
          </p:nvPr>
        </p:nvSpPr>
        <p:spPr>
          <a:xfrm>
            <a:off x="1357724" y="648125"/>
            <a:ext cx="3107071" cy="374569"/>
          </a:xfrm>
        </p:spPr>
        <p:txBody>
          <a:bodyPr/>
          <a:lstStyle/>
          <a:p>
            <a:r>
              <a:rPr lang="zh-CN" altLang="en-US" dirty="0" smtClean="0"/>
              <a:t>智能搜索技术研发</a:t>
            </a:r>
            <a:endParaRPr lang="zh-CN" altLang="en-US" dirty="0"/>
          </a:p>
        </p:txBody>
      </p:sp>
      <p:grpSp>
        <p:nvGrpSpPr>
          <p:cNvPr id="4" name="组合 15"/>
          <p:cNvGrpSpPr/>
          <p:nvPr/>
        </p:nvGrpSpPr>
        <p:grpSpPr>
          <a:xfrm>
            <a:off x="1291069" y="239150"/>
            <a:ext cx="2016575" cy="415464"/>
            <a:chOff x="1291069" y="239150"/>
            <a:chExt cx="2016575" cy="415464"/>
          </a:xfrm>
        </p:grpSpPr>
        <p:cxnSp>
          <p:nvCxnSpPr>
            <p:cNvPr id="17" name="直接连接符 16"/>
            <p:cNvCxnSpPr/>
            <p:nvPr/>
          </p:nvCxnSpPr>
          <p:spPr>
            <a:xfrm>
              <a:off x="1345695" y="239150"/>
              <a:ext cx="12032" cy="415464"/>
            </a:xfrm>
            <a:prstGeom prst="line">
              <a:avLst/>
            </a:prstGeom>
            <a:ln w="19050">
              <a:solidFill>
                <a:schemeClr val="accent5">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1291069" y="560853"/>
              <a:ext cx="1179096" cy="0"/>
            </a:xfrm>
            <a:prstGeom prst="line">
              <a:avLst/>
            </a:prstGeom>
            <a:ln w="19050">
              <a:solidFill>
                <a:schemeClr val="accent5">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45695" y="253076"/>
              <a:ext cx="1961949" cy="307777"/>
            </a:xfrm>
            <a:prstGeom prst="rect">
              <a:avLst/>
            </a:prstGeom>
          </p:spPr>
          <p:txBody>
            <a:bodyPr wrap="square">
              <a:spAutoFit/>
            </a:bodyPr>
            <a:lstStyle/>
            <a:p>
              <a:r>
                <a:rPr lang="zh-CN" altLang="en-US" sz="1400" b="1" dirty="0" smtClean="0">
                  <a:solidFill>
                    <a:schemeClr val="bg1">
                      <a:lumMod val="50000"/>
                    </a:schemeClr>
                  </a:solidFill>
                  <a:latin typeface="微软雅黑" panose="020B0503020204020204" pitchFamily="34" charset="-122"/>
                  <a:ea typeface="微软雅黑" panose="020B0503020204020204" pitchFamily="34" charset="-122"/>
                </a:rPr>
                <a:t>开发任务</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30" name="矩形 12"/>
          <p:cNvSpPr>
            <a:spLocks noChangeArrowheads="1"/>
          </p:cNvSpPr>
          <p:nvPr/>
        </p:nvSpPr>
        <p:spPr bwMode="auto">
          <a:xfrm>
            <a:off x="1705969" y="1464806"/>
            <a:ext cx="9908275" cy="961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50000"/>
              </a:lnSpc>
            </a:pPr>
            <a:r>
              <a:rPr lang="zh-CN" altLang="en-US" sz="2000" b="1" dirty="0" smtClean="0">
                <a:solidFill>
                  <a:srgbClr val="002060"/>
                </a:solidFill>
                <a:latin typeface="微软雅黑" panose="020B0503020204020204" pitchFamily="34" charset="-122"/>
                <a:ea typeface="微软雅黑" panose="020B0503020204020204" pitchFamily="34" charset="-122"/>
                <a:sym typeface="微软雅黑" panose="020B0503020204020204" pitchFamily="34" charset="-122"/>
              </a:rPr>
              <a:t>基于分布式搜索引擎技术，构建不同类型的石油专业中文分词器和个性化的搜索排序器，从而实现短语和场景两种方式的信息搜索。</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9"/>
          <p:cNvSpPr/>
          <p:nvPr/>
        </p:nvSpPr>
        <p:spPr>
          <a:xfrm>
            <a:off x="1351128" y="3043451"/>
            <a:ext cx="9976514" cy="3693319"/>
          </a:xfrm>
          <a:prstGeom prst="rect">
            <a:avLst/>
          </a:prstGeom>
        </p:spPr>
        <p:txBody>
          <a:bodyPr wrap="square">
            <a:spAutoFit/>
          </a:bodyPr>
          <a:lstStyle/>
          <a:p>
            <a:r>
              <a:rPr lang="en-US" altLang="zh-CN" b="1" dirty="0" smtClean="0">
                <a:latin typeface="微软雅黑" pitchFamily="34" charset="-122"/>
                <a:ea typeface="微软雅黑" pitchFamily="34" charset="-122"/>
              </a:rPr>
              <a:t>1，</a:t>
            </a:r>
            <a:r>
              <a:rPr lang="zh-CN" altLang="en-US" b="1" dirty="0" smtClean="0">
                <a:latin typeface="微软雅黑" pitchFamily="34" charset="-122"/>
                <a:ea typeface="微软雅黑" pitchFamily="34" charset="-122"/>
              </a:rPr>
              <a:t>中文分词的技术实现</a:t>
            </a:r>
            <a:endParaRPr lang="en-US" altLang="zh-CN" b="1" dirty="0" smtClean="0">
              <a:latin typeface="微软雅黑" pitchFamily="34" charset="-122"/>
              <a:ea typeface="微软雅黑" pitchFamily="34" charset="-122"/>
            </a:endParaRPr>
          </a:p>
          <a:p>
            <a:endParaRPr lang="en-US" altLang="zh-CN" dirty="0" smtClean="0"/>
          </a:p>
          <a:p>
            <a:endParaRPr lang="en-US" altLang="zh-CN" dirty="0" smtClean="0"/>
          </a:p>
          <a:p>
            <a:r>
              <a:rPr lang="en-US" altLang="zh-CN" b="1" dirty="0" smtClean="0">
                <a:latin typeface="微软雅黑" pitchFamily="34" charset="-122"/>
                <a:ea typeface="微软雅黑" pitchFamily="34" charset="-122"/>
              </a:rPr>
              <a:t>2，</a:t>
            </a:r>
            <a:r>
              <a:rPr lang="zh-CN" altLang="en-US" b="1" dirty="0" smtClean="0">
                <a:latin typeface="微软雅黑" pitchFamily="34" charset="-122"/>
                <a:ea typeface="微软雅黑" pitchFamily="34" charset="-122"/>
              </a:rPr>
              <a:t>要实现哪些业务场景的搜索？</a:t>
            </a:r>
            <a:endParaRPr lang="en-US" altLang="zh-CN" b="1" dirty="0" smtClean="0">
              <a:latin typeface="微软雅黑" pitchFamily="34" charset="-122"/>
              <a:ea typeface="微软雅黑" pitchFamily="34" charset="-122"/>
            </a:endParaRPr>
          </a:p>
          <a:p>
            <a:endParaRPr lang="en-US" altLang="zh-CN" b="1" dirty="0" smtClean="0">
              <a:latin typeface="微软雅黑" pitchFamily="34" charset="-122"/>
              <a:ea typeface="微软雅黑" pitchFamily="34" charset="-122"/>
            </a:endParaRPr>
          </a:p>
          <a:p>
            <a:endParaRPr lang="en-US" altLang="zh-CN" b="1" dirty="0" smtClean="0">
              <a:latin typeface="微软雅黑" pitchFamily="34" charset="-122"/>
              <a:ea typeface="微软雅黑" pitchFamily="34" charset="-122"/>
            </a:endParaRPr>
          </a:p>
          <a:p>
            <a:r>
              <a:rPr lang="en-US" altLang="zh-CN" b="1" dirty="0" smtClean="0">
                <a:latin typeface="微软雅黑" pitchFamily="34" charset="-122"/>
                <a:ea typeface="微软雅黑" pitchFamily="34" charset="-122"/>
              </a:rPr>
              <a:t>3，</a:t>
            </a:r>
            <a:r>
              <a:rPr lang="zh-CN" altLang="en-US" b="1" dirty="0" smtClean="0">
                <a:latin typeface="微软雅黑" pitchFamily="34" charset="-122"/>
                <a:ea typeface="微软雅黑" pitchFamily="34" charset="-122"/>
              </a:rPr>
              <a:t>排序的算法</a:t>
            </a:r>
            <a:endParaRPr lang="en-US" altLang="zh-CN" b="1" dirty="0" smtClean="0">
              <a:latin typeface="微软雅黑" pitchFamily="34" charset="-122"/>
              <a:ea typeface="微软雅黑" pitchFamily="34" charset="-122"/>
            </a:endParaRPr>
          </a:p>
          <a:p>
            <a:endParaRPr lang="en-US" altLang="zh-CN" b="1" dirty="0" smtClean="0">
              <a:latin typeface="微软雅黑" pitchFamily="34" charset="-122"/>
              <a:ea typeface="微软雅黑" pitchFamily="34" charset="-122"/>
            </a:endParaRPr>
          </a:p>
          <a:p>
            <a:endParaRPr lang="en-US" altLang="zh-CN" b="1" dirty="0" smtClean="0">
              <a:latin typeface="微软雅黑" pitchFamily="34" charset="-122"/>
              <a:ea typeface="微软雅黑" pitchFamily="34" charset="-122"/>
            </a:endParaRPr>
          </a:p>
          <a:p>
            <a:r>
              <a:rPr lang="en-US" altLang="zh-CN" b="1" dirty="0" smtClean="0">
                <a:latin typeface="微软雅黑" pitchFamily="34" charset="-122"/>
                <a:ea typeface="微软雅黑" pitchFamily="34" charset="-122"/>
              </a:rPr>
              <a:t>4，</a:t>
            </a:r>
            <a:r>
              <a:rPr lang="zh-CN" altLang="en-US" b="1" dirty="0" smtClean="0">
                <a:latin typeface="微软雅黑" pitchFamily="34" charset="-122"/>
                <a:ea typeface="微软雅黑" pitchFamily="34" charset="-122"/>
              </a:rPr>
              <a:t>短语搜索的实现</a:t>
            </a:r>
            <a:endParaRPr lang="en-US" altLang="zh-CN" b="1" dirty="0" smtClean="0">
              <a:latin typeface="微软雅黑" pitchFamily="34" charset="-122"/>
              <a:ea typeface="微软雅黑" pitchFamily="34" charset="-122"/>
            </a:endParaRPr>
          </a:p>
          <a:p>
            <a:endParaRPr lang="en-US" altLang="zh-CN" b="1" dirty="0" smtClean="0">
              <a:latin typeface="微软雅黑" pitchFamily="34" charset="-122"/>
              <a:ea typeface="微软雅黑" pitchFamily="34" charset="-122"/>
            </a:endParaRPr>
          </a:p>
          <a:p>
            <a:endParaRPr lang="en-US" altLang="zh-CN" b="1" dirty="0" smtClean="0">
              <a:latin typeface="微软雅黑" pitchFamily="34" charset="-122"/>
              <a:ea typeface="微软雅黑" pitchFamily="34" charset="-122"/>
            </a:endParaRPr>
          </a:p>
          <a:p>
            <a:r>
              <a:rPr lang="en-US" altLang="zh-CN" b="1" dirty="0" smtClean="0">
                <a:latin typeface="微软雅黑" pitchFamily="34" charset="-122"/>
                <a:ea typeface="微软雅黑" pitchFamily="34" charset="-122"/>
              </a:rPr>
              <a:t>5，</a:t>
            </a:r>
            <a:r>
              <a:rPr lang="zh-CN" altLang="en-US" b="1" dirty="0" smtClean="0">
                <a:latin typeface="微软雅黑" pitchFamily="34" charset="-122"/>
                <a:ea typeface="微软雅黑" pitchFamily="34" charset="-122"/>
              </a:rPr>
              <a:t>场景搜索的实现</a:t>
            </a:r>
          </a:p>
        </p:txBody>
      </p:sp>
    </p:spTree>
    <p:extLst>
      <p:ext uri="{BB962C8B-B14F-4D97-AF65-F5344CB8AC3E}">
        <p14:creationId xmlns="" xmlns:p14="http://schemas.microsoft.com/office/powerpoint/2010/main" val="1196552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7691</TotalTime>
  <Words>2364</Words>
  <Application>Microsoft Office PowerPoint</Application>
  <PresentationFormat>自定义</PresentationFormat>
  <Paragraphs>613</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lvlu</dc:creator>
  <cp:lastModifiedBy>薛炜</cp:lastModifiedBy>
  <cp:revision>587</cp:revision>
  <cp:lastPrinted>2015-01-28T10:10:30Z</cp:lastPrinted>
  <dcterms:created xsi:type="dcterms:W3CDTF">2015-01-12T06:23:42Z</dcterms:created>
  <dcterms:modified xsi:type="dcterms:W3CDTF">2017-12-15T03:47:47Z</dcterms:modified>
</cp:coreProperties>
</file>