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2" r:id="rId1"/>
  </p:sldMasterIdLst>
  <p:notesMasterIdLst>
    <p:notesMasterId r:id="rId19"/>
  </p:notesMasterIdLst>
  <p:sldIdLst>
    <p:sldId id="257" r:id="rId2"/>
    <p:sldId id="259" r:id="rId3"/>
    <p:sldId id="263" r:id="rId4"/>
    <p:sldId id="270" r:id="rId5"/>
    <p:sldId id="265" r:id="rId6"/>
    <p:sldId id="266" r:id="rId7"/>
    <p:sldId id="267" r:id="rId8"/>
    <p:sldId id="271" r:id="rId9"/>
    <p:sldId id="268" r:id="rId10"/>
    <p:sldId id="269" r:id="rId11"/>
    <p:sldId id="272" r:id="rId12"/>
    <p:sldId id="273" r:id="rId13"/>
    <p:sldId id="274" r:id="rId14"/>
    <p:sldId id="275" r:id="rId15"/>
    <p:sldId id="276" r:id="rId16"/>
    <p:sldId id="264" r:id="rId17"/>
    <p:sldId id="258" r:id="rId18"/>
  </p:sldIdLst>
  <p:sldSz cx="9144000" cy="6858000" type="screen4x3"/>
  <p:notesSz cx="6881813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4660"/>
  </p:normalViewPr>
  <p:slideViewPr>
    <p:cSldViewPr>
      <p:cViewPr varScale="1">
        <p:scale>
          <a:sx n="72" d="100"/>
          <a:sy n="72" d="100"/>
        </p:scale>
        <p:origin x="11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8AA92-8A85-4DF6-B00C-94D5872F8F3C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0746C-3260-4E1F-8519-29F75C382C9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0746C-3260-4E1F-8519-29F75C382C97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2E74875-3ADB-4E8F-9108-CA912AAFB801}" type="datetimeFigureOut">
              <a:rPr lang="es-CO" smtClean="0"/>
              <a:pPr/>
              <a:t>31/10/2020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31/10/2020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31/10/2020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E74875-3ADB-4E8F-9108-CA912AAFB801}" type="datetimeFigureOut">
              <a:rPr lang="es-CO" smtClean="0"/>
              <a:pPr/>
              <a:t>31/10/2020</a:t>
            </a:fld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E74875-3ADB-4E8F-9108-CA912AAFB801}" type="datetimeFigureOut">
              <a:rPr lang="es-CO" smtClean="0"/>
              <a:pPr/>
              <a:t>31/10/2020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31/10/2020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31/10/2020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E74875-3ADB-4E8F-9108-CA912AAFB801}" type="datetimeFigureOut">
              <a:rPr lang="es-CO" smtClean="0"/>
              <a:pPr/>
              <a:t>31/10/2020</a:t>
            </a:fld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31/10/2020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E74875-3ADB-4E8F-9108-CA912AAFB801}" type="datetimeFigureOut">
              <a:rPr lang="es-CO" smtClean="0"/>
              <a:pPr/>
              <a:t>31/10/2020</a:t>
            </a:fld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E74875-3ADB-4E8F-9108-CA912AAFB801}" type="datetimeFigureOut">
              <a:rPr lang="es-CO" smtClean="0"/>
              <a:pPr/>
              <a:t>31/10/2020</a:t>
            </a:fld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E74875-3ADB-4E8F-9108-CA912AAFB801}" type="datetimeFigureOut">
              <a:rPr lang="es-CO" smtClean="0"/>
              <a:pPr/>
              <a:t>31/10/2020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22"/>
            <a:ext cx="692878" cy="85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5992"/>
            <a:ext cx="687706" cy="85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290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949108" y="2222107"/>
            <a:ext cx="71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5400" b="1" dirty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RENDICION DE CUENTAS SG SST 2018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1536174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1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1472" y="571480"/>
            <a:ext cx="7000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000000"/>
                </a:solidFill>
                <a:latin typeface="Century" pitchFamily="18" charset="0"/>
              </a:rPr>
              <a:t>Índices de frecuencia, severidad ILI y, ausentismo por enfermedad laboral y accidente de</a:t>
            </a:r>
          </a:p>
          <a:p>
            <a:pPr algn="just"/>
            <a:r>
              <a:rPr lang="es-ES" sz="2400" b="1" dirty="0">
                <a:solidFill>
                  <a:srgbClr val="000000"/>
                </a:solidFill>
                <a:latin typeface="Century" pitchFamily="18" charset="0"/>
              </a:rPr>
              <a:t>trabajo.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14348" y="2357430"/>
            <a:ext cx="50720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itchFamily="18" charset="0"/>
                <a:ea typeface="Calibri" pitchFamily="34" charset="0"/>
                <a:cs typeface="Times New Roman" pitchFamily="18" charset="0"/>
              </a:rPr>
              <a:t>Índices de frecuencia:</a:t>
            </a:r>
            <a:endParaRPr kumimoji="0" lang="es-CO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" pitchFamily="18" charset="0"/>
              <a:cs typeface="Arial" pitchFamily="34" charset="0"/>
            </a:endParaRPr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14" y="2857496"/>
            <a:ext cx="6643734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928662" y="500042"/>
            <a:ext cx="6286544" cy="45005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714356"/>
            <a:ext cx="6486549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714348" y="571480"/>
            <a:ext cx="36433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itchFamily="18" charset="0"/>
                <a:ea typeface="Calibri" pitchFamily="34" charset="0"/>
                <a:cs typeface="Times New Roman" pitchFamily="18" charset="0"/>
              </a:rPr>
              <a:t>Severidad e I</a:t>
            </a:r>
            <a:r>
              <a:rPr lang="es-CO" sz="2400" b="1" dirty="0">
                <a:solidFill>
                  <a:srgbClr val="00000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LI</a:t>
            </a:r>
            <a:r>
              <a:rPr kumimoji="0" lang="es-C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s-CO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" pitchFamily="18" charset="0"/>
              <a:cs typeface="Arial" pitchFamily="34" charset="0"/>
            </a:endParaRPr>
          </a:p>
        </p:txBody>
      </p:sp>
      <p:pic>
        <p:nvPicPr>
          <p:cNvPr id="3" name="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1214422"/>
            <a:ext cx="6786610" cy="3929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928662" y="857232"/>
            <a:ext cx="6929485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785786" y="928670"/>
            <a:ext cx="68580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itchFamily="18" charset="0"/>
                <a:ea typeface="Calibri" pitchFamily="34" charset="0"/>
                <a:cs typeface="Times New Roman" pitchFamily="18" charset="0"/>
              </a:rPr>
              <a:t>Ausentismo por enfermedad laboral: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itchFamily="18" charset="0"/>
                <a:ea typeface="Calibri" pitchFamily="34" charset="0"/>
                <a:cs typeface="Times New Roman" pitchFamily="18" charset="0"/>
              </a:rPr>
              <a:t>En el transcurso del 2018 hubo 62 procesos por enfermedad común y citas médicas.</a:t>
            </a:r>
            <a:endParaRPr kumimoji="0" lang="es-CO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" pitchFamily="18" charset="0"/>
              <a:cs typeface="Arial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928662" y="3357562"/>
          <a:ext cx="6643736" cy="2500330"/>
        </p:xfrm>
        <a:graphic>
          <a:graphicData uri="http://schemas.openxmlformats.org/drawingml/2006/table">
            <a:tbl>
              <a:tblPr/>
              <a:tblGrid>
                <a:gridCol w="937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7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9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150" b="1" dirty="0">
                          <a:solidFill>
                            <a:srgbClr val="27955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Fecha de ocurrencia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150" b="1">
                          <a:solidFill>
                            <a:srgbClr val="27955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Documento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150" b="1">
                          <a:solidFill>
                            <a:srgbClr val="27955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Nombre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150" b="1">
                          <a:solidFill>
                            <a:srgbClr val="27955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Centro de Trabajo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150" b="1">
                          <a:solidFill>
                            <a:srgbClr val="27955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Sucursal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150" b="1">
                          <a:solidFill>
                            <a:srgbClr val="27955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Tipo Accidente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150" b="1">
                          <a:solidFill>
                            <a:srgbClr val="27955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Estado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06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050">
                          <a:solidFill>
                            <a:srgbClr val="666666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22/03/2018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050">
                          <a:solidFill>
                            <a:srgbClr val="666666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C43685328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050">
                          <a:solidFill>
                            <a:srgbClr val="666666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MIRYAM GONZALEZ VARGAS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050">
                          <a:solidFill>
                            <a:srgbClr val="666666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0000000001 - OFICINA PRIN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050">
                          <a:solidFill>
                            <a:srgbClr val="666666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SEDE PRINCIPAL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050">
                          <a:solidFill>
                            <a:srgbClr val="666666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PROPIO DEL TRABAJO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CO" sz="1050" dirty="0">
                          <a:solidFill>
                            <a:srgbClr val="666666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COMPLETO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28662" y="2643182"/>
            <a:ext cx="364330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itchFamily="18" charset="0"/>
                <a:ea typeface="Calibri" pitchFamily="34" charset="0"/>
                <a:cs typeface="Times New Roman" pitchFamily="18" charset="0"/>
              </a:rPr>
              <a:t>Accidentes de trabajo: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1785918" y="1571612"/>
            <a:ext cx="68214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solidFill>
                  <a:srgbClr val="000000"/>
                </a:solidFill>
                <a:latin typeface="Century" pitchFamily="18" charset="0"/>
              </a:rPr>
              <a:t>Resultado evaluación Estándares Mínimos SST Resolución 1111 de 2018: </a:t>
            </a:r>
            <a:r>
              <a:rPr lang="es-CO" sz="2800" b="1" dirty="0">
                <a:solidFill>
                  <a:srgbClr val="000000"/>
                </a:solidFill>
                <a:latin typeface="Century" pitchFamily="18" charset="0"/>
              </a:rPr>
              <a:t>88%</a:t>
            </a:r>
          </a:p>
          <a:p>
            <a:endParaRPr lang="es-CO" sz="2800" b="1" dirty="0">
              <a:solidFill>
                <a:srgbClr val="000000"/>
              </a:solidFill>
              <a:latin typeface="Century" pitchFamily="18" charset="0"/>
            </a:endParaRPr>
          </a:p>
          <a:p>
            <a:endParaRPr lang="es-CO" sz="2800" b="1" dirty="0">
              <a:solidFill>
                <a:srgbClr val="000000"/>
              </a:solidFill>
              <a:latin typeface="Century" pitchFamily="18" charset="0"/>
            </a:endParaRPr>
          </a:p>
          <a:p>
            <a:r>
              <a:rPr lang="es-CO" sz="2800" dirty="0">
                <a:solidFill>
                  <a:srgbClr val="000000"/>
                </a:solidFill>
                <a:latin typeface="Century" pitchFamily="18" charset="0"/>
              </a:rPr>
              <a:t>Cumplimiento plan anual </a:t>
            </a:r>
          </a:p>
          <a:p>
            <a:r>
              <a:rPr lang="es-CO" sz="2800" dirty="0">
                <a:solidFill>
                  <a:srgbClr val="000000"/>
                </a:solidFill>
                <a:latin typeface="Century" pitchFamily="18" charset="0"/>
              </a:rPr>
              <a:t>de trabajo SST 2018: </a:t>
            </a:r>
            <a:r>
              <a:rPr lang="es-CO" sz="2800" b="1" dirty="0">
                <a:solidFill>
                  <a:srgbClr val="000000"/>
                </a:solidFill>
                <a:latin typeface="Century" pitchFamily="18" charset="0"/>
              </a:rPr>
              <a:t>94%</a:t>
            </a:r>
          </a:p>
        </p:txBody>
      </p:sp>
      <p:sp>
        <p:nvSpPr>
          <p:cNvPr id="2" name="1 Rectángulo"/>
          <p:cNvSpPr/>
          <p:nvPr/>
        </p:nvSpPr>
        <p:spPr>
          <a:xfrm>
            <a:off x="642910" y="1643050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0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298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5992"/>
            <a:ext cx="687706" cy="62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28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643174" y="1428736"/>
            <a:ext cx="457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solidFill>
                  <a:srgbClr val="000000"/>
                </a:solidFill>
              </a:rPr>
              <a:t> </a:t>
            </a:r>
            <a:r>
              <a:rPr lang="es-ES" sz="4000" dirty="0">
                <a:solidFill>
                  <a:srgbClr val="000000"/>
                </a:solidFill>
                <a:latin typeface="Matura MT Script Capitals" pitchFamily="66" charset="0"/>
              </a:rPr>
              <a:t>La seguridad y la salud es tarea de todos. </a:t>
            </a:r>
          </a:p>
          <a:p>
            <a:pPr algn="ctr"/>
            <a:r>
              <a:rPr lang="es-ES" sz="4000" dirty="0">
                <a:solidFill>
                  <a:srgbClr val="000000"/>
                </a:solidFill>
                <a:latin typeface="Matura MT Script Capitals" pitchFamily="66" charset="0"/>
              </a:rPr>
              <a:t>Tu participación es imprescindible</a:t>
            </a:r>
          </a:p>
        </p:txBody>
      </p:sp>
    </p:spTree>
    <p:extLst>
      <p:ext uri="{BB962C8B-B14F-4D97-AF65-F5344CB8AC3E}">
        <p14:creationId xmlns:p14="http://schemas.microsoft.com/office/powerpoint/2010/main" val="168743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1643042" y="1285860"/>
            <a:ext cx="68214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dirty="0">
                <a:solidFill>
                  <a:srgbClr val="000000"/>
                </a:solidFill>
                <a:latin typeface="Century Gothic" pitchFamily="34" charset="0"/>
              </a:rPr>
              <a:t>Sistema de Gestión de la Seguridad y la Salud en el Trabajo </a:t>
            </a:r>
            <a:r>
              <a:rPr lang="es-CO" sz="2400" b="1" dirty="0">
                <a:solidFill>
                  <a:srgbClr val="000000"/>
                </a:solidFill>
                <a:latin typeface="Century Gothic" pitchFamily="34" charset="0"/>
              </a:rPr>
              <a:t>SG-SST</a:t>
            </a:r>
          </a:p>
          <a:p>
            <a:pPr algn="ctr"/>
            <a:endParaRPr lang="es-CO" sz="2400" b="1" dirty="0">
              <a:solidFill>
                <a:srgbClr val="000000"/>
              </a:solidFill>
              <a:latin typeface="Century Gothic" pitchFamily="34" charset="0"/>
            </a:endParaRPr>
          </a:p>
          <a:p>
            <a:pPr algn="ctr"/>
            <a:endParaRPr lang="es-CO" sz="2400" b="1" dirty="0">
              <a:solidFill>
                <a:srgbClr val="000000"/>
              </a:solidFill>
              <a:latin typeface="Century Gothic" pitchFamily="34" charset="0"/>
            </a:endParaRPr>
          </a:p>
          <a:p>
            <a:pPr algn="ctr"/>
            <a:endParaRPr lang="es-CO" sz="2400" b="1" dirty="0">
              <a:solidFill>
                <a:srgbClr val="000000"/>
              </a:solidFill>
              <a:latin typeface="Century Gothic" pitchFamily="34" charset="0"/>
            </a:endParaRPr>
          </a:p>
          <a:p>
            <a:pPr algn="ctr"/>
            <a:endParaRPr lang="es-CO" sz="2400" b="1" dirty="0">
              <a:solidFill>
                <a:srgbClr val="000000"/>
              </a:solidFill>
              <a:latin typeface="Century Gothic" pitchFamily="34" charset="0"/>
            </a:endParaRPr>
          </a:p>
          <a:p>
            <a:pPr marL="571500" indent="-571500" algn="ctr"/>
            <a:r>
              <a:rPr lang="es-CO" sz="2400" dirty="0">
                <a:solidFill>
                  <a:srgbClr val="000000"/>
                </a:solidFill>
                <a:latin typeface="Century Gothic" pitchFamily="34" charset="0"/>
              </a:rPr>
              <a:t>Regido por el </a:t>
            </a:r>
            <a:r>
              <a:rPr lang="es-CO" sz="2400" b="1" dirty="0">
                <a:solidFill>
                  <a:srgbClr val="000000"/>
                </a:solidFill>
                <a:latin typeface="Century Gothic" pitchFamily="34" charset="0"/>
              </a:rPr>
              <a:t>Decreto 1072 de 2015 </a:t>
            </a:r>
          </a:p>
          <a:p>
            <a:pPr marL="571500" indent="-571500" algn="ctr"/>
            <a:r>
              <a:rPr lang="es-CO" sz="2400" dirty="0">
                <a:solidFill>
                  <a:srgbClr val="000000"/>
                </a:solidFill>
                <a:latin typeface="Century Gothic" pitchFamily="34" charset="0"/>
              </a:rPr>
              <a:t>Evaluado por la </a:t>
            </a:r>
            <a:r>
              <a:rPr lang="es-CO" sz="2400" b="1" dirty="0">
                <a:solidFill>
                  <a:srgbClr val="000000"/>
                </a:solidFill>
                <a:latin typeface="Century Gothic" pitchFamily="34" charset="0"/>
              </a:rPr>
              <a:t>Resolución 1111 de 2017 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0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1785918" y="714356"/>
            <a:ext cx="68214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000000"/>
                </a:solidFill>
                <a:latin typeface="Century Gothic" pitchFamily="34" charset="0"/>
              </a:rPr>
              <a:t>OBJETIVO</a:t>
            </a:r>
          </a:p>
          <a:p>
            <a:endParaRPr lang="es-CO" sz="3600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214414" y="1785926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928794" y="2000240"/>
            <a:ext cx="57150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rgbClr val="000000"/>
                </a:solidFill>
                <a:latin typeface="Century" pitchFamily="18" charset="0"/>
              </a:rPr>
              <a:t>Proteger la Seguridad y Salud en el Trabajo de todos los funcionarios y trabajadores del IDM, mediante la mejora continua del Sistema de Gestión de Seguridad y Salud en el Trabajo.</a:t>
            </a:r>
          </a:p>
        </p:txBody>
      </p:sp>
    </p:spTree>
    <p:extLst>
      <p:ext uri="{BB962C8B-B14F-4D97-AF65-F5344CB8AC3E}">
        <p14:creationId xmlns:p14="http://schemas.microsoft.com/office/powerpoint/2010/main" val="319936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85786" y="1571612"/>
            <a:ext cx="64294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b="1" dirty="0">
                <a:solidFill>
                  <a:srgbClr val="000000"/>
                </a:solidFill>
                <a:latin typeface="Century" pitchFamily="18" charset="0"/>
              </a:rPr>
              <a:t>¿Presupuesto ejecutado en SST 2018?</a:t>
            </a:r>
          </a:p>
          <a:p>
            <a:pPr algn="just"/>
            <a:endParaRPr lang="es-ES" sz="2800" b="1" dirty="0">
              <a:solidFill>
                <a:srgbClr val="000000"/>
              </a:solidFill>
              <a:latin typeface="Century" pitchFamily="18" charset="0"/>
            </a:endParaRPr>
          </a:p>
          <a:p>
            <a:pPr algn="just"/>
            <a:r>
              <a:rPr lang="es-ES" sz="2800" dirty="0">
                <a:solidFill>
                  <a:srgbClr val="000000"/>
                </a:solidFill>
                <a:latin typeface="Century" pitchFamily="18" charset="0"/>
              </a:rPr>
              <a:t>Presupuesto: $4.889.000</a:t>
            </a:r>
          </a:p>
          <a:p>
            <a:pPr algn="just"/>
            <a:endParaRPr lang="es-ES" sz="2800" dirty="0">
              <a:solidFill>
                <a:srgbClr val="000000"/>
              </a:solidFill>
              <a:latin typeface="Century" pitchFamily="18" charset="0"/>
            </a:endParaRPr>
          </a:p>
          <a:p>
            <a:pPr algn="just"/>
            <a:r>
              <a:rPr lang="es-ES" sz="2800" dirty="0">
                <a:solidFill>
                  <a:srgbClr val="000000"/>
                </a:solidFill>
                <a:latin typeface="Century" pitchFamily="18" charset="0"/>
              </a:rPr>
              <a:t>Ejecutado: $3.000.000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857224" y="571480"/>
            <a:ext cx="65008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b="1" dirty="0">
                <a:solidFill>
                  <a:srgbClr val="000000"/>
                </a:solidFill>
                <a:latin typeface="Century" pitchFamily="18" charset="0"/>
              </a:rPr>
              <a:t>Exámenes médicos periódicos.</a:t>
            </a:r>
          </a:p>
          <a:p>
            <a:endParaRPr lang="es-ES" sz="2400" dirty="0">
              <a:solidFill>
                <a:srgbClr val="000000"/>
              </a:solidFill>
              <a:latin typeface="Century" pitchFamily="18" charset="0"/>
            </a:endParaRPr>
          </a:p>
          <a:p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En el transcurso del 2018 hubo 15 exámenes</a:t>
            </a:r>
          </a:p>
          <a:p>
            <a:endParaRPr lang="es-ES" sz="2400" dirty="0">
              <a:solidFill>
                <a:srgbClr val="000000"/>
              </a:solidFill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b="1" dirty="0">
                <a:solidFill>
                  <a:srgbClr val="000000"/>
                </a:solidFill>
                <a:latin typeface="Century" pitchFamily="18" charset="0"/>
              </a:rPr>
              <a:t>Exámenes de ingreso</a:t>
            </a:r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.</a:t>
            </a:r>
          </a:p>
          <a:p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1 examen de ingreso al señor Wilfred Arias</a:t>
            </a:r>
          </a:p>
          <a:p>
            <a:endParaRPr lang="es-ES" sz="2400" dirty="0">
              <a:solidFill>
                <a:srgbClr val="000000"/>
              </a:solidFill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b="1" dirty="0">
                <a:solidFill>
                  <a:srgbClr val="000000"/>
                </a:solidFill>
                <a:latin typeface="Century" pitchFamily="18" charset="0"/>
              </a:rPr>
              <a:t>Exámenes de retiro.</a:t>
            </a:r>
          </a:p>
          <a:p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1 examen de retiro a la señora Sandra Franco.</a:t>
            </a:r>
          </a:p>
          <a:p>
            <a:endParaRPr lang="es-ES" sz="2400" dirty="0">
              <a:solidFill>
                <a:srgbClr val="000000"/>
              </a:solidFill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b="1" dirty="0">
                <a:solidFill>
                  <a:srgbClr val="000000"/>
                </a:solidFill>
                <a:latin typeface="Century" pitchFamily="18" charset="0"/>
              </a:rPr>
              <a:t>Elementos de protección asignados y a quienes.</a:t>
            </a:r>
          </a:p>
          <a:p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En el 2018 no hubo asignación de elementos de protección.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28596" y="0"/>
            <a:ext cx="771533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pPr algn="ctr"/>
            <a:r>
              <a:rPr lang="es-ES" sz="2400" b="1" dirty="0">
                <a:solidFill>
                  <a:srgbClr val="000000"/>
                </a:solidFill>
                <a:latin typeface="Century" pitchFamily="18" charset="0"/>
              </a:rPr>
              <a:t>¿El Copasst está conformado por? </a:t>
            </a:r>
          </a:p>
          <a:p>
            <a:pPr algn="ctr"/>
            <a:r>
              <a:rPr lang="es-ES" sz="2400" b="1" dirty="0">
                <a:solidFill>
                  <a:srgbClr val="000000"/>
                </a:solidFill>
                <a:latin typeface="Century" pitchFamily="18" charset="0"/>
              </a:rPr>
              <a:t>¿a partir de cuándo?</a:t>
            </a: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El comité de seguridad y salud en el trabajo para el periodo comprendido entre 2018- 2020, está conformado por:</a:t>
            </a:r>
          </a:p>
          <a:p>
            <a:endParaRPr lang="es-ES" sz="2400" dirty="0">
              <a:solidFill>
                <a:srgbClr val="000000"/>
              </a:solidFill>
              <a:latin typeface="Century" pitchFamily="18" charset="0"/>
            </a:endParaRPr>
          </a:p>
          <a:p>
            <a:r>
              <a:rPr lang="es-ES" sz="2400" b="1" dirty="0">
                <a:solidFill>
                  <a:srgbClr val="000000"/>
                </a:solidFill>
                <a:latin typeface="Century" pitchFamily="18" charset="0"/>
              </a:rPr>
              <a:t>DECLARATORIA DE ELECCION-FUNCIONARIOS</a:t>
            </a:r>
          </a:p>
          <a:p>
            <a:endParaRPr lang="es-ES" sz="2400" b="1" dirty="0">
              <a:solidFill>
                <a:srgbClr val="000000"/>
              </a:solidFill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entury" pitchFamily="18" charset="0"/>
              </a:rPr>
              <a:t>JESSICA MARIA RESTREPO H. – PRINCIPAL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entury" pitchFamily="18" charset="0"/>
              </a:rPr>
              <a:t> BEATRIZ ELENA SALAZAR T. – SUPLENTE</a:t>
            </a:r>
          </a:p>
          <a:p>
            <a:pPr>
              <a:buFont typeface="Arial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entury" pitchFamily="18" charset="0"/>
            </a:endParaRPr>
          </a:p>
          <a:p>
            <a:r>
              <a:rPr lang="es-ES" sz="2000" b="1" dirty="0">
                <a:solidFill>
                  <a:srgbClr val="000000"/>
                </a:solidFill>
                <a:latin typeface="Century" pitchFamily="18" charset="0"/>
              </a:rPr>
              <a:t>DECLARATORIA DE ELECCION-DIRECCION GENERAL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entury" pitchFamily="18" charset="0"/>
              </a:rPr>
              <a:t> ANDREA MARCELA VASQUEZ-PRINCIPAL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entury" pitchFamily="18" charset="0"/>
              </a:rPr>
              <a:t> MARIA YOLANDA FLOREZ MENDOZA-SUPLENTE</a:t>
            </a:r>
          </a:p>
          <a:p>
            <a:pPr>
              <a:buFont typeface="Arial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entury" pitchFamily="18" charset="0"/>
            </a:endParaRPr>
          </a:p>
          <a:p>
            <a:pPr algn="ctr"/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El periodo de los miembros será de dos años, contados a partir del 31 de octubre de 2018</a:t>
            </a:r>
          </a:p>
          <a:p>
            <a:pPr algn="ctr"/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hasta el 31 de octubre de 2020.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1472" y="857232"/>
            <a:ext cx="74295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solidFill>
                <a:srgbClr val="000000"/>
              </a:solidFill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Exámenes médicos: Tania Del Pilar Mendoza.</a:t>
            </a:r>
          </a:p>
          <a:p>
            <a:pPr>
              <a:buFont typeface="Arial" pitchFamily="34" charset="0"/>
              <a:buChar char="•"/>
            </a:pPr>
            <a:endParaRPr lang="es-ES" sz="2400" dirty="0">
              <a:solidFill>
                <a:srgbClr val="000000"/>
              </a:solidFill>
              <a:latin typeface="Century" pitchFamily="18" charset="0"/>
            </a:endParaRP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Realizar el seguimiento al programa de vigilancia epidemiológica de lesiones</a:t>
            </a: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osteomusculares del año 2018 con especialista en seguridad y salud en el trabajo</a:t>
            </a: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Este proceso se realizó a 15 funcionarios entre las fechas 01/12/2018 al 31/12/2018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00034" y="642918"/>
            <a:ext cx="692948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000000"/>
                </a:solidFill>
                <a:latin typeface="Century" pitchFamily="18" charset="0"/>
              </a:rPr>
              <a:t>Examen psicosocial : María Ángela Henao Marulanda.</a:t>
            </a:r>
          </a:p>
          <a:p>
            <a:pPr algn="just"/>
            <a:endParaRPr lang="es-ES" sz="2400" b="1" dirty="0">
              <a:solidFill>
                <a:srgbClr val="000000"/>
              </a:solidFill>
              <a:latin typeface="Century" pitchFamily="18" charset="0"/>
            </a:endParaRPr>
          </a:p>
          <a:p>
            <a:pPr algn="just"/>
            <a:r>
              <a:rPr lang="es-ES" sz="2800" dirty="0">
                <a:solidFill>
                  <a:srgbClr val="000000"/>
                </a:solidFill>
                <a:latin typeface="Century" pitchFamily="18" charset="0"/>
              </a:rPr>
              <a:t>Prestación de servicios en la aplicación de baterías psicosocial, según resolución 2646 de 2008 del ministerio de trabajo, como soporte a la ejecución y control del riesgo psicosocial señalado dentro del sistema de seguridad y salud en el trabajo.</a:t>
            </a:r>
          </a:p>
          <a:p>
            <a:pPr algn="just"/>
            <a:endParaRPr lang="es-ES" sz="2800" dirty="0">
              <a:solidFill>
                <a:srgbClr val="000000"/>
              </a:solidFill>
              <a:latin typeface="Century" pitchFamily="18" charset="0"/>
            </a:endParaRPr>
          </a:p>
          <a:p>
            <a:pPr algn="just"/>
            <a:r>
              <a:rPr lang="es-ES" sz="2800" dirty="0">
                <a:solidFill>
                  <a:srgbClr val="000000"/>
                </a:solidFill>
                <a:latin typeface="Century" pitchFamily="18" charset="0"/>
              </a:rPr>
              <a:t>Este proceso se realizó a 15 funcionarios entre las fechas 30/11/2018 al 30/12/2018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28662" y="1000108"/>
            <a:ext cx="64294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pPr algn="just"/>
            <a:r>
              <a:rPr lang="es-ES" sz="2400" b="1" dirty="0">
                <a:solidFill>
                  <a:srgbClr val="000000"/>
                </a:solidFill>
                <a:latin typeface="Century" pitchFamily="18" charset="0"/>
              </a:rPr>
              <a:t>Simulacros: </a:t>
            </a:r>
          </a:p>
          <a:p>
            <a:pPr algn="just"/>
            <a:endParaRPr lang="es-ES" sz="2400" dirty="0">
              <a:solidFill>
                <a:srgbClr val="000000"/>
              </a:solidFill>
              <a:latin typeface="Century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Numero de simulacros que hubo en 2018</a:t>
            </a:r>
          </a:p>
          <a:p>
            <a:pPr algn="just"/>
            <a:endParaRPr lang="es-ES" sz="2400" dirty="0">
              <a:solidFill>
                <a:srgbClr val="000000"/>
              </a:solidFill>
              <a:latin typeface="Century" pitchFamily="18" charset="0"/>
            </a:endParaRP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Century" pitchFamily="18" charset="0"/>
              </a:rPr>
              <a:t>En el año 2018 se realizó un (1) simulacro en el mes de octubre.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Personalizado 2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92D050"/>
      </a:accent1>
      <a:accent2>
        <a:srgbClr val="00B050"/>
      </a:accent2>
      <a:accent3>
        <a:srgbClr val="92D050"/>
      </a:accent3>
      <a:accent4>
        <a:srgbClr val="00B050"/>
      </a:accent4>
      <a:accent5>
        <a:srgbClr val="92D050"/>
      </a:accent5>
      <a:accent6>
        <a:srgbClr val="92D050"/>
      </a:accent6>
      <a:hlink>
        <a:srgbClr val="00B050"/>
      </a:hlink>
      <a:folHlink>
        <a:srgbClr val="92D05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3076</TotalTime>
  <Words>478</Words>
  <Application>Microsoft Office PowerPoint</Application>
  <PresentationFormat>Presentación en pantalla (4:3)</PresentationFormat>
  <Paragraphs>99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</vt:lpstr>
      <vt:lpstr>Century Gothic</vt:lpstr>
      <vt:lpstr>Century Schoolbook</vt:lpstr>
      <vt:lpstr>Matura MT Script Capitals</vt:lpstr>
      <vt:lpstr>Wingdings</vt:lpstr>
      <vt:lpstr>Wingdings 2</vt:lpstr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user1</dc:creator>
  <cp:lastModifiedBy>SANDRA ANGARITA</cp:lastModifiedBy>
  <cp:revision>302</cp:revision>
  <cp:lastPrinted>2017-08-31T19:47:15Z</cp:lastPrinted>
  <dcterms:created xsi:type="dcterms:W3CDTF">2013-07-16T20:40:27Z</dcterms:created>
  <dcterms:modified xsi:type="dcterms:W3CDTF">2020-10-31T17:28:44Z</dcterms:modified>
</cp:coreProperties>
</file>