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sldIdLst>
    <p:sldId id="257" r:id="rId2"/>
    <p:sldId id="259" r:id="rId3"/>
    <p:sldId id="263" r:id="rId4"/>
    <p:sldId id="261" r:id="rId5"/>
    <p:sldId id="265" r:id="rId6"/>
    <p:sldId id="266" r:id="rId7"/>
    <p:sldId id="267" r:id="rId8"/>
    <p:sldId id="262" r:id="rId9"/>
    <p:sldId id="268" r:id="rId10"/>
    <p:sldId id="258" r:id="rId11"/>
  </p:sldIdLst>
  <p:sldSz cx="9144000" cy="6858000" type="screen4x3"/>
  <p:notesSz cx="6881813" cy="92964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485" autoAdjust="0"/>
    <p:restoredTop sz="94660"/>
  </p:normalViewPr>
  <p:slideViewPr>
    <p:cSldViewPr>
      <p:cViewPr varScale="1">
        <p:scale>
          <a:sx n="72" d="100"/>
          <a:sy n="72" d="100"/>
        </p:scale>
        <p:origin x="1164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2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74875-3ADB-4E8F-9108-CA912AAFB801}" type="datetimeFigureOut">
              <a:rPr lang="es-CO" smtClean="0"/>
              <a:pPr/>
              <a:t>25/03/2021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9152B-084F-4BAB-A005-153C83C46D07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74875-3ADB-4E8F-9108-CA912AAFB801}" type="datetimeFigureOut">
              <a:rPr lang="es-CO" smtClean="0"/>
              <a:pPr/>
              <a:t>25/03/2021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9152B-084F-4BAB-A005-153C83C46D07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74875-3ADB-4E8F-9108-CA912AAFB801}" type="datetimeFigureOut">
              <a:rPr lang="es-CO" smtClean="0"/>
              <a:pPr/>
              <a:t>25/03/2021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9152B-084F-4BAB-A005-153C83C46D07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74875-3ADB-4E8F-9108-CA912AAFB801}" type="datetimeFigureOut">
              <a:rPr lang="es-CO" smtClean="0"/>
              <a:pPr/>
              <a:t>25/03/2021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9152B-084F-4BAB-A005-153C83C46D07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74875-3ADB-4E8F-9108-CA912AAFB801}" type="datetimeFigureOut">
              <a:rPr lang="es-CO" smtClean="0"/>
              <a:pPr/>
              <a:t>25/03/2021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9152B-084F-4BAB-A005-153C83C46D07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74875-3ADB-4E8F-9108-CA912AAFB801}" type="datetimeFigureOut">
              <a:rPr lang="es-CO" smtClean="0"/>
              <a:pPr/>
              <a:t>25/03/2021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9152B-084F-4BAB-A005-153C83C46D07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74875-3ADB-4E8F-9108-CA912AAFB801}" type="datetimeFigureOut">
              <a:rPr lang="es-CO" smtClean="0"/>
              <a:pPr/>
              <a:t>25/03/2021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9152B-084F-4BAB-A005-153C83C46D07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74875-3ADB-4E8F-9108-CA912AAFB801}" type="datetimeFigureOut">
              <a:rPr lang="es-CO" smtClean="0"/>
              <a:pPr/>
              <a:t>25/03/2021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9152B-084F-4BAB-A005-153C83C46D07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74875-3ADB-4E8F-9108-CA912AAFB801}" type="datetimeFigureOut">
              <a:rPr lang="es-CO" smtClean="0"/>
              <a:pPr/>
              <a:t>25/03/2021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9152B-084F-4BAB-A005-153C83C46D07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74875-3ADB-4E8F-9108-CA912AAFB801}" type="datetimeFigureOut">
              <a:rPr lang="es-CO" smtClean="0"/>
              <a:pPr/>
              <a:t>25/03/2021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9152B-084F-4BAB-A005-153C83C46D07}" type="slidenum">
              <a:rPr lang="es-CO" smtClean="0"/>
              <a:pPr/>
              <a:t>‹Nº›</a:t>
            </a:fld>
            <a:endParaRPr lang="es-CO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74875-3ADB-4E8F-9108-CA912AAFB801}" type="datetimeFigureOut">
              <a:rPr lang="es-CO" smtClean="0"/>
              <a:pPr/>
              <a:t>25/03/2021</a:t>
            </a:fld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99152B-084F-4BAB-A005-153C83C46D07}" type="slidenum">
              <a:rPr lang="es-CO" smtClean="0"/>
              <a:pPr/>
              <a:t>‹Nº›</a:t>
            </a:fld>
            <a:endParaRPr lang="es-CO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C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E99152B-084F-4BAB-A005-153C83C46D07}" type="slidenum">
              <a:rPr lang="es-CO" smtClean="0"/>
              <a:pPr/>
              <a:t>‹Nº›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D2E74875-3ADB-4E8F-9108-CA912AAFB801}" type="datetimeFigureOut">
              <a:rPr lang="es-CO" smtClean="0"/>
              <a:pPr/>
              <a:t>25/03/2021</a:t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pic>
        <p:nvPicPr>
          <p:cNvPr id="8" name="Picture 2" descr="ESCUDO DOSQUEBRADA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6294" y="6040736"/>
            <a:ext cx="692878" cy="78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717" y="5013176"/>
            <a:ext cx="686031" cy="88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8 Rectángulo"/>
          <p:cNvSpPr/>
          <p:nvPr/>
        </p:nvSpPr>
        <p:spPr>
          <a:xfrm>
            <a:off x="949108" y="2222107"/>
            <a:ext cx="71438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5400" b="1" dirty="0">
                <a:solidFill>
                  <a:schemeClr val="accent2">
                    <a:lumMod val="50000"/>
                  </a:schemeClr>
                </a:solidFill>
                <a:latin typeface="Century Gothic" pitchFamily="34" charset="0"/>
              </a:rPr>
              <a:t>RENDICION DE CUENTAS SG SST 2020</a:t>
            </a:r>
          </a:p>
        </p:txBody>
      </p:sp>
      <p:sp>
        <p:nvSpPr>
          <p:cNvPr id="2" name="1 Rectángulo"/>
          <p:cNvSpPr/>
          <p:nvPr/>
        </p:nvSpPr>
        <p:spPr>
          <a:xfrm>
            <a:off x="755576" y="1536174"/>
            <a:ext cx="697394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endParaRPr lang="es-CO" dirty="0"/>
          </a:p>
          <a:p>
            <a:pPr algn="ctr">
              <a:lnSpc>
                <a:spcPct val="150000"/>
              </a:lnSpc>
            </a:pPr>
            <a:endParaRPr lang="es-CO" dirty="0"/>
          </a:p>
          <a:p>
            <a:pPr algn="ctr">
              <a:lnSpc>
                <a:spcPct val="150000"/>
              </a:lnSpc>
            </a:pPr>
            <a:endParaRPr lang="es-CO" sz="48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endParaRPr lang="es-CO" sz="48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817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pic>
        <p:nvPicPr>
          <p:cNvPr id="8" name="Picture 2" descr="ESCUDO DOSQUEBRADA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9447" y="6008767"/>
            <a:ext cx="692878" cy="78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2907" y="4944076"/>
            <a:ext cx="686031" cy="88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8 Rectángulo"/>
          <p:cNvSpPr/>
          <p:nvPr/>
        </p:nvSpPr>
        <p:spPr>
          <a:xfrm>
            <a:off x="1370326" y="1897088"/>
            <a:ext cx="6359196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3600" dirty="0">
                <a:solidFill>
                  <a:srgbClr val="000000"/>
                </a:solidFill>
                <a:latin typeface="Century Gothic" pitchFamily="34" charset="0"/>
              </a:rPr>
              <a:t>Recuerda…</a:t>
            </a:r>
          </a:p>
          <a:p>
            <a:pPr algn="ctr"/>
            <a:endParaRPr lang="es-CO" sz="3600" dirty="0">
              <a:solidFill>
                <a:srgbClr val="000000"/>
              </a:solidFill>
              <a:latin typeface="Century Gothic" pitchFamily="34" charset="0"/>
            </a:endParaRPr>
          </a:p>
          <a:p>
            <a:pPr algn="ctr"/>
            <a:r>
              <a:rPr lang="es-CO" sz="4000" b="1" dirty="0">
                <a:solidFill>
                  <a:srgbClr val="000000"/>
                </a:solidFill>
                <a:latin typeface="Century Gothic" pitchFamily="34" charset="0"/>
              </a:rPr>
              <a:t>LA SEGURIDAD COMIENZA CON “S” </a:t>
            </a:r>
          </a:p>
          <a:p>
            <a:pPr algn="ctr"/>
            <a:r>
              <a:rPr lang="es-CO" sz="4000" b="1" dirty="0">
                <a:solidFill>
                  <a:srgbClr val="000000"/>
                </a:solidFill>
                <a:latin typeface="Century Gothic" pitchFamily="34" charset="0"/>
              </a:rPr>
              <a:t>PERO EMPIEZA POR TI…</a:t>
            </a:r>
          </a:p>
          <a:p>
            <a:pPr algn="ctr"/>
            <a:endParaRPr lang="es-CO" sz="4000" b="1" dirty="0">
              <a:solidFill>
                <a:srgbClr val="000000"/>
              </a:solidFill>
              <a:latin typeface="Century Gothic" pitchFamily="34" charset="0"/>
            </a:endParaRPr>
          </a:p>
        </p:txBody>
      </p:sp>
      <p:sp>
        <p:nvSpPr>
          <p:cNvPr id="2" name="1 Rectángulo"/>
          <p:cNvSpPr/>
          <p:nvPr/>
        </p:nvSpPr>
        <p:spPr>
          <a:xfrm>
            <a:off x="656941" y="1556792"/>
            <a:ext cx="697394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endParaRPr lang="es-CO" dirty="0"/>
          </a:p>
          <a:p>
            <a:pPr algn="ctr">
              <a:lnSpc>
                <a:spcPct val="150000"/>
              </a:lnSpc>
            </a:pPr>
            <a:endParaRPr lang="es-CO" dirty="0"/>
          </a:p>
          <a:p>
            <a:pPr algn="ctr">
              <a:lnSpc>
                <a:spcPct val="150000"/>
              </a:lnSpc>
            </a:pPr>
            <a:endParaRPr lang="es-CO" sz="48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endParaRPr lang="es-CO" sz="48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7434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pic>
        <p:nvPicPr>
          <p:cNvPr id="8" name="Picture 2" descr="ESCUDO DOSQUEBRADA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6565" y="6008767"/>
            <a:ext cx="692878" cy="78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6565" y="4941168"/>
            <a:ext cx="686031" cy="88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8 Rectángulo"/>
          <p:cNvSpPr/>
          <p:nvPr/>
        </p:nvSpPr>
        <p:spPr>
          <a:xfrm>
            <a:off x="1259632" y="1720840"/>
            <a:ext cx="682141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3600" dirty="0">
                <a:solidFill>
                  <a:srgbClr val="000000"/>
                </a:solidFill>
                <a:latin typeface="Century Gothic" pitchFamily="34" charset="0"/>
              </a:rPr>
              <a:t>Sistema de Gestión de la Seguridad y la Salud en el Trabajo </a:t>
            </a:r>
            <a:r>
              <a:rPr lang="es-CO" sz="3600" b="1" dirty="0">
                <a:solidFill>
                  <a:srgbClr val="000000"/>
                </a:solidFill>
                <a:latin typeface="Century Gothic" pitchFamily="34" charset="0"/>
              </a:rPr>
              <a:t>SG-SST</a:t>
            </a:r>
          </a:p>
          <a:p>
            <a:pPr algn="ctr"/>
            <a:endParaRPr lang="es-CO" sz="3600" b="1" dirty="0">
              <a:solidFill>
                <a:srgbClr val="000000"/>
              </a:solidFill>
              <a:latin typeface="Century Gothic" pitchFamily="34" charset="0"/>
            </a:endParaRPr>
          </a:p>
          <a:p>
            <a:pPr algn="ctr"/>
            <a:r>
              <a:rPr lang="es-CO" sz="3600" b="1" dirty="0">
                <a:solidFill>
                  <a:srgbClr val="000000"/>
                </a:solidFill>
                <a:latin typeface="Century Gothic" pitchFamily="34" charset="0"/>
              </a:rPr>
              <a:t>Decreto 1072 de 2015 Resolución 0312 de 2019 </a:t>
            </a:r>
          </a:p>
        </p:txBody>
      </p:sp>
      <p:sp>
        <p:nvSpPr>
          <p:cNvPr id="2" name="1 Rectángulo"/>
          <p:cNvSpPr/>
          <p:nvPr/>
        </p:nvSpPr>
        <p:spPr>
          <a:xfrm>
            <a:off x="755576" y="1536175"/>
            <a:ext cx="697394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endParaRPr lang="es-CO" dirty="0"/>
          </a:p>
          <a:p>
            <a:pPr algn="ctr">
              <a:lnSpc>
                <a:spcPct val="150000"/>
              </a:lnSpc>
            </a:pPr>
            <a:endParaRPr lang="es-CO" dirty="0"/>
          </a:p>
          <a:p>
            <a:pPr algn="ctr">
              <a:lnSpc>
                <a:spcPct val="150000"/>
              </a:lnSpc>
            </a:pPr>
            <a:endParaRPr lang="es-CO" sz="48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endParaRPr lang="es-CO" sz="48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007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pic>
        <p:nvPicPr>
          <p:cNvPr id="8" name="Picture 2" descr="ESCUDO DOSQUEBRADA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9447" y="6008767"/>
            <a:ext cx="692878" cy="78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6294" y="4989661"/>
            <a:ext cx="686031" cy="88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8 Rectángulo"/>
          <p:cNvSpPr/>
          <p:nvPr/>
        </p:nvSpPr>
        <p:spPr>
          <a:xfrm>
            <a:off x="1002216" y="815239"/>
            <a:ext cx="682141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2800" b="1" dirty="0">
                <a:solidFill>
                  <a:srgbClr val="000000"/>
                </a:solidFill>
                <a:latin typeface="Century Gothic" pitchFamily="34" charset="0"/>
              </a:rPr>
              <a:t>Objetivo </a:t>
            </a:r>
          </a:p>
          <a:p>
            <a:r>
              <a:rPr lang="es-CO" sz="2800" dirty="0">
                <a:solidFill>
                  <a:srgbClr val="000000"/>
                </a:solidFill>
                <a:latin typeface="Century Gothic" pitchFamily="34" charset="0"/>
              </a:rPr>
              <a:t>Proteger la salud y la seguridad de los trabajadores </a:t>
            </a:r>
          </a:p>
        </p:txBody>
      </p:sp>
      <p:sp>
        <p:nvSpPr>
          <p:cNvPr id="2" name="1 Rectángulo"/>
          <p:cNvSpPr/>
          <p:nvPr/>
        </p:nvSpPr>
        <p:spPr>
          <a:xfrm>
            <a:off x="1242282" y="1988840"/>
            <a:ext cx="697394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endParaRPr lang="es-CO" dirty="0"/>
          </a:p>
          <a:p>
            <a:pPr algn="ctr">
              <a:lnSpc>
                <a:spcPct val="150000"/>
              </a:lnSpc>
            </a:pPr>
            <a:endParaRPr lang="es-CO" dirty="0"/>
          </a:p>
          <a:p>
            <a:pPr algn="ctr">
              <a:lnSpc>
                <a:spcPct val="150000"/>
              </a:lnSpc>
            </a:pPr>
            <a:endParaRPr lang="es-CO" sz="48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endParaRPr lang="es-CO" sz="48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8 Rectángulo">
            <a:extLst>
              <a:ext uri="{FF2B5EF4-FFF2-40B4-BE49-F238E27FC236}">
                <a16:creationId xmlns:a16="http://schemas.microsoft.com/office/drawing/2014/main" id="{AF1949D2-A539-466C-9867-DB7F76DD13B6}"/>
              </a:ext>
            </a:extLst>
          </p:cNvPr>
          <p:cNvSpPr/>
          <p:nvPr/>
        </p:nvSpPr>
        <p:spPr>
          <a:xfrm>
            <a:off x="984839" y="2636912"/>
            <a:ext cx="7488832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2800" b="1" dirty="0">
                <a:solidFill>
                  <a:srgbClr val="000000"/>
                </a:solidFill>
                <a:latin typeface="Century Gothic" pitchFamily="34" charset="0"/>
              </a:rPr>
              <a:t>Resultados 2020</a:t>
            </a:r>
          </a:p>
          <a:p>
            <a:endParaRPr lang="es-CO" sz="2800" b="1" dirty="0">
              <a:solidFill>
                <a:srgbClr val="000000"/>
              </a:solidFill>
              <a:latin typeface="Century Gothic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CO" sz="2800" dirty="0">
                <a:solidFill>
                  <a:srgbClr val="000000"/>
                </a:solidFill>
                <a:latin typeface="Century Gothic" pitchFamily="34" charset="0"/>
              </a:rPr>
              <a:t>Evaluación Estándares Mínimos SST Resolución 0312 de 2019: </a:t>
            </a:r>
            <a:r>
              <a:rPr lang="es-CO" sz="2800" b="1" dirty="0">
                <a:solidFill>
                  <a:srgbClr val="000000"/>
                </a:solidFill>
                <a:latin typeface="Century Gothic" pitchFamily="34" charset="0"/>
              </a:rPr>
              <a:t>88%</a:t>
            </a:r>
          </a:p>
          <a:p>
            <a:endParaRPr lang="es-CO" sz="2800" b="1" dirty="0">
              <a:solidFill>
                <a:srgbClr val="000000"/>
              </a:solidFill>
              <a:latin typeface="Century Gothic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CO" sz="2800" dirty="0">
                <a:solidFill>
                  <a:srgbClr val="000000"/>
                </a:solidFill>
                <a:latin typeface="Century Gothic" pitchFamily="34" charset="0"/>
              </a:rPr>
              <a:t>Cumplimiento plan anual </a:t>
            </a:r>
          </a:p>
          <a:p>
            <a:r>
              <a:rPr lang="es-CO" sz="2800" dirty="0">
                <a:solidFill>
                  <a:srgbClr val="000000"/>
                </a:solidFill>
                <a:latin typeface="Century Gothic" pitchFamily="34" charset="0"/>
              </a:rPr>
              <a:t>    de trabajo SST 2020: </a:t>
            </a:r>
            <a:r>
              <a:rPr lang="es-CO" sz="2800" b="1" dirty="0">
                <a:solidFill>
                  <a:srgbClr val="000000"/>
                </a:solidFill>
                <a:latin typeface="Century Gothic" pitchFamily="34" charset="0"/>
              </a:rPr>
              <a:t>77.8%</a:t>
            </a:r>
          </a:p>
        </p:txBody>
      </p:sp>
    </p:spTree>
    <p:extLst>
      <p:ext uri="{BB962C8B-B14F-4D97-AF65-F5344CB8AC3E}">
        <p14:creationId xmlns:p14="http://schemas.microsoft.com/office/powerpoint/2010/main" val="3199363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pic>
        <p:nvPicPr>
          <p:cNvPr id="8" name="Picture 2" descr="ESCUDO DOSQUEBRADA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9447" y="6008767"/>
            <a:ext cx="692878" cy="78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2907" y="5053454"/>
            <a:ext cx="686031" cy="88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8 Rectángulo"/>
          <p:cNvSpPr/>
          <p:nvPr/>
        </p:nvSpPr>
        <p:spPr>
          <a:xfrm>
            <a:off x="1161291" y="612844"/>
            <a:ext cx="6821417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es-CO" sz="2000" dirty="0">
                <a:solidFill>
                  <a:srgbClr val="000000"/>
                </a:solidFill>
              </a:rPr>
            </a:br>
            <a:r>
              <a:rPr lang="es-CO" sz="2000" dirty="0">
                <a:solidFill>
                  <a:srgbClr val="000000"/>
                </a:solidFill>
              </a:rPr>
              <a:t>PRESUPUESTO EJECUTADO EN SST 2020:    </a:t>
            </a:r>
            <a:r>
              <a:rPr lang="es-CO" sz="2000" b="1" dirty="0">
                <a:solidFill>
                  <a:srgbClr val="000000"/>
                </a:solidFill>
              </a:rPr>
              <a:t>$21.000.000</a:t>
            </a:r>
          </a:p>
          <a:p>
            <a:br>
              <a:rPr lang="es-CO" sz="2000" dirty="0">
                <a:solidFill>
                  <a:srgbClr val="000000"/>
                </a:solidFill>
              </a:rPr>
            </a:br>
            <a:endParaRPr lang="es-CO" sz="2000" dirty="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000" dirty="0">
                <a:solidFill>
                  <a:srgbClr val="000000"/>
                </a:solidFill>
              </a:rPr>
              <a:t>COMPRA DE CAMILLA                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000" dirty="0">
                <a:solidFill>
                  <a:srgbClr val="000000"/>
                </a:solidFill>
              </a:rPr>
              <a:t>COMPRA DE EXTINTORES        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000" dirty="0">
                <a:solidFill>
                  <a:srgbClr val="000000"/>
                </a:solidFill>
              </a:rPr>
              <a:t>COMPRA DE CARTELERA SST  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000" dirty="0">
                <a:solidFill>
                  <a:srgbClr val="000000"/>
                </a:solidFill>
              </a:rPr>
              <a:t>COMPRA KIT PRIMEROS AUXILIOS    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000" dirty="0">
                <a:solidFill>
                  <a:srgbClr val="000000"/>
                </a:solidFill>
              </a:rPr>
              <a:t>PAGO RUMBA TERAPIA VIERNES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000" dirty="0">
                <a:solidFill>
                  <a:srgbClr val="000000"/>
                </a:solidFill>
              </a:rPr>
              <a:t>COMPRA DE BOTIQUÍN GRANDE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000" dirty="0">
                <a:solidFill>
                  <a:srgbClr val="000000"/>
                </a:solidFill>
              </a:rPr>
              <a:t>PLANOS RUTA DE EVACUACION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000" dirty="0">
                <a:solidFill>
                  <a:srgbClr val="000000"/>
                </a:solidFill>
              </a:rPr>
              <a:t>PAGO CAPACITACION PRIMEROS AUXILIOS BOMBEROS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000" dirty="0">
                <a:solidFill>
                  <a:srgbClr val="000000"/>
                </a:solidFill>
              </a:rPr>
              <a:t>SEMANA DE LA SALUD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000" dirty="0">
                <a:solidFill>
                  <a:srgbClr val="000000"/>
                </a:solidFill>
              </a:rPr>
              <a:t>APOYO ESPECIALISTA SGC Y SST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000" dirty="0">
                <a:solidFill>
                  <a:srgbClr val="000000"/>
                </a:solidFill>
              </a:rPr>
              <a:t>TALLERES RIESGO PSICOSOCIAL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000" dirty="0">
                <a:solidFill>
                  <a:srgbClr val="000000"/>
                </a:solidFill>
              </a:rPr>
              <a:t>ADECUACIONES LOCATIVAS </a:t>
            </a:r>
          </a:p>
          <a:p>
            <a:endParaRPr lang="es-CO" sz="2000" b="1" dirty="0">
              <a:solidFill>
                <a:srgbClr val="000000"/>
              </a:solidFill>
              <a:latin typeface="Century Gothic" pitchFamily="34" charset="0"/>
            </a:endParaRPr>
          </a:p>
        </p:txBody>
      </p:sp>
      <p:sp>
        <p:nvSpPr>
          <p:cNvPr id="2" name="1 Rectángulo"/>
          <p:cNvSpPr/>
          <p:nvPr/>
        </p:nvSpPr>
        <p:spPr>
          <a:xfrm>
            <a:off x="755576" y="1536175"/>
            <a:ext cx="697394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endParaRPr lang="es-CO" dirty="0"/>
          </a:p>
          <a:p>
            <a:pPr algn="ctr">
              <a:lnSpc>
                <a:spcPct val="150000"/>
              </a:lnSpc>
            </a:pPr>
            <a:endParaRPr lang="es-CO" dirty="0"/>
          </a:p>
          <a:p>
            <a:pPr algn="ctr">
              <a:lnSpc>
                <a:spcPct val="150000"/>
              </a:lnSpc>
            </a:pPr>
            <a:endParaRPr lang="es-CO" sz="48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endParaRPr lang="es-CO" sz="48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1951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pic>
        <p:nvPicPr>
          <p:cNvPr id="8" name="Picture 2" descr="ESCUDO DOSQUEBRADA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9447" y="6053989"/>
            <a:ext cx="692878" cy="78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7969" y="5013176"/>
            <a:ext cx="686031" cy="88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8 Rectángulo"/>
          <p:cNvSpPr/>
          <p:nvPr/>
        </p:nvSpPr>
        <p:spPr>
          <a:xfrm>
            <a:off x="1043608" y="723218"/>
            <a:ext cx="6821417" cy="48647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  <a:spcBef>
                <a:spcPts val="1200"/>
              </a:spcBef>
            </a:pPr>
            <a:r>
              <a:rPr lang="es-CO" sz="2400" b="1" kern="0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CONDICIONES DE SALUD</a:t>
            </a:r>
          </a:p>
          <a:p>
            <a:pPr lvl="0">
              <a:lnSpc>
                <a:spcPct val="150000"/>
              </a:lnSpc>
              <a:spcBef>
                <a:spcPts val="1200"/>
              </a:spcBef>
            </a:pPr>
            <a:r>
              <a:rPr lang="es-CO" sz="2400" b="1" kern="0" dirty="0">
                <a:solidFill>
                  <a:schemeClr val="accent1">
                    <a:lumMod val="75000"/>
                  </a:schemeClr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Exámenes periódicos realizados 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O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 realizaron 15 exámenes con concepto médico ocupacional</a:t>
            </a:r>
          </a:p>
          <a:p>
            <a:pPr lvl="0">
              <a:lnSpc>
                <a:spcPct val="107000"/>
              </a:lnSpc>
              <a:spcBef>
                <a:spcPts val="1200"/>
              </a:spcBef>
            </a:pPr>
            <a:r>
              <a:rPr lang="es-CO" sz="2400" b="1" kern="0" dirty="0">
                <a:solidFill>
                  <a:schemeClr val="accent1">
                    <a:lumMod val="75000"/>
                  </a:schemeClr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Exámenes de ingreso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O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 realizaron 5 exámenes de ingreso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s-CO" sz="1100" b="1" kern="0" dirty="0">
              <a:solidFill>
                <a:schemeClr val="accent1">
                  <a:lumMod val="75000"/>
                </a:schemeClr>
              </a:solidFill>
              <a:latin typeface="Calibri Light" panose="020F03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O" sz="2400" b="1" kern="0" dirty="0">
                <a:solidFill>
                  <a:schemeClr val="accent1">
                    <a:lumMod val="75000"/>
                  </a:schemeClr>
                </a:solidFill>
                <a:latin typeface="Calibri Light" panose="020F0302020204030204" pitchFamily="34" charset="0"/>
                <a:cs typeface="Times New Roman" panose="02020603050405020304" pitchFamily="18" charset="0"/>
              </a:rPr>
              <a:t>Baterías de Riesgo Psicosocial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O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 se realizaron debido a </a:t>
            </a:r>
            <a:r>
              <a:rPr lang="es-CO" sz="2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emergencia generada por COVID 19</a:t>
            </a:r>
            <a:endParaRPr lang="es-CO" sz="24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1 Rectángulo"/>
          <p:cNvSpPr/>
          <p:nvPr/>
        </p:nvSpPr>
        <p:spPr>
          <a:xfrm>
            <a:off x="755576" y="1585953"/>
            <a:ext cx="697394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endParaRPr lang="es-CO" dirty="0"/>
          </a:p>
          <a:p>
            <a:pPr algn="ctr">
              <a:lnSpc>
                <a:spcPct val="150000"/>
              </a:lnSpc>
            </a:pPr>
            <a:endParaRPr lang="es-CO" dirty="0"/>
          </a:p>
          <a:p>
            <a:pPr algn="ctr">
              <a:lnSpc>
                <a:spcPct val="150000"/>
              </a:lnSpc>
            </a:pPr>
            <a:endParaRPr lang="es-CO" sz="48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endParaRPr lang="es-CO" sz="48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4332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pic>
        <p:nvPicPr>
          <p:cNvPr id="8" name="Picture 2" descr="ESCUDO DOSQUEBRADA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6294" y="6008767"/>
            <a:ext cx="692878" cy="78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717" y="5028918"/>
            <a:ext cx="686031" cy="88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8 Rectángulo"/>
          <p:cNvSpPr/>
          <p:nvPr/>
        </p:nvSpPr>
        <p:spPr>
          <a:xfrm>
            <a:off x="1043608" y="723218"/>
            <a:ext cx="6821417" cy="52053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  <a:spcBef>
                <a:spcPts val="1200"/>
              </a:spcBef>
            </a:pPr>
            <a:r>
              <a:rPr lang="es-CO" sz="2400" b="1" kern="0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CONDICIONES DE SALUD</a:t>
            </a:r>
          </a:p>
          <a:p>
            <a:pPr lvl="0">
              <a:lnSpc>
                <a:spcPct val="150000"/>
              </a:lnSpc>
              <a:spcBef>
                <a:spcPts val="1200"/>
              </a:spcBef>
            </a:pPr>
            <a:endParaRPr lang="es-CO" sz="1100" b="1" kern="0" dirty="0">
              <a:solidFill>
                <a:schemeClr val="accent1">
                  <a:lumMod val="75000"/>
                </a:schemeClr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  <a:spcBef>
                <a:spcPts val="1200"/>
              </a:spcBef>
            </a:pPr>
            <a:r>
              <a:rPr lang="es-CO" sz="2400" b="1" kern="0" dirty="0">
                <a:solidFill>
                  <a:schemeClr val="accent1">
                    <a:lumMod val="75000"/>
                  </a:schemeClr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 actualizó el PVE Osteomuscular: </a:t>
            </a:r>
            <a:r>
              <a:rPr lang="es-CO" sz="2400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Actualizado por la Dra. Tania Mendoza, médica especialista en SST. </a:t>
            </a:r>
          </a:p>
          <a:p>
            <a:pPr lvl="0">
              <a:lnSpc>
                <a:spcPct val="150000"/>
              </a:lnSpc>
              <a:spcBef>
                <a:spcPts val="1200"/>
              </a:spcBef>
            </a:pPr>
            <a:r>
              <a:rPr lang="es-CO" sz="2400" b="1" kern="0" dirty="0">
                <a:solidFill>
                  <a:schemeClr val="accent1">
                    <a:lumMod val="75000"/>
                  </a:schemeClr>
                </a:solidFill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 implemento el programa de pausas activas</a:t>
            </a:r>
            <a:endParaRPr lang="es-CO" sz="24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07000"/>
              </a:lnSpc>
              <a:spcBef>
                <a:spcPts val="1200"/>
              </a:spcBef>
            </a:pPr>
            <a:r>
              <a:rPr lang="es-CO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 enviaron vía </a:t>
            </a:r>
            <a:r>
              <a:rPr lang="es-CO" sz="2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WhatApp</a:t>
            </a:r>
            <a:r>
              <a:rPr lang="es-CO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imágenes y textos, para motivar a todos los funcionarios que se encontraban dentro de las instalaciones del IDM, como desde sus hogares a realizar actividades de estiramiento y relajación.</a:t>
            </a:r>
            <a:endParaRPr lang="es-CO" sz="32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1 Rectángulo"/>
          <p:cNvSpPr/>
          <p:nvPr/>
        </p:nvSpPr>
        <p:spPr>
          <a:xfrm>
            <a:off x="755576" y="1536175"/>
            <a:ext cx="697394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endParaRPr lang="es-CO" dirty="0"/>
          </a:p>
          <a:p>
            <a:pPr algn="ctr">
              <a:lnSpc>
                <a:spcPct val="150000"/>
              </a:lnSpc>
            </a:pPr>
            <a:endParaRPr lang="es-CO" dirty="0"/>
          </a:p>
          <a:p>
            <a:pPr algn="ctr">
              <a:lnSpc>
                <a:spcPct val="150000"/>
              </a:lnSpc>
            </a:pPr>
            <a:endParaRPr lang="es-CO" sz="48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endParaRPr lang="es-CO" sz="48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9250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pic>
        <p:nvPicPr>
          <p:cNvPr id="8" name="Picture 2" descr="ESCUDO DOSQUEBRADA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6294" y="6008767"/>
            <a:ext cx="692878" cy="78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55" y="4941168"/>
            <a:ext cx="686031" cy="88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Rectángulo"/>
          <p:cNvSpPr/>
          <p:nvPr/>
        </p:nvSpPr>
        <p:spPr>
          <a:xfrm>
            <a:off x="755576" y="1536175"/>
            <a:ext cx="697394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endParaRPr lang="es-CO" dirty="0"/>
          </a:p>
          <a:p>
            <a:pPr algn="ctr">
              <a:lnSpc>
                <a:spcPct val="150000"/>
              </a:lnSpc>
            </a:pPr>
            <a:endParaRPr lang="es-CO" dirty="0"/>
          </a:p>
          <a:p>
            <a:pPr algn="ctr">
              <a:lnSpc>
                <a:spcPct val="150000"/>
              </a:lnSpc>
            </a:pPr>
            <a:endParaRPr lang="es-CO" sz="48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endParaRPr lang="es-CO" sz="48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FB7D0B30-8F35-43B7-8682-F55B6BC958ED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454" y="956058"/>
            <a:ext cx="3047368" cy="32650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60459F7C-8289-4203-BB8C-CFBAAA6D1187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8178" y="1244702"/>
            <a:ext cx="3047368" cy="40194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05899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0" y="41744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pic>
        <p:nvPicPr>
          <p:cNvPr id="8" name="Picture 2" descr="ESCUDO DOSQUEBRADA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6294" y="5949280"/>
            <a:ext cx="692878" cy="78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6294" y="4941168"/>
            <a:ext cx="686031" cy="88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8 Rectángulo"/>
          <p:cNvSpPr/>
          <p:nvPr/>
        </p:nvSpPr>
        <p:spPr>
          <a:xfrm>
            <a:off x="1161291" y="980728"/>
            <a:ext cx="6821417" cy="43827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  <a:spcBef>
                <a:spcPts val="1200"/>
              </a:spcBef>
            </a:pPr>
            <a:r>
              <a:rPr lang="es-CO" sz="2000" b="1" kern="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EPPS entregados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O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 se entregaron elementos de protección personal.</a:t>
            </a:r>
          </a:p>
          <a:p>
            <a:pPr lvl="0" algn="ctr">
              <a:lnSpc>
                <a:spcPct val="150000"/>
              </a:lnSpc>
              <a:spcBef>
                <a:spcPts val="1200"/>
              </a:spcBef>
            </a:pPr>
            <a:r>
              <a:rPr lang="es-CO" sz="2000" b="1" kern="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Elementos de Bioseguridad para COVID 19 entregados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O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 entregaron 15 kits de protección a los servidores, los cuales incluían: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s-CO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Toallas desinfectantes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s-CO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Alcohol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s-CO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Gel antibacterial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s-CO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Tapabocas 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endParaRPr lang="es-CO" altLang="es-CO" sz="1600" b="1" kern="0" dirty="0">
              <a:solidFill>
                <a:srgbClr val="00000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s-CO" altLang="es-CO" sz="2000" b="1" kern="0" dirty="0">
                <a:solidFill>
                  <a:srgbClr val="2F5496"/>
                </a:solidFill>
                <a:latin typeface="Calibri Light" panose="020F0302020204030204" pitchFamily="34" charset="0"/>
                <a:cs typeface="Times New Roman" panose="02020603050405020304" pitchFamily="18" charset="0"/>
              </a:rPr>
              <a:t>Integrantes COPASST y COCOLAB 2020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endParaRPr lang="es-CO" sz="2800" b="1" dirty="0">
              <a:solidFill>
                <a:srgbClr val="000000"/>
              </a:solidFill>
              <a:latin typeface="Century Gothic" pitchFamily="34" charset="0"/>
            </a:endParaRP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16723EBD-5F61-498F-B8F5-0EB721BD5D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116668"/>
              </p:ext>
            </p:extLst>
          </p:nvPr>
        </p:nvGraphicFramePr>
        <p:xfrm>
          <a:off x="1331640" y="4941168"/>
          <a:ext cx="5700614" cy="12892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50307">
                  <a:extLst>
                    <a:ext uri="{9D8B030D-6E8A-4147-A177-3AD203B41FA5}">
                      <a16:colId xmlns:a16="http://schemas.microsoft.com/office/drawing/2014/main" val="2619742188"/>
                    </a:ext>
                  </a:extLst>
                </a:gridCol>
                <a:gridCol w="2850307">
                  <a:extLst>
                    <a:ext uri="{9D8B030D-6E8A-4147-A177-3AD203B41FA5}">
                      <a16:colId xmlns:a16="http://schemas.microsoft.com/office/drawing/2014/main" val="3090409290"/>
                    </a:ext>
                  </a:extLst>
                </a:gridCol>
              </a:tblGrid>
              <a:tr h="32231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200" dirty="0">
                          <a:solidFill>
                            <a:srgbClr val="000000"/>
                          </a:solidFill>
                          <a:effectLst/>
                        </a:rPr>
                        <a:t>JESSICA MARIA RESTREPO</a:t>
                      </a:r>
                      <a:endParaRPr lang="es-CO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200">
                          <a:solidFill>
                            <a:srgbClr val="000000"/>
                          </a:solidFill>
                          <a:effectLst/>
                        </a:rPr>
                        <a:t>PRESIDENTE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09548397"/>
                  </a:ext>
                </a:extLst>
              </a:tr>
              <a:tr h="32231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200">
                          <a:solidFill>
                            <a:srgbClr val="000000"/>
                          </a:solidFill>
                          <a:effectLst/>
                        </a:rPr>
                        <a:t>BEATRIZ ELENA SALAZAR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200" dirty="0">
                          <a:solidFill>
                            <a:srgbClr val="000000"/>
                          </a:solidFill>
                          <a:effectLst/>
                        </a:rPr>
                        <a:t>PRESIDENTE SUPLENTE</a:t>
                      </a:r>
                      <a:endParaRPr lang="es-CO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80884836"/>
                  </a:ext>
                </a:extLst>
              </a:tr>
              <a:tr h="32231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200">
                          <a:solidFill>
                            <a:srgbClr val="000000"/>
                          </a:solidFill>
                          <a:effectLst/>
                        </a:rPr>
                        <a:t>ANDREA MARCELA VASQUEZ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200" dirty="0">
                          <a:solidFill>
                            <a:srgbClr val="000000"/>
                          </a:solidFill>
                          <a:effectLst/>
                        </a:rPr>
                        <a:t>SECRETARIA</a:t>
                      </a:r>
                      <a:endParaRPr lang="es-CO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04620416"/>
                  </a:ext>
                </a:extLst>
              </a:tr>
              <a:tr h="32231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200">
                          <a:solidFill>
                            <a:srgbClr val="000000"/>
                          </a:solidFill>
                          <a:effectLst/>
                        </a:rPr>
                        <a:t>MARIA YOLANDA FLOREZ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200" dirty="0">
                          <a:solidFill>
                            <a:srgbClr val="000000"/>
                          </a:solidFill>
                          <a:effectLst/>
                        </a:rPr>
                        <a:t>SECRETARIA SUPLENTE</a:t>
                      </a:r>
                      <a:endParaRPr lang="es-CO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312124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8963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0" y="41744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pic>
        <p:nvPicPr>
          <p:cNvPr id="8" name="Picture 2" descr="ESCUDO DOSQUEBRADA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6294" y="5987686"/>
            <a:ext cx="692878" cy="78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717" y="4941168"/>
            <a:ext cx="686031" cy="88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8 Rectángulo"/>
          <p:cNvSpPr/>
          <p:nvPr/>
        </p:nvSpPr>
        <p:spPr>
          <a:xfrm>
            <a:off x="1043608" y="83618"/>
            <a:ext cx="6821417" cy="6029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es-CO" sz="2000" dirty="0">
                <a:solidFill>
                  <a:srgbClr val="000000"/>
                </a:solidFill>
              </a:rPr>
            </a:br>
            <a:r>
              <a:rPr lang="es-CO" sz="2000" b="1" dirty="0">
                <a:solidFill>
                  <a:srgbClr val="0070C0"/>
                </a:solidFill>
              </a:rPr>
              <a:t>COPASST Y CONVIVENCIA</a:t>
            </a:r>
          </a:p>
          <a:p>
            <a:endParaRPr lang="es-CO" sz="2000" b="1" dirty="0">
              <a:solidFill>
                <a:srgbClr val="0070C0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O" sz="2000" dirty="0">
                <a:solidFill>
                  <a:srgbClr val="000000"/>
                </a:solidFill>
              </a:rPr>
              <a:t>REUNIONES MENSUALES COPASST: 12 Reuniones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O" sz="2000" dirty="0">
                <a:solidFill>
                  <a:srgbClr val="000000"/>
                </a:solidFill>
              </a:rPr>
              <a:t>REUNIONES TRIMESTRALES CONVIVENCIA: 4 Reuniones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O" sz="2000" dirty="0">
                <a:solidFill>
                  <a:srgbClr val="000000"/>
                </a:solidFill>
              </a:rPr>
              <a:t>CAMPAÑAS DE PREVENCION DE ACOSO LABORAL </a:t>
            </a:r>
          </a:p>
          <a:p>
            <a:endParaRPr lang="es-CO" sz="2000" dirty="0">
              <a:solidFill>
                <a:srgbClr val="000000"/>
              </a:solidFill>
            </a:endParaRPr>
          </a:p>
          <a:p>
            <a:r>
              <a:rPr lang="es-CO" sz="2000" b="1" dirty="0">
                <a:solidFill>
                  <a:srgbClr val="0070C0"/>
                </a:solidFill>
              </a:rPr>
              <a:t>BRIGADA DE EMERGENCIAS </a:t>
            </a:r>
          </a:p>
          <a:p>
            <a:endParaRPr lang="es-CO" sz="2000" dirty="0">
              <a:solidFill>
                <a:srgbClr val="000000"/>
              </a:solidFill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O" sz="2000" dirty="0">
                <a:solidFill>
                  <a:srgbClr val="000000"/>
                </a:solidFill>
              </a:rPr>
              <a:t>SIMULACROS: </a:t>
            </a:r>
            <a:r>
              <a:rPr lang="es-CO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Según Circular 047 de 2020, no se realizó evacuación hacia el punto de encuentro debido a la emergencia sanitaria por causa del </a:t>
            </a:r>
            <a:r>
              <a:rPr lang="es-CO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Covid</a:t>
            </a:r>
            <a:r>
              <a:rPr lang="es-CO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19; por lo tanto, se realizó un ejercicio de auto- protección donde se revisaron y socializaron:</a:t>
            </a:r>
          </a:p>
          <a:p>
            <a:r>
              <a:rPr lang="es-CO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• Plan de emergencias.</a:t>
            </a:r>
          </a:p>
          <a:p>
            <a:r>
              <a:rPr lang="es-CO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• Rutas de evacuación.</a:t>
            </a:r>
          </a:p>
          <a:p>
            <a:r>
              <a:rPr lang="es-CO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• Sistemas de comunicación.</a:t>
            </a:r>
          </a:p>
          <a:p>
            <a:r>
              <a:rPr lang="es-CO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• Puntos de encuentro.</a:t>
            </a:r>
          </a:p>
          <a:p>
            <a:r>
              <a:rPr lang="es-CO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• Contactos de emergencia.</a:t>
            </a:r>
            <a:endParaRPr lang="es-CO" sz="2000" b="1" dirty="0">
              <a:solidFill>
                <a:srgbClr val="000000"/>
              </a:solidFill>
              <a:latin typeface="Century Gothic" pitchFamily="34" charset="0"/>
            </a:endParaRPr>
          </a:p>
        </p:txBody>
      </p:sp>
      <p:sp>
        <p:nvSpPr>
          <p:cNvPr id="2" name="1 Rectángulo"/>
          <p:cNvSpPr/>
          <p:nvPr/>
        </p:nvSpPr>
        <p:spPr>
          <a:xfrm>
            <a:off x="755576" y="1536175"/>
            <a:ext cx="697394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endParaRPr lang="es-CO" dirty="0"/>
          </a:p>
          <a:p>
            <a:pPr algn="ctr">
              <a:lnSpc>
                <a:spcPct val="150000"/>
              </a:lnSpc>
            </a:pPr>
            <a:endParaRPr lang="es-CO" dirty="0"/>
          </a:p>
          <a:p>
            <a:pPr algn="ctr">
              <a:lnSpc>
                <a:spcPct val="150000"/>
              </a:lnSpc>
            </a:pPr>
            <a:endParaRPr lang="es-CO" sz="48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endParaRPr lang="es-CO" sz="48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97347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yacencia">
  <a:themeElements>
    <a:clrScheme name="Personalizado 2">
      <a:dk1>
        <a:srgbClr val="94C600"/>
      </a:dk1>
      <a:lt1>
        <a:sysClr val="window" lastClr="FFFFFF"/>
      </a:lt1>
      <a:dk2>
        <a:srgbClr val="94C600"/>
      </a:dk2>
      <a:lt2>
        <a:srgbClr val="94C600"/>
      </a:lt2>
      <a:accent1>
        <a:srgbClr val="94C600"/>
      </a:accent1>
      <a:accent2>
        <a:srgbClr val="CAF278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yacencia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ducción Sistema Integrado de Gestión" id="{57CEEBF6-3B09-429D-A078-D8F24FADC4C1}" vid="{0DEE6B66-6DE1-45B0-8B8D-5B493FD1992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3020</TotalTime>
  <Words>388</Words>
  <Application>Microsoft Office PowerPoint</Application>
  <PresentationFormat>Presentación en pantalla (4:3)</PresentationFormat>
  <Paragraphs>93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Cambria</vt:lpstr>
      <vt:lpstr>Century Gothic</vt:lpstr>
      <vt:lpstr>Courier New</vt:lpstr>
      <vt:lpstr>Adyacencia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user1</dc:creator>
  <cp:lastModifiedBy>SANDRA ANGARITA</cp:lastModifiedBy>
  <cp:revision>308</cp:revision>
  <cp:lastPrinted>2017-08-31T19:47:15Z</cp:lastPrinted>
  <dcterms:created xsi:type="dcterms:W3CDTF">2013-07-16T20:40:27Z</dcterms:created>
  <dcterms:modified xsi:type="dcterms:W3CDTF">2021-03-25T15:05:05Z</dcterms:modified>
</cp:coreProperties>
</file>