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60" r:id="rId5"/>
    <p:sldId id="267" r:id="rId6"/>
    <p:sldId id="261" r:id="rId7"/>
    <p:sldId id="262" r:id="rId8"/>
    <p:sldId id="263" r:id="rId9"/>
    <p:sldId id="259" r:id="rId10"/>
    <p:sldId id="268" r:id="rId11"/>
    <p:sldId id="269" r:id="rId12"/>
    <p:sldId id="265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79CF9D9-88F3-69D9-7B39-D7CC54516C87}"/>
              </a:ext>
            </a:extLst>
          </p:cNvPr>
          <p:cNvSpPr txBox="1">
            <a:spLocks/>
          </p:cNvSpPr>
          <p:nvPr/>
        </p:nvSpPr>
        <p:spPr>
          <a:xfrm>
            <a:off x="5142270" y="1687648"/>
            <a:ext cx="6272981" cy="956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Arial Black" panose="020B0A04020102020204" pitchFamily="34" charset="0"/>
              </a:rPr>
              <a:t>Grupo # 3</a:t>
            </a:r>
            <a:endParaRPr lang="es-EC" b="1" dirty="0">
              <a:latin typeface="Arial Black" panose="020B0A0402010202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951ED5B-E683-79ED-5FAC-B01A8791CB64}"/>
              </a:ext>
            </a:extLst>
          </p:cNvPr>
          <p:cNvSpPr txBox="1">
            <a:spLocks/>
          </p:cNvSpPr>
          <p:nvPr/>
        </p:nvSpPr>
        <p:spPr>
          <a:xfrm>
            <a:off x="5068528" y="2777115"/>
            <a:ext cx="6612194" cy="3900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4400" dirty="0" err="1"/>
              <a:t>Avellan</a:t>
            </a:r>
            <a:r>
              <a:rPr lang="es-ES" sz="4400" dirty="0"/>
              <a:t> </a:t>
            </a:r>
            <a:r>
              <a:rPr lang="es-ES" sz="4400" dirty="0" err="1"/>
              <a:t>armany</a:t>
            </a:r>
            <a:endParaRPr lang="es-ES" sz="4400" dirty="0"/>
          </a:p>
          <a:p>
            <a:r>
              <a:rPr lang="es-ES" sz="4400" dirty="0"/>
              <a:t>Cedeño Chriss</a:t>
            </a:r>
          </a:p>
          <a:p>
            <a:r>
              <a:rPr lang="es-ES" sz="4400" dirty="0"/>
              <a:t>Saltos jazmín</a:t>
            </a:r>
          </a:p>
          <a:p>
            <a:r>
              <a:rPr lang="es-ES" sz="4400" dirty="0"/>
              <a:t>Vera </a:t>
            </a:r>
            <a:r>
              <a:rPr lang="es-ES" sz="4400" dirty="0" err="1"/>
              <a:t>hugo</a:t>
            </a:r>
            <a:endParaRPr lang="es-EC" sz="4400" dirty="0"/>
          </a:p>
        </p:txBody>
      </p:sp>
      <p:pic>
        <p:nvPicPr>
          <p:cNvPr id="6" name="Picture 4" descr="Homer Smart Big - Imagenes Png Homero Intelectual - Free Transparent PNG  Download - PNGkey">
            <a:extLst>
              <a:ext uri="{FF2B5EF4-FFF2-40B4-BE49-F238E27FC236}">
                <a16:creationId xmlns:a16="http://schemas.microsoft.com/office/drawing/2014/main" id="{E6E311C6-67F3-9E92-E52A-426DF97F6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1" b="98008" l="26220" r="73537">
                        <a14:foregroundMark x1="46098" y1="44422" x2="46098" y2="44422"/>
                        <a14:foregroundMark x1="49268" y1="37849" x2="49268" y2="37849"/>
                        <a14:foregroundMark x1="46463" y1="37649" x2="46463" y2="37649"/>
                        <a14:foregroundMark x1="46707" y1="45020" x2="46707" y2="45020"/>
                        <a14:foregroundMark x1="49146" y1="45618" x2="49146" y2="45618"/>
                        <a14:foregroundMark x1="46220" y1="47809" x2="46220" y2="47809"/>
                        <a14:foregroundMark x1="44756" y1="43825" x2="44756" y2="43825"/>
                        <a14:foregroundMark x1="48659" y1="44024" x2="48659" y2="44024"/>
                        <a14:foregroundMark x1="63415" y1="45219" x2="63415" y2="45219"/>
                        <a14:foregroundMark x1="60976" y1="45020" x2="60976" y2="45020"/>
                        <a14:foregroundMark x1="56951" y1="46813" x2="56951" y2="46813"/>
                        <a14:foregroundMark x1="56951" y1="43426" x2="56951" y2="43426"/>
                        <a14:foregroundMark x1="57927" y1="39044" x2="57927" y2="39044"/>
                        <a14:foregroundMark x1="57927" y1="38247" x2="57927" y2="38247"/>
                        <a14:foregroundMark x1="59756" y1="37849" x2="59756" y2="37849"/>
                        <a14:foregroundMark x1="59634" y1="46813" x2="59634" y2="46813"/>
                        <a14:foregroundMark x1="59024" y1="50398" x2="59024" y2="50398"/>
                        <a14:foregroundMark x1="61098" y1="49602" x2="61098" y2="49602"/>
                        <a14:foregroundMark x1="45488" y1="88446" x2="45488" y2="88446"/>
                        <a14:foregroundMark x1="48537" y1="82470" x2="48537" y2="82470"/>
                        <a14:foregroundMark x1="46463" y1="80876" x2="46463" y2="80876"/>
                        <a14:foregroundMark x1="46098" y1="77689" x2="46098" y2="77689"/>
                        <a14:foregroundMark x1="45488" y1="75697" x2="45488" y2="75697"/>
                        <a14:foregroundMark x1="44024" y1="73705" x2="44024" y2="73705"/>
                        <a14:foregroundMark x1="43415" y1="72510" x2="43415" y2="72510"/>
                        <a14:foregroundMark x1="45122" y1="74502" x2="45122" y2="74502"/>
                        <a14:foregroundMark x1="47073" y1="79681" x2="47073" y2="79681"/>
                        <a14:foregroundMark x1="43415" y1="85458" x2="43415" y2="85458"/>
                        <a14:foregroundMark x1="44634" y1="84263" x2="44634" y2="84263"/>
                        <a14:foregroundMark x1="44024" y1="82072" x2="44024" y2="82072"/>
                        <a14:foregroundMark x1="42195" y1="90637" x2="42195" y2="90637"/>
                        <a14:foregroundMark x1="43780" y1="92430" x2="43780" y2="92430"/>
                        <a14:foregroundMark x1="44634" y1="89841" x2="44634" y2="89841"/>
                        <a14:foregroundMark x1="41220" y1="92430" x2="41220" y2="92430"/>
                        <a14:foregroundMark x1="39756" y1="92430" x2="39756" y2="92430"/>
                        <a14:foregroundMark x1="49146" y1="90438" x2="49146" y2="90438"/>
                        <a14:foregroundMark x1="48902" y1="82470" x2="48902" y2="82470"/>
                        <a14:foregroundMark x1="49512" y1="82470" x2="49512" y2="82470"/>
                        <a14:foregroundMark x1="49878" y1="87849" x2="49878" y2="87849"/>
                        <a14:foregroundMark x1="55854" y1="92829" x2="55854" y2="92829"/>
                        <a14:foregroundMark x1="46463" y1="90637" x2="46463" y2="90637"/>
                        <a14:foregroundMark x1="47439" y1="91036" x2="47439" y2="91036"/>
                        <a14:foregroundMark x1="47927" y1="91036" x2="47927" y2="91036"/>
                        <a14:foregroundMark x1="50366" y1="90637" x2="50366" y2="90637"/>
                        <a14:foregroundMark x1="52683" y1="90637" x2="52683" y2="90637"/>
                        <a14:foregroundMark x1="59268" y1="87052" x2="59268" y2="87052"/>
                        <a14:foregroundMark x1="56951" y1="90438" x2="56951" y2="90438"/>
                        <a14:foregroundMark x1="56951" y1="91833" x2="56951" y2="91833"/>
                        <a14:foregroundMark x1="58537" y1="91235" x2="58537" y2="91235"/>
                        <a14:foregroundMark x1="62073" y1="87849" x2="62073" y2="87052"/>
                        <a14:foregroundMark x1="61707" y1="83068" x2="61707" y2="83068"/>
                        <a14:foregroundMark x1="59024" y1="83068" x2="59024" y2="83068"/>
                        <a14:foregroundMark x1="58293" y1="83068" x2="58293" y2="83068"/>
                        <a14:foregroundMark x1="57561" y1="83865" x2="57561" y2="83865"/>
                        <a14:foregroundMark x1="56829" y1="83267" x2="56829" y2="83267"/>
                        <a14:foregroundMark x1="64878" y1="89841" x2="64878" y2="89841"/>
                        <a14:foregroundMark x1="62195" y1="91633" x2="62195" y2="91633"/>
                        <a14:foregroundMark x1="65244" y1="88446" x2="65244" y2="88446"/>
                        <a14:foregroundMark x1="67073" y1="91235" x2="67073" y2="91235"/>
                        <a14:foregroundMark x1="70366" y1="93028" x2="70366" y2="93028"/>
                        <a14:foregroundMark x1="70122" y1="90438" x2="70122" y2="90438"/>
                        <a14:foregroundMark x1="68659" y1="88446" x2="68659" y2="88446"/>
                        <a14:foregroundMark x1="69878" y1="88446" x2="69878" y2="88446"/>
                        <a14:foregroundMark x1="71098" y1="89044" x2="71098" y2="89044"/>
                        <a14:foregroundMark x1="71829" y1="90637" x2="71829" y2="90637"/>
                        <a14:foregroundMark x1="72317" y1="94024" x2="72317" y2="94024"/>
                        <a14:foregroundMark x1="68415" y1="91833" x2="68415" y2="91833"/>
                        <a14:foregroundMark x1="65976" y1="93028" x2="65976" y2="93028"/>
                        <a14:foregroundMark x1="65244" y1="92430" x2="65244" y2="92430"/>
                        <a14:foregroundMark x1="66707" y1="90637" x2="66707" y2="90637"/>
                        <a14:foregroundMark x1="66951" y1="90040" x2="66951" y2="90040"/>
                        <a14:foregroundMark x1="67439" y1="90040" x2="67439" y2="90040"/>
                        <a14:foregroundMark x1="71829" y1="93028" x2="71829" y2="93028"/>
                        <a14:foregroundMark x1="72317" y1="92231" x2="72317" y2="92231"/>
                        <a14:foregroundMark x1="73171" y1="93028" x2="73171" y2="93028"/>
                        <a14:foregroundMark x1="60976" y1="91633" x2="60976" y2="91633"/>
                        <a14:foregroundMark x1="62561" y1="92231" x2="62561" y2="92231"/>
                        <a14:foregroundMark x1="64146" y1="92430" x2="64146" y2="92430"/>
                        <a14:foregroundMark x1="65488" y1="92430" x2="65488" y2="92430"/>
                        <a14:foregroundMark x1="36341" y1="91633" x2="36341" y2="91633"/>
                        <a14:foregroundMark x1="36341" y1="91633" x2="36341" y2="91633"/>
                        <a14:foregroundMark x1="37439" y1="90637" x2="37439" y2="90637"/>
                        <a14:foregroundMark x1="35732" y1="90438" x2="35732" y2="90438"/>
                        <a14:foregroundMark x1="63415" y1="85857" x2="63415" y2="85857"/>
                        <a14:foregroundMark x1="63171" y1="86454" x2="63171" y2="8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09" r="26684" b="9335"/>
          <a:stretch/>
        </p:blipFill>
        <p:spPr bwMode="auto">
          <a:xfrm>
            <a:off x="1044983" y="1687648"/>
            <a:ext cx="4289015" cy="485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65F743C-0429-44BD-9D27-A0D00D9D1443}"/>
              </a:ext>
            </a:extLst>
          </p:cNvPr>
          <p:cNvSpPr txBox="1"/>
          <p:nvPr/>
        </p:nvSpPr>
        <p:spPr>
          <a:xfrm>
            <a:off x="1563330" y="-14748"/>
            <a:ext cx="10625292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4800" dirty="0"/>
              <a:t>MAESTRIA DE GESTIÓN Y ANALÍTICA DE DATOS</a:t>
            </a:r>
            <a:endParaRPr lang="es-EC" sz="4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102B94-5DEE-C3A3-990C-2D6ABA154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" y="4218"/>
            <a:ext cx="1592186" cy="155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94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63EA53B-A136-03FC-8B1A-C509CECA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9" y="722215"/>
            <a:ext cx="5251053" cy="461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E0F3899-7197-35CF-474D-D65E0F75D7B8}"/>
              </a:ext>
            </a:extLst>
          </p:cNvPr>
          <p:cNvSpPr txBox="1">
            <a:spLocks/>
          </p:cNvSpPr>
          <p:nvPr/>
        </p:nvSpPr>
        <p:spPr>
          <a:xfrm>
            <a:off x="913774" y="176067"/>
            <a:ext cx="10364451" cy="10922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MINERÍA DE DATOS</a:t>
            </a:r>
            <a:endParaRPr lang="es-EC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99B26C2-6591-D204-C62A-E3B8BCD2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47" y="722215"/>
            <a:ext cx="6265453" cy="29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9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2A8F86-A757-0867-C04E-6B9BDC5A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789" y="1400559"/>
            <a:ext cx="8932420" cy="495817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A174F35-2565-04E1-1351-4019C9424D83}"/>
              </a:ext>
            </a:extLst>
          </p:cNvPr>
          <p:cNvSpPr txBox="1">
            <a:spLocks/>
          </p:cNvSpPr>
          <p:nvPr/>
        </p:nvSpPr>
        <p:spPr>
          <a:xfrm>
            <a:off x="913774" y="176067"/>
            <a:ext cx="10364451" cy="10922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MINERÍA DE DATOS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A8C528-D0F4-2DFF-1E7F-64A8A2632672}"/>
              </a:ext>
            </a:extLst>
          </p:cNvPr>
          <p:cNvSpPr txBox="1"/>
          <p:nvPr/>
        </p:nvSpPr>
        <p:spPr>
          <a:xfrm>
            <a:off x="8701548" y="622032"/>
            <a:ext cx="349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Support</a:t>
            </a:r>
            <a:r>
              <a:rPr lang="es-ES" dirty="0"/>
              <a:t> = 0.05 min</a:t>
            </a:r>
          </a:p>
          <a:p>
            <a:r>
              <a:rPr lang="es-ES" dirty="0" err="1"/>
              <a:t>Confidence</a:t>
            </a:r>
            <a:r>
              <a:rPr lang="es-ES" dirty="0"/>
              <a:t> = 0.04 a 0.06 min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3186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773B-F8E1-3C57-21F8-B35B18FF0418}"/>
              </a:ext>
            </a:extLst>
          </p:cNvPr>
          <p:cNvSpPr txBox="1">
            <a:spLocks/>
          </p:cNvSpPr>
          <p:nvPr/>
        </p:nvSpPr>
        <p:spPr>
          <a:xfrm>
            <a:off x="913774" y="176067"/>
            <a:ext cx="10364451" cy="10922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MINERÍA DE DATOS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35283B-BD8E-F28E-706A-1704DBB85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77" y="1310039"/>
            <a:ext cx="8303342" cy="52473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3F48D4-400A-4A38-224E-5CFD06ED3D4B}"/>
              </a:ext>
            </a:extLst>
          </p:cNvPr>
          <p:cNvSpPr txBox="1"/>
          <p:nvPr/>
        </p:nvSpPr>
        <p:spPr>
          <a:xfrm>
            <a:off x="8701548" y="622032"/>
            <a:ext cx="349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Support</a:t>
            </a:r>
            <a:r>
              <a:rPr lang="es-ES" dirty="0"/>
              <a:t> = 0.01 min</a:t>
            </a:r>
          </a:p>
          <a:p>
            <a:r>
              <a:rPr lang="es-ES" dirty="0" err="1"/>
              <a:t>Confidence</a:t>
            </a:r>
            <a:r>
              <a:rPr lang="es-ES" dirty="0"/>
              <a:t> = 0.04 a 0.06 min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3465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59848D-8BD9-AA50-4024-5E047DE9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21" y="1578992"/>
            <a:ext cx="5914073" cy="355348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726216C-FEF6-D6E2-6E7D-41E3480F36DD}"/>
              </a:ext>
            </a:extLst>
          </p:cNvPr>
          <p:cNvSpPr txBox="1">
            <a:spLocks/>
          </p:cNvSpPr>
          <p:nvPr/>
        </p:nvSpPr>
        <p:spPr>
          <a:xfrm>
            <a:off x="913774" y="176067"/>
            <a:ext cx="10364451" cy="8120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MINERÍA DE DATOS</a:t>
            </a:r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DDCE2B-DE0D-47D0-F8DE-E0E3F8763633}"/>
              </a:ext>
            </a:extLst>
          </p:cNvPr>
          <p:cNvSpPr txBox="1"/>
          <p:nvPr/>
        </p:nvSpPr>
        <p:spPr>
          <a:xfrm>
            <a:off x="1990565" y="988142"/>
            <a:ext cx="82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OpenSans-Regular"/>
              </a:rPr>
              <a:t>Modelo: Red Neuronal (</a:t>
            </a:r>
            <a:r>
              <a:rPr lang="es-ES" sz="2400" dirty="0" err="1">
                <a:latin typeface="OpenSans-Regular"/>
              </a:rPr>
              <a:t>keras</a:t>
            </a:r>
            <a:r>
              <a:rPr lang="es-ES" sz="2400" dirty="0">
                <a:latin typeface="OpenSans-Regular"/>
              </a:rPr>
              <a:t>) para clasificación Binaria</a:t>
            </a:r>
          </a:p>
          <a:p>
            <a:r>
              <a:rPr lang="es-ES" sz="1600" dirty="0"/>
              <a:t> </a:t>
            </a:r>
            <a:endParaRPr lang="es-EC" sz="16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6AFB7D-BF50-B7A2-E0F3-59678C69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67" y="5382229"/>
            <a:ext cx="7601029" cy="81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985E933-741E-0CA0-4FEE-4B358D85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699" y="809842"/>
            <a:ext cx="4300528" cy="2423209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17572B5B-4034-C0E0-A6CA-C5E1F2420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1545668"/>
            <a:ext cx="5330977" cy="422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59A2CE7-A446-095B-7696-E9C3BA4C540F}"/>
              </a:ext>
            </a:extLst>
          </p:cNvPr>
          <p:cNvSpPr txBox="1">
            <a:spLocks/>
          </p:cNvSpPr>
          <p:nvPr/>
        </p:nvSpPr>
        <p:spPr>
          <a:xfrm>
            <a:off x="913774" y="176067"/>
            <a:ext cx="10364451" cy="10922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EVALUACIÓN / INTERPRETACIÒN </a:t>
            </a:r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2EABEA-8FBF-4B1D-B71C-957C5B797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699" y="3429000"/>
            <a:ext cx="4300528" cy="23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9A2CE7-A446-095B-7696-E9C3BA4C540F}"/>
              </a:ext>
            </a:extLst>
          </p:cNvPr>
          <p:cNvSpPr txBox="1">
            <a:spLocks/>
          </p:cNvSpPr>
          <p:nvPr/>
        </p:nvSpPr>
        <p:spPr>
          <a:xfrm>
            <a:off x="913774" y="176067"/>
            <a:ext cx="10364451" cy="10922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EVALUACIÓN / INTERPRETACIÒN 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B9F625-D043-3A4D-009B-027BF848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31" y="920263"/>
            <a:ext cx="4796693" cy="30264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E3009C-CBB7-A841-2BEB-69998B0B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99" y="4628946"/>
            <a:ext cx="4796693" cy="186538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E13993-848A-7617-322E-197F4EE94CDC}"/>
              </a:ext>
            </a:extLst>
          </p:cNvPr>
          <p:cNvSpPr txBox="1"/>
          <p:nvPr/>
        </p:nvSpPr>
        <p:spPr>
          <a:xfrm>
            <a:off x="751996" y="4259614"/>
            <a:ext cx="387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Balanceo con SMOTE</a:t>
            </a:r>
            <a:endParaRPr lang="es-EC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5FFD9E9-7B06-A74E-3D66-A83CC4B35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264" y="920262"/>
            <a:ext cx="5029522" cy="3026485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D07D073-04E5-A162-A6E9-DCD8B393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592" y="4134353"/>
            <a:ext cx="3218241" cy="254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57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4EA6-D547-496B-3224-4797529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6067"/>
            <a:ext cx="10364451" cy="1092296"/>
          </a:xfrm>
        </p:spPr>
        <p:txBody>
          <a:bodyPr/>
          <a:lstStyle/>
          <a:p>
            <a:r>
              <a:rPr lang="es-ES" dirty="0"/>
              <a:t>INTERPRETACIÒN / EVALUACIÓN</a:t>
            </a:r>
            <a:endParaRPr lang="es-EC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E0AF8B3-243B-EB92-21DC-108888ADC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81" y="1062183"/>
            <a:ext cx="940117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2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B3756-E4F7-05BE-4D55-FEC89BCE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61709"/>
            <a:ext cx="10364451" cy="888254"/>
          </a:xfrm>
        </p:spPr>
        <p:txBody>
          <a:bodyPr/>
          <a:lstStyle/>
          <a:p>
            <a:r>
              <a:rPr lang="es-ES" b="1" dirty="0"/>
              <a:t>Trabajo final</a:t>
            </a:r>
            <a:endParaRPr lang="es-EC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9601C13-945B-BD2E-BE7B-CFAD844F8128}"/>
              </a:ext>
            </a:extLst>
          </p:cNvPr>
          <p:cNvSpPr txBox="1"/>
          <p:nvPr/>
        </p:nvSpPr>
        <p:spPr>
          <a:xfrm>
            <a:off x="1961536" y="4383335"/>
            <a:ext cx="9453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C" sz="3200" b="1" i="0" u="none" strike="noStrike" baseline="0" dirty="0">
                <a:latin typeface="Aptos-Bold"/>
              </a:rPr>
              <a:t>Profesora: </a:t>
            </a:r>
            <a:r>
              <a:rPr lang="es-EC" sz="3200" b="0" i="0" u="none" strike="noStrike" baseline="0" dirty="0">
                <a:latin typeface="Aptos" panose="020B0004020202020204" pitchFamily="34" charset="0"/>
              </a:rPr>
              <a:t>Adriana Collaguazo Jaramillo, Mg.</a:t>
            </a:r>
          </a:p>
          <a:p>
            <a:pPr algn="l"/>
            <a:r>
              <a:rPr lang="es-ES" sz="3200" b="1" i="0" u="none" strike="noStrike" baseline="0" dirty="0">
                <a:latin typeface="Aptos-Bold"/>
              </a:rPr>
              <a:t>Curso: </a:t>
            </a:r>
            <a:r>
              <a:rPr lang="es-ES" sz="3200" b="0" i="0" u="none" strike="noStrike" baseline="0" dirty="0">
                <a:latin typeface="Aptos" panose="020B0004020202020204" pitchFamily="34" charset="0"/>
              </a:rPr>
              <a:t>Aprendizaje automático y Minería de Datos</a:t>
            </a:r>
            <a:endParaRPr lang="es-EC" sz="6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ECC5DE-BB2D-9E1A-3149-BD0ACBE2AC6E}"/>
              </a:ext>
            </a:extLst>
          </p:cNvPr>
          <p:cNvSpPr txBox="1"/>
          <p:nvPr/>
        </p:nvSpPr>
        <p:spPr>
          <a:xfrm>
            <a:off x="763227" y="1859340"/>
            <a:ext cx="10665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i="0" u="none" strike="noStrike" baseline="0" dirty="0">
                <a:latin typeface="Aptos-Bold"/>
              </a:rPr>
              <a:t>PROYECTO DE ANÁLISIS DE DATOS EN UN PROBLEMA REAL</a:t>
            </a:r>
          </a:p>
          <a:p>
            <a:pPr algn="ctr"/>
            <a:r>
              <a:rPr lang="es-EC" sz="4000" b="1" i="0" u="none" strike="noStrike" baseline="0" dirty="0">
                <a:latin typeface="Aptos-Bold"/>
              </a:rPr>
              <a:t>APLICANDO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0925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646C5-E68F-A8E2-A74F-3CE6DED2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365125"/>
            <a:ext cx="10926097" cy="1325563"/>
          </a:xfrm>
        </p:spPr>
        <p:txBody>
          <a:bodyPr>
            <a:normAutofit/>
          </a:bodyPr>
          <a:lstStyle/>
          <a:p>
            <a:r>
              <a:rPr lang="es-ES" sz="4900" b="1" dirty="0"/>
              <a:t>Proceso KDD </a:t>
            </a:r>
            <a:r>
              <a:rPr lang="es-ES" dirty="0"/>
              <a:t>(</a:t>
            </a:r>
            <a:r>
              <a:rPr lang="es-EC" dirty="0" err="1"/>
              <a:t>Knowledge</a:t>
            </a:r>
            <a:r>
              <a:rPr lang="es-EC" dirty="0"/>
              <a:t> Discovery in </a:t>
            </a:r>
            <a:r>
              <a:rPr lang="es-EC" dirty="0" err="1"/>
              <a:t>Databases</a:t>
            </a:r>
            <a:r>
              <a:rPr lang="es-EC" dirty="0"/>
              <a:t>)</a:t>
            </a:r>
            <a:endParaRPr lang="es-EC" sz="4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F08016-35E5-6C63-D4C4-4E12F8FAE492}"/>
              </a:ext>
            </a:extLst>
          </p:cNvPr>
          <p:cNvSpPr txBox="1"/>
          <p:nvPr/>
        </p:nvSpPr>
        <p:spPr>
          <a:xfrm>
            <a:off x="2802193" y="1991032"/>
            <a:ext cx="87900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C" sz="4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OpenSans-Regular"/>
              </a:rPr>
              <a:t>Selección</a:t>
            </a:r>
          </a:p>
          <a:p>
            <a:pPr algn="l"/>
            <a:r>
              <a:rPr lang="es-EC" sz="4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OpenSans-Regular"/>
              </a:rPr>
              <a:t>Preprocesamiento/Limpieza</a:t>
            </a:r>
          </a:p>
          <a:p>
            <a:pPr algn="l"/>
            <a:r>
              <a:rPr lang="es-EC" sz="4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OpenSans-Regular"/>
              </a:rPr>
              <a:t>Transformación/Reducción</a:t>
            </a:r>
          </a:p>
          <a:p>
            <a:pPr algn="l"/>
            <a:r>
              <a:rPr lang="es-EC" sz="4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OpenSans-Regular"/>
              </a:rPr>
              <a:t>Minería de Datos</a:t>
            </a:r>
          </a:p>
          <a:p>
            <a:pPr algn="l"/>
            <a:r>
              <a:rPr lang="es-EC" sz="4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OpenSans-Regular"/>
              </a:rPr>
              <a:t>Interpretación/Evaluación</a:t>
            </a:r>
            <a:endParaRPr lang="es-EC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3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4EA6-D547-496B-3224-4797529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6067"/>
            <a:ext cx="10364451" cy="1092296"/>
          </a:xfrm>
        </p:spPr>
        <p:txBody>
          <a:bodyPr/>
          <a:lstStyle/>
          <a:p>
            <a:r>
              <a:rPr lang="es-ES" dirty="0"/>
              <a:t>SELECCIÓN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BE5C1D-6D66-620D-8D66-673A4D6B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7" y="1268363"/>
            <a:ext cx="8265053" cy="46014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4F4DB3-E016-0EDB-41F6-B4D642B1C32D}"/>
              </a:ext>
            </a:extLst>
          </p:cNvPr>
          <p:cNvSpPr txBox="1"/>
          <p:nvPr/>
        </p:nvSpPr>
        <p:spPr>
          <a:xfrm>
            <a:off x="8804787" y="1843549"/>
            <a:ext cx="3229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Conocimientos Relevantes y prioritarios.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Metas </a:t>
            </a:r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49533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4EA6-D547-496B-3224-4797529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6067"/>
            <a:ext cx="10364451" cy="1092296"/>
          </a:xfrm>
        </p:spPr>
        <p:txBody>
          <a:bodyPr/>
          <a:lstStyle/>
          <a:p>
            <a:r>
              <a:rPr lang="es-ES" dirty="0"/>
              <a:t>SELECCIÓN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15303A-11F3-50CB-9CE6-6C56B93F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21" y="1268363"/>
            <a:ext cx="10022204" cy="513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4EA6-D547-496B-3224-4797529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6067"/>
            <a:ext cx="10364451" cy="1092296"/>
          </a:xfrm>
        </p:spPr>
        <p:txBody>
          <a:bodyPr/>
          <a:lstStyle/>
          <a:p>
            <a:r>
              <a:rPr lang="es-ES" dirty="0"/>
              <a:t>PROCESAMIENTO / LIMPIEZA</a:t>
            </a:r>
            <a:endParaRPr lang="es-EC" dirty="0"/>
          </a:p>
        </p:txBody>
      </p:sp>
      <p:pic>
        <p:nvPicPr>
          <p:cNvPr id="1026" name="Picture 2" descr="23 ideas de Los Simpson | los simpson, dibujos de los simpson ...">
            <a:extLst>
              <a:ext uri="{FF2B5EF4-FFF2-40B4-BE49-F238E27FC236}">
                <a16:creationId xmlns:a16="http://schemas.microsoft.com/office/drawing/2014/main" id="{ED5DD296-805F-99E3-D313-B52FE3425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3" y="1092296"/>
            <a:ext cx="3202397" cy="558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8518E49-A056-6E04-3170-1C647DF98794}"/>
              </a:ext>
            </a:extLst>
          </p:cNvPr>
          <p:cNvSpPr txBox="1"/>
          <p:nvPr/>
        </p:nvSpPr>
        <p:spPr>
          <a:xfrm>
            <a:off x="3465872" y="1607574"/>
            <a:ext cx="81263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1" i="0" u="none" strike="noStrike" baseline="0" dirty="0">
                <a:latin typeface="OpenSans-Bold"/>
              </a:rPr>
              <a:t>1. Análisis de calidad de datos</a:t>
            </a:r>
          </a:p>
          <a:p>
            <a:pPr algn="l"/>
            <a:r>
              <a:rPr lang="es-ES" sz="2800" b="0" i="0" u="none" strike="noStrike" baseline="0" dirty="0">
                <a:latin typeface="OpenSans-Regular"/>
              </a:rPr>
              <a:t>Si existen datos nulos, fuera de rango</a:t>
            </a:r>
            <a:r>
              <a:rPr lang="es-EC" sz="2800" b="0" i="0" u="none" strike="noStrike" baseline="0" dirty="0">
                <a:latin typeface="OpenSans-Regular"/>
              </a:rPr>
              <a:t>.</a:t>
            </a:r>
          </a:p>
          <a:p>
            <a:pPr algn="l"/>
            <a:r>
              <a:rPr lang="es-ES" sz="2800" b="1" i="0" u="none" strike="noStrike" baseline="0" dirty="0">
                <a:latin typeface="OpenSans-Bold"/>
              </a:rPr>
              <a:t>2. Eliminación de datos ruidosos</a:t>
            </a:r>
          </a:p>
          <a:p>
            <a:pPr algn="l"/>
            <a:r>
              <a:rPr lang="es-ES" sz="2800" b="0" i="0" u="none" strike="noStrike" baseline="0" dirty="0">
                <a:latin typeface="OpenSans-Regular"/>
              </a:rPr>
              <a:t>Edades que superan los 600 años</a:t>
            </a:r>
            <a:r>
              <a:rPr lang="es-EC" sz="2800" b="0" i="0" u="none" strike="noStrike" baseline="0" dirty="0">
                <a:latin typeface="OpenSans-Regular"/>
              </a:rPr>
              <a:t>.</a:t>
            </a:r>
          </a:p>
          <a:p>
            <a:pPr algn="l"/>
            <a:r>
              <a:rPr lang="es-ES" sz="2800" b="1" i="0" u="none" strike="noStrike" baseline="0" dirty="0">
                <a:latin typeface="OpenSans-Bold"/>
              </a:rPr>
              <a:t>3. Manejo de datos desconocidos</a:t>
            </a:r>
          </a:p>
          <a:p>
            <a:pPr algn="l"/>
            <a:r>
              <a:rPr lang="es-ES" sz="2800" dirty="0">
                <a:latin typeface="OpenSans-Regular"/>
              </a:rPr>
              <a:t>Edades de -1</a:t>
            </a:r>
          </a:p>
          <a:p>
            <a:pPr algn="l"/>
            <a:r>
              <a:rPr lang="es-ES" sz="2800" b="1" dirty="0">
                <a:latin typeface="OpenSans-Bold"/>
              </a:rPr>
              <a:t>4. Tratamiento de Datos Nulos y Duplicados</a:t>
            </a:r>
          </a:p>
          <a:p>
            <a:pPr algn="l"/>
            <a:r>
              <a:rPr lang="es-ES" sz="2800" dirty="0">
                <a:latin typeface="OpenSans-Regular"/>
              </a:rPr>
              <a:t>Unos se elimina y otro s se reemplazan</a:t>
            </a:r>
            <a:endParaRPr lang="es-EC" sz="2800" dirty="0">
              <a:latin typeface="OpenSans-Regular"/>
            </a:endParaRPr>
          </a:p>
          <a:p>
            <a:r>
              <a:rPr lang="es-EC" sz="2800" b="1" dirty="0">
                <a:latin typeface="OpenSans-Bold"/>
              </a:rPr>
              <a:t>5. Estrategias de Reemplazo de Valores Faltantes</a:t>
            </a:r>
          </a:p>
          <a:p>
            <a:r>
              <a:rPr lang="es-ES" sz="2800" dirty="0">
                <a:latin typeface="OpenSans-Regular"/>
              </a:rPr>
              <a:t>Se reemplazaron con la moda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0344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4EA6-D547-496B-3224-4797529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6067"/>
            <a:ext cx="10364451" cy="1092296"/>
          </a:xfrm>
        </p:spPr>
        <p:txBody>
          <a:bodyPr/>
          <a:lstStyle/>
          <a:p>
            <a:r>
              <a:rPr lang="es-ES" dirty="0"/>
              <a:t>TRANSFORMACIÓN / REDUCCIÓN</a:t>
            </a:r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E1254-CF72-E0BA-CD33-03EDE1B088C7}"/>
              </a:ext>
            </a:extLst>
          </p:cNvPr>
          <p:cNvSpPr txBox="1"/>
          <p:nvPr/>
        </p:nvSpPr>
        <p:spPr>
          <a:xfrm>
            <a:off x="506360" y="1268363"/>
            <a:ext cx="6032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Reducción de dimensiones con PCA (Análisis de Componentes Principales) y su proyección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9A1DBD-8053-E01B-35B2-992566BC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39" y="1578370"/>
            <a:ext cx="5172801" cy="411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3F35DAE-7557-E799-8E60-C67EE1E04E65}"/>
              </a:ext>
            </a:extLst>
          </p:cNvPr>
          <p:cNvSpPr txBox="1"/>
          <p:nvPr/>
        </p:nvSpPr>
        <p:spPr>
          <a:xfrm>
            <a:off x="913774" y="4204643"/>
            <a:ext cx="37358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i="0" u="none" strike="noStrike" baseline="0" dirty="0">
                <a:latin typeface="OpenSans-Bold"/>
              </a:rPr>
              <a:t>Reducción Vertical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i="0" u="none" strike="noStrike" baseline="0" dirty="0">
                <a:latin typeface="OpenSans-Bold"/>
              </a:rPr>
              <a:t>Reducción Horizontal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2800" dirty="0">
                <a:latin typeface="OpenSans-Bold"/>
              </a:rPr>
              <a:t>Segmentación</a:t>
            </a:r>
          </a:p>
          <a:p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409546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34EA6-D547-496B-3224-4797529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6067"/>
            <a:ext cx="10364451" cy="1092296"/>
          </a:xfrm>
        </p:spPr>
        <p:txBody>
          <a:bodyPr/>
          <a:lstStyle/>
          <a:p>
            <a:r>
              <a:rPr lang="es-ES" dirty="0"/>
              <a:t>MINERÍA DE DATOS</a:t>
            </a:r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9C06210-7977-E66A-5FDE-6089CEAD838F}"/>
              </a:ext>
            </a:extLst>
          </p:cNvPr>
          <p:cNvSpPr txBox="1"/>
          <p:nvPr/>
        </p:nvSpPr>
        <p:spPr>
          <a:xfrm>
            <a:off x="2330245" y="1961535"/>
            <a:ext cx="7816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C" sz="2800" b="1" i="0" u="none" strike="noStrike" baseline="0" dirty="0">
                <a:latin typeface="OpenSans-Bold"/>
              </a:rPr>
              <a:t>Categóricos </a:t>
            </a:r>
            <a:r>
              <a:rPr lang="es-EC" sz="2800" b="0" i="0" u="none" strike="noStrike" baseline="0" dirty="0">
                <a:latin typeface="OpenSans-Regular"/>
              </a:rPr>
              <a:t>(estado civil, sexo, estado(estado de la atención)</a:t>
            </a:r>
          </a:p>
          <a:p>
            <a:pPr algn="l"/>
            <a:r>
              <a:rPr lang="es-EC" sz="2800" b="1" i="0" u="none" strike="noStrike" baseline="0" dirty="0">
                <a:latin typeface="OpenSans-Bold"/>
              </a:rPr>
              <a:t>Numéricos </a:t>
            </a:r>
            <a:r>
              <a:rPr lang="es-EC" sz="2800" b="0" i="0" u="none" strike="noStrike" baseline="0" dirty="0">
                <a:latin typeface="OpenSans-Regular"/>
              </a:rPr>
              <a:t>(edad, Medicamentos, Insumos)</a:t>
            </a:r>
            <a:endParaRPr lang="es-EC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D6B08E-63E5-402C-D3A7-669DC0ED913C}"/>
              </a:ext>
            </a:extLst>
          </p:cNvPr>
          <p:cNvSpPr txBox="1"/>
          <p:nvPr/>
        </p:nvSpPr>
        <p:spPr>
          <a:xfrm>
            <a:off x="2330245" y="4039702"/>
            <a:ext cx="7698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C" sz="2800" b="1" i="0" u="none" strike="noStrike" baseline="0" dirty="0">
                <a:latin typeface="OpenSans-Bold"/>
              </a:rPr>
              <a:t>Modelos Descriptivos</a:t>
            </a:r>
          </a:p>
          <a:p>
            <a:pPr algn="l"/>
            <a:r>
              <a:rPr lang="es-EC" sz="2800" dirty="0" err="1">
                <a:latin typeface="OpenSans-Bold"/>
              </a:rPr>
              <a:t>Clustering</a:t>
            </a:r>
            <a:r>
              <a:rPr lang="es-EC" sz="2800" dirty="0">
                <a:latin typeface="OpenSans-Bold"/>
              </a:rPr>
              <a:t>, reglas de Asociación</a:t>
            </a:r>
            <a:endParaRPr lang="es-EC" sz="2800" i="0" u="none" strike="noStrike" baseline="0" dirty="0">
              <a:latin typeface="OpenSans-Bold"/>
            </a:endParaRPr>
          </a:p>
        </p:txBody>
      </p:sp>
    </p:spTree>
    <p:extLst>
      <p:ext uri="{BB962C8B-B14F-4D97-AF65-F5344CB8AC3E}">
        <p14:creationId xmlns:p14="http://schemas.microsoft.com/office/powerpoint/2010/main" val="344737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8C1ACBA-13D1-EE16-B11A-E6A2AACFF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55" y="1340241"/>
            <a:ext cx="5190639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8A0C626-5513-B3F3-706B-F140EDD9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56" y="3033310"/>
            <a:ext cx="5089989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21AC36-9677-C0A9-151D-2AF63A62032F}"/>
              </a:ext>
            </a:extLst>
          </p:cNvPr>
          <p:cNvSpPr txBox="1">
            <a:spLocks/>
          </p:cNvSpPr>
          <p:nvPr/>
        </p:nvSpPr>
        <p:spPr>
          <a:xfrm>
            <a:off x="913774" y="176067"/>
            <a:ext cx="10364451" cy="10922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MINERÍA DE DATOS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4FC584-1F3D-9952-1410-4D0EBEFFD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904" y="1041364"/>
            <a:ext cx="3599291" cy="17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75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100</TotalTime>
  <Words>262</Words>
  <Application>Microsoft Office PowerPoint</Application>
  <PresentationFormat>Panorámica</PresentationFormat>
  <Paragraphs>58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Aptos</vt:lpstr>
      <vt:lpstr>Aptos-Bold</vt:lpstr>
      <vt:lpstr>Arial</vt:lpstr>
      <vt:lpstr>Arial Black</vt:lpstr>
      <vt:lpstr>OpenSans-Bold</vt:lpstr>
      <vt:lpstr>OpenSans-Regular</vt:lpstr>
      <vt:lpstr>Tw Cen MT</vt:lpstr>
      <vt:lpstr>Gota</vt:lpstr>
      <vt:lpstr>Presentación de PowerPoint</vt:lpstr>
      <vt:lpstr>Trabajo final</vt:lpstr>
      <vt:lpstr>Proceso KDD (Knowledge Discovery in Databases)</vt:lpstr>
      <vt:lpstr>SELECCIÓN</vt:lpstr>
      <vt:lpstr>SELECCIÓN</vt:lpstr>
      <vt:lpstr>PROCESAMIENTO / LIMPIEZA</vt:lpstr>
      <vt:lpstr>TRANSFORMACIÓN / REDUCCIÓN</vt:lpstr>
      <vt:lpstr>MINERÍA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INTERPRETACIÒN / EVALUACIÓN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RaqueluZa cd-Mont</dc:creator>
  <cp:lastModifiedBy>RaqueluZa cd-Mont</cp:lastModifiedBy>
  <cp:revision>5</cp:revision>
  <dcterms:created xsi:type="dcterms:W3CDTF">2025-04-07T21:58:22Z</dcterms:created>
  <dcterms:modified xsi:type="dcterms:W3CDTF">2025-04-08T23:36:23Z</dcterms:modified>
</cp:coreProperties>
</file>