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67" r:id="rId3"/>
    <p:sldId id="257" r:id="rId4"/>
    <p:sldId id="258" r:id="rId5"/>
    <p:sldId id="264" r:id="rId6"/>
    <p:sldId id="270" r:id="rId7"/>
    <p:sldId id="269" r:id="rId8"/>
    <p:sldId id="272" r:id="rId9"/>
    <p:sldId id="273" r:id="rId10"/>
    <p:sldId id="274" r:id="rId11"/>
    <p:sldId id="260" r:id="rId12"/>
    <p:sldId id="276" r:id="rId13"/>
    <p:sldId id="266" r:id="rId14"/>
    <p:sldId id="275" r:id="rId15"/>
    <p:sldId id="277" r:id="rId16"/>
    <p:sldId id="278" r:id="rId17"/>
    <p:sldId id="279" r:id="rId18"/>
    <p:sldId id="280" r:id="rId19"/>
    <p:sldId id="281" r:id="rId20"/>
    <p:sldId id="282" r:id="rId21"/>
    <p:sldId id="268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0726605-483B-4D0D-A7D3-CC1ACFAEAAFB}">
          <p14:sldIdLst>
            <p14:sldId id="256"/>
            <p14:sldId id="267"/>
            <p14:sldId id="257"/>
            <p14:sldId id="258"/>
            <p14:sldId id="264"/>
            <p14:sldId id="270"/>
            <p14:sldId id="269"/>
            <p14:sldId id="272"/>
            <p14:sldId id="273"/>
            <p14:sldId id="274"/>
            <p14:sldId id="260"/>
            <p14:sldId id="276"/>
            <p14:sldId id="266"/>
            <p14:sldId id="275"/>
            <p14:sldId id="277"/>
            <p14:sldId id="278"/>
            <p14:sldId id="279"/>
            <p14:sldId id="280"/>
            <p14:sldId id="281"/>
            <p14:sldId id="282"/>
            <p14:sldId id="26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CC99"/>
    <a:srgbClr val="CC00FF"/>
    <a:srgbClr val="99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671" autoAdjust="0"/>
  </p:normalViewPr>
  <p:slideViewPr>
    <p:cSldViewPr>
      <p:cViewPr varScale="1">
        <p:scale>
          <a:sx n="66" d="100"/>
          <a:sy n="66" d="100"/>
        </p:scale>
        <p:origin x="-86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14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87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B299D46-02EF-4C4A-A2A3-BC8A2FA70B0B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76BA411-059E-4671-90BB-A59480B9FCED}">
      <dgm:prSet phldrT="[Text]"/>
      <dgm:spPr/>
      <dgm:t>
        <a:bodyPr/>
        <a:lstStyle/>
        <a:p>
          <a:r>
            <a:rPr lang="en-US" smtClean="0"/>
            <a:t>Delaunay Triangulation</a:t>
          </a:r>
          <a:endParaRPr lang="en-US"/>
        </a:p>
      </dgm:t>
    </dgm:pt>
    <dgm:pt modelId="{3354B933-172B-4A97-A74D-39CAFB2603FA}" type="parTrans" cxnId="{A9CCACC1-FB3A-4F8E-A9F2-E18C9941C837}">
      <dgm:prSet/>
      <dgm:spPr/>
      <dgm:t>
        <a:bodyPr/>
        <a:lstStyle/>
        <a:p>
          <a:endParaRPr lang="en-US"/>
        </a:p>
      </dgm:t>
    </dgm:pt>
    <dgm:pt modelId="{FD2EBDAB-1403-4E49-B9A5-DBDDD08F6960}" type="sibTrans" cxnId="{A9CCACC1-FB3A-4F8E-A9F2-E18C9941C837}">
      <dgm:prSet/>
      <dgm:spPr/>
      <dgm:t>
        <a:bodyPr/>
        <a:lstStyle/>
        <a:p>
          <a:endParaRPr lang="en-US"/>
        </a:p>
      </dgm:t>
    </dgm:pt>
    <dgm:pt modelId="{09A92969-E312-436F-B01B-C54639D9F4CB}">
      <dgm:prSet/>
      <dgm:spPr/>
      <dgm:t>
        <a:bodyPr/>
        <a:lstStyle/>
        <a:p>
          <a:r>
            <a:rPr lang="en-US" smtClean="0"/>
            <a:t>Constrained Delaunay Triangulation</a:t>
          </a:r>
          <a:endParaRPr lang="en-US" dirty="0"/>
        </a:p>
      </dgm:t>
    </dgm:pt>
    <dgm:pt modelId="{56EF1A16-8AFD-42DC-A0FD-69DF272E7649}" type="parTrans" cxnId="{C6077115-9D5E-409B-99D7-480ABE813D67}">
      <dgm:prSet/>
      <dgm:spPr/>
      <dgm:t>
        <a:bodyPr/>
        <a:lstStyle/>
        <a:p>
          <a:endParaRPr lang="en-US"/>
        </a:p>
      </dgm:t>
    </dgm:pt>
    <dgm:pt modelId="{21109E8D-3751-4A16-8923-2F8E5468C644}" type="sibTrans" cxnId="{C6077115-9D5E-409B-99D7-480ABE813D67}">
      <dgm:prSet/>
      <dgm:spPr/>
      <dgm:t>
        <a:bodyPr/>
        <a:lstStyle/>
        <a:p>
          <a:endParaRPr lang="en-US"/>
        </a:p>
      </dgm:t>
    </dgm:pt>
    <dgm:pt modelId="{B6B0BB09-251F-4690-8E2D-52627C6F3C13}">
      <dgm:prSet/>
      <dgm:spPr/>
      <dgm:t>
        <a:bodyPr/>
        <a:lstStyle/>
        <a:p>
          <a:r>
            <a:rPr lang="en-US" smtClean="0"/>
            <a:t>Examples of Constrained Delaunay Triangulation</a:t>
          </a:r>
          <a:endParaRPr lang="en-US" dirty="0"/>
        </a:p>
      </dgm:t>
    </dgm:pt>
    <dgm:pt modelId="{DC98DC8F-0332-40C4-ACFD-00882A47B511}" type="parTrans" cxnId="{4C9C5351-B8EE-4438-9CF8-8ED11CA2F3AA}">
      <dgm:prSet/>
      <dgm:spPr/>
      <dgm:t>
        <a:bodyPr/>
        <a:lstStyle/>
        <a:p>
          <a:endParaRPr lang="en-US"/>
        </a:p>
      </dgm:t>
    </dgm:pt>
    <dgm:pt modelId="{0F0A2CAD-48DD-4096-A420-9F0F44E15627}" type="sibTrans" cxnId="{4C9C5351-B8EE-4438-9CF8-8ED11CA2F3AA}">
      <dgm:prSet/>
      <dgm:spPr/>
      <dgm:t>
        <a:bodyPr/>
        <a:lstStyle/>
        <a:p>
          <a:endParaRPr lang="en-US"/>
        </a:p>
      </dgm:t>
    </dgm:pt>
    <dgm:pt modelId="{EFE11BD1-6798-4A6B-80B0-9582FC5D657B}">
      <dgm:prSet/>
      <dgm:spPr/>
      <dgm:t>
        <a:bodyPr/>
        <a:lstStyle/>
        <a:p>
          <a:r>
            <a:rPr lang="en-US" smtClean="0"/>
            <a:t>Applications</a:t>
          </a:r>
          <a:endParaRPr lang="en-US" dirty="0"/>
        </a:p>
      </dgm:t>
    </dgm:pt>
    <dgm:pt modelId="{D2EBB2F8-0BC5-44E8-B14D-1616058310BE}" type="parTrans" cxnId="{F4290BB7-B562-40D6-BCBC-98D0291AEF35}">
      <dgm:prSet/>
      <dgm:spPr/>
      <dgm:t>
        <a:bodyPr/>
        <a:lstStyle/>
        <a:p>
          <a:endParaRPr lang="en-US"/>
        </a:p>
      </dgm:t>
    </dgm:pt>
    <dgm:pt modelId="{A14BC859-064E-47C3-B061-959A4277C118}" type="sibTrans" cxnId="{F4290BB7-B562-40D6-BCBC-98D0291AEF35}">
      <dgm:prSet/>
      <dgm:spPr/>
      <dgm:t>
        <a:bodyPr/>
        <a:lstStyle/>
        <a:p>
          <a:endParaRPr lang="en-US"/>
        </a:p>
      </dgm:t>
    </dgm:pt>
    <dgm:pt modelId="{7D00613F-65AE-43F2-B7A0-1FE9873B5C80}">
      <dgm:prSet/>
      <dgm:spPr/>
      <dgm:t>
        <a:bodyPr/>
        <a:lstStyle/>
        <a:p>
          <a:r>
            <a:rPr lang="en-US" dirty="0" smtClean="0"/>
            <a:t>Overview of implemented algorithm</a:t>
          </a:r>
          <a:endParaRPr lang="en-US" dirty="0"/>
        </a:p>
      </dgm:t>
    </dgm:pt>
    <dgm:pt modelId="{02E9767F-EDF0-4C90-A6CB-1C158C7B4798}" type="parTrans" cxnId="{2E624F68-7CB8-4504-981F-A01D289145F6}">
      <dgm:prSet/>
      <dgm:spPr/>
      <dgm:t>
        <a:bodyPr/>
        <a:lstStyle/>
        <a:p>
          <a:endParaRPr lang="en-US"/>
        </a:p>
      </dgm:t>
    </dgm:pt>
    <dgm:pt modelId="{6F14E2F1-7102-483B-94CF-84DA9C0B9E37}" type="sibTrans" cxnId="{2E624F68-7CB8-4504-981F-A01D289145F6}">
      <dgm:prSet/>
      <dgm:spPr/>
      <dgm:t>
        <a:bodyPr/>
        <a:lstStyle/>
        <a:p>
          <a:endParaRPr lang="en-US"/>
        </a:p>
      </dgm:t>
    </dgm:pt>
    <dgm:pt modelId="{60EFB68B-ECDE-49A8-9F00-9A935C80F4D5}">
      <dgm:prSet/>
      <dgm:spPr/>
      <dgm:t>
        <a:bodyPr/>
        <a:lstStyle/>
        <a:p>
          <a:r>
            <a:rPr lang="en-US" dirty="0" smtClean="0"/>
            <a:t>Available algorithms</a:t>
          </a:r>
          <a:endParaRPr lang="en-US" dirty="0"/>
        </a:p>
      </dgm:t>
    </dgm:pt>
    <dgm:pt modelId="{4222383F-4D08-4D35-A986-A241E84D32D7}" type="parTrans" cxnId="{9169FF57-6F69-49E7-AD72-A90A3569E1FD}">
      <dgm:prSet/>
      <dgm:spPr/>
      <dgm:t>
        <a:bodyPr/>
        <a:lstStyle/>
        <a:p>
          <a:endParaRPr lang="en-US"/>
        </a:p>
      </dgm:t>
    </dgm:pt>
    <dgm:pt modelId="{B646561F-382C-4219-BCBA-FA164A5E03A3}" type="sibTrans" cxnId="{9169FF57-6F69-49E7-AD72-A90A3569E1FD}">
      <dgm:prSet/>
      <dgm:spPr/>
      <dgm:t>
        <a:bodyPr/>
        <a:lstStyle/>
        <a:p>
          <a:endParaRPr lang="en-US"/>
        </a:p>
      </dgm:t>
    </dgm:pt>
    <dgm:pt modelId="{42EBD018-7771-49D3-A1E2-6BBE4A523DC1}">
      <dgm:prSet/>
      <dgm:spPr/>
      <dgm:t>
        <a:bodyPr/>
        <a:lstStyle/>
        <a:p>
          <a:r>
            <a:rPr lang="en-US" dirty="0" smtClean="0"/>
            <a:t>TODO list</a:t>
          </a:r>
          <a:endParaRPr lang="en-US" dirty="0"/>
        </a:p>
      </dgm:t>
    </dgm:pt>
    <dgm:pt modelId="{7B1F49D5-BDD5-457D-9441-D2ED48DCE804}" type="parTrans" cxnId="{AA8D485E-F16D-4AF8-82FC-CB73AF63A75A}">
      <dgm:prSet/>
      <dgm:spPr/>
      <dgm:t>
        <a:bodyPr/>
        <a:lstStyle/>
        <a:p>
          <a:endParaRPr lang="en-US"/>
        </a:p>
      </dgm:t>
    </dgm:pt>
    <dgm:pt modelId="{4680815A-8A2C-4CDC-97E6-F327DD95DC6B}" type="sibTrans" cxnId="{AA8D485E-F16D-4AF8-82FC-CB73AF63A75A}">
      <dgm:prSet/>
      <dgm:spPr/>
      <dgm:t>
        <a:bodyPr/>
        <a:lstStyle/>
        <a:p>
          <a:endParaRPr lang="en-US"/>
        </a:p>
      </dgm:t>
    </dgm:pt>
    <dgm:pt modelId="{8BCF802A-4DCF-4A5D-9975-889F70F88A8E}" type="pres">
      <dgm:prSet presAssocID="{DB299D46-02EF-4C4A-A2A3-BC8A2FA70B0B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94154DA-1869-4399-B3A8-00D7A1147B77}" type="pres">
      <dgm:prSet presAssocID="{976BA411-059E-4671-90BB-A59480B9FCED}" presName="parentLin" presStyleCnt="0"/>
      <dgm:spPr/>
    </dgm:pt>
    <dgm:pt modelId="{B45801BD-DE0C-4223-AE60-FF467171B922}" type="pres">
      <dgm:prSet presAssocID="{976BA411-059E-4671-90BB-A59480B9FCED}" presName="parentLeftMargin" presStyleLbl="node1" presStyleIdx="0" presStyleCnt="7"/>
      <dgm:spPr/>
      <dgm:t>
        <a:bodyPr/>
        <a:lstStyle/>
        <a:p>
          <a:endParaRPr lang="en-US"/>
        </a:p>
      </dgm:t>
    </dgm:pt>
    <dgm:pt modelId="{F0B2F77D-0570-4EE5-85D7-6956BDF876CB}" type="pres">
      <dgm:prSet presAssocID="{976BA411-059E-4671-90BB-A59480B9FCED}" presName="parentText" presStyleLbl="node1" presStyleIdx="0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7C1AA5A-6A69-4B0C-96D7-D59FEA07EEAE}" type="pres">
      <dgm:prSet presAssocID="{976BA411-059E-4671-90BB-A59480B9FCED}" presName="negativeSpace" presStyleCnt="0"/>
      <dgm:spPr/>
    </dgm:pt>
    <dgm:pt modelId="{37D11987-109E-4ED2-BE8B-F10A144198A8}" type="pres">
      <dgm:prSet presAssocID="{976BA411-059E-4671-90BB-A59480B9FCED}" presName="childText" presStyleLbl="conFgAcc1" presStyleIdx="0" presStyleCnt="7">
        <dgm:presLayoutVars>
          <dgm:bulletEnabled val="1"/>
        </dgm:presLayoutVars>
      </dgm:prSet>
      <dgm:spPr/>
    </dgm:pt>
    <dgm:pt modelId="{2212B28A-0BBF-4D8F-A6C5-2871373531F9}" type="pres">
      <dgm:prSet presAssocID="{FD2EBDAB-1403-4E49-B9A5-DBDDD08F6960}" presName="spaceBetweenRectangles" presStyleCnt="0"/>
      <dgm:spPr/>
    </dgm:pt>
    <dgm:pt modelId="{0E5CF669-EB59-47EA-AA17-11D02FE36930}" type="pres">
      <dgm:prSet presAssocID="{09A92969-E312-436F-B01B-C54639D9F4CB}" presName="parentLin" presStyleCnt="0"/>
      <dgm:spPr/>
    </dgm:pt>
    <dgm:pt modelId="{EFA4530E-F00A-4C9E-AE10-27D7B2F59902}" type="pres">
      <dgm:prSet presAssocID="{09A92969-E312-436F-B01B-C54639D9F4CB}" presName="parentLeftMargin" presStyleLbl="node1" presStyleIdx="0" presStyleCnt="7"/>
      <dgm:spPr/>
      <dgm:t>
        <a:bodyPr/>
        <a:lstStyle/>
        <a:p>
          <a:endParaRPr lang="en-US"/>
        </a:p>
      </dgm:t>
    </dgm:pt>
    <dgm:pt modelId="{06312F67-0FFB-49C9-BEAF-4D8D699D6136}" type="pres">
      <dgm:prSet presAssocID="{09A92969-E312-436F-B01B-C54639D9F4CB}" presName="parentText" presStyleLbl="node1" presStyleIdx="1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B6865A-1C37-43AB-BD51-2A5A215E6166}" type="pres">
      <dgm:prSet presAssocID="{09A92969-E312-436F-B01B-C54639D9F4CB}" presName="negativeSpace" presStyleCnt="0"/>
      <dgm:spPr/>
    </dgm:pt>
    <dgm:pt modelId="{01C0D081-9C9A-4ABB-B64F-0E6954DFB198}" type="pres">
      <dgm:prSet presAssocID="{09A92969-E312-436F-B01B-C54639D9F4CB}" presName="childText" presStyleLbl="conFgAcc1" presStyleIdx="1" presStyleCnt="7">
        <dgm:presLayoutVars>
          <dgm:bulletEnabled val="1"/>
        </dgm:presLayoutVars>
      </dgm:prSet>
      <dgm:spPr/>
    </dgm:pt>
    <dgm:pt modelId="{670E9BBC-868F-4D69-8FBB-63E4911C2D39}" type="pres">
      <dgm:prSet presAssocID="{21109E8D-3751-4A16-8923-2F8E5468C644}" presName="spaceBetweenRectangles" presStyleCnt="0"/>
      <dgm:spPr/>
    </dgm:pt>
    <dgm:pt modelId="{0A87A1C1-469A-42F5-892F-A002067B884A}" type="pres">
      <dgm:prSet presAssocID="{B6B0BB09-251F-4690-8E2D-52627C6F3C13}" presName="parentLin" presStyleCnt="0"/>
      <dgm:spPr/>
    </dgm:pt>
    <dgm:pt modelId="{AFBD3FBE-590B-40F5-B4DE-9319A05329CA}" type="pres">
      <dgm:prSet presAssocID="{B6B0BB09-251F-4690-8E2D-52627C6F3C13}" presName="parentLeftMargin" presStyleLbl="node1" presStyleIdx="1" presStyleCnt="7"/>
      <dgm:spPr/>
      <dgm:t>
        <a:bodyPr/>
        <a:lstStyle/>
        <a:p>
          <a:endParaRPr lang="en-US"/>
        </a:p>
      </dgm:t>
    </dgm:pt>
    <dgm:pt modelId="{2AE40D22-121F-46ED-9D18-2114D2ED48A0}" type="pres">
      <dgm:prSet presAssocID="{B6B0BB09-251F-4690-8E2D-52627C6F3C13}" presName="parentText" presStyleLbl="node1" presStyleIdx="2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9B9AAD-4E7D-4687-AE65-133266A52311}" type="pres">
      <dgm:prSet presAssocID="{B6B0BB09-251F-4690-8E2D-52627C6F3C13}" presName="negativeSpace" presStyleCnt="0"/>
      <dgm:spPr/>
    </dgm:pt>
    <dgm:pt modelId="{F5A553A0-7C6F-498B-BADC-CFE437B08EA8}" type="pres">
      <dgm:prSet presAssocID="{B6B0BB09-251F-4690-8E2D-52627C6F3C13}" presName="childText" presStyleLbl="conFgAcc1" presStyleIdx="2" presStyleCnt="7">
        <dgm:presLayoutVars>
          <dgm:bulletEnabled val="1"/>
        </dgm:presLayoutVars>
      </dgm:prSet>
      <dgm:spPr/>
    </dgm:pt>
    <dgm:pt modelId="{6952860D-5DB4-4EF3-927B-5B3D9372871A}" type="pres">
      <dgm:prSet presAssocID="{0F0A2CAD-48DD-4096-A420-9F0F44E15627}" presName="spaceBetweenRectangles" presStyleCnt="0"/>
      <dgm:spPr/>
    </dgm:pt>
    <dgm:pt modelId="{E220682E-0FED-4457-B0B2-F5047AC18224}" type="pres">
      <dgm:prSet presAssocID="{EFE11BD1-6798-4A6B-80B0-9582FC5D657B}" presName="parentLin" presStyleCnt="0"/>
      <dgm:spPr/>
    </dgm:pt>
    <dgm:pt modelId="{5EE950ED-649A-422D-A145-7CB898551740}" type="pres">
      <dgm:prSet presAssocID="{EFE11BD1-6798-4A6B-80B0-9582FC5D657B}" presName="parentLeftMargin" presStyleLbl="node1" presStyleIdx="2" presStyleCnt="7"/>
      <dgm:spPr/>
      <dgm:t>
        <a:bodyPr/>
        <a:lstStyle/>
        <a:p>
          <a:endParaRPr lang="en-US"/>
        </a:p>
      </dgm:t>
    </dgm:pt>
    <dgm:pt modelId="{CF77719D-6887-4326-8C0E-5FFC0AAC437C}" type="pres">
      <dgm:prSet presAssocID="{EFE11BD1-6798-4A6B-80B0-9582FC5D657B}" presName="parentText" presStyleLbl="node1" presStyleIdx="3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0D79E6-FFF2-46F6-90FE-6BFF875D8D4D}" type="pres">
      <dgm:prSet presAssocID="{EFE11BD1-6798-4A6B-80B0-9582FC5D657B}" presName="negativeSpace" presStyleCnt="0"/>
      <dgm:spPr/>
    </dgm:pt>
    <dgm:pt modelId="{49A7369F-3E98-46CA-A9BA-AB446A8F2EF5}" type="pres">
      <dgm:prSet presAssocID="{EFE11BD1-6798-4A6B-80B0-9582FC5D657B}" presName="childText" presStyleLbl="conFgAcc1" presStyleIdx="3" presStyleCnt="7">
        <dgm:presLayoutVars>
          <dgm:bulletEnabled val="1"/>
        </dgm:presLayoutVars>
      </dgm:prSet>
      <dgm:spPr/>
    </dgm:pt>
    <dgm:pt modelId="{8F933836-F639-4548-8613-6A615B557631}" type="pres">
      <dgm:prSet presAssocID="{A14BC859-064E-47C3-B061-959A4277C118}" presName="spaceBetweenRectangles" presStyleCnt="0"/>
      <dgm:spPr/>
    </dgm:pt>
    <dgm:pt modelId="{EEB207C1-FCDF-4F19-86FC-C041526020B7}" type="pres">
      <dgm:prSet presAssocID="{7D00613F-65AE-43F2-B7A0-1FE9873B5C80}" presName="parentLin" presStyleCnt="0"/>
      <dgm:spPr/>
    </dgm:pt>
    <dgm:pt modelId="{D266DC55-C79A-4A35-A82D-ED588B3DB565}" type="pres">
      <dgm:prSet presAssocID="{7D00613F-65AE-43F2-B7A0-1FE9873B5C80}" presName="parentLeftMargin" presStyleLbl="node1" presStyleIdx="3" presStyleCnt="7"/>
      <dgm:spPr/>
      <dgm:t>
        <a:bodyPr/>
        <a:lstStyle/>
        <a:p>
          <a:endParaRPr lang="en-US"/>
        </a:p>
      </dgm:t>
    </dgm:pt>
    <dgm:pt modelId="{5E344990-B47A-4F64-A1F5-308098290E94}" type="pres">
      <dgm:prSet presAssocID="{7D00613F-65AE-43F2-B7A0-1FE9873B5C80}" presName="parentText" presStyleLbl="node1" presStyleIdx="4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A6225DB-854A-4345-B00A-4AFA2402D7F9}" type="pres">
      <dgm:prSet presAssocID="{7D00613F-65AE-43F2-B7A0-1FE9873B5C80}" presName="negativeSpace" presStyleCnt="0"/>
      <dgm:spPr/>
    </dgm:pt>
    <dgm:pt modelId="{47263035-17BD-483C-933B-0EC20F0344A7}" type="pres">
      <dgm:prSet presAssocID="{7D00613F-65AE-43F2-B7A0-1FE9873B5C80}" presName="childText" presStyleLbl="conFgAcc1" presStyleIdx="4" presStyleCnt="7">
        <dgm:presLayoutVars>
          <dgm:bulletEnabled val="1"/>
        </dgm:presLayoutVars>
      </dgm:prSet>
      <dgm:spPr/>
    </dgm:pt>
    <dgm:pt modelId="{39D26D44-724C-430D-BB6F-1A4623196DAA}" type="pres">
      <dgm:prSet presAssocID="{6F14E2F1-7102-483B-94CF-84DA9C0B9E37}" presName="spaceBetweenRectangles" presStyleCnt="0"/>
      <dgm:spPr/>
    </dgm:pt>
    <dgm:pt modelId="{EF1397B8-6696-48D4-A9AD-C4FB89BE2079}" type="pres">
      <dgm:prSet presAssocID="{60EFB68B-ECDE-49A8-9F00-9A935C80F4D5}" presName="parentLin" presStyleCnt="0"/>
      <dgm:spPr/>
    </dgm:pt>
    <dgm:pt modelId="{61DB4252-15B3-4DA8-A62C-110672F130FC}" type="pres">
      <dgm:prSet presAssocID="{60EFB68B-ECDE-49A8-9F00-9A935C80F4D5}" presName="parentLeftMargin" presStyleLbl="node1" presStyleIdx="4" presStyleCnt="7"/>
      <dgm:spPr/>
      <dgm:t>
        <a:bodyPr/>
        <a:lstStyle/>
        <a:p>
          <a:endParaRPr lang="en-US"/>
        </a:p>
      </dgm:t>
    </dgm:pt>
    <dgm:pt modelId="{6FBF5D74-6C54-4ED3-9CF7-FDD4E9A87758}" type="pres">
      <dgm:prSet presAssocID="{60EFB68B-ECDE-49A8-9F00-9A935C80F4D5}" presName="parentText" presStyleLbl="node1" presStyleIdx="5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FFC50A-98ED-4881-9FD1-A6811CA41598}" type="pres">
      <dgm:prSet presAssocID="{60EFB68B-ECDE-49A8-9F00-9A935C80F4D5}" presName="negativeSpace" presStyleCnt="0"/>
      <dgm:spPr/>
    </dgm:pt>
    <dgm:pt modelId="{3BCAAB66-9D26-4B59-B5C9-C38E171F6904}" type="pres">
      <dgm:prSet presAssocID="{60EFB68B-ECDE-49A8-9F00-9A935C80F4D5}" presName="childText" presStyleLbl="conFgAcc1" presStyleIdx="5" presStyleCnt="7">
        <dgm:presLayoutVars>
          <dgm:bulletEnabled val="1"/>
        </dgm:presLayoutVars>
      </dgm:prSet>
      <dgm:spPr/>
    </dgm:pt>
    <dgm:pt modelId="{8FEBAA23-1284-4D7E-AE49-96753CA8B2B6}" type="pres">
      <dgm:prSet presAssocID="{B646561F-382C-4219-BCBA-FA164A5E03A3}" presName="spaceBetweenRectangles" presStyleCnt="0"/>
      <dgm:spPr/>
    </dgm:pt>
    <dgm:pt modelId="{3DAF4AF8-FDF4-449C-B4DB-34D874B57A91}" type="pres">
      <dgm:prSet presAssocID="{42EBD018-7771-49D3-A1E2-6BBE4A523DC1}" presName="parentLin" presStyleCnt="0"/>
      <dgm:spPr/>
    </dgm:pt>
    <dgm:pt modelId="{FCC81B5C-A3A5-4761-B793-08C31B04AA48}" type="pres">
      <dgm:prSet presAssocID="{42EBD018-7771-49D3-A1E2-6BBE4A523DC1}" presName="parentLeftMargin" presStyleLbl="node1" presStyleIdx="5" presStyleCnt="7"/>
      <dgm:spPr/>
      <dgm:t>
        <a:bodyPr/>
        <a:lstStyle/>
        <a:p>
          <a:endParaRPr lang="en-US"/>
        </a:p>
      </dgm:t>
    </dgm:pt>
    <dgm:pt modelId="{21C493D3-2E65-430B-8244-FFCDD690448D}" type="pres">
      <dgm:prSet presAssocID="{42EBD018-7771-49D3-A1E2-6BBE4A523DC1}" presName="parentText" presStyleLbl="node1" presStyleIdx="6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7C40AE-E322-4A8A-91CB-05E29AD4A2B0}" type="pres">
      <dgm:prSet presAssocID="{42EBD018-7771-49D3-A1E2-6BBE4A523DC1}" presName="negativeSpace" presStyleCnt="0"/>
      <dgm:spPr/>
    </dgm:pt>
    <dgm:pt modelId="{493081BA-07EE-4108-B078-182254C0D764}" type="pres">
      <dgm:prSet presAssocID="{42EBD018-7771-49D3-A1E2-6BBE4A523DC1}" presName="childText" presStyleLbl="conFgAcc1" presStyleIdx="6" presStyleCnt="7">
        <dgm:presLayoutVars>
          <dgm:bulletEnabled val="1"/>
        </dgm:presLayoutVars>
      </dgm:prSet>
      <dgm:spPr/>
    </dgm:pt>
  </dgm:ptLst>
  <dgm:cxnLst>
    <dgm:cxn modelId="{2E624F68-7CB8-4504-981F-A01D289145F6}" srcId="{DB299D46-02EF-4C4A-A2A3-BC8A2FA70B0B}" destId="{7D00613F-65AE-43F2-B7A0-1FE9873B5C80}" srcOrd="4" destOrd="0" parTransId="{02E9767F-EDF0-4C90-A6CB-1C158C7B4798}" sibTransId="{6F14E2F1-7102-483B-94CF-84DA9C0B9E37}"/>
    <dgm:cxn modelId="{403F8B43-0EF1-42F9-99AA-FBCAA9AF63C4}" type="presOf" srcId="{7D00613F-65AE-43F2-B7A0-1FE9873B5C80}" destId="{5E344990-B47A-4F64-A1F5-308098290E94}" srcOrd="1" destOrd="0" presId="urn:microsoft.com/office/officeart/2005/8/layout/list1"/>
    <dgm:cxn modelId="{68BB29A9-8928-497A-A9AE-2A4695845808}" type="presOf" srcId="{42EBD018-7771-49D3-A1E2-6BBE4A523DC1}" destId="{FCC81B5C-A3A5-4761-B793-08C31B04AA48}" srcOrd="0" destOrd="0" presId="urn:microsoft.com/office/officeart/2005/8/layout/list1"/>
    <dgm:cxn modelId="{4C9C5351-B8EE-4438-9CF8-8ED11CA2F3AA}" srcId="{DB299D46-02EF-4C4A-A2A3-BC8A2FA70B0B}" destId="{B6B0BB09-251F-4690-8E2D-52627C6F3C13}" srcOrd="2" destOrd="0" parTransId="{DC98DC8F-0332-40C4-ACFD-00882A47B511}" sibTransId="{0F0A2CAD-48DD-4096-A420-9F0F44E15627}"/>
    <dgm:cxn modelId="{B7FBB86F-732E-4954-93DF-96B052B35E99}" type="presOf" srcId="{976BA411-059E-4671-90BB-A59480B9FCED}" destId="{B45801BD-DE0C-4223-AE60-FF467171B922}" srcOrd="0" destOrd="0" presId="urn:microsoft.com/office/officeart/2005/8/layout/list1"/>
    <dgm:cxn modelId="{5BACAB44-B62E-4BB9-89B1-A986CF1E8EA2}" type="presOf" srcId="{60EFB68B-ECDE-49A8-9F00-9A935C80F4D5}" destId="{61DB4252-15B3-4DA8-A62C-110672F130FC}" srcOrd="0" destOrd="0" presId="urn:microsoft.com/office/officeart/2005/8/layout/list1"/>
    <dgm:cxn modelId="{569B4AFA-95CF-48A5-A347-2EA4FD790A02}" type="presOf" srcId="{EFE11BD1-6798-4A6B-80B0-9582FC5D657B}" destId="{5EE950ED-649A-422D-A145-7CB898551740}" srcOrd="0" destOrd="0" presId="urn:microsoft.com/office/officeart/2005/8/layout/list1"/>
    <dgm:cxn modelId="{DBE0DA3C-B49A-4C9C-91D0-E79F50A28DA1}" type="presOf" srcId="{EFE11BD1-6798-4A6B-80B0-9582FC5D657B}" destId="{CF77719D-6887-4326-8C0E-5FFC0AAC437C}" srcOrd="1" destOrd="0" presId="urn:microsoft.com/office/officeart/2005/8/layout/list1"/>
    <dgm:cxn modelId="{E1E3AA89-0BC5-42D0-8BA0-4FEABF2750C4}" type="presOf" srcId="{09A92969-E312-436F-B01B-C54639D9F4CB}" destId="{EFA4530E-F00A-4C9E-AE10-27D7B2F59902}" srcOrd="0" destOrd="0" presId="urn:microsoft.com/office/officeart/2005/8/layout/list1"/>
    <dgm:cxn modelId="{F4290BB7-B562-40D6-BCBC-98D0291AEF35}" srcId="{DB299D46-02EF-4C4A-A2A3-BC8A2FA70B0B}" destId="{EFE11BD1-6798-4A6B-80B0-9582FC5D657B}" srcOrd="3" destOrd="0" parTransId="{D2EBB2F8-0BC5-44E8-B14D-1616058310BE}" sibTransId="{A14BC859-064E-47C3-B061-959A4277C118}"/>
    <dgm:cxn modelId="{442306BC-097C-45AA-AC71-CBE0F836FFB0}" type="presOf" srcId="{60EFB68B-ECDE-49A8-9F00-9A935C80F4D5}" destId="{6FBF5D74-6C54-4ED3-9CF7-FDD4E9A87758}" srcOrd="1" destOrd="0" presId="urn:microsoft.com/office/officeart/2005/8/layout/list1"/>
    <dgm:cxn modelId="{CEF4C6CC-A4F7-4F8B-AC09-ABB32EED15FF}" type="presOf" srcId="{B6B0BB09-251F-4690-8E2D-52627C6F3C13}" destId="{AFBD3FBE-590B-40F5-B4DE-9319A05329CA}" srcOrd="0" destOrd="0" presId="urn:microsoft.com/office/officeart/2005/8/layout/list1"/>
    <dgm:cxn modelId="{46C2148F-6A41-49F3-A28B-6A2774747059}" type="presOf" srcId="{B6B0BB09-251F-4690-8E2D-52627C6F3C13}" destId="{2AE40D22-121F-46ED-9D18-2114D2ED48A0}" srcOrd="1" destOrd="0" presId="urn:microsoft.com/office/officeart/2005/8/layout/list1"/>
    <dgm:cxn modelId="{C0AE2FCA-BBDC-452D-8005-09AD94AD8C8C}" type="presOf" srcId="{976BA411-059E-4671-90BB-A59480B9FCED}" destId="{F0B2F77D-0570-4EE5-85D7-6956BDF876CB}" srcOrd="1" destOrd="0" presId="urn:microsoft.com/office/officeart/2005/8/layout/list1"/>
    <dgm:cxn modelId="{9169FF57-6F69-49E7-AD72-A90A3569E1FD}" srcId="{DB299D46-02EF-4C4A-A2A3-BC8A2FA70B0B}" destId="{60EFB68B-ECDE-49A8-9F00-9A935C80F4D5}" srcOrd="5" destOrd="0" parTransId="{4222383F-4D08-4D35-A986-A241E84D32D7}" sibTransId="{B646561F-382C-4219-BCBA-FA164A5E03A3}"/>
    <dgm:cxn modelId="{A9CCACC1-FB3A-4F8E-A9F2-E18C9941C837}" srcId="{DB299D46-02EF-4C4A-A2A3-BC8A2FA70B0B}" destId="{976BA411-059E-4671-90BB-A59480B9FCED}" srcOrd="0" destOrd="0" parTransId="{3354B933-172B-4A97-A74D-39CAFB2603FA}" sibTransId="{FD2EBDAB-1403-4E49-B9A5-DBDDD08F6960}"/>
    <dgm:cxn modelId="{C0DCF4C9-AB6D-434C-A6CE-D5DD59B34B74}" type="presOf" srcId="{09A92969-E312-436F-B01B-C54639D9F4CB}" destId="{06312F67-0FFB-49C9-BEAF-4D8D699D6136}" srcOrd="1" destOrd="0" presId="urn:microsoft.com/office/officeart/2005/8/layout/list1"/>
    <dgm:cxn modelId="{AA8D485E-F16D-4AF8-82FC-CB73AF63A75A}" srcId="{DB299D46-02EF-4C4A-A2A3-BC8A2FA70B0B}" destId="{42EBD018-7771-49D3-A1E2-6BBE4A523DC1}" srcOrd="6" destOrd="0" parTransId="{7B1F49D5-BDD5-457D-9441-D2ED48DCE804}" sibTransId="{4680815A-8A2C-4CDC-97E6-F327DD95DC6B}"/>
    <dgm:cxn modelId="{C6077115-9D5E-409B-99D7-480ABE813D67}" srcId="{DB299D46-02EF-4C4A-A2A3-BC8A2FA70B0B}" destId="{09A92969-E312-436F-B01B-C54639D9F4CB}" srcOrd="1" destOrd="0" parTransId="{56EF1A16-8AFD-42DC-A0FD-69DF272E7649}" sibTransId="{21109E8D-3751-4A16-8923-2F8E5468C644}"/>
    <dgm:cxn modelId="{3A8EF857-D538-4F5A-8911-41951C840FCD}" type="presOf" srcId="{DB299D46-02EF-4C4A-A2A3-BC8A2FA70B0B}" destId="{8BCF802A-4DCF-4A5D-9975-889F70F88A8E}" srcOrd="0" destOrd="0" presId="urn:microsoft.com/office/officeart/2005/8/layout/list1"/>
    <dgm:cxn modelId="{527E9B78-22B0-4251-9DC5-168041CB7435}" type="presOf" srcId="{42EBD018-7771-49D3-A1E2-6BBE4A523DC1}" destId="{21C493D3-2E65-430B-8244-FFCDD690448D}" srcOrd="1" destOrd="0" presId="urn:microsoft.com/office/officeart/2005/8/layout/list1"/>
    <dgm:cxn modelId="{7EE9C113-42BB-422F-B190-6CF528EFBA9E}" type="presOf" srcId="{7D00613F-65AE-43F2-B7A0-1FE9873B5C80}" destId="{D266DC55-C79A-4A35-A82D-ED588B3DB565}" srcOrd="0" destOrd="0" presId="urn:microsoft.com/office/officeart/2005/8/layout/list1"/>
    <dgm:cxn modelId="{9AE2AF2C-7B64-4F77-8070-7CE075DACBD2}" type="presParOf" srcId="{8BCF802A-4DCF-4A5D-9975-889F70F88A8E}" destId="{A94154DA-1869-4399-B3A8-00D7A1147B77}" srcOrd="0" destOrd="0" presId="urn:microsoft.com/office/officeart/2005/8/layout/list1"/>
    <dgm:cxn modelId="{EF7ED9F1-E1F2-429B-A662-8416C88DD6E9}" type="presParOf" srcId="{A94154DA-1869-4399-B3A8-00D7A1147B77}" destId="{B45801BD-DE0C-4223-AE60-FF467171B922}" srcOrd="0" destOrd="0" presId="urn:microsoft.com/office/officeart/2005/8/layout/list1"/>
    <dgm:cxn modelId="{BC8CCD1C-9D6F-4B6B-9A56-8478532CBB3B}" type="presParOf" srcId="{A94154DA-1869-4399-B3A8-00D7A1147B77}" destId="{F0B2F77D-0570-4EE5-85D7-6956BDF876CB}" srcOrd="1" destOrd="0" presId="urn:microsoft.com/office/officeart/2005/8/layout/list1"/>
    <dgm:cxn modelId="{50E94EE2-EAE1-4152-BBF6-87A32FA13CEF}" type="presParOf" srcId="{8BCF802A-4DCF-4A5D-9975-889F70F88A8E}" destId="{77C1AA5A-6A69-4B0C-96D7-D59FEA07EEAE}" srcOrd="1" destOrd="0" presId="urn:microsoft.com/office/officeart/2005/8/layout/list1"/>
    <dgm:cxn modelId="{323DCA81-404D-4409-99BC-6FA7D2A17334}" type="presParOf" srcId="{8BCF802A-4DCF-4A5D-9975-889F70F88A8E}" destId="{37D11987-109E-4ED2-BE8B-F10A144198A8}" srcOrd="2" destOrd="0" presId="urn:microsoft.com/office/officeart/2005/8/layout/list1"/>
    <dgm:cxn modelId="{67CCCC2A-0DB1-417F-89E9-14B7930DE90D}" type="presParOf" srcId="{8BCF802A-4DCF-4A5D-9975-889F70F88A8E}" destId="{2212B28A-0BBF-4D8F-A6C5-2871373531F9}" srcOrd="3" destOrd="0" presId="urn:microsoft.com/office/officeart/2005/8/layout/list1"/>
    <dgm:cxn modelId="{FB3DD4A3-F82C-4B8C-83D1-6A3B2D09FA49}" type="presParOf" srcId="{8BCF802A-4DCF-4A5D-9975-889F70F88A8E}" destId="{0E5CF669-EB59-47EA-AA17-11D02FE36930}" srcOrd="4" destOrd="0" presId="urn:microsoft.com/office/officeart/2005/8/layout/list1"/>
    <dgm:cxn modelId="{6B6D1AEB-F65B-4C1F-84BC-194693B55D27}" type="presParOf" srcId="{0E5CF669-EB59-47EA-AA17-11D02FE36930}" destId="{EFA4530E-F00A-4C9E-AE10-27D7B2F59902}" srcOrd="0" destOrd="0" presId="urn:microsoft.com/office/officeart/2005/8/layout/list1"/>
    <dgm:cxn modelId="{442394A1-3DAE-4719-AC10-E5DDD39DAD50}" type="presParOf" srcId="{0E5CF669-EB59-47EA-AA17-11D02FE36930}" destId="{06312F67-0FFB-49C9-BEAF-4D8D699D6136}" srcOrd="1" destOrd="0" presId="urn:microsoft.com/office/officeart/2005/8/layout/list1"/>
    <dgm:cxn modelId="{CEFAE02C-2B6B-49D1-BF30-6928DA6F0408}" type="presParOf" srcId="{8BCF802A-4DCF-4A5D-9975-889F70F88A8E}" destId="{69B6865A-1C37-43AB-BD51-2A5A215E6166}" srcOrd="5" destOrd="0" presId="urn:microsoft.com/office/officeart/2005/8/layout/list1"/>
    <dgm:cxn modelId="{78DC79BC-F54B-4FA8-8C30-D60846D01007}" type="presParOf" srcId="{8BCF802A-4DCF-4A5D-9975-889F70F88A8E}" destId="{01C0D081-9C9A-4ABB-B64F-0E6954DFB198}" srcOrd="6" destOrd="0" presId="urn:microsoft.com/office/officeart/2005/8/layout/list1"/>
    <dgm:cxn modelId="{09D99250-98FC-43DB-A030-D8F324992A87}" type="presParOf" srcId="{8BCF802A-4DCF-4A5D-9975-889F70F88A8E}" destId="{670E9BBC-868F-4D69-8FBB-63E4911C2D39}" srcOrd="7" destOrd="0" presId="urn:microsoft.com/office/officeart/2005/8/layout/list1"/>
    <dgm:cxn modelId="{85E997BF-87E5-4434-A9B6-A65DCBDB519D}" type="presParOf" srcId="{8BCF802A-4DCF-4A5D-9975-889F70F88A8E}" destId="{0A87A1C1-469A-42F5-892F-A002067B884A}" srcOrd="8" destOrd="0" presId="urn:microsoft.com/office/officeart/2005/8/layout/list1"/>
    <dgm:cxn modelId="{8E04F364-5D42-4DEA-90F2-700C790D42E3}" type="presParOf" srcId="{0A87A1C1-469A-42F5-892F-A002067B884A}" destId="{AFBD3FBE-590B-40F5-B4DE-9319A05329CA}" srcOrd="0" destOrd="0" presId="urn:microsoft.com/office/officeart/2005/8/layout/list1"/>
    <dgm:cxn modelId="{640E2327-596C-4D04-ACC4-E42E18CFAF46}" type="presParOf" srcId="{0A87A1C1-469A-42F5-892F-A002067B884A}" destId="{2AE40D22-121F-46ED-9D18-2114D2ED48A0}" srcOrd="1" destOrd="0" presId="urn:microsoft.com/office/officeart/2005/8/layout/list1"/>
    <dgm:cxn modelId="{2E675727-EF27-4DA6-B135-661879FC8C05}" type="presParOf" srcId="{8BCF802A-4DCF-4A5D-9975-889F70F88A8E}" destId="{179B9AAD-4E7D-4687-AE65-133266A52311}" srcOrd="9" destOrd="0" presId="urn:microsoft.com/office/officeart/2005/8/layout/list1"/>
    <dgm:cxn modelId="{ACC93505-5AD8-4326-92DE-840E670391CF}" type="presParOf" srcId="{8BCF802A-4DCF-4A5D-9975-889F70F88A8E}" destId="{F5A553A0-7C6F-498B-BADC-CFE437B08EA8}" srcOrd="10" destOrd="0" presId="urn:microsoft.com/office/officeart/2005/8/layout/list1"/>
    <dgm:cxn modelId="{6935E686-7D4B-4586-9027-68A1B2D0372C}" type="presParOf" srcId="{8BCF802A-4DCF-4A5D-9975-889F70F88A8E}" destId="{6952860D-5DB4-4EF3-927B-5B3D9372871A}" srcOrd="11" destOrd="0" presId="urn:microsoft.com/office/officeart/2005/8/layout/list1"/>
    <dgm:cxn modelId="{A51AE6D9-ACF2-44BB-A2E5-6DC4B93D9B9F}" type="presParOf" srcId="{8BCF802A-4DCF-4A5D-9975-889F70F88A8E}" destId="{E220682E-0FED-4457-B0B2-F5047AC18224}" srcOrd="12" destOrd="0" presId="urn:microsoft.com/office/officeart/2005/8/layout/list1"/>
    <dgm:cxn modelId="{B8A1A07D-254A-4106-8A49-7D3469915DB2}" type="presParOf" srcId="{E220682E-0FED-4457-B0B2-F5047AC18224}" destId="{5EE950ED-649A-422D-A145-7CB898551740}" srcOrd="0" destOrd="0" presId="urn:microsoft.com/office/officeart/2005/8/layout/list1"/>
    <dgm:cxn modelId="{BE4834E3-440C-4339-A205-64C7DDA92DEB}" type="presParOf" srcId="{E220682E-0FED-4457-B0B2-F5047AC18224}" destId="{CF77719D-6887-4326-8C0E-5FFC0AAC437C}" srcOrd="1" destOrd="0" presId="urn:microsoft.com/office/officeart/2005/8/layout/list1"/>
    <dgm:cxn modelId="{8A9D2A51-FE80-46E0-AC09-EA4EB3B580AB}" type="presParOf" srcId="{8BCF802A-4DCF-4A5D-9975-889F70F88A8E}" destId="{450D79E6-FFF2-46F6-90FE-6BFF875D8D4D}" srcOrd="13" destOrd="0" presId="urn:microsoft.com/office/officeart/2005/8/layout/list1"/>
    <dgm:cxn modelId="{3C20B060-FBD3-4CB5-B0B6-61A565BB7EDB}" type="presParOf" srcId="{8BCF802A-4DCF-4A5D-9975-889F70F88A8E}" destId="{49A7369F-3E98-46CA-A9BA-AB446A8F2EF5}" srcOrd="14" destOrd="0" presId="urn:microsoft.com/office/officeart/2005/8/layout/list1"/>
    <dgm:cxn modelId="{8AE2D32C-7F2E-46A5-AF20-6566D9346E4F}" type="presParOf" srcId="{8BCF802A-4DCF-4A5D-9975-889F70F88A8E}" destId="{8F933836-F639-4548-8613-6A615B557631}" srcOrd="15" destOrd="0" presId="urn:microsoft.com/office/officeart/2005/8/layout/list1"/>
    <dgm:cxn modelId="{16AD9A16-CB0C-460D-8BA8-D54C537520FA}" type="presParOf" srcId="{8BCF802A-4DCF-4A5D-9975-889F70F88A8E}" destId="{EEB207C1-FCDF-4F19-86FC-C041526020B7}" srcOrd="16" destOrd="0" presId="urn:microsoft.com/office/officeart/2005/8/layout/list1"/>
    <dgm:cxn modelId="{D93D783E-CF67-4738-B859-96B1FE2249B4}" type="presParOf" srcId="{EEB207C1-FCDF-4F19-86FC-C041526020B7}" destId="{D266DC55-C79A-4A35-A82D-ED588B3DB565}" srcOrd="0" destOrd="0" presId="urn:microsoft.com/office/officeart/2005/8/layout/list1"/>
    <dgm:cxn modelId="{480F4309-7011-4B58-BCC1-860E12002955}" type="presParOf" srcId="{EEB207C1-FCDF-4F19-86FC-C041526020B7}" destId="{5E344990-B47A-4F64-A1F5-308098290E94}" srcOrd="1" destOrd="0" presId="urn:microsoft.com/office/officeart/2005/8/layout/list1"/>
    <dgm:cxn modelId="{36BE4439-66AF-45C1-B124-20A45AB03133}" type="presParOf" srcId="{8BCF802A-4DCF-4A5D-9975-889F70F88A8E}" destId="{3A6225DB-854A-4345-B00A-4AFA2402D7F9}" srcOrd="17" destOrd="0" presId="urn:microsoft.com/office/officeart/2005/8/layout/list1"/>
    <dgm:cxn modelId="{A103BA6E-749F-450D-824E-A2BB0829B1C5}" type="presParOf" srcId="{8BCF802A-4DCF-4A5D-9975-889F70F88A8E}" destId="{47263035-17BD-483C-933B-0EC20F0344A7}" srcOrd="18" destOrd="0" presId="urn:microsoft.com/office/officeart/2005/8/layout/list1"/>
    <dgm:cxn modelId="{57E1BC5D-A07E-4C4C-8A81-4296ED71E981}" type="presParOf" srcId="{8BCF802A-4DCF-4A5D-9975-889F70F88A8E}" destId="{39D26D44-724C-430D-BB6F-1A4623196DAA}" srcOrd="19" destOrd="0" presId="urn:microsoft.com/office/officeart/2005/8/layout/list1"/>
    <dgm:cxn modelId="{3BD3E557-42E2-4E80-8A44-F8F6E0A23107}" type="presParOf" srcId="{8BCF802A-4DCF-4A5D-9975-889F70F88A8E}" destId="{EF1397B8-6696-48D4-A9AD-C4FB89BE2079}" srcOrd="20" destOrd="0" presId="urn:microsoft.com/office/officeart/2005/8/layout/list1"/>
    <dgm:cxn modelId="{DD7501FE-9DC7-4F5F-984B-426C288BBF5E}" type="presParOf" srcId="{EF1397B8-6696-48D4-A9AD-C4FB89BE2079}" destId="{61DB4252-15B3-4DA8-A62C-110672F130FC}" srcOrd="0" destOrd="0" presId="urn:microsoft.com/office/officeart/2005/8/layout/list1"/>
    <dgm:cxn modelId="{A1E4F9C3-4036-4EF7-B2B8-1CBCF605950C}" type="presParOf" srcId="{EF1397B8-6696-48D4-A9AD-C4FB89BE2079}" destId="{6FBF5D74-6C54-4ED3-9CF7-FDD4E9A87758}" srcOrd="1" destOrd="0" presId="urn:microsoft.com/office/officeart/2005/8/layout/list1"/>
    <dgm:cxn modelId="{7A67EF69-2E82-458A-B37A-BC10695C6B54}" type="presParOf" srcId="{8BCF802A-4DCF-4A5D-9975-889F70F88A8E}" destId="{F8FFC50A-98ED-4881-9FD1-A6811CA41598}" srcOrd="21" destOrd="0" presId="urn:microsoft.com/office/officeart/2005/8/layout/list1"/>
    <dgm:cxn modelId="{FC17D0A4-E8E7-4496-B5D9-288CEDB67C28}" type="presParOf" srcId="{8BCF802A-4DCF-4A5D-9975-889F70F88A8E}" destId="{3BCAAB66-9D26-4B59-B5C9-C38E171F6904}" srcOrd="22" destOrd="0" presId="urn:microsoft.com/office/officeart/2005/8/layout/list1"/>
    <dgm:cxn modelId="{DE335445-8FF1-4C99-A640-0A26E875D8FE}" type="presParOf" srcId="{8BCF802A-4DCF-4A5D-9975-889F70F88A8E}" destId="{8FEBAA23-1284-4D7E-AE49-96753CA8B2B6}" srcOrd="23" destOrd="0" presId="urn:microsoft.com/office/officeart/2005/8/layout/list1"/>
    <dgm:cxn modelId="{E336CF4E-2EE7-4819-B9DA-5BE758FE30F2}" type="presParOf" srcId="{8BCF802A-4DCF-4A5D-9975-889F70F88A8E}" destId="{3DAF4AF8-FDF4-449C-B4DB-34D874B57A91}" srcOrd="24" destOrd="0" presId="urn:microsoft.com/office/officeart/2005/8/layout/list1"/>
    <dgm:cxn modelId="{6064B0EB-753B-4B9F-99BA-D297EA70CF96}" type="presParOf" srcId="{3DAF4AF8-FDF4-449C-B4DB-34D874B57A91}" destId="{FCC81B5C-A3A5-4761-B793-08C31B04AA48}" srcOrd="0" destOrd="0" presId="urn:microsoft.com/office/officeart/2005/8/layout/list1"/>
    <dgm:cxn modelId="{B2F2FB08-8C3A-4F5D-8506-B86DAE455F3B}" type="presParOf" srcId="{3DAF4AF8-FDF4-449C-B4DB-34D874B57A91}" destId="{21C493D3-2E65-430B-8244-FFCDD690448D}" srcOrd="1" destOrd="0" presId="urn:microsoft.com/office/officeart/2005/8/layout/list1"/>
    <dgm:cxn modelId="{9B9D7CEB-438B-4ED9-8C6E-B33B5A69F39A}" type="presParOf" srcId="{8BCF802A-4DCF-4A5D-9975-889F70F88A8E}" destId="{757C40AE-E322-4A8A-91CB-05E29AD4A2B0}" srcOrd="25" destOrd="0" presId="urn:microsoft.com/office/officeart/2005/8/layout/list1"/>
    <dgm:cxn modelId="{6E680197-75C6-4EFD-8A21-48F1B21B868D}" type="presParOf" srcId="{8BCF802A-4DCF-4A5D-9975-889F70F88A8E}" destId="{493081BA-07EE-4108-B078-182254C0D764}" srcOrd="2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D11987-109E-4ED2-BE8B-F10A144198A8}">
      <dsp:nvSpPr>
        <dsp:cNvPr id="0" name=""/>
        <dsp:cNvSpPr/>
      </dsp:nvSpPr>
      <dsp:spPr>
        <a:xfrm>
          <a:off x="0" y="284781"/>
          <a:ext cx="8229600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B2F77D-0570-4EE5-85D7-6956BDF876CB}">
      <dsp:nvSpPr>
        <dsp:cNvPr id="0" name=""/>
        <dsp:cNvSpPr/>
      </dsp:nvSpPr>
      <dsp:spPr>
        <a:xfrm>
          <a:off x="411480" y="78141"/>
          <a:ext cx="5760720" cy="4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Delaunay Triangulation</a:t>
          </a:r>
          <a:endParaRPr lang="en-US" sz="1400" kern="1200"/>
        </a:p>
      </dsp:txBody>
      <dsp:txXfrm>
        <a:off x="431655" y="98316"/>
        <a:ext cx="5720370" cy="372930"/>
      </dsp:txXfrm>
    </dsp:sp>
    <dsp:sp modelId="{01C0D081-9C9A-4ABB-B64F-0E6954DFB198}">
      <dsp:nvSpPr>
        <dsp:cNvPr id="0" name=""/>
        <dsp:cNvSpPr/>
      </dsp:nvSpPr>
      <dsp:spPr>
        <a:xfrm>
          <a:off x="0" y="919821"/>
          <a:ext cx="8229600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312F67-0FFB-49C9-BEAF-4D8D699D6136}">
      <dsp:nvSpPr>
        <dsp:cNvPr id="0" name=""/>
        <dsp:cNvSpPr/>
      </dsp:nvSpPr>
      <dsp:spPr>
        <a:xfrm>
          <a:off x="411480" y="713181"/>
          <a:ext cx="5760720" cy="4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Constrained Delaunay Triangulation</a:t>
          </a:r>
          <a:endParaRPr lang="en-US" sz="1400" kern="1200" dirty="0"/>
        </a:p>
      </dsp:txBody>
      <dsp:txXfrm>
        <a:off x="431655" y="733356"/>
        <a:ext cx="5720370" cy="372930"/>
      </dsp:txXfrm>
    </dsp:sp>
    <dsp:sp modelId="{F5A553A0-7C6F-498B-BADC-CFE437B08EA8}">
      <dsp:nvSpPr>
        <dsp:cNvPr id="0" name=""/>
        <dsp:cNvSpPr/>
      </dsp:nvSpPr>
      <dsp:spPr>
        <a:xfrm>
          <a:off x="0" y="1554861"/>
          <a:ext cx="8229600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E40D22-121F-46ED-9D18-2114D2ED48A0}">
      <dsp:nvSpPr>
        <dsp:cNvPr id="0" name=""/>
        <dsp:cNvSpPr/>
      </dsp:nvSpPr>
      <dsp:spPr>
        <a:xfrm>
          <a:off x="411480" y="1348221"/>
          <a:ext cx="5760720" cy="4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Examples of Constrained Delaunay Triangulation</a:t>
          </a:r>
          <a:endParaRPr lang="en-US" sz="1400" kern="1200" dirty="0"/>
        </a:p>
      </dsp:txBody>
      <dsp:txXfrm>
        <a:off x="431655" y="1368396"/>
        <a:ext cx="5720370" cy="372930"/>
      </dsp:txXfrm>
    </dsp:sp>
    <dsp:sp modelId="{49A7369F-3E98-46CA-A9BA-AB446A8F2EF5}">
      <dsp:nvSpPr>
        <dsp:cNvPr id="0" name=""/>
        <dsp:cNvSpPr/>
      </dsp:nvSpPr>
      <dsp:spPr>
        <a:xfrm>
          <a:off x="0" y="2189901"/>
          <a:ext cx="8229600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77719D-6887-4326-8C0E-5FFC0AAC437C}">
      <dsp:nvSpPr>
        <dsp:cNvPr id="0" name=""/>
        <dsp:cNvSpPr/>
      </dsp:nvSpPr>
      <dsp:spPr>
        <a:xfrm>
          <a:off x="411480" y="1983261"/>
          <a:ext cx="5760720" cy="4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Applications</a:t>
          </a:r>
          <a:endParaRPr lang="en-US" sz="1400" kern="1200" dirty="0"/>
        </a:p>
      </dsp:txBody>
      <dsp:txXfrm>
        <a:off x="431655" y="2003436"/>
        <a:ext cx="5720370" cy="372930"/>
      </dsp:txXfrm>
    </dsp:sp>
    <dsp:sp modelId="{47263035-17BD-483C-933B-0EC20F0344A7}">
      <dsp:nvSpPr>
        <dsp:cNvPr id="0" name=""/>
        <dsp:cNvSpPr/>
      </dsp:nvSpPr>
      <dsp:spPr>
        <a:xfrm>
          <a:off x="0" y="2824941"/>
          <a:ext cx="8229600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344990-B47A-4F64-A1F5-308098290E94}">
      <dsp:nvSpPr>
        <dsp:cNvPr id="0" name=""/>
        <dsp:cNvSpPr/>
      </dsp:nvSpPr>
      <dsp:spPr>
        <a:xfrm>
          <a:off x="411480" y="2618301"/>
          <a:ext cx="5760720" cy="4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Overview of implemented algorithm</a:t>
          </a:r>
          <a:endParaRPr lang="en-US" sz="1400" kern="1200" dirty="0"/>
        </a:p>
      </dsp:txBody>
      <dsp:txXfrm>
        <a:off x="431655" y="2638476"/>
        <a:ext cx="5720370" cy="372930"/>
      </dsp:txXfrm>
    </dsp:sp>
    <dsp:sp modelId="{3BCAAB66-9D26-4B59-B5C9-C38E171F6904}">
      <dsp:nvSpPr>
        <dsp:cNvPr id="0" name=""/>
        <dsp:cNvSpPr/>
      </dsp:nvSpPr>
      <dsp:spPr>
        <a:xfrm>
          <a:off x="0" y="3459981"/>
          <a:ext cx="8229600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BF5D74-6C54-4ED3-9CF7-FDD4E9A87758}">
      <dsp:nvSpPr>
        <dsp:cNvPr id="0" name=""/>
        <dsp:cNvSpPr/>
      </dsp:nvSpPr>
      <dsp:spPr>
        <a:xfrm>
          <a:off x="411480" y="3253341"/>
          <a:ext cx="5760720" cy="4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Available algorithms</a:t>
          </a:r>
          <a:endParaRPr lang="en-US" sz="1400" kern="1200" dirty="0"/>
        </a:p>
      </dsp:txBody>
      <dsp:txXfrm>
        <a:off x="431655" y="3273516"/>
        <a:ext cx="5720370" cy="372930"/>
      </dsp:txXfrm>
    </dsp:sp>
    <dsp:sp modelId="{493081BA-07EE-4108-B078-182254C0D764}">
      <dsp:nvSpPr>
        <dsp:cNvPr id="0" name=""/>
        <dsp:cNvSpPr/>
      </dsp:nvSpPr>
      <dsp:spPr>
        <a:xfrm>
          <a:off x="0" y="4095021"/>
          <a:ext cx="8229600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C493D3-2E65-430B-8244-FFCDD690448D}">
      <dsp:nvSpPr>
        <dsp:cNvPr id="0" name=""/>
        <dsp:cNvSpPr/>
      </dsp:nvSpPr>
      <dsp:spPr>
        <a:xfrm>
          <a:off x="411480" y="3888381"/>
          <a:ext cx="5760720" cy="4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TODO list</a:t>
          </a:r>
          <a:endParaRPr lang="en-US" sz="1400" kern="1200" dirty="0"/>
        </a:p>
      </dsp:txBody>
      <dsp:txXfrm>
        <a:off x="431655" y="3908556"/>
        <a:ext cx="5720370" cy="3729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/>
          <p:cNvGrpSpPr/>
          <p:nvPr/>
        </p:nvGrpSpPr>
        <p:grpSpPr>
          <a:xfrm>
            <a:off x="0" y="-30477"/>
            <a:ext cx="9067800" cy="6889273"/>
            <a:chOff x="0" y="-30477"/>
            <a:chExt cx="9067800" cy="6889273"/>
          </a:xfrm>
        </p:grpSpPr>
        <p:cxnSp>
          <p:nvCxnSpPr>
            <p:cNvPr id="110" name="Straight Connector 109"/>
            <p:cNvCxnSpPr/>
            <p:nvPr/>
          </p:nvCxnSpPr>
          <p:spPr>
            <a:xfrm rot="16200000" flipH="1">
              <a:off x="-1447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rot="16200000" flipH="1">
              <a:off x="-1638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rot="5400000">
              <a:off x="-1485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 rot="5400000">
              <a:off x="-32385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rot="16200000" flipH="1">
              <a:off x="-33147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rot="16200000" flipH="1">
              <a:off x="-1371600" y="2971800"/>
              <a:ext cx="6858000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 rot="16200000" flipH="1">
              <a:off x="-2819400" y="3200400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 rot="5400000">
              <a:off x="-2705099" y="3238500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rot="16200000" flipH="1">
              <a:off x="-21336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 rot="16200000" flipH="1">
              <a:off x="-31242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rot="16200000" flipH="1">
              <a:off x="-1828799" y="3352799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rot="16200000" flipH="1">
              <a:off x="-28194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rot="16200000" flipH="1">
              <a:off x="-2438400" y="3124200"/>
              <a:ext cx="6858000" cy="609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rot="5400000">
              <a:off x="-173164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rot="5400000">
              <a:off x="-1142048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rot="5400000">
              <a:off x="-9144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 rot="5400000">
              <a:off x="-185547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16200000" flipH="1">
              <a:off x="-26431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16200000" flipH="1">
              <a:off x="-1954530" y="3326130"/>
              <a:ext cx="6858000" cy="20574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16200000" flipH="1">
              <a:off x="-2362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 rot="16200000" flipH="1">
              <a:off x="-21336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 rot="16200000" flipH="1">
              <a:off x="1066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rot="16200000" flipH="1">
              <a:off x="876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 rot="5400000">
              <a:off x="1028700" y="3238500"/>
              <a:ext cx="6858000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rot="5400000">
              <a:off x="-7239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 rot="16200000" flipH="1">
              <a:off x="-8001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 rot="5400000">
              <a:off x="-152400" y="3429000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 rot="16200000" flipH="1">
              <a:off x="-304800" y="3200400"/>
              <a:ext cx="6858000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 rot="5400000">
              <a:off x="-190499" y="3238500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rot="16200000" flipH="1">
              <a:off x="3810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 rot="16200000" flipH="1">
              <a:off x="-6096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 rot="16200000" flipH="1">
              <a:off x="685801" y="3352799"/>
              <a:ext cx="6858000" cy="152401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 rot="16200000" flipH="1">
              <a:off x="-304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rot="5400000">
              <a:off x="-10287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 rot="5400000">
              <a:off x="78295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 rot="5400000">
              <a:off x="1372552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 rot="5400000">
              <a:off x="1600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 rot="5400000">
              <a:off x="65913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 rot="16200000" flipH="1">
              <a:off x="-1285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 rot="16200000" flipH="1">
              <a:off x="560070" y="3326130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 rot="16200000" flipH="1">
              <a:off x="1524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 rot="16200000" flipH="1">
              <a:off x="3810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 rot="16200000" flipH="1">
              <a:off x="2743200" y="3352801"/>
              <a:ext cx="6858000" cy="1524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 rot="16200000" flipH="1">
              <a:off x="2095501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 rot="5400000">
              <a:off x="2705100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 rot="5400000">
              <a:off x="1828801" y="3276600"/>
              <a:ext cx="6857999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 rot="16200000" flipH="1">
              <a:off x="1066800" y="3200402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 rot="16200000" flipH="1">
              <a:off x="2362201" y="3352800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 rot="5400000">
              <a:off x="2646045" y="2722246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>
            <a:xfrm rot="5400000">
              <a:off x="3048952" y="3277553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/>
          </p:nvCxnSpPr>
          <p:spPr>
            <a:xfrm rot="5400000">
              <a:off x="2895600" y="3276601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 rot="5400000">
              <a:off x="2388870" y="3227071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 rot="16200000" flipH="1">
              <a:off x="22364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 rot="16200000" flipH="1">
              <a:off x="17526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 rot="16200000" flipH="1">
              <a:off x="19812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 rot="5400000">
              <a:off x="3467100" y="3314701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 rot="16200000" flipH="1">
              <a:off x="3467099" y="3314701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 rot="5400000">
              <a:off x="4038600" y="3429001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 rot="16200000" flipH="1">
              <a:off x="3886200" y="3200401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 rot="5400000">
              <a:off x="4000501" y="3238501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 rot="16200000" flipH="1">
              <a:off x="4572000" y="3200401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 rot="16200000" flipH="1">
              <a:off x="3733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 rot="5400000">
              <a:off x="36195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 rot="16200000" flipH="1">
              <a:off x="4214813" y="3252788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 rot="16200000" flipH="1">
              <a:off x="47510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 rot="16200000" flipH="1">
              <a:off x="43434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 rot="16200000" flipH="1">
              <a:off x="4572000" y="3352801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/>
          </p:nvCxnSpPr>
          <p:spPr>
            <a:xfrm rot="16200000" flipH="1">
              <a:off x="5257800" y="3352802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 rot="16200000" flipH="1">
              <a:off x="5067300" y="3238502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 rot="5400000">
              <a:off x="5219700" y="3238502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 rot="16200000" flipH="1">
              <a:off x="4876801" y="3352801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 rot="5400000">
              <a:off x="5527994" y="3318196"/>
              <a:ext cx="6888479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/>
          </p:nvCxnSpPr>
          <p:spPr>
            <a:xfrm rot="5400000">
              <a:off x="4850130" y="3227072"/>
              <a:ext cx="6858000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 rot="16200000" flipH="1">
              <a:off x="4751070" y="3326132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>
            <a:xfrm rot="5400000">
              <a:off x="5562599" y="3429001"/>
              <a:ext cx="685800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 rot="5400000">
              <a:off x="2552700" y="3390900"/>
              <a:ext cx="6858000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/>
          </p:nvCxnSpPr>
          <p:spPr>
            <a:xfrm rot="16200000" flipH="1">
              <a:off x="3048000" y="3352800"/>
              <a:ext cx="6858000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 rot="16200000" flipH="1">
              <a:off x="3238500" y="3238500"/>
              <a:ext cx="6858000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 rot="5400000">
              <a:off x="2133600" y="3276600"/>
              <a:ext cx="6858000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 rot="16200000" flipH="1">
              <a:off x="3148013" y="3252789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/>
          </p:nvCxnSpPr>
          <p:spPr>
            <a:xfrm rot="5400000">
              <a:off x="3771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 rot="5400000">
              <a:off x="4229100" y="2933700"/>
              <a:ext cx="6858000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/>
          </p:nvCxnSpPr>
          <p:spPr>
            <a:xfrm rot="16200000" flipH="1">
              <a:off x="1371600" y="3200403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09/06/2012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0" y="1905000"/>
            <a:ext cx="4953000" cy="3124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0" y="2057400"/>
            <a:ext cx="4801394" cy="2820988"/>
            <a:chOff x="0" y="2057400"/>
            <a:chExt cx="4801394" cy="2820988"/>
          </a:xfrm>
        </p:grpSpPr>
        <p:cxnSp>
          <p:nvCxnSpPr>
            <p:cNvPr id="117" name="Straight Connector 116"/>
            <p:cNvCxnSpPr/>
            <p:nvPr/>
          </p:nvCxnSpPr>
          <p:spPr>
            <a:xfrm>
              <a:off x="0" y="20574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0" y="48768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5400000">
              <a:off x="3391694" y="3467100"/>
              <a:ext cx="2818606" cy="794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130425"/>
            <a:ext cx="4419600" cy="1600327"/>
          </a:xfrm>
        </p:spPr>
        <p:txBody>
          <a:bodyPr anchor="b">
            <a:normAutofit/>
          </a:bodyPr>
          <a:lstStyle>
            <a:lvl1pPr algn="l">
              <a:defRPr sz="3600" b="1" cap="none" spc="40" baseline="0">
                <a:ln w="1333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733800"/>
            <a:ext cx="4419600" cy="1066800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09/06/2012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09/06/2012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09/06/2012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92"/>
          <p:cNvGrpSpPr/>
          <p:nvPr/>
        </p:nvGrpSpPr>
        <p:grpSpPr>
          <a:xfrm>
            <a:off x="1" y="-30478"/>
            <a:ext cx="9067799" cy="4846320"/>
            <a:chOff x="1" y="-30477"/>
            <a:chExt cx="9067799" cy="4526277"/>
          </a:xfrm>
        </p:grpSpPr>
        <p:cxnSp>
          <p:nvCxnSpPr>
            <p:cNvPr id="8" name="Straight Connector 7"/>
            <p:cNvCxnSpPr/>
            <p:nvPr/>
          </p:nvCxnSpPr>
          <p:spPr>
            <a:xfrm rot="16200000" flipH="1">
              <a:off x="-2716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6200000" flipH="1">
              <a:off x="-4621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-3097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-206236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H="1">
              <a:off x="-213856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6200000" flipH="1">
              <a:off x="-195465" y="1785212"/>
              <a:ext cx="4505731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6200000" flipH="1">
              <a:off x="-164326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-1528964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H="1">
              <a:off x="-95746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6200000" flipH="1">
              <a:off x="-194806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6200000" flipH="1">
              <a:off x="-652664" y="2166211"/>
              <a:ext cx="4505731" cy="152401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16200000" flipH="1">
              <a:off x="-16432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H="1">
              <a:off x="-1790700" y="2019300"/>
              <a:ext cx="4495800" cy="4572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-55551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340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26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-67933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16200000" flipH="1">
              <a:off x="-1467052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16200000" flipH="1">
              <a:off x="-77839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6200000" flipH="1">
              <a:off x="-11860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16200000" flipH="1">
              <a:off x="-9574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16200000" flipH="1">
              <a:off x="22429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16200000" flipH="1">
              <a:off x="20524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2204835" y="2051912"/>
              <a:ext cx="4505731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452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16200000" flipH="1">
              <a:off x="37603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1023735" y="2242139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16200000" flipH="1">
              <a:off x="871335" y="2013812"/>
              <a:ext cx="4505731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985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6200000" flipH="1">
              <a:off x="155713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16200000" flipH="1">
              <a:off x="5665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16200000" flipH="1">
              <a:off x="1861936" y="2166211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16200000" flipH="1">
              <a:off x="8713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>
              <a:off x="1474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>
              <a:off x="195909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25486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27763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183526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16200000" flipH="1">
              <a:off x="1047548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16200000" flipH="1">
              <a:off x="1736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16200000" flipH="1">
              <a:off x="1328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16200000" flipH="1">
              <a:off x="1557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16200000" flipH="1">
              <a:off x="39193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16200000" flipH="1">
              <a:off x="3271636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38812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>
              <a:off x="3004936" y="2090012"/>
              <a:ext cx="4505730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16200000" flipH="1">
              <a:off x="22429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16200000" flipH="1">
              <a:off x="35383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382218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4225087" y="2090965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5400000">
              <a:off x="407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400000">
              <a:off x="356500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16200000" flipH="1">
              <a:off x="34126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16200000" flipH="1">
              <a:off x="29287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16200000" flipH="1">
              <a:off x="3081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4643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16200000" flipH="1">
              <a:off x="4643234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5214735" y="2242140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16200000" flipH="1">
              <a:off x="506233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5400000">
              <a:off x="5176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16200000" flipH="1">
              <a:off x="57481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16200000" flipH="1">
              <a:off x="49099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5400000">
              <a:off x="47956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16200000" flipH="1">
              <a:off x="53909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16200000" flipH="1">
              <a:off x="5927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16200000" flipH="1">
              <a:off x="5519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16200000" flipH="1">
              <a:off x="5748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16200000" flipH="1">
              <a:off x="6433935" y="2166213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16200000" flipH="1">
              <a:off x="62434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5400000">
              <a:off x="63958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16200000" flipH="1">
              <a:off x="60529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5400000">
              <a:off x="6709356" y="2136834"/>
              <a:ext cx="4525755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5400000">
              <a:off x="6026265" y="2040483"/>
              <a:ext cx="4505731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16200000" flipH="1">
              <a:off x="5927205" y="2139543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5400000">
              <a:off x="6738734" y="2242140"/>
              <a:ext cx="450573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5400000">
              <a:off x="3728835" y="2204312"/>
              <a:ext cx="4505731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16200000" flipH="1">
              <a:off x="4224135" y="2166212"/>
              <a:ext cx="4505731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rot="16200000" flipH="1">
              <a:off x="4414635" y="2051912"/>
              <a:ext cx="4505731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5400000">
              <a:off x="3309735" y="2090012"/>
              <a:ext cx="4505731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rot="16200000" flipH="1">
              <a:off x="43241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5400000">
              <a:off x="49480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rot="5400000">
              <a:off x="5405235" y="1747112"/>
              <a:ext cx="4505731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16200000" flipH="1">
              <a:off x="2547735" y="2013814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Rectangle 93"/>
          <p:cNvSpPr/>
          <p:nvPr/>
        </p:nvSpPr>
        <p:spPr>
          <a:xfrm>
            <a:off x="0" y="4311168"/>
            <a:ext cx="9144000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>
            <a:off x="0" y="4387368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0" y="6138380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621364"/>
            <a:ext cx="8305800" cy="414649"/>
          </a:xfrm>
        </p:spPr>
        <p:txBody>
          <a:bodyPr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5" name="Title 94"/>
          <p:cNvSpPr>
            <a:spLocks noGrp="1"/>
          </p:cNvSpPr>
          <p:nvPr>
            <p:ph type="title"/>
          </p:nvPr>
        </p:nvSpPr>
        <p:spPr>
          <a:xfrm>
            <a:off x="457200" y="4463568"/>
            <a:ext cx="8305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09/06/2012</a:t>
            </a:fld>
            <a:endParaRPr lang="en-US"/>
          </a:p>
        </p:txBody>
      </p:sp>
      <p:sp>
        <p:nvSpPr>
          <p:cNvPr id="91" name="Footer Placeholder 9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2" name="Slide Number Placeholder 9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09/06/2012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09/06/2012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09/06/2012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09/06/2012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0" y="273050"/>
            <a:ext cx="5486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09/06/2012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901952"/>
            <a:ext cx="2377440" cy="137160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tabLst>
                <a:tab pos="3830638" algn="l"/>
              </a:tabLst>
              <a:defRPr lang="en-US" sz="2600" b="1" kern="1200" cap="none" spc="20" baseline="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3552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00400" y="381000"/>
            <a:ext cx="5562600" cy="5638800"/>
          </a:xfrm>
          <a:solidFill>
            <a:schemeClr val="bg2"/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09/06/2012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" y="1905000"/>
            <a:ext cx="2377440" cy="1371600"/>
          </a:xfrm>
        </p:spPr>
        <p:txBody>
          <a:bodyPr anchor="b">
            <a:normAutofit/>
          </a:bodyPr>
          <a:lstStyle>
            <a:lvl1pPr algn="l">
              <a:defRPr sz="2600" b="1" cap="none" spc="20" baseline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6600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Rectangle 189"/>
          <p:cNvSpPr/>
          <p:nvPr/>
        </p:nvSpPr>
        <p:spPr>
          <a:xfrm>
            <a:off x="149352" y="137160"/>
            <a:ext cx="8869680" cy="6583680"/>
          </a:xfrm>
          <a:prstGeom prst="rect">
            <a:avLst/>
          </a:prstGeom>
          <a:noFill/>
          <a:ln w="19050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09/06/2012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31123" y="6312408"/>
            <a:ext cx="34817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914400" rtl="0" eaLnBrk="1" latinLnBrk="0" hangingPunct="1">
        <a:spcBef>
          <a:spcPct val="0"/>
        </a:spcBef>
        <a:buNone/>
        <a:tabLst>
          <a:tab pos="3830638" algn="l"/>
        </a:tabLst>
        <a:defRPr sz="3600" b="1" kern="1200" cap="none" spc="50">
          <a:ln w="13335" cmpd="sng">
            <a:solidFill>
              <a:schemeClr val="accent1">
                <a:lumMod val="50000"/>
              </a:schemeClr>
            </a:solidFill>
            <a:prstDash val="solid"/>
          </a:ln>
          <a:solidFill>
            <a:schemeClr val="accent6">
              <a:tint val="1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8872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eom.uiuc.edu/~samuelp/del_project.htm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escg.org/CESCG-2004/web/Domiter-Vid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Constrained Delaunay Triangulation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endParaRPr lang="en-US" dirty="0" smtClean="0"/>
          </a:p>
          <a:p>
            <a:r>
              <a:rPr lang="en-US" dirty="0" smtClean="0"/>
              <a:t>Inna Kats</a:t>
            </a:r>
          </a:p>
          <a:p>
            <a:r>
              <a:rPr lang="en-US" dirty="0" smtClean="0"/>
              <a:t>Daniel Shmuglin</a:t>
            </a:r>
          </a:p>
          <a:p>
            <a:r>
              <a:rPr lang="en-US" dirty="0" smtClean="0"/>
              <a:t>Alexander Vainshtein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402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Constrained Delaunay Triangulation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512207"/>
            <a:ext cx="6267450" cy="474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3657600" y="2438400"/>
            <a:ext cx="3581400" cy="3276600"/>
            <a:chOff x="3657600" y="2438400"/>
            <a:chExt cx="3581400" cy="327660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3657600" y="2438400"/>
              <a:ext cx="3581400" cy="1957385"/>
            </a:xfrm>
            <a:prstGeom prst="line">
              <a:avLst/>
            </a:prstGeom>
            <a:ln>
              <a:solidFill>
                <a:srgbClr val="00B050"/>
              </a:solidFill>
            </a:ln>
            <a:effectLst>
              <a:glow rad="1016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3657600" y="2438400"/>
              <a:ext cx="1524000" cy="3276600"/>
            </a:xfrm>
            <a:prstGeom prst="line">
              <a:avLst/>
            </a:prstGeom>
            <a:ln>
              <a:solidFill>
                <a:srgbClr val="00B050"/>
              </a:solidFill>
            </a:ln>
            <a:effectLst>
              <a:glow rad="1016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1600201"/>
            <a:ext cx="2057400" cy="3809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916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4884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/>
              <a:t>The resulting CDT is looking this way</a:t>
            </a:r>
            <a:br>
              <a:rPr lang="en-US" sz="1400" dirty="0" smtClean="0"/>
            </a:br>
            <a:endParaRPr lang="en-US" sz="1400" dirty="0" smtClean="0"/>
          </a:p>
          <a:p>
            <a:r>
              <a:rPr lang="en-US" sz="1400" dirty="0" smtClean="0"/>
              <a:t>Note that the resulting triangulation is </a:t>
            </a:r>
            <a:r>
              <a:rPr lang="en-US" sz="1400" u="sng" dirty="0" smtClean="0"/>
              <a:t>not</a:t>
            </a:r>
            <a:r>
              <a:rPr lang="en-US" sz="1400" dirty="0" smtClean="0"/>
              <a:t> </a:t>
            </a:r>
            <a:r>
              <a:rPr lang="en-US" sz="1400" b="1" dirty="0"/>
              <a:t>Delaunay</a:t>
            </a:r>
            <a:r>
              <a:rPr lang="en-US" sz="1400" dirty="0"/>
              <a:t> </a:t>
            </a:r>
            <a:r>
              <a:rPr lang="en-US" sz="1400" b="1" dirty="0" smtClean="0"/>
              <a:t>Triangulation</a:t>
            </a:r>
            <a:br>
              <a:rPr lang="en-US" sz="1400" b="1" dirty="0" smtClean="0"/>
            </a:br>
            <a:endParaRPr lang="en-US" sz="1400" b="1" dirty="0" smtClean="0"/>
          </a:p>
          <a:p>
            <a:r>
              <a:rPr lang="en-US" sz="1400" dirty="0" smtClean="0"/>
              <a:t>The </a:t>
            </a:r>
            <a:r>
              <a:rPr lang="en-US" sz="1400" b="1" dirty="0" smtClean="0">
                <a:solidFill>
                  <a:srgbClr val="FF0000"/>
                </a:solidFill>
              </a:rPr>
              <a:t>red point</a:t>
            </a:r>
            <a:r>
              <a:rPr lang="en-US" sz="1400" dirty="0" smtClean="0"/>
              <a:t> is inside of the </a:t>
            </a:r>
            <a:r>
              <a:rPr lang="en-US" sz="1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circumcircle</a:t>
            </a:r>
            <a:r>
              <a:rPr lang="en-US" sz="1400" dirty="0"/>
              <a:t> </a:t>
            </a:r>
            <a:r>
              <a:rPr lang="en-US" sz="1400" dirty="0" smtClean="0"/>
              <a:t>of the </a:t>
            </a:r>
            <a:r>
              <a:rPr lang="en-US" sz="1400" b="1" dirty="0" smtClean="0">
                <a:solidFill>
                  <a:schemeClr val="accent5">
                    <a:lumMod val="75000"/>
                  </a:schemeClr>
                </a:solidFill>
              </a:rPr>
              <a:t>gold points</a:t>
            </a:r>
            <a:r>
              <a:rPr lang="en-US" sz="1400" dirty="0" smtClean="0"/>
              <a:t> triangle</a:t>
            </a:r>
            <a:endParaRPr lang="en-US" sz="14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3796145" y="1828800"/>
            <a:ext cx="2147455" cy="2229004"/>
            <a:chOff x="3796145" y="1828800"/>
            <a:chExt cx="2147455" cy="2229004"/>
          </a:xfrm>
        </p:grpSpPr>
        <p:sp>
          <p:nvSpPr>
            <p:cNvPr id="4" name="Oval 3"/>
            <p:cNvSpPr/>
            <p:nvPr/>
          </p:nvSpPr>
          <p:spPr>
            <a:xfrm>
              <a:off x="3796145" y="1828800"/>
              <a:ext cx="2147455" cy="2229004"/>
            </a:xfrm>
            <a:prstGeom prst="ellipse">
              <a:avLst/>
            </a:prstGeom>
            <a:noFill/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5791199" y="3340892"/>
              <a:ext cx="142875" cy="15240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5124451" y="1835942"/>
              <a:ext cx="142875" cy="15240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4048126" y="2066926"/>
              <a:ext cx="142875" cy="15240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Oval 12"/>
          <p:cNvSpPr/>
          <p:nvPr/>
        </p:nvSpPr>
        <p:spPr>
          <a:xfrm>
            <a:off x="4648200" y="3124200"/>
            <a:ext cx="142875" cy="152400"/>
          </a:xfrm>
          <a:prstGeom prst="ellipse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764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35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Constrained Delaunay Triangulation Another Example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" y="1957903"/>
            <a:ext cx="8229600" cy="381055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40265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Constrained Delaunay Triangulation Another Example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730829"/>
            <a:ext cx="4029075" cy="400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07045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</a:t>
            </a:r>
            <a:endParaRPr lang="en-US" dirty="0"/>
          </a:p>
        </p:txBody>
      </p:sp>
      <p:sp>
        <p:nvSpPr>
          <p:cNvPr id="4" name="Isosceles Triangle 3"/>
          <p:cNvSpPr/>
          <p:nvPr/>
        </p:nvSpPr>
        <p:spPr>
          <a:xfrm>
            <a:off x="1969571" y="1600200"/>
            <a:ext cx="4525963" cy="4525963"/>
          </a:xfrm>
          <a:prstGeom prst="triangl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5" name="Freeform 4"/>
          <p:cNvSpPr/>
          <p:nvPr/>
        </p:nvSpPr>
        <p:spPr>
          <a:xfrm>
            <a:off x="4232552" y="2053238"/>
            <a:ext cx="2941875" cy="643535"/>
          </a:xfrm>
          <a:custGeom>
            <a:avLst/>
            <a:gdLst>
              <a:gd name="connsiteX0" fmla="*/ 0 w 2941875"/>
              <a:gd name="connsiteY0" fmla="*/ 107258 h 643535"/>
              <a:gd name="connsiteX1" fmla="*/ 107258 w 2941875"/>
              <a:gd name="connsiteY1" fmla="*/ 0 h 643535"/>
              <a:gd name="connsiteX2" fmla="*/ 2834617 w 2941875"/>
              <a:gd name="connsiteY2" fmla="*/ 0 h 643535"/>
              <a:gd name="connsiteX3" fmla="*/ 2941875 w 2941875"/>
              <a:gd name="connsiteY3" fmla="*/ 107258 h 643535"/>
              <a:gd name="connsiteX4" fmla="*/ 2941875 w 2941875"/>
              <a:gd name="connsiteY4" fmla="*/ 536277 h 643535"/>
              <a:gd name="connsiteX5" fmla="*/ 2834617 w 2941875"/>
              <a:gd name="connsiteY5" fmla="*/ 643535 h 643535"/>
              <a:gd name="connsiteX6" fmla="*/ 107258 w 2941875"/>
              <a:gd name="connsiteY6" fmla="*/ 643535 h 643535"/>
              <a:gd name="connsiteX7" fmla="*/ 0 w 2941875"/>
              <a:gd name="connsiteY7" fmla="*/ 536277 h 643535"/>
              <a:gd name="connsiteX8" fmla="*/ 0 w 2941875"/>
              <a:gd name="connsiteY8" fmla="*/ 107258 h 643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41875" h="643535">
                <a:moveTo>
                  <a:pt x="0" y="107258"/>
                </a:moveTo>
                <a:cubicBezTo>
                  <a:pt x="0" y="48021"/>
                  <a:pt x="48021" y="0"/>
                  <a:pt x="107258" y="0"/>
                </a:cubicBezTo>
                <a:lnTo>
                  <a:pt x="2834617" y="0"/>
                </a:lnTo>
                <a:cubicBezTo>
                  <a:pt x="2893854" y="0"/>
                  <a:pt x="2941875" y="48021"/>
                  <a:pt x="2941875" y="107258"/>
                </a:cubicBezTo>
                <a:lnTo>
                  <a:pt x="2941875" y="536277"/>
                </a:lnTo>
                <a:cubicBezTo>
                  <a:pt x="2941875" y="595514"/>
                  <a:pt x="2893854" y="643535"/>
                  <a:pt x="2834617" y="643535"/>
                </a:cubicBezTo>
                <a:lnTo>
                  <a:pt x="107258" y="643535"/>
                </a:lnTo>
                <a:cubicBezTo>
                  <a:pt x="48021" y="643535"/>
                  <a:pt x="0" y="595514"/>
                  <a:pt x="0" y="536277"/>
                </a:cubicBezTo>
                <a:lnTo>
                  <a:pt x="0" y="107258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1425" tIns="111425" rIns="111425" bIns="111425" numCol="1" spcCol="1270" anchor="ctr" anchorCtr="0">
            <a:noAutofit/>
          </a:bodyPr>
          <a:lstStyle/>
          <a:p>
            <a:pPr lvl="0"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100" kern="1200" dirty="0" smtClean="0"/>
              <a:t>Mesh Generation</a:t>
            </a:r>
            <a:endParaRPr lang="en-US" sz="2100" kern="1200" dirty="0"/>
          </a:p>
        </p:txBody>
      </p:sp>
      <p:sp>
        <p:nvSpPr>
          <p:cNvPr id="7" name="Freeform 6"/>
          <p:cNvSpPr/>
          <p:nvPr/>
        </p:nvSpPr>
        <p:spPr>
          <a:xfrm>
            <a:off x="4232552" y="2777215"/>
            <a:ext cx="2941875" cy="643535"/>
          </a:xfrm>
          <a:custGeom>
            <a:avLst/>
            <a:gdLst>
              <a:gd name="connsiteX0" fmla="*/ 0 w 2941875"/>
              <a:gd name="connsiteY0" fmla="*/ 107258 h 643535"/>
              <a:gd name="connsiteX1" fmla="*/ 107258 w 2941875"/>
              <a:gd name="connsiteY1" fmla="*/ 0 h 643535"/>
              <a:gd name="connsiteX2" fmla="*/ 2834617 w 2941875"/>
              <a:gd name="connsiteY2" fmla="*/ 0 h 643535"/>
              <a:gd name="connsiteX3" fmla="*/ 2941875 w 2941875"/>
              <a:gd name="connsiteY3" fmla="*/ 107258 h 643535"/>
              <a:gd name="connsiteX4" fmla="*/ 2941875 w 2941875"/>
              <a:gd name="connsiteY4" fmla="*/ 536277 h 643535"/>
              <a:gd name="connsiteX5" fmla="*/ 2834617 w 2941875"/>
              <a:gd name="connsiteY5" fmla="*/ 643535 h 643535"/>
              <a:gd name="connsiteX6" fmla="*/ 107258 w 2941875"/>
              <a:gd name="connsiteY6" fmla="*/ 643535 h 643535"/>
              <a:gd name="connsiteX7" fmla="*/ 0 w 2941875"/>
              <a:gd name="connsiteY7" fmla="*/ 536277 h 643535"/>
              <a:gd name="connsiteX8" fmla="*/ 0 w 2941875"/>
              <a:gd name="connsiteY8" fmla="*/ 107258 h 643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41875" h="643535">
                <a:moveTo>
                  <a:pt x="0" y="107258"/>
                </a:moveTo>
                <a:cubicBezTo>
                  <a:pt x="0" y="48021"/>
                  <a:pt x="48021" y="0"/>
                  <a:pt x="107258" y="0"/>
                </a:cubicBezTo>
                <a:lnTo>
                  <a:pt x="2834617" y="0"/>
                </a:lnTo>
                <a:cubicBezTo>
                  <a:pt x="2893854" y="0"/>
                  <a:pt x="2941875" y="48021"/>
                  <a:pt x="2941875" y="107258"/>
                </a:cubicBezTo>
                <a:lnTo>
                  <a:pt x="2941875" y="536277"/>
                </a:lnTo>
                <a:cubicBezTo>
                  <a:pt x="2941875" y="595514"/>
                  <a:pt x="2893854" y="643535"/>
                  <a:pt x="2834617" y="643535"/>
                </a:cubicBezTo>
                <a:lnTo>
                  <a:pt x="107258" y="643535"/>
                </a:lnTo>
                <a:cubicBezTo>
                  <a:pt x="48021" y="643535"/>
                  <a:pt x="0" y="595514"/>
                  <a:pt x="0" y="536277"/>
                </a:cubicBezTo>
                <a:lnTo>
                  <a:pt x="0" y="107258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1425" tIns="111425" rIns="111425" bIns="111425" numCol="1" spcCol="1270" anchor="ctr" anchorCtr="0">
            <a:noAutofit/>
          </a:bodyPr>
          <a:lstStyle/>
          <a:p>
            <a:pPr lvl="0"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100" kern="1200" dirty="0" smtClean="0"/>
              <a:t>Visualization</a:t>
            </a:r>
            <a:endParaRPr lang="en-US" sz="2100" kern="1200" dirty="0"/>
          </a:p>
        </p:txBody>
      </p:sp>
      <p:sp>
        <p:nvSpPr>
          <p:cNvPr id="8" name="Freeform 7"/>
          <p:cNvSpPr/>
          <p:nvPr/>
        </p:nvSpPr>
        <p:spPr>
          <a:xfrm>
            <a:off x="4232552" y="3501192"/>
            <a:ext cx="2941875" cy="643535"/>
          </a:xfrm>
          <a:custGeom>
            <a:avLst/>
            <a:gdLst>
              <a:gd name="connsiteX0" fmla="*/ 0 w 2941875"/>
              <a:gd name="connsiteY0" fmla="*/ 107258 h 643535"/>
              <a:gd name="connsiteX1" fmla="*/ 107258 w 2941875"/>
              <a:gd name="connsiteY1" fmla="*/ 0 h 643535"/>
              <a:gd name="connsiteX2" fmla="*/ 2834617 w 2941875"/>
              <a:gd name="connsiteY2" fmla="*/ 0 h 643535"/>
              <a:gd name="connsiteX3" fmla="*/ 2941875 w 2941875"/>
              <a:gd name="connsiteY3" fmla="*/ 107258 h 643535"/>
              <a:gd name="connsiteX4" fmla="*/ 2941875 w 2941875"/>
              <a:gd name="connsiteY4" fmla="*/ 536277 h 643535"/>
              <a:gd name="connsiteX5" fmla="*/ 2834617 w 2941875"/>
              <a:gd name="connsiteY5" fmla="*/ 643535 h 643535"/>
              <a:gd name="connsiteX6" fmla="*/ 107258 w 2941875"/>
              <a:gd name="connsiteY6" fmla="*/ 643535 h 643535"/>
              <a:gd name="connsiteX7" fmla="*/ 0 w 2941875"/>
              <a:gd name="connsiteY7" fmla="*/ 536277 h 643535"/>
              <a:gd name="connsiteX8" fmla="*/ 0 w 2941875"/>
              <a:gd name="connsiteY8" fmla="*/ 107258 h 643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41875" h="643535">
                <a:moveTo>
                  <a:pt x="0" y="107258"/>
                </a:moveTo>
                <a:cubicBezTo>
                  <a:pt x="0" y="48021"/>
                  <a:pt x="48021" y="0"/>
                  <a:pt x="107258" y="0"/>
                </a:cubicBezTo>
                <a:lnTo>
                  <a:pt x="2834617" y="0"/>
                </a:lnTo>
                <a:cubicBezTo>
                  <a:pt x="2893854" y="0"/>
                  <a:pt x="2941875" y="48021"/>
                  <a:pt x="2941875" y="107258"/>
                </a:cubicBezTo>
                <a:lnTo>
                  <a:pt x="2941875" y="536277"/>
                </a:lnTo>
                <a:cubicBezTo>
                  <a:pt x="2941875" y="595514"/>
                  <a:pt x="2893854" y="643535"/>
                  <a:pt x="2834617" y="643535"/>
                </a:cubicBezTo>
                <a:lnTo>
                  <a:pt x="107258" y="643535"/>
                </a:lnTo>
                <a:cubicBezTo>
                  <a:pt x="48021" y="643535"/>
                  <a:pt x="0" y="595514"/>
                  <a:pt x="0" y="536277"/>
                </a:cubicBezTo>
                <a:lnTo>
                  <a:pt x="0" y="107258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1425" tIns="111425" rIns="111425" bIns="111425" numCol="1" spcCol="1270" anchor="ctr" anchorCtr="0">
            <a:noAutofit/>
          </a:bodyPr>
          <a:lstStyle/>
          <a:p>
            <a:pPr lvl="0"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100" kern="1200" dirty="0" smtClean="0"/>
              <a:t>Shape Reconstruction</a:t>
            </a:r>
            <a:endParaRPr lang="en-US" sz="2100" kern="1200" dirty="0"/>
          </a:p>
        </p:txBody>
      </p:sp>
      <p:sp>
        <p:nvSpPr>
          <p:cNvPr id="9" name="Freeform 8"/>
          <p:cNvSpPr/>
          <p:nvPr/>
        </p:nvSpPr>
        <p:spPr>
          <a:xfrm>
            <a:off x="4232552" y="4225170"/>
            <a:ext cx="2941875" cy="643535"/>
          </a:xfrm>
          <a:custGeom>
            <a:avLst/>
            <a:gdLst>
              <a:gd name="connsiteX0" fmla="*/ 0 w 2941875"/>
              <a:gd name="connsiteY0" fmla="*/ 107258 h 643535"/>
              <a:gd name="connsiteX1" fmla="*/ 107258 w 2941875"/>
              <a:gd name="connsiteY1" fmla="*/ 0 h 643535"/>
              <a:gd name="connsiteX2" fmla="*/ 2834617 w 2941875"/>
              <a:gd name="connsiteY2" fmla="*/ 0 h 643535"/>
              <a:gd name="connsiteX3" fmla="*/ 2941875 w 2941875"/>
              <a:gd name="connsiteY3" fmla="*/ 107258 h 643535"/>
              <a:gd name="connsiteX4" fmla="*/ 2941875 w 2941875"/>
              <a:gd name="connsiteY4" fmla="*/ 536277 h 643535"/>
              <a:gd name="connsiteX5" fmla="*/ 2834617 w 2941875"/>
              <a:gd name="connsiteY5" fmla="*/ 643535 h 643535"/>
              <a:gd name="connsiteX6" fmla="*/ 107258 w 2941875"/>
              <a:gd name="connsiteY6" fmla="*/ 643535 h 643535"/>
              <a:gd name="connsiteX7" fmla="*/ 0 w 2941875"/>
              <a:gd name="connsiteY7" fmla="*/ 536277 h 643535"/>
              <a:gd name="connsiteX8" fmla="*/ 0 w 2941875"/>
              <a:gd name="connsiteY8" fmla="*/ 107258 h 643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41875" h="643535">
                <a:moveTo>
                  <a:pt x="0" y="107258"/>
                </a:moveTo>
                <a:cubicBezTo>
                  <a:pt x="0" y="48021"/>
                  <a:pt x="48021" y="0"/>
                  <a:pt x="107258" y="0"/>
                </a:cubicBezTo>
                <a:lnTo>
                  <a:pt x="2834617" y="0"/>
                </a:lnTo>
                <a:cubicBezTo>
                  <a:pt x="2893854" y="0"/>
                  <a:pt x="2941875" y="48021"/>
                  <a:pt x="2941875" y="107258"/>
                </a:cubicBezTo>
                <a:lnTo>
                  <a:pt x="2941875" y="536277"/>
                </a:lnTo>
                <a:cubicBezTo>
                  <a:pt x="2941875" y="595514"/>
                  <a:pt x="2893854" y="643535"/>
                  <a:pt x="2834617" y="643535"/>
                </a:cubicBezTo>
                <a:lnTo>
                  <a:pt x="107258" y="643535"/>
                </a:lnTo>
                <a:cubicBezTo>
                  <a:pt x="48021" y="643535"/>
                  <a:pt x="0" y="595514"/>
                  <a:pt x="0" y="536277"/>
                </a:cubicBezTo>
                <a:lnTo>
                  <a:pt x="0" y="107258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1425" tIns="111425" rIns="111425" bIns="111425" numCol="1" spcCol="1270" anchor="ctr" anchorCtr="0">
            <a:noAutofit/>
          </a:bodyPr>
          <a:lstStyle/>
          <a:p>
            <a:pPr lvl="0"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100" kern="1200" dirty="0" smtClean="0"/>
              <a:t>GIS</a:t>
            </a:r>
            <a:endParaRPr lang="en-US" sz="2100" kern="1200" dirty="0"/>
          </a:p>
        </p:txBody>
      </p:sp>
      <p:sp>
        <p:nvSpPr>
          <p:cNvPr id="10" name="Freeform 9"/>
          <p:cNvSpPr/>
          <p:nvPr/>
        </p:nvSpPr>
        <p:spPr>
          <a:xfrm>
            <a:off x="4232552" y="4949147"/>
            <a:ext cx="2941875" cy="643535"/>
          </a:xfrm>
          <a:custGeom>
            <a:avLst/>
            <a:gdLst>
              <a:gd name="connsiteX0" fmla="*/ 0 w 2941875"/>
              <a:gd name="connsiteY0" fmla="*/ 107258 h 643535"/>
              <a:gd name="connsiteX1" fmla="*/ 107258 w 2941875"/>
              <a:gd name="connsiteY1" fmla="*/ 0 h 643535"/>
              <a:gd name="connsiteX2" fmla="*/ 2834617 w 2941875"/>
              <a:gd name="connsiteY2" fmla="*/ 0 h 643535"/>
              <a:gd name="connsiteX3" fmla="*/ 2941875 w 2941875"/>
              <a:gd name="connsiteY3" fmla="*/ 107258 h 643535"/>
              <a:gd name="connsiteX4" fmla="*/ 2941875 w 2941875"/>
              <a:gd name="connsiteY4" fmla="*/ 536277 h 643535"/>
              <a:gd name="connsiteX5" fmla="*/ 2834617 w 2941875"/>
              <a:gd name="connsiteY5" fmla="*/ 643535 h 643535"/>
              <a:gd name="connsiteX6" fmla="*/ 107258 w 2941875"/>
              <a:gd name="connsiteY6" fmla="*/ 643535 h 643535"/>
              <a:gd name="connsiteX7" fmla="*/ 0 w 2941875"/>
              <a:gd name="connsiteY7" fmla="*/ 536277 h 643535"/>
              <a:gd name="connsiteX8" fmla="*/ 0 w 2941875"/>
              <a:gd name="connsiteY8" fmla="*/ 107258 h 643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41875" h="643535">
                <a:moveTo>
                  <a:pt x="0" y="107258"/>
                </a:moveTo>
                <a:cubicBezTo>
                  <a:pt x="0" y="48021"/>
                  <a:pt x="48021" y="0"/>
                  <a:pt x="107258" y="0"/>
                </a:cubicBezTo>
                <a:lnTo>
                  <a:pt x="2834617" y="0"/>
                </a:lnTo>
                <a:cubicBezTo>
                  <a:pt x="2893854" y="0"/>
                  <a:pt x="2941875" y="48021"/>
                  <a:pt x="2941875" y="107258"/>
                </a:cubicBezTo>
                <a:lnTo>
                  <a:pt x="2941875" y="536277"/>
                </a:lnTo>
                <a:cubicBezTo>
                  <a:pt x="2941875" y="595514"/>
                  <a:pt x="2893854" y="643535"/>
                  <a:pt x="2834617" y="643535"/>
                </a:cubicBezTo>
                <a:lnTo>
                  <a:pt x="107258" y="643535"/>
                </a:lnTo>
                <a:cubicBezTo>
                  <a:pt x="48021" y="643535"/>
                  <a:pt x="0" y="595514"/>
                  <a:pt x="0" y="536277"/>
                </a:cubicBezTo>
                <a:lnTo>
                  <a:pt x="0" y="107258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1425" tIns="111425" rIns="111425" bIns="111425" numCol="1" spcCol="1270" anchor="ctr" anchorCtr="0">
            <a:noAutofit/>
          </a:bodyPr>
          <a:lstStyle/>
          <a:p>
            <a:pPr lvl="0"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100" kern="1200" dirty="0" smtClean="0"/>
              <a:t>Path planning</a:t>
            </a:r>
            <a:endParaRPr lang="en-US" sz="2100" kern="1200" dirty="0"/>
          </a:p>
        </p:txBody>
      </p:sp>
    </p:spTree>
    <p:extLst>
      <p:ext uri="{BB962C8B-B14F-4D97-AF65-F5344CB8AC3E}">
        <p14:creationId xmlns:p14="http://schemas.microsoft.com/office/powerpoint/2010/main" val="3202998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Implemented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 smtClean="0"/>
              <a:t>We selected to implement the algorithm described here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://www.geom.uiuc.edu/~</a:t>
            </a:r>
            <a:r>
              <a:rPr lang="en-US" dirty="0" smtClean="0">
                <a:hlinkClick r:id="rId2"/>
              </a:rPr>
              <a:t>samuelp/del_project.html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Algorithm’s input:</a:t>
            </a:r>
          </a:p>
          <a:p>
            <a:pPr lvl="1"/>
            <a:r>
              <a:rPr lang="en-US" dirty="0" smtClean="0"/>
              <a:t>Set of points</a:t>
            </a:r>
          </a:p>
          <a:p>
            <a:pPr lvl="1"/>
            <a:r>
              <a:rPr lang="en-US" dirty="0" smtClean="0"/>
              <a:t>Collection of constraints in the form </a:t>
            </a:r>
            <a:r>
              <a:rPr lang="en-US" dirty="0"/>
              <a:t>of a required edge between two </a:t>
            </a:r>
            <a:r>
              <a:rPr lang="en-US" dirty="0" smtClean="0"/>
              <a:t>points</a:t>
            </a:r>
          </a:p>
          <a:p>
            <a:r>
              <a:rPr lang="en-US" dirty="0" smtClean="0"/>
              <a:t>Algorithm’s output:</a:t>
            </a:r>
          </a:p>
          <a:p>
            <a:pPr lvl="1"/>
            <a:r>
              <a:rPr lang="en-US" dirty="0" smtClean="0"/>
              <a:t>Constrained Delaunay Triangulation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662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305800" cy="6858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Given a set of points build the Delaunay Triangulation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438400"/>
            <a:ext cx="5492211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88059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</a:t>
            </a:r>
            <a:r>
              <a:rPr lang="en-US" dirty="0"/>
              <a:t>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2"/>
            </a:pPr>
            <a:r>
              <a:rPr lang="en-US" dirty="0" smtClean="0"/>
              <a:t>If the collection of the constraints is empty – return current triangulation (we are done!)</a:t>
            </a:r>
          </a:p>
          <a:p>
            <a:pPr marL="457200" indent="-457200">
              <a:buFont typeface="+mj-lt"/>
              <a:buAutoNum type="arabicPeriod" startAt="2"/>
            </a:pPr>
            <a:r>
              <a:rPr lang="en-US" dirty="0" smtClean="0"/>
              <a:t>Select (</a:t>
            </a:r>
            <a:r>
              <a:rPr lang="en-US" dirty="0"/>
              <a:t>and </a:t>
            </a:r>
            <a:r>
              <a:rPr lang="en-US" dirty="0" smtClean="0"/>
              <a:t>remove) from the </a:t>
            </a:r>
            <a:r>
              <a:rPr lang="en-US" dirty="0" err="1" smtClean="0"/>
              <a:t>contraints</a:t>
            </a:r>
            <a:r>
              <a:rPr lang="en-US" dirty="0" smtClean="0"/>
              <a:t> collection one constraint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AB</a:t>
            </a:r>
            <a:r>
              <a:rPr lang="en-US" dirty="0" smtClean="0"/>
              <a:t> (i.e. constraint which required an existence of an edge between points 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A</a:t>
            </a:r>
            <a:r>
              <a:rPr lang="en-US" dirty="0" smtClean="0"/>
              <a:t> and 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B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457200" indent="-457200">
              <a:buFont typeface="+mj-lt"/>
              <a:buAutoNum type="arabicPeriod" startAt="2"/>
            </a:pPr>
            <a:r>
              <a:rPr lang="en-US" dirty="0" smtClean="0"/>
              <a:t>If the edge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AB</a:t>
            </a:r>
            <a:r>
              <a:rPr lang="en-US" dirty="0" smtClean="0"/>
              <a:t> exists already in the triangulation, go to step 2</a:t>
            </a:r>
          </a:p>
          <a:p>
            <a:pPr marL="457200" indent="-457200">
              <a:buFont typeface="+mj-lt"/>
              <a:buAutoNum type="arabicPeriod" startAt="2"/>
            </a:pP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066800" y="3657600"/>
            <a:ext cx="6858000" cy="1219200"/>
            <a:chOff x="1066800" y="3657600"/>
            <a:chExt cx="6858000" cy="1219200"/>
          </a:xfrm>
        </p:grpSpPr>
        <p:sp>
          <p:nvSpPr>
            <p:cNvPr id="4" name="Flowchart: Multidocument 3"/>
            <p:cNvSpPr/>
            <p:nvPr/>
          </p:nvSpPr>
          <p:spPr>
            <a:xfrm>
              <a:off x="1066800" y="3657600"/>
              <a:ext cx="2819400" cy="1219200"/>
            </a:xfrm>
            <a:prstGeom prst="flowChartMultidocumen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i="1" dirty="0" smtClean="0">
                  <a:solidFill>
                    <a:schemeClr val="accent5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Constraint [P1,P2]</a:t>
              </a:r>
              <a:endParaRPr lang="en-US" b="1" i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" name="Flowchart: Document 4"/>
            <p:cNvSpPr/>
            <p:nvPr/>
          </p:nvSpPr>
          <p:spPr>
            <a:xfrm>
              <a:off x="5257800" y="3657600"/>
              <a:ext cx="2667000" cy="1066800"/>
            </a:xfrm>
            <a:prstGeom prst="flowChartDocumen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i="1" dirty="0" smtClean="0">
                  <a:solidFill>
                    <a:schemeClr val="accent5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Current constraint </a:t>
              </a:r>
              <a:r>
                <a:rPr lang="en-US" b="1" i="1" dirty="0">
                  <a:solidFill>
                    <a:schemeClr val="accent5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[A,B]</a:t>
              </a:r>
              <a:endParaRPr lang="en-US" b="1" i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" name="Right Arrow 5"/>
            <p:cNvSpPr/>
            <p:nvPr/>
          </p:nvSpPr>
          <p:spPr>
            <a:xfrm>
              <a:off x="4114800" y="3886200"/>
              <a:ext cx="990600" cy="609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Bent-Up Arrow 17"/>
          <p:cNvSpPr/>
          <p:nvPr/>
        </p:nvSpPr>
        <p:spPr>
          <a:xfrm rot="16200000">
            <a:off x="6438900" y="3162300"/>
            <a:ext cx="3810000" cy="83820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638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7924800" cy="1219200"/>
          </a:xfrm>
        </p:spPr>
        <p:txBody>
          <a:bodyPr/>
          <a:lstStyle/>
          <a:p>
            <a:pPr marL="457200" indent="-457200">
              <a:buFont typeface="+mj-lt"/>
              <a:buAutoNum type="arabicPeriod" startAt="5"/>
            </a:pPr>
            <a:r>
              <a:rPr lang="en-US" dirty="0" smtClean="0"/>
              <a:t>Delete </a:t>
            </a:r>
            <a:r>
              <a:rPr lang="en-US" dirty="0"/>
              <a:t>all </a:t>
            </a:r>
            <a:r>
              <a:rPr lang="en-US" dirty="0" smtClean="0"/>
              <a:t>the triangles </a:t>
            </a:r>
            <a:r>
              <a:rPr lang="en-US" dirty="0"/>
              <a:t>which have an edge that intersects the </a:t>
            </a:r>
            <a:r>
              <a:rPr lang="en-US" dirty="0" smtClean="0"/>
              <a:t>constraint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AB </a:t>
            </a:r>
            <a:r>
              <a:rPr lang="en-US" dirty="0" smtClean="0"/>
              <a:t>in order to </a:t>
            </a:r>
            <a:r>
              <a:rPr lang="en-US" dirty="0"/>
              <a:t>adjust for </a:t>
            </a:r>
            <a:r>
              <a:rPr lang="en-US" dirty="0" smtClean="0"/>
              <a:t>it.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866571"/>
            <a:ext cx="5492211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7" name="Group 16"/>
          <p:cNvGrpSpPr/>
          <p:nvPr/>
        </p:nvGrpSpPr>
        <p:grpSpPr>
          <a:xfrm>
            <a:off x="990600" y="2277070"/>
            <a:ext cx="6781800" cy="3361730"/>
            <a:chOff x="990600" y="2286000"/>
            <a:chExt cx="6781800" cy="3361730"/>
          </a:xfrm>
        </p:grpSpPr>
        <p:sp>
          <p:nvSpPr>
            <p:cNvPr id="5" name="Rectangle 4"/>
            <p:cNvSpPr/>
            <p:nvPr/>
          </p:nvSpPr>
          <p:spPr>
            <a:xfrm>
              <a:off x="990600" y="4724400"/>
              <a:ext cx="684803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1" cap="none" spc="0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accent5">
                      <a:lumMod val="7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A</a:t>
              </a:r>
              <a:endParaRPr lang="en-US" sz="5400" b="1" cap="none" spc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7087597" y="2286000"/>
              <a:ext cx="684803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1" cap="none" spc="0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accent5">
                      <a:lumMod val="7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B</a:t>
              </a:r>
              <a:endParaRPr lang="en-US" sz="5400" b="1" cap="none" spc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cxnSp>
          <p:nvCxnSpPr>
            <p:cNvPr id="8" name="Straight Connector 7"/>
            <p:cNvCxnSpPr/>
            <p:nvPr/>
          </p:nvCxnSpPr>
          <p:spPr>
            <a:xfrm flipV="1">
              <a:off x="1704431" y="3008089"/>
              <a:ext cx="5258797" cy="2097311"/>
            </a:xfrm>
            <a:prstGeom prst="line">
              <a:avLst/>
            </a:prstGeom>
            <a:ln w="381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/>
            <p:cNvSpPr/>
            <p:nvPr/>
          </p:nvSpPr>
          <p:spPr>
            <a:xfrm>
              <a:off x="1638304" y="5015938"/>
              <a:ext cx="149116" cy="156136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6877050" y="2930021"/>
              <a:ext cx="149116" cy="156136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256972" y="3077526"/>
            <a:ext cx="3534228" cy="2232312"/>
            <a:chOff x="2256972" y="3077526"/>
            <a:chExt cx="3534228" cy="2232312"/>
          </a:xfrm>
        </p:grpSpPr>
        <p:sp>
          <p:nvSpPr>
            <p:cNvPr id="22" name="Lightning Bolt 21"/>
            <p:cNvSpPr/>
            <p:nvPr/>
          </p:nvSpPr>
          <p:spPr>
            <a:xfrm>
              <a:off x="2256972" y="4986582"/>
              <a:ext cx="304800" cy="323256"/>
            </a:xfrm>
            <a:prstGeom prst="lightningBol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Lightning Bolt 22"/>
            <p:cNvSpPr/>
            <p:nvPr/>
          </p:nvSpPr>
          <p:spPr>
            <a:xfrm>
              <a:off x="2895600" y="4910489"/>
              <a:ext cx="304800" cy="323256"/>
            </a:xfrm>
            <a:prstGeom prst="lightningBol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Lightning Bolt 23"/>
            <p:cNvSpPr/>
            <p:nvPr/>
          </p:nvSpPr>
          <p:spPr>
            <a:xfrm>
              <a:off x="3570514" y="3837200"/>
              <a:ext cx="304800" cy="323256"/>
            </a:xfrm>
            <a:prstGeom prst="lightningBol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Lightning Bolt 24"/>
            <p:cNvSpPr/>
            <p:nvPr/>
          </p:nvSpPr>
          <p:spPr>
            <a:xfrm>
              <a:off x="4876800" y="3886186"/>
              <a:ext cx="304800" cy="323256"/>
            </a:xfrm>
            <a:prstGeom prst="lightningBol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Lightning Bolt 25"/>
            <p:cNvSpPr/>
            <p:nvPr/>
          </p:nvSpPr>
          <p:spPr>
            <a:xfrm>
              <a:off x="5486400" y="3077526"/>
              <a:ext cx="304800" cy="323256"/>
            </a:xfrm>
            <a:prstGeom prst="lightningBol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65281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35" presetClass="emph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description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1"/>
            <a:ext cx="8077200" cy="990599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After deletion of triangles we </a:t>
            </a:r>
            <a:r>
              <a:rPr lang="en-US" dirty="0"/>
              <a:t>will have a polygon, within our triangulation, that contains the two points of the constraint. </a:t>
            </a:r>
            <a:endParaRPr lang="en-US" dirty="0" smtClean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862942"/>
            <a:ext cx="5495925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le 8"/>
          <p:cNvSpPr/>
          <p:nvPr/>
        </p:nvSpPr>
        <p:spPr>
          <a:xfrm>
            <a:off x="990600" y="4715470"/>
            <a:ext cx="68480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accent5">
                  <a:lumMod val="7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087597" y="2277070"/>
            <a:ext cx="68480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B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accent5">
                  <a:lumMod val="7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2" name="Oval 11"/>
          <p:cNvSpPr/>
          <p:nvPr/>
        </p:nvSpPr>
        <p:spPr>
          <a:xfrm>
            <a:off x="1638304" y="5007008"/>
            <a:ext cx="149116" cy="156136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877050" y="2921091"/>
            <a:ext cx="149116" cy="156136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142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description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1"/>
            <a:ext cx="8077200" cy="990599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6"/>
            </a:pPr>
            <a:r>
              <a:rPr lang="en-US" dirty="0" smtClean="0"/>
              <a:t>Add the constraint edge.</a:t>
            </a:r>
          </a:p>
          <a:p>
            <a:pPr marL="274320" lvl="1" indent="0">
              <a:buNone/>
            </a:pPr>
            <a:r>
              <a:rPr lang="en-US" sz="1900" i="1" dirty="0" smtClean="0"/>
              <a:t>The addition of the constrained edge cuts the polygon into two pieces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862942"/>
            <a:ext cx="5495925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le 8"/>
          <p:cNvSpPr/>
          <p:nvPr/>
        </p:nvSpPr>
        <p:spPr>
          <a:xfrm>
            <a:off x="990600" y="4715470"/>
            <a:ext cx="68480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accent5">
                  <a:lumMod val="7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087597" y="2277070"/>
            <a:ext cx="68480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B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accent5">
                  <a:lumMod val="7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2" name="Oval 11"/>
          <p:cNvSpPr/>
          <p:nvPr/>
        </p:nvSpPr>
        <p:spPr>
          <a:xfrm>
            <a:off x="1638304" y="5007008"/>
            <a:ext cx="149116" cy="156136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877050" y="2921091"/>
            <a:ext cx="149116" cy="156136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1787420" y="3054361"/>
            <a:ext cx="5089630" cy="203071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/>
        </p:nvGrpSpPr>
        <p:grpSpPr>
          <a:xfrm>
            <a:off x="3648627" y="3247647"/>
            <a:ext cx="1614507" cy="1556225"/>
            <a:chOff x="3648627" y="3247647"/>
            <a:chExt cx="1614507" cy="1556225"/>
          </a:xfrm>
        </p:grpSpPr>
        <p:sp>
          <p:nvSpPr>
            <p:cNvPr id="15" name="Down Arrow 14"/>
            <p:cNvSpPr/>
            <p:nvPr/>
          </p:nvSpPr>
          <p:spPr>
            <a:xfrm rot="2440771">
              <a:off x="4639227" y="3247647"/>
              <a:ext cx="623907" cy="448719"/>
            </a:xfrm>
            <a:prstGeom prst="down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Down Arrow 18"/>
            <p:cNvSpPr/>
            <p:nvPr/>
          </p:nvSpPr>
          <p:spPr>
            <a:xfrm rot="2440771">
              <a:off x="3648627" y="4355153"/>
              <a:ext cx="623907" cy="448719"/>
            </a:xfrm>
            <a:prstGeom prst="down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25007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6" presetClass="emph" presetSubtype="0" repeatCount="4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2897583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99684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43000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 startAt="7"/>
            </a:pPr>
            <a:r>
              <a:rPr lang="en-US" dirty="0" smtClean="0"/>
              <a:t>Triangulate two </a:t>
            </a:r>
            <a:r>
              <a:rPr lang="en-US" dirty="0"/>
              <a:t>pieces </a:t>
            </a:r>
            <a:r>
              <a:rPr lang="en-US" dirty="0" smtClean="0"/>
              <a:t>generically. After this step we have back a full triangulation (</a:t>
            </a:r>
            <a:r>
              <a:rPr lang="en-US" u="sng" dirty="0" smtClean="0"/>
              <a:t>not necessary the Delaunay one!</a:t>
            </a:r>
            <a:r>
              <a:rPr lang="en-US" dirty="0" smtClean="0"/>
              <a:t>)</a:t>
            </a:r>
          </a:p>
          <a:p>
            <a:pPr marL="457200" indent="-457200">
              <a:buFont typeface="+mj-lt"/>
              <a:buAutoNum type="arabicPeriod" startAt="7"/>
            </a:pPr>
            <a:r>
              <a:rPr lang="en-US" dirty="0"/>
              <a:t>Go to step 2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1600200" y="2862942"/>
            <a:ext cx="5495925" cy="3429000"/>
            <a:chOff x="1600200" y="2862942"/>
            <a:chExt cx="5495925" cy="3429000"/>
          </a:xfrm>
        </p:grpSpPr>
        <p:pic>
          <p:nvPicPr>
            <p:cNvPr id="5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00200" y="2862942"/>
              <a:ext cx="5495925" cy="3429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6" name="Straight Connector 5"/>
            <p:cNvCxnSpPr/>
            <p:nvPr/>
          </p:nvCxnSpPr>
          <p:spPr>
            <a:xfrm flipV="1">
              <a:off x="1787420" y="3054361"/>
              <a:ext cx="5089630" cy="203071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V="1">
              <a:off x="3810000" y="3054361"/>
              <a:ext cx="3067050" cy="2030716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787420" y="5085077"/>
              <a:ext cx="2022580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1787420" y="3054362"/>
              <a:ext cx="3033870" cy="2030715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46695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Available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CDT using </a:t>
            </a:r>
            <a:r>
              <a:rPr lang="en-US" b="1" dirty="0"/>
              <a:t>Plane Subdivision - </a:t>
            </a:r>
            <a:r>
              <a:rPr lang="en-US" b="1" dirty="0">
                <a:hlinkClick r:id="rId2"/>
              </a:rPr>
              <a:t>http://www.cescg.org/CESCG-2004/web/Domiter-Vid</a:t>
            </a:r>
            <a:r>
              <a:rPr lang="en-US" b="1" dirty="0" smtClean="0">
                <a:hlinkClick r:id="rId2"/>
              </a:rPr>
              <a:t>/</a:t>
            </a:r>
            <a:endParaRPr lang="en-US" b="1" dirty="0" smtClean="0"/>
          </a:p>
          <a:p>
            <a:r>
              <a:rPr lang="en-US" b="1" dirty="0"/>
              <a:t>Algorithms based on "Divide and conquer" strategy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/>
              <a:t>Chew </a:t>
            </a:r>
            <a:endParaRPr lang="en-US" dirty="0" smtClean="0"/>
          </a:p>
          <a:p>
            <a:r>
              <a:rPr lang="en-US" b="1" dirty="0"/>
              <a:t>Sweep-Line algorithms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/>
              <a:t>Fortune </a:t>
            </a:r>
            <a:endParaRPr lang="en-US" dirty="0" smtClean="0"/>
          </a:p>
          <a:p>
            <a:pPr lvl="1"/>
            <a:r>
              <a:rPr lang="en-US" dirty="0" err="1"/>
              <a:t>Shewchuk</a:t>
            </a:r>
            <a:r>
              <a:rPr lang="en-US" dirty="0"/>
              <a:t> - constructing higher-dimensional </a:t>
            </a:r>
            <a:r>
              <a:rPr lang="en-US" dirty="0" smtClean="0"/>
              <a:t>CDT</a:t>
            </a:r>
          </a:p>
          <a:p>
            <a:r>
              <a:rPr lang="en-US" b="1" dirty="0"/>
              <a:t>Incremental algorithms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 err="1"/>
              <a:t>Guibas</a:t>
            </a:r>
            <a:r>
              <a:rPr lang="en-US" dirty="0"/>
              <a:t>, Knuth and </a:t>
            </a:r>
            <a:r>
              <a:rPr lang="en-US" dirty="0" err="1"/>
              <a:t>Sharir</a:t>
            </a:r>
            <a:r>
              <a:rPr lang="en-US" dirty="0"/>
              <a:t> </a:t>
            </a:r>
          </a:p>
          <a:p>
            <a:pPr lvl="1"/>
            <a:r>
              <a:rPr lang="en-US" dirty="0" err="1" smtClean="0"/>
              <a:t>Žalik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 err="1"/>
              <a:t>Kolingerova</a:t>
            </a:r>
            <a:r>
              <a:rPr lang="en-US" dirty="0"/>
              <a:t> </a:t>
            </a:r>
          </a:p>
          <a:p>
            <a:pPr lvl="1"/>
            <a:r>
              <a:rPr lang="en-US" smtClean="0"/>
              <a:t>Vigo</a:t>
            </a:r>
            <a:endParaRPr lang="en-US" b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113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Delaunay Triangulation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>
            <a:normAutofit/>
          </a:bodyPr>
          <a:lstStyle/>
          <a:p>
            <a:r>
              <a:rPr lang="en-US" dirty="0" smtClean="0"/>
              <a:t>DT </a:t>
            </a:r>
            <a:r>
              <a:rPr lang="en-US" dirty="0"/>
              <a:t>for a set P of points in a plane is a </a:t>
            </a: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triangulation</a:t>
            </a:r>
            <a:r>
              <a:rPr lang="en-US" dirty="0" smtClean="0"/>
              <a:t> such </a:t>
            </a:r>
            <a:r>
              <a:rPr lang="en-US" dirty="0"/>
              <a:t>that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no point </a:t>
            </a:r>
            <a:r>
              <a:rPr lang="en-US" dirty="0"/>
              <a:t>in P is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inside the circumcircle</a:t>
            </a:r>
            <a:r>
              <a:rPr lang="en-US" dirty="0"/>
              <a:t> of any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triangle</a:t>
            </a:r>
            <a:r>
              <a:rPr lang="en-US" dirty="0"/>
              <a:t> in DT(P). </a:t>
            </a:r>
            <a:endParaRPr lang="en-US" dirty="0" smtClean="0"/>
          </a:p>
          <a:p>
            <a:r>
              <a:rPr lang="en-US" dirty="0" smtClean="0"/>
              <a:t>DTs </a:t>
            </a:r>
            <a:r>
              <a:rPr lang="en-US" dirty="0"/>
              <a:t>maximize the minimum angle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of </a:t>
            </a:r>
            <a:r>
              <a:rPr lang="en-US" dirty="0"/>
              <a:t>all </a:t>
            </a:r>
            <a:r>
              <a:rPr lang="en-US" dirty="0" smtClean="0"/>
              <a:t>the </a:t>
            </a:r>
            <a:r>
              <a:rPr lang="en-US" dirty="0"/>
              <a:t>angles of the triangles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 </a:t>
            </a:r>
            <a:r>
              <a:rPr lang="en-US" dirty="0"/>
              <a:t>the </a:t>
            </a:r>
            <a:r>
              <a:rPr lang="en-US" dirty="0" smtClean="0"/>
              <a:t>triangulation.</a:t>
            </a:r>
          </a:p>
          <a:p>
            <a:r>
              <a:rPr lang="en-US" dirty="0" smtClean="0"/>
              <a:t>The </a:t>
            </a:r>
            <a:r>
              <a:rPr lang="en-US" dirty="0"/>
              <a:t>triangulation is named after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Boris </a:t>
            </a:r>
            <a:r>
              <a:rPr lang="en-US" dirty="0"/>
              <a:t>Delaunay for his work on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this topic </a:t>
            </a:r>
            <a:r>
              <a:rPr lang="en-US" dirty="0"/>
              <a:t>from </a:t>
            </a:r>
            <a:r>
              <a:rPr lang="en-US" dirty="0" smtClean="0"/>
              <a:t>1934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7825" y="2667000"/>
            <a:ext cx="3457575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7571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Constrained </a:t>
            </a:r>
            <a:r>
              <a:rPr lang="en-US" dirty="0"/>
              <a:t>Delaunay Triangulation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Constrained </a:t>
            </a:r>
            <a:r>
              <a:rPr lang="en-US" b="1" dirty="0"/>
              <a:t>Delaunay triangulation</a:t>
            </a:r>
            <a:r>
              <a:rPr lang="en-US" dirty="0"/>
              <a:t> is a generalization of the </a:t>
            </a:r>
            <a:r>
              <a:rPr lang="en-US" b="1" dirty="0"/>
              <a:t>Delaunay triangulation </a:t>
            </a:r>
            <a:r>
              <a:rPr lang="en-US" dirty="0"/>
              <a:t>that </a:t>
            </a:r>
            <a:r>
              <a:rPr lang="en-US" dirty="0">
                <a:solidFill>
                  <a:srgbClr val="00B0F0"/>
                </a:solidFill>
              </a:rPr>
              <a:t>forces</a:t>
            </a:r>
            <a:r>
              <a:rPr lang="en-US" dirty="0"/>
              <a:t> certain required </a:t>
            </a:r>
            <a:r>
              <a:rPr lang="en-US" dirty="0">
                <a:solidFill>
                  <a:srgbClr val="00B0F0"/>
                </a:solidFill>
              </a:rPr>
              <a:t>segments</a:t>
            </a:r>
            <a:r>
              <a:rPr lang="en-US" dirty="0"/>
              <a:t> into the </a:t>
            </a:r>
            <a:r>
              <a:rPr lang="en-US" dirty="0" smtClean="0"/>
              <a:t>triangulation.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Often </a:t>
            </a:r>
            <a:r>
              <a:rPr lang="en-US" dirty="0"/>
              <a:t>a constrained Delaunay triangulation contains edges that </a:t>
            </a:r>
            <a:r>
              <a:rPr lang="en-US" u="sng" dirty="0"/>
              <a:t>do not satisfy</a:t>
            </a:r>
            <a:r>
              <a:rPr lang="en-US" dirty="0"/>
              <a:t> the Delaunay </a:t>
            </a:r>
            <a:r>
              <a:rPr lang="en-US" dirty="0" smtClean="0"/>
              <a:t>condition</a:t>
            </a:r>
          </a:p>
          <a:p>
            <a:r>
              <a:rPr lang="en-US" dirty="0"/>
              <a:t>Thus a constrained Delaunay triangulation often is </a:t>
            </a:r>
            <a:r>
              <a:rPr lang="en-US" u="sng" dirty="0"/>
              <a:t>not a Delaunay triangulation</a:t>
            </a:r>
            <a:r>
              <a:rPr lang="en-US" dirty="0"/>
              <a:t> itself.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2438400"/>
            <a:ext cx="1688374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39828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b="1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Delaunay Triangulation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Vs.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Constrained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Delaunay Triangulation</a:t>
            </a:r>
          </a:p>
        </p:txBody>
      </p:sp>
    </p:spTree>
    <p:extLst>
      <p:ext uri="{BB962C8B-B14F-4D97-AF65-F5344CB8AC3E}">
        <p14:creationId xmlns:p14="http://schemas.microsoft.com/office/powerpoint/2010/main" val="2987194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Constrained Delaunay </a:t>
            </a:r>
            <a:r>
              <a:rPr lang="en-US" dirty="0"/>
              <a:t>Triangulation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60935"/>
            <a:ext cx="2438400" cy="3098413"/>
          </a:xfrm>
          <a:noFill/>
        </p:spPr>
        <p:txBody>
          <a:bodyPr anchor="ctr">
            <a:normAutofit fontScale="92500" lnSpcReduction="10000"/>
          </a:bodyPr>
          <a:lstStyle/>
          <a:p>
            <a:pPr marL="114300" indent="-114300"/>
            <a:r>
              <a:rPr lang="en-US" sz="1400" dirty="0"/>
              <a:t>Given </a:t>
            </a:r>
            <a:r>
              <a:rPr lang="en-US" sz="1400" dirty="0" smtClean="0"/>
              <a:t>a set of points the </a:t>
            </a:r>
            <a:r>
              <a:rPr lang="en-US" sz="1400" dirty="0"/>
              <a:t>simple Delaunay </a:t>
            </a:r>
            <a:r>
              <a:rPr lang="en-US" sz="1400" dirty="0" smtClean="0"/>
              <a:t>Triangulation will look this way</a:t>
            </a:r>
            <a:br>
              <a:rPr lang="en-US" sz="1400" dirty="0" smtClean="0"/>
            </a:br>
            <a:endParaRPr lang="en-US" sz="1400" dirty="0" smtClean="0"/>
          </a:p>
          <a:p>
            <a:pPr marL="114300" indent="-114300"/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But we want the following segments to present in the triangulation</a:t>
            </a:r>
            <a:r>
              <a:rPr lang="en-US" sz="1400" dirty="0" smtClean="0">
                <a:ln>
                  <a:solidFill>
                    <a:schemeClr val="accent5">
                      <a:lumMod val="75000"/>
                    </a:schemeClr>
                  </a:solidFill>
                </a:ln>
              </a:rPr>
              <a:t/>
            </a:r>
            <a:br>
              <a:rPr lang="en-US" sz="1400" dirty="0" smtClean="0">
                <a:ln>
                  <a:solidFill>
                    <a:schemeClr val="accent5">
                      <a:lumMod val="75000"/>
                    </a:schemeClr>
                  </a:solidFill>
                </a:ln>
              </a:rPr>
            </a:br>
            <a:endParaRPr lang="en-US" sz="1400" dirty="0" smtClean="0">
              <a:ln>
                <a:solidFill>
                  <a:schemeClr val="accent5">
                    <a:lumMod val="75000"/>
                  </a:schemeClr>
                </a:solidFill>
              </a:ln>
            </a:endParaRPr>
          </a:p>
          <a:p>
            <a:pPr marL="114300" indent="-114300"/>
            <a:r>
              <a:rPr lang="en-US" sz="1400" dirty="0">
                <a:solidFill>
                  <a:srgbClr val="C00000"/>
                </a:solidFill>
              </a:rPr>
              <a:t>These </a:t>
            </a:r>
            <a:r>
              <a:rPr lang="en-US" sz="1400" dirty="0">
                <a:solidFill>
                  <a:srgbClr val="C00000"/>
                </a:solidFill>
              </a:rPr>
              <a:t>intersections point to conflicts with existing </a:t>
            </a:r>
            <a:r>
              <a:rPr lang="en-US" sz="1400" dirty="0">
                <a:solidFill>
                  <a:srgbClr val="C00000"/>
                </a:solidFill>
              </a:rPr>
              <a:t>triangulation’s </a:t>
            </a:r>
            <a:r>
              <a:rPr lang="en-US" sz="1400" dirty="0">
                <a:solidFill>
                  <a:srgbClr val="C00000"/>
                </a:solidFill>
              </a:rPr>
              <a:t>edges</a:t>
            </a:r>
            <a:br>
              <a:rPr lang="en-US" sz="1400" dirty="0">
                <a:solidFill>
                  <a:srgbClr val="C00000"/>
                </a:solidFill>
              </a:rPr>
            </a:br>
            <a:endParaRPr lang="en-US" sz="1400" dirty="0">
              <a:solidFill>
                <a:srgbClr val="C00000"/>
              </a:solidFill>
            </a:endParaRPr>
          </a:p>
          <a:p>
            <a:pPr marL="114300" indent="-114300"/>
            <a:r>
              <a:rPr lang="en-US" sz="1400" dirty="0">
                <a:solidFill>
                  <a:srgbClr val="C00000"/>
                </a:solidFill>
              </a:rPr>
              <a:t>These edges should be removed from the </a:t>
            </a:r>
            <a:r>
              <a:rPr lang="en-US" sz="1400" dirty="0" smtClean="0">
                <a:solidFill>
                  <a:srgbClr val="C00000"/>
                </a:solidFill>
              </a:rPr>
              <a:t>triangulation</a:t>
            </a:r>
            <a:endParaRPr lang="en-US" sz="1400" dirty="0">
              <a:solidFill>
                <a:srgbClr val="C00000"/>
              </a:solidFill>
            </a:endParaRPr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447800"/>
            <a:ext cx="6278562" cy="44545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3526622" y="2343583"/>
            <a:ext cx="1807379" cy="2415765"/>
            <a:chOff x="3221822" y="2537235"/>
            <a:chExt cx="1807379" cy="2415765"/>
          </a:xfrm>
        </p:grpSpPr>
        <p:cxnSp>
          <p:nvCxnSpPr>
            <p:cNvPr id="9" name="Straight Connector 8"/>
            <p:cNvCxnSpPr/>
            <p:nvPr/>
          </p:nvCxnSpPr>
          <p:spPr>
            <a:xfrm flipV="1">
              <a:off x="3221822" y="2537235"/>
              <a:ext cx="296959" cy="1577565"/>
            </a:xfrm>
            <a:prstGeom prst="line">
              <a:avLst/>
            </a:prstGeom>
            <a:ln>
              <a:solidFill>
                <a:srgbClr val="FF0000"/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3221822" y="4114800"/>
              <a:ext cx="1045378" cy="838200"/>
            </a:xfrm>
            <a:prstGeom prst="line">
              <a:avLst/>
            </a:prstGeom>
            <a:ln>
              <a:solidFill>
                <a:srgbClr val="FF0000"/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 flipV="1">
              <a:off x="3518781" y="2537235"/>
              <a:ext cx="778680" cy="381000"/>
            </a:xfrm>
            <a:prstGeom prst="line">
              <a:avLst/>
            </a:prstGeom>
            <a:ln>
              <a:solidFill>
                <a:srgbClr val="FF0000"/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 flipV="1">
              <a:off x="4283878" y="2918235"/>
              <a:ext cx="745322" cy="1348965"/>
            </a:xfrm>
            <a:prstGeom prst="line">
              <a:avLst/>
            </a:prstGeom>
            <a:ln>
              <a:solidFill>
                <a:srgbClr val="FF0000"/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H="1">
              <a:off x="4267200" y="4267200"/>
              <a:ext cx="762001" cy="685800"/>
            </a:xfrm>
            <a:prstGeom prst="line">
              <a:avLst/>
            </a:prstGeom>
            <a:ln>
              <a:solidFill>
                <a:srgbClr val="FF0000"/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3526622" y="2590800"/>
            <a:ext cx="2119798" cy="1825648"/>
            <a:chOff x="3526622" y="2590800"/>
            <a:chExt cx="2119798" cy="1825648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3526622" y="2971800"/>
              <a:ext cx="522689" cy="21336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V="1">
              <a:off x="4049311" y="2590800"/>
              <a:ext cx="461729" cy="59436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V="1">
              <a:off x="4655820" y="3489960"/>
              <a:ext cx="990600" cy="2438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V="1">
              <a:off x="3931920" y="3921148"/>
              <a:ext cx="228600" cy="4953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3600450" y="2557236"/>
            <a:ext cx="1590675" cy="1876425"/>
            <a:chOff x="3286125" y="2705100"/>
            <a:chExt cx="1590675" cy="1876425"/>
          </a:xfrm>
        </p:grpSpPr>
        <p:sp>
          <p:nvSpPr>
            <p:cNvPr id="40" name="Oval 39"/>
            <p:cNvSpPr/>
            <p:nvPr/>
          </p:nvSpPr>
          <p:spPr>
            <a:xfrm>
              <a:off x="3286125" y="3105150"/>
              <a:ext cx="228600" cy="2286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4000500" y="2705100"/>
              <a:ext cx="228600" cy="2286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4648200" y="3657600"/>
              <a:ext cx="228600" cy="2286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3552825" y="4352925"/>
              <a:ext cx="228600" cy="2286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85665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6" presetClass="emph" presetSubtype="0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10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50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35" presetClass="emph" presetSubtype="0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7"/>
                                            </p:cond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Constrained </a:t>
            </a:r>
            <a:r>
              <a:rPr lang="en-US" dirty="0"/>
              <a:t>Delaunay Triangulation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1093" y="1457170"/>
            <a:ext cx="6270501" cy="4486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228600" y="1660935"/>
            <a:ext cx="2438400" cy="3098413"/>
          </a:xfrm>
          <a:noFill/>
        </p:spPr>
        <p:txBody>
          <a:bodyPr anchor="ctr">
            <a:normAutofit/>
          </a:bodyPr>
          <a:lstStyle/>
          <a:p>
            <a:pPr marL="114300" indent="-114300"/>
            <a:r>
              <a:rPr lang="en-US" sz="1400" dirty="0" smtClean="0"/>
              <a:t>The final Constrained Delaunay Triangulation will look this way</a:t>
            </a:r>
            <a:br>
              <a:rPr lang="en-US" sz="1400" dirty="0" smtClean="0"/>
            </a:br>
            <a:endParaRPr lang="en-US" sz="1400" dirty="0" smtClean="0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7875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514168"/>
            <a:ext cx="6267450" cy="474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114" name="Group 4113"/>
          <p:cNvGrpSpPr/>
          <p:nvPr/>
        </p:nvGrpSpPr>
        <p:grpSpPr>
          <a:xfrm>
            <a:off x="3657602" y="1941767"/>
            <a:ext cx="2895598" cy="3169983"/>
            <a:chOff x="3657602" y="1941767"/>
            <a:chExt cx="2895598" cy="3169983"/>
          </a:xfrm>
        </p:grpSpPr>
        <p:cxnSp>
          <p:nvCxnSpPr>
            <p:cNvPr id="29" name="Straight Connector 28"/>
            <p:cNvCxnSpPr/>
            <p:nvPr/>
          </p:nvCxnSpPr>
          <p:spPr>
            <a:xfrm>
              <a:off x="4117975" y="2143125"/>
              <a:ext cx="560545" cy="101733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H="1">
              <a:off x="4678520" y="1941767"/>
              <a:ext cx="309406" cy="119964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H="1">
              <a:off x="4688046" y="1941767"/>
              <a:ext cx="493554" cy="121869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H="1">
              <a:off x="4688046" y="2327784"/>
              <a:ext cx="1407954" cy="83267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H="1" flipV="1">
              <a:off x="4678522" y="3160458"/>
              <a:ext cx="1188878" cy="26854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H="1">
              <a:off x="4886325" y="3429000"/>
              <a:ext cx="981076" cy="6858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5883276" y="3429000"/>
              <a:ext cx="117474" cy="8382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H="1">
              <a:off x="5984876" y="3352800"/>
              <a:ext cx="568324" cy="9144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H="1">
              <a:off x="4191000" y="4127500"/>
              <a:ext cx="687388" cy="9144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H="1" flipV="1">
              <a:off x="4191001" y="5060950"/>
              <a:ext cx="1458912" cy="508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H="1">
              <a:off x="3657602" y="4127500"/>
              <a:ext cx="1184782" cy="61595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H="1">
              <a:off x="3810000" y="3141408"/>
              <a:ext cx="878046" cy="39554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flipH="1" flipV="1">
              <a:off x="3810000" y="3536950"/>
              <a:ext cx="1032384" cy="59055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Constrained Delaunay </a:t>
            </a:r>
            <a:r>
              <a:rPr lang="en-US" dirty="0" smtClean="0"/>
              <a:t>Triangulation </a:t>
            </a:r>
            <a:br>
              <a:rPr lang="en-US" dirty="0" smtClean="0"/>
            </a:br>
            <a:r>
              <a:rPr lang="en-US" dirty="0" smtClean="0"/>
              <a:t>more complicated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2286000" cy="4525963"/>
          </a:xfrm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txBody>
          <a:bodyPr>
            <a:normAutofit/>
          </a:bodyPr>
          <a:lstStyle/>
          <a:p>
            <a:r>
              <a:rPr lang="en-US" sz="1400" dirty="0" smtClean="0"/>
              <a:t>Given another set of points it is the corresponding triangulation</a:t>
            </a:r>
          </a:p>
          <a:p>
            <a:r>
              <a:rPr lang="en-US" sz="1400" dirty="0" smtClean="0">
                <a:solidFill>
                  <a:srgbClr val="FFC000"/>
                </a:solidFill>
              </a:rPr>
              <a:t>We need these segments to exist in the triangulation</a:t>
            </a:r>
          </a:p>
          <a:p>
            <a:r>
              <a:rPr lang="en-US" sz="1400" dirty="0">
                <a:solidFill>
                  <a:srgbClr val="C00000"/>
                </a:solidFill>
              </a:rPr>
              <a:t>These intersections point to conflicts with existing triangulation’s </a:t>
            </a:r>
            <a:r>
              <a:rPr lang="en-US" sz="1400" dirty="0" smtClean="0">
                <a:solidFill>
                  <a:srgbClr val="C00000"/>
                </a:solidFill>
              </a:rPr>
              <a:t>edges</a:t>
            </a:r>
          </a:p>
          <a:p>
            <a:r>
              <a:rPr lang="en-US" sz="1400" dirty="0" smtClean="0">
                <a:solidFill>
                  <a:srgbClr val="C00000"/>
                </a:solidFill>
              </a:rPr>
              <a:t>These edges should be removed from the triangulation</a:t>
            </a:r>
          </a:p>
          <a:p>
            <a:pPr marL="0" indent="0">
              <a:buNone/>
            </a:pPr>
            <a:endParaRPr lang="en-US" sz="1600" dirty="0">
              <a:solidFill>
                <a:srgbClr val="FF0000"/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3657600" y="2438400"/>
            <a:ext cx="3581400" cy="3276600"/>
            <a:chOff x="3657600" y="2438400"/>
            <a:chExt cx="3581400" cy="3276600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3657600" y="2438400"/>
              <a:ext cx="3581400" cy="1957385"/>
            </a:xfrm>
            <a:prstGeom prst="line">
              <a:avLst/>
            </a:prstGeom>
            <a:ln>
              <a:solidFill>
                <a:srgbClr val="00B050"/>
              </a:solidFill>
            </a:ln>
            <a:effectLst>
              <a:glow rad="1016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3657600" y="2438400"/>
              <a:ext cx="1524000" cy="3276600"/>
            </a:xfrm>
            <a:prstGeom prst="line">
              <a:avLst/>
            </a:prstGeom>
            <a:ln>
              <a:solidFill>
                <a:srgbClr val="00B050"/>
              </a:solidFill>
            </a:ln>
            <a:effectLst>
              <a:glow rad="1016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15" name="Group 4114"/>
          <p:cNvGrpSpPr/>
          <p:nvPr/>
        </p:nvGrpSpPr>
        <p:grpSpPr>
          <a:xfrm>
            <a:off x="4038600" y="2866104"/>
            <a:ext cx="2286000" cy="2302796"/>
            <a:chOff x="4038600" y="2866104"/>
            <a:chExt cx="2286000" cy="2302796"/>
          </a:xfrm>
        </p:grpSpPr>
        <p:sp>
          <p:nvSpPr>
            <p:cNvPr id="17" name="Oval 16"/>
            <p:cNvSpPr/>
            <p:nvPr/>
          </p:nvSpPr>
          <p:spPr>
            <a:xfrm>
              <a:off x="4481052" y="2866104"/>
              <a:ext cx="152400" cy="1524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4766184" y="2989008"/>
              <a:ext cx="152400" cy="1524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4688045" y="2976211"/>
              <a:ext cx="71280" cy="8356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5105400" y="3200400"/>
              <a:ext cx="152400" cy="1524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5632450" y="3479800"/>
              <a:ext cx="152400" cy="1524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6172200" y="3768725"/>
              <a:ext cx="152400" cy="1524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4213225" y="3733800"/>
              <a:ext cx="152400" cy="1524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4454525" y="4210050"/>
              <a:ext cx="152400" cy="1524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4518025" y="4397375"/>
              <a:ext cx="152400" cy="1524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4810125" y="5016500"/>
              <a:ext cx="152400" cy="1524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4038600" y="3329940"/>
              <a:ext cx="152400" cy="1524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/>
            <p:nvPr/>
          </p:nvSpPr>
          <p:spPr>
            <a:xfrm>
              <a:off x="5848350" y="3590925"/>
              <a:ext cx="152400" cy="1524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98716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35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2" dur="1000" fill="hold"/>
                                        <p:tgtEl>
                                          <p:spTgt spid="4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35" presetClass="emph" presetSubtype="0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0" dur="1000" fill="hold"/>
                                        <p:tgtEl>
                                          <p:spTgt spid="4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504950"/>
            <a:ext cx="6267450" cy="474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Constrained Delaunay Triangulation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2057400" cy="1600199"/>
          </a:xfrm>
        </p:spPr>
        <p:txBody>
          <a:bodyPr anchor="ctr"/>
          <a:lstStyle/>
          <a:p>
            <a:r>
              <a:rPr lang="en-US" sz="1400" dirty="0" smtClean="0"/>
              <a:t>Now we need to rebuild the triangulation inside the colored polygons</a:t>
            </a:r>
            <a:endParaRPr lang="en-US" sz="1400" dirty="0"/>
          </a:p>
        </p:txBody>
      </p:sp>
      <p:grpSp>
        <p:nvGrpSpPr>
          <p:cNvPr id="5" name="Group 4"/>
          <p:cNvGrpSpPr/>
          <p:nvPr/>
        </p:nvGrpSpPr>
        <p:grpSpPr>
          <a:xfrm>
            <a:off x="3657600" y="2438400"/>
            <a:ext cx="3581400" cy="3276600"/>
            <a:chOff x="3657600" y="2438400"/>
            <a:chExt cx="3581400" cy="327660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3657600" y="2438400"/>
              <a:ext cx="3581400" cy="1957385"/>
            </a:xfrm>
            <a:prstGeom prst="line">
              <a:avLst/>
            </a:prstGeom>
            <a:ln>
              <a:solidFill>
                <a:srgbClr val="00B050"/>
              </a:solidFill>
            </a:ln>
            <a:effectLst>
              <a:glow rad="1016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3657600" y="2438400"/>
              <a:ext cx="1524000" cy="3276600"/>
            </a:xfrm>
            <a:prstGeom prst="line">
              <a:avLst/>
            </a:prstGeom>
            <a:ln>
              <a:solidFill>
                <a:srgbClr val="00B050"/>
              </a:solidFill>
            </a:ln>
            <a:effectLst>
              <a:glow rad="1016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00945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atch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hatch">
      <a:fillStyleLst>
        <a:solidFill>
          <a:schemeClr val="phClr"/>
        </a:solidFill>
        <a:gradFill rotWithShape="1">
          <a:gsLst>
            <a:gs pos="0">
              <a:schemeClr val="phClr">
                <a:tint val="79000"/>
                <a:satMod val="180000"/>
              </a:schemeClr>
            </a:gs>
            <a:gs pos="65000">
              <a:schemeClr val="phClr">
                <a:tint val="52000"/>
                <a:satMod val="250000"/>
              </a:schemeClr>
            </a:gs>
            <a:gs pos="100000">
              <a:schemeClr val="phClr">
                <a:tint val="29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8700000"/>
            </a:lightRig>
          </a:scene3d>
          <a:sp3d contourW="12700" prstMaterial="dkEdge">
            <a:bevelT w="0" h="0" prst="relaxedInset"/>
            <a:contourClr>
              <a:schemeClr val="phClr">
                <a:shade val="65000"/>
                <a:satMod val="15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13200000"/>
            </a:lightRig>
          </a:scene3d>
          <a:sp3d prstMaterial="dkEdge">
            <a:bevelT w="63500" h="50800" prst="relaxedIns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hade val="95000"/>
                <a:satMod val="200000"/>
              </a:schemeClr>
            </a:gs>
            <a:gs pos="53000">
              <a:schemeClr val="phClr">
                <a:shade val="60000"/>
                <a:satMod val="220000"/>
              </a:schemeClr>
            </a:gs>
            <a:gs pos="100000">
              <a:schemeClr val="phClr">
                <a:shade val="45000"/>
                <a:satMod val="22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3000"/>
                <a:shade val="97000"/>
                <a:satMod val="230000"/>
              </a:schemeClr>
            </a:gs>
            <a:gs pos="100000">
              <a:schemeClr val="phClr">
                <a:shade val="35000"/>
                <a:satMod val="250000"/>
              </a:schemeClr>
            </a:gs>
          </a:gsLst>
          <a:path path="circle">
            <a:fillToRect l="15000" t="50000" r="85000" b="6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Thatch</Template>
  <TotalTime>2017</TotalTime>
  <Words>429</Words>
  <Application>Microsoft Office PowerPoint</Application>
  <PresentationFormat>On-screen Show (4:3)</PresentationFormat>
  <Paragraphs>95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Thatch</vt:lpstr>
      <vt:lpstr>Constrained Delaunay Triangulation</vt:lpstr>
      <vt:lpstr>Table of content</vt:lpstr>
      <vt:lpstr>Delaunay Triangulation</vt:lpstr>
      <vt:lpstr>Constrained Delaunay Triangulation</vt:lpstr>
      <vt:lpstr>Examples</vt:lpstr>
      <vt:lpstr>Constrained Delaunay Triangulation</vt:lpstr>
      <vt:lpstr>Constrained Delaunay Triangulation</vt:lpstr>
      <vt:lpstr>Constrained Delaunay Triangulation  more complicated case</vt:lpstr>
      <vt:lpstr>Constrained Delaunay Triangulation</vt:lpstr>
      <vt:lpstr>Constrained Delaunay Triangulation</vt:lpstr>
      <vt:lpstr>Constrained Delaunay Triangulation Another Example</vt:lpstr>
      <vt:lpstr>Constrained Delaunay Triangulation Another Example</vt:lpstr>
      <vt:lpstr>Applications</vt:lpstr>
      <vt:lpstr>Implemented Algorithm</vt:lpstr>
      <vt:lpstr>Algorithm description</vt:lpstr>
      <vt:lpstr>Algorithm description</vt:lpstr>
      <vt:lpstr>Algorithm description</vt:lpstr>
      <vt:lpstr>Algorithm description</vt:lpstr>
      <vt:lpstr>Algorithm description</vt:lpstr>
      <vt:lpstr>Algorithm description</vt:lpstr>
      <vt:lpstr>Available algorithms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Constrained Delaunay Triangulation</dc:title>
  <dc:creator>alexanderva</dc:creator>
  <cp:lastModifiedBy>alexanderva</cp:lastModifiedBy>
  <cp:revision>132</cp:revision>
  <dcterms:created xsi:type="dcterms:W3CDTF">2006-08-16T00:00:00Z</dcterms:created>
  <dcterms:modified xsi:type="dcterms:W3CDTF">2012-06-09T17:29:01Z</dcterms:modified>
</cp:coreProperties>
</file>