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72" r:id="rId13"/>
    <p:sldId id="267" r:id="rId14"/>
    <p:sldId id="268" r:id="rId15"/>
    <p:sldId id="269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535" y="74613"/>
            <a:ext cx="9144000" cy="238760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Министерство образования московской области</a:t>
            </a:r>
            <a:br>
              <a:rPr lang="ru-RU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ru-RU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государственное автономное профессиональное образовательное учреждение московской области «подмосковный колледж «Энергия»</a:t>
            </a:r>
            <a:br>
              <a:rPr lang="ru-RU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535" y="2462530"/>
            <a:ext cx="9144000" cy="1289685"/>
          </a:xfrm>
        </p:spPr>
        <p:txBody>
          <a:bodyPr/>
          <a:lstStyle/>
          <a:p>
            <a:pPr algn="ctr"/>
            <a:r>
              <a:rPr lang="ru-RU" dirty="0">
                <a:sym typeface="+mn-ea"/>
              </a:rPr>
              <a:t>ПРЕЗЕНТАЦИЯ КУРСОВОЙ РАБОТЫ НА ТЕМУ: Разработка системы онлайн-опросов и голосований</a:t>
            </a:r>
            <a:endParaRPr lang="ru-RU" dirty="0"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354830" y="437134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dirty="0">
                <a:sym typeface="+mn-ea"/>
              </a:rPr>
              <a:t>Выполнил:</a:t>
            </a:r>
            <a:endParaRPr lang="ru-RU" dirty="0"/>
          </a:p>
          <a:p>
            <a:pPr algn="ctr"/>
            <a:r>
              <a:rPr lang="ru-RU" dirty="0">
                <a:sym typeface="+mn-ea"/>
              </a:rPr>
              <a:t> студент 2-го курса</a:t>
            </a:r>
            <a:endParaRPr lang="ru-RU" dirty="0"/>
          </a:p>
          <a:p>
            <a:pPr algn="ctr"/>
            <a:r>
              <a:rPr lang="ru-RU" dirty="0">
                <a:sym typeface="+mn-ea"/>
              </a:rPr>
              <a:t>Группы 2</a:t>
            </a:r>
            <a:r>
              <a:rPr lang="ru-RU" dirty="0" smtClean="0">
                <a:sym typeface="+mn-ea"/>
              </a:rPr>
              <a:t>ИС-22РП</a:t>
            </a:r>
            <a:endParaRPr lang="ru-RU" dirty="0"/>
          </a:p>
          <a:p>
            <a:pPr algn="ctr"/>
            <a:r>
              <a:rPr lang="ru-RU" altLang="en-US"/>
              <a:t>Тимур Кулев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906645" y="6252210"/>
            <a:ext cx="1535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ru-RU" smtClean="0">
                <a:sym typeface="+mn-ea"/>
              </a:rPr>
              <a:t>Реутов. </a:t>
            </a:r>
            <a:r>
              <a:rPr lang="ru-RU" dirty="0" smtClean="0">
                <a:sym typeface="+mn-ea"/>
              </a:rPr>
              <a:t>2024г</a:t>
            </a:r>
            <a:r>
              <a:rPr lang="ru-RU" dirty="0">
                <a:sym typeface="+mn-ea"/>
              </a:rPr>
              <a:t>.</a:t>
            </a:r>
            <a:endParaRPr lang="ru-RU" altLang="en-US"/>
          </a:p>
        </p:txBody>
      </p:sp>
      <p:graphicFrame>
        <p:nvGraphicFramePr>
          <p:cNvPr id="6" name="Объект -2147482624"/>
          <p:cNvGraphicFramePr>
            <a:graphicFrameLocks noChangeAspect="1"/>
          </p:cNvGraphicFramePr>
          <p:nvPr/>
        </p:nvGraphicFramePr>
        <p:xfrm>
          <a:off x="2848610" y="4409440"/>
          <a:ext cx="1220470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57425" imgH="1857375" progId="StaticMetafile">
                  <p:embed/>
                </p:oleObj>
              </mc:Choice>
              <mc:Fallback>
                <p:oleObj name="" r:id="rId1" imgW="2257425" imgH="1857375" progId="StaticMetafile">
                  <p:embed/>
                  <p:pic>
                    <p:nvPicPr>
                      <p:cNvPr id="0" name="Изображение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8610" y="4409440"/>
                        <a:ext cx="1220470" cy="1160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8560" y="527368"/>
            <a:ext cx="10972800" cy="1143000"/>
          </a:xfrm>
        </p:spPr>
        <p:txBody>
          <a:bodyPr/>
          <a:p>
            <a:r>
              <a:rPr lang="ru-RU" altLang="en-US"/>
              <a:t>Нижняя навигация по сайту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564765"/>
            <a:ext cx="1097280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285" y="329565"/>
            <a:ext cx="10515600" cy="1325563"/>
          </a:xfrm>
        </p:spPr>
        <p:txBody>
          <a:bodyPr/>
          <a:p>
            <a:r>
              <a:rPr lang="ru-RU" altLang="en-US"/>
              <a:t>Административная панель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170" y="1397635"/>
            <a:ext cx="10487025" cy="5340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9330" y="290513"/>
            <a:ext cx="10972800" cy="1143000"/>
          </a:xfrm>
        </p:spPr>
        <p:txBody>
          <a:bodyPr/>
          <a:p>
            <a:r>
              <a:rPr lang="ru-RU" altLang="en-US"/>
              <a:t>Модальное окно админ. панели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3440" y="1433830"/>
            <a:ext cx="9833610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575" y="0"/>
            <a:ext cx="10515600" cy="1325563"/>
          </a:xfrm>
        </p:spPr>
        <p:txBody>
          <a:bodyPr/>
          <a:p>
            <a:r>
              <a:rPr lang="ru-RU" altLang="en-US"/>
              <a:t>Готовая форма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6210" y="1040765"/>
            <a:ext cx="8903970" cy="5690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Прямоугольник с одним вырезанным углом 3"/>
          <p:cNvSpPr/>
          <p:nvPr/>
        </p:nvSpPr>
        <p:spPr>
          <a:xfrm>
            <a:off x="3347085" y="108585"/>
            <a:ext cx="5916930" cy="1663700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8165" y="372110"/>
            <a:ext cx="3841115" cy="1325880"/>
          </a:xfrm>
        </p:spPr>
        <p:txBody>
          <a:bodyPr/>
          <a:p>
            <a:pPr algn="ctr"/>
            <a:r>
              <a:rPr lang="ru-RU" b="1" dirty="0" smtClean="0">
                <a:solidFill>
                  <a:schemeClr val="bg1"/>
                </a:solidFill>
                <a:sym typeface="+mn-ea"/>
              </a:rPr>
              <a:t>Заключение</a:t>
            </a:r>
            <a:endParaRPr lang="ru-RU" altLang="en-US" b="1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11810" y="1922780"/>
            <a:ext cx="10972800" cy="4525963"/>
          </a:xfrm>
        </p:spPr>
        <p:txBody>
          <a:bodyPr>
            <a:normAutofit fontScale="90000" lnSpcReduction="20000"/>
          </a:bodyPr>
          <a:p>
            <a:pPr algn="just"/>
            <a:r>
              <a:rPr lang="ru-RU" sz="2500" dirty="0">
                <a:sym typeface="+mn-ea"/>
              </a:rPr>
              <a:t>В ходе выполнения курсовой работы был получен дизайн веб-сайт, полностью готовый к использованию. Этот сайт ориентирован на клиентов и поставщиков для дальнейшего их привлечения. С его помощью пользователи могут получить необходимую информацию, связаться с помощью обратной связи и получить полное представление о компании в целом.</a:t>
            </a:r>
            <a:endParaRPr lang="ru-RU" sz="2500" dirty="0">
              <a:solidFill>
                <a:schemeClr val="tx1"/>
              </a:solidFill>
            </a:endParaRPr>
          </a:p>
          <a:p>
            <a:pPr algn="just"/>
            <a:r>
              <a:rPr lang="ru-RU" sz="2500" dirty="0">
                <a:sym typeface="+mn-ea"/>
              </a:rPr>
              <a:t>Для разработки сайта были изучены новейшие технологии веб-разметки, позволяющие создавать интерактивные и привлекательные веб-страницы. В результате анализа было решено использовать систему </a:t>
            </a:r>
            <a:r>
              <a:rPr lang="en-US" altLang="ru-RU" sz="2500" dirty="0">
                <a:sym typeface="+mn-ea"/>
              </a:rPr>
              <a:t>TailWind</a:t>
            </a:r>
            <a:r>
              <a:rPr lang="ru-RU" sz="2500" dirty="0">
                <a:sym typeface="+mn-ea"/>
              </a:rPr>
              <a:t>, которая оказалась наиболее подходящей для выполнения поставленных задач. </a:t>
            </a:r>
            <a:endParaRPr lang="ru-RU" sz="2500" dirty="0">
              <a:solidFill>
                <a:schemeClr val="tx1"/>
              </a:solidFill>
            </a:endParaRPr>
          </a:p>
          <a:p>
            <a:pPr algn="just"/>
            <a:r>
              <a:rPr lang="ru-RU" sz="2500" dirty="0" smtClean="0">
                <a:sym typeface="+mn-ea"/>
              </a:rPr>
              <a:t>В </a:t>
            </a:r>
            <a:r>
              <a:rPr lang="ru-RU" sz="2500" dirty="0">
                <a:sym typeface="+mn-ea"/>
              </a:rPr>
              <a:t>качестве дальнейшего улучшения веб-сайта, можно разработать и добавить полный функционал веб-приложения. Также возможно доработать интерфейс сайта с целью дальнейшего повышения его информативности, привлекательности и удобства.</a:t>
            </a:r>
            <a:endParaRPr lang="ru-RU" sz="2500" dirty="0">
              <a:solidFill>
                <a:schemeClr val="tx1"/>
              </a:solidFill>
            </a:endParaRPr>
          </a:p>
          <a:p>
            <a:endParaRPr lang="ru-RU" altLang="en-US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030" y="3243580"/>
            <a:ext cx="10515600" cy="1325563"/>
          </a:xfrm>
        </p:spPr>
        <p:txBody>
          <a:bodyPr>
            <a:normAutofit fontScale="90000"/>
          </a:bodyPr>
          <a:p>
            <a:r>
              <a:rPr lang="ru-RU" sz="10665" dirty="0" smtClean="0">
                <a:sym typeface="+mn-ea"/>
              </a:rPr>
              <a:t>Спасибо за внимание!</a:t>
            </a:r>
            <a:br>
              <a:rPr lang="ru-RU" sz="10665" dirty="0"/>
            </a:br>
            <a:endParaRPr lang="ru-RU" altLang="en-US" sz="10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9910" y="567055"/>
            <a:ext cx="6458585" cy="1193800"/>
          </a:xfrm>
        </p:spPr>
        <p:txBody>
          <a:bodyPr>
            <a:normAutofit fontScale="90000"/>
          </a:bodyPr>
          <a:p>
            <a:pPr algn="ctr">
              <a:lnSpc>
                <a:spcPct val="230000"/>
              </a:lnSpc>
            </a:pPr>
            <a:r>
              <a:rPr lang="ru-RU" sz="7335" b="1" dirty="0" smtClean="0">
                <a:cs typeface="Times New Roman" panose="02020603050405020304" pitchFamily="18" charset="0"/>
                <a:sym typeface="+mn-ea"/>
              </a:rPr>
              <a:t>Содержание</a:t>
            </a:r>
            <a:br>
              <a:rPr lang="ru-RU" sz="7335" b="1" dirty="0">
                <a:cs typeface="Times New Roman" panose="02020603050405020304" pitchFamily="18" charset="0"/>
              </a:rPr>
            </a:br>
            <a:endParaRPr lang="ru-RU" altLang="en-US" sz="7335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42900" y="1313180"/>
            <a:ext cx="6710045" cy="4351655"/>
          </a:xfrm>
        </p:spPr>
        <p:txBody>
          <a:bodyPr/>
          <a:p>
            <a:pPr lvl="1"/>
            <a:r>
              <a:rPr lang="ru-RU" u="sng" dirty="0" smtClean="0">
                <a:solidFill>
                  <a:schemeClr val="tx1"/>
                </a:solidFill>
                <a:sym typeface="+mn-ea"/>
              </a:rPr>
              <a:t>Введение</a:t>
            </a:r>
            <a:endParaRPr lang="ru-RU" u="sng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ru-RU" u="sng" dirty="0" smtClean="0">
                <a:solidFill>
                  <a:schemeClr val="tx1"/>
                </a:solidFill>
                <a:sym typeface="+mn-ea"/>
              </a:rPr>
              <a:t>Цели и задачи разработки с</a:t>
            </a:r>
            <a:r>
              <a:rPr lang="ru-RU" u="sng" dirty="0">
                <a:solidFill>
                  <a:schemeClr val="tx1"/>
                </a:solidFill>
                <a:sym typeface="+mn-ea"/>
              </a:rPr>
              <a:t>истемы онлайн-опросов и голосований</a:t>
            </a:r>
            <a:endParaRPr lang="ru-RU" u="sng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ru-RU" altLang="en-US" u="sng">
                <a:solidFill>
                  <a:schemeClr val="tx1"/>
                </a:solidFill>
              </a:rPr>
              <a:t>Преимущества наличия сайта у компании</a:t>
            </a:r>
            <a:endParaRPr lang="ru-RU" altLang="en-US" u="sng">
              <a:solidFill>
                <a:schemeClr val="tx1"/>
              </a:solidFill>
            </a:endParaRPr>
          </a:p>
          <a:p>
            <a:pPr lvl="1"/>
            <a:r>
              <a:rPr lang="ru-RU" altLang="en-US" u="sng">
                <a:solidFill>
                  <a:schemeClr val="tx1"/>
                </a:solidFill>
              </a:rPr>
              <a:t>Обзор готового веб-сайта. Главная страница</a:t>
            </a:r>
            <a:endParaRPr lang="ru-RU" altLang="en-US" u="sng">
              <a:solidFill>
                <a:schemeClr val="tx1"/>
              </a:solidFill>
            </a:endParaRPr>
          </a:p>
          <a:p>
            <a:pPr lvl="1"/>
            <a:r>
              <a:rPr lang="ru-RU" u="sng" dirty="0" smtClean="0">
                <a:solidFill>
                  <a:schemeClr val="tx1"/>
                </a:solidFill>
                <a:sym typeface="+mn-ea"/>
              </a:rPr>
              <a:t>Прочие элементы веб-сайта</a:t>
            </a:r>
            <a:endParaRPr lang="ru-RU" u="sng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ru-RU" u="sng" dirty="0" smtClean="0">
                <a:solidFill>
                  <a:schemeClr val="tx1"/>
                </a:solidFill>
                <a:sym typeface="+mn-ea"/>
              </a:rPr>
              <a:t>Заключение</a:t>
            </a:r>
            <a:endParaRPr lang="ru-RU" u="sng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Изображение 6" descr="material-symbols--add-chart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39685" y="1635125"/>
            <a:ext cx="335026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Прямоугольник с одним вырезанным углом 4"/>
          <p:cNvSpPr/>
          <p:nvPr/>
        </p:nvSpPr>
        <p:spPr>
          <a:xfrm>
            <a:off x="415925" y="90170"/>
            <a:ext cx="10541635" cy="17780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045" y="226060"/>
            <a:ext cx="9810750" cy="1325880"/>
          </a:xfrm>
        </p:spPr>
        <p:txBody>
          <a:bodyPr>
            <a:noAutofit/>
          </a:bodyPr>
          <a:p>
            <a:pPr marL="0" indent="0" algn="ctr"/>
            <a:r>
              <a:rPr lang="ru-RU" sz="5400" b="1" dirty="0" smtClean="0">
                <a:solidFill>
                  <a:schemeClr val="tx1"/>
                </a:solidFill>
                <a:sym typeface="+mn-ea"/>
              </a:rPr>
              <a:t>Цели и задачи проекта</a:t>
            </a:r>
            <a:endParaRPr lang="ru-RU" altLang="en-US" sz="5400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96620" y="1937385"/>
            <a:ext cx="10515600" cy="513270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§"/>
            </a:pPr>
            <a:r>
              <a:rPr lang="ru-R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маркетинговых исследований - использование опросов и голосований для сбора данных о предпочтениях</a:t>
            </a:r>
            <a:endParaRPr lang="ru-RU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Оценка уровня удовлетворенности клиентов - проведение опросов среди клиентов</a:t>
            </a:r>
            <a:endParaRPr lang="ru-RU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Принятие коллективных решений - организация голосований среди сотрудников компании или участников сообщества</a:t>
            </a:r>
            <a:endParaRPr lang="ru-RU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Проведение общественных опросов - использование сайта для сбора мнений и предложений от широкой аудитории по различным социальным и политическим вопросам.</a:t>
            </a:r>
            <a:endParaRPr lang="ru-RU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ru-R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обратной связи</a:t>
            </a:r>
            <a:endParaRPr lang="ru-RU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Изображение 3" descr="material-symbols--apk-install-rounde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2765" y="297815"/>
            <a:ext cx="1183005" cy="118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695" y="488950"/>
            <a:ext cx="12193905" cy="1325880"/>
          </a:xfrm>
        </p:spPr>
        <p:txBody>
          <a:bodyPr>
            <a:normAutofit fontScale="90000"/>
          </a:bodyPr>
          <a:p>
            <a:pPr algn="ctr"/>
            <a:r>
              <a:rPr lang="ru-RU" sz="4890" b="1" dirty="0" smtClean="0">
                <a:sym typeface="+mn-ea"/>
              </a:rPr>
              <a:t>Преимущества наличия сайта для пользователей</a:t>
            </a:r>
            <a:br>
              <a:rPr lang="ru-RU" sz="4890" b="1" dirty="0"/>
            </a:br>
            <a:endParaRPr lang="ru-RU" altLang="en-US" sz="4890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705610"/>
            <a:ext cx="10972800" cy="4525963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j-lt"/>
              </a:rPr>
              <a:t>Широкие возможности - выбирайте цвета, изображения и шрифты, чтобы формы выглядели привлекательно и соответствовали вашему корпоративному стилю</a:t>
            </a:r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  <a:p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  <a:p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ru-RU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j-lt"/>
              </a:rPr>
              <a:t>Простое создание форм - выбирать вопросы разных типов, менять их последовательность и варианты ответов не сложнее, чем вставить список в документ</a:t>
            </a:r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  <a:p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  <a:p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  <a:p>
            <a:pPr marL="0" indent="0">
              <a:buNone/>
            </a:pPr>
            <a:r>
              <a:rPr lang="ru-RU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j-lt"/>
              </a:rPr>
              <a:t>Работайте совместно на всех этапах проекта</a:t>
            </a:r>
            <a:endParaRPr lang="ru-RU" altLang="en-US" sz="280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+mj-lt"/>
            </a:endParaRPr>
          </a:p>
        </p:txBody>
      </p:sp>
      <p:cxnSp>
        <p:nvCxnSpPr>
          <p:cNvPr id="4" name="Прямое соединение 3"/>
          <p:cNvCxnSpPr/>
          <p:nvPr/>
        </p:nvCxnSpPr>
        <p:spPr>
          <a:xfrm flipV="1">
            <a:off x="975360" y="3094990"/>
            <a:ext cx="100101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V="1">
            <a:off x="879475" y="4979035"/>
            <a:ext cx="10010140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Скругленный прямоугольник 4"/>
          <p:cNvSpPr/>
          <p:nvPr/>
        </p:nvSpPr>
        <p:spPr>
          <a:xfrm>
            <a:off x="1059180" y="165735"/>
            <a:ext cx="9424035" cy="119888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2195" y="231775"/>
            <a:ext cx="7093585" cy="1066165"/>
          </a:xfrm>
        </p:spPr>
        <p:txBody>
          <a:bodyPr/>
          <a:p>
            <a:r>
              <a:rPr lang="ru-RU" b="1" dirty="0" smtClean="0">
                <a:solidFill>
                  <a:schemeClr val="bg1"/>
                </a:solidFill>
                <a:sym typeface="+mn-ea"/>
              </a:rPr>
              <a:t>Обзор готовой веб-страницы</a:t>
            </a:r>
            <a:endParaRPr lang="ru-RU" altLang="en-US" b="1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5165" y="1546225"/>
            <a:ext cx="7828280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7105" y="934085"/>
            <a:ext cx="11042015" cy="5375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335" y="610870"/>
            <a:ext cx="10375900" cy="5636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974850"/>
            <a:ext cx="1097280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549400"/>
            <a:ext cx="10972800" cy="4121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Presentation</Application>
  <PresentationFormat>Widescreen</PresentationFormat>
  <Paragraphs>57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50" baseType="lpstr">
      <vt:lpstr>Arial</vt:lpstr>
      <vt:lpstr>SimSun</vt:lpstr>
      <vt:lpstr>Wingdings</vt:lpstr>
      <vt:lpstr>Times New Roman</vt:lpstr>
      <vt:lpstr>Wingdings</vt:lpstr>
      <vt:lpstr>Calibri Light</vt:lpstr>
      <vt:lpstr>Calibri</vt:lpstr>
      <vt:lpstr>Microsoft YaHei</vt:lpstr>
      <vt:lpstr>Arial Unicode MS</vt:lpstr>
      <vt:lpstr>Arial Black</vt:lpstr>
      <vt:lpstr>Bahnschrift SemiLight</vt:lpstr>
      <vt:lpstr>Bahnschrift SemiLight SemiCondensed</vt:lpstr>
      <vt:lpstr>Cambria</vt:lpstr>
      <vt:lpstr>Consolas</vt:lpstr>
      <vt:lpstr>Franklin Gothic Medium</vt:lpstr>
      <vt:lpstr>Impact</vt:lpstr>
      <vt:lpstr>Lucida Console</vt:lpstr>
      <vt:lpstr>Lucida Sans Unicode</vt:lpstr>
      <vt:lpstr>Microsoft JhengHei UI</vt:lpstr>
      <vt:lpstr>Segoe UI</vt:lpstr>
      <vt:lpstr>Segoe UI Black</vt:lpstr>
      <vt:lpstr>Segoe UI Semibold</vt:lpstr>
      <vt:lpstr>Sitka Banner</vt:lpstr>
      <vt:lpstr>Sitka Text</vt:lpstr>
      <vt:lpstr>Sylfaen</vt:lpstr>
      <vt:lpstr>Verdana</vt:lpstr>
      <vt:lpstr>Leelawadee UI</vt:lpstr>
      <vt:lpstr>Marlett</vt:lpstr>
      <vt:lpstr>Symbol</vt:lpstr>
      <vt:lpstr>Segoe UI Historic</vt:lpstr>
      <vt:lpstr>Segoe MDL2 Assets</vt:lpstr>
      <vt:lpstr>Mongolian Baiti</vt:lpstr>
      <vt:lpstr>Gabriola</vt:lpstr>
      <vt:lpstr>Default Design</vt:lpstr>
      <vt:lpstr>StaticMetafile</vt:lpstr>
      <vt:lpstr>Министерство образования московской области государственное автономное профессиональное образовательное учреждение московской области «подмосковный колледж «Энергия» </vt:lpstr>
      <vt:lpstr>Содержание </vt:lpstr>
      <vt:lpstr>Цели и задачи разработки</vt:lpstr>
      <vt:lpstr>Преимущества наличия сайта для пользователей </vt:lpstr>
      <vt:lpstr>Обзор готовой веб-страницы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Административная панель</vt:lpstr>
      <vt:lpstr>PowerPoint 演示文稿</vt:lpstr>
      <vt:lpstr>Готовая форма</vt:lpstr>
      <vt:lpstr>Заключение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московской области государственное автономное профессиональное образовательное учреждение московской области «подмосковный колледж «Энергия» </dc:title>
  <dc:creator/>
  <cp:lastModifiedBy>Hugge</cp:lastModifiedBy>
  <cp:revision>15</cp:revision>
  <dcterms:created xsi:type="dcterms:W3CDTF">2024-05-04T21:18:00Z</dcterms:created>
  <dcterms:modified xsi:type="dcterms:W3CDTF">2024-05-06T20:38:40Z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2654ECC366A84FD8A11C9B8A31961210</vt:lpwstr>
  </property>
  <property fmtid="{D5CDD505-2E9C-101B-9397-08002B2CF9AE}" pid="3" name="KSOProductBuildVer">
    <vt:lpwstr>1049-11.2.0.11417</vt:lpwstr>
  </property>
</Properties>
</file>