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59" r:id="rId7"/>
    <p:sldId id="260" r:id="rId8"/>
    <p:sldId id="261" r:id="rId9"/>
    <p:sldId id="262" r:id="rId10"/>
    <p:sldId id="263" r:id="rId11"/>
    <p:sldId id="264" r:id="rId12"/>
    <p:sldId id="267" r:id="rId13"/>
    <p:sldId id="268" r:id="rId14"/>
    <p:sldId id="269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652B2-8C6E-419B-8E93-813F678ADC08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6DC3D-C717-495C-B489-C044A339A55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/>
          <p:nvPr>
            <p:ph type="sldImg" idx="2"/>
          </p:nvPr>
        </p:nvSpPr>
        <p:spPr/>
      </p:sp>
      <p:sp>
        <p:nvSpPr>
          <p:cNvPr id="3" name="Замещающий текст 2"/>
          <p:cNvSpPr/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sv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sv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6535" y="74613"/>
            <a:ext cx="9144000" cy="2387600"/>
          </a:xfrm>
        </p:spPr>
        <p:txBody>
          <a:bodyPr>
            <a:normAutofit/>
          </a:bodyPr>
          <a:lstStyle/>
          <a:p>
            <a:r>
              <a:rPr lang="ru-RU" sz="311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Министерство образования московской области</a:t>
            </a:r>
            <a:br>
              <a:rPr lang="ru-RU" sz="311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r>
              <a:rPr lang="ru-RU" sz="311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государственное автономное профессиональное образовательное учреждение московской области «подмосковный колледж «Энергия»</a:t>
            </a:r>
            <a:br>
              <a:rPr lang="ru-RU" sz="311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ru-RU" sz="311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6535" y="2462530"/>
            <a:ext cx="9144000" cy="1289685"/>
          </a:xfrm>
        </p:spPr>
        <p:txBody>
          <a:bodyPr/>
          <a:lstStyle/>
          <a:p>
            <a:pPr algn="ctr"/>
            <a:r>
              <a:rPr lang="ru-RU" dirty="0">
                <a:sym typeface="+mn-ea"/>
              </a:rPr>
              <a:t>ПРЕЗЕНТАЦИЯ КУРСОВОЙ РАБОТЫ НА ТЕМУ: Разработка системы онлайн-опросов и голосований</a:t>
            </a:r>
            <a:endParaRPr lang="ru-RU" dirty="0">
              <a:sym typeface="+mn-ea"/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4354830" y="437134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ru-RU" dirty="0">
                <a:sym typeface="+mn-ea"/>
              </a:rPr>
              <a:t>Выполнил:</a:t>
            </a:r>
            <a:endParaRPr lang="ru-RU" dirty="0"/>
          </a:p>
          <a:p>
            <a:pPr algn="ctr"/>
            <a:r>
              <a:rPr lang="ru-RU" dirty="0">
                <a:sym typeface="+mn-ea"/>
              </a:rPr>
              <a:t> студент 2-го курса</a:t>
            </a:r>
            <a:endParaRPr lang="ru-RU" dirty="0"/>
          </a:p>
          <a:p>
            <a:pPr algn="ctr"/>
            <a:r>
              <a:rPr lang="ru-RU" dirty="0">
                <a:sym typeface="+mn-ea"/>
              </a:rPr>
              <a:t>Группы 2</a:t>
            </a:r>
            <a:r>
              <a:rPr lang="ru-RU" dirty="0" smtClean="0">
                <a:sym typeface="+mn-ea"/>
              </a:rPr>
              <a:t>ИС-22РП</a:t>
            </a:r>
            <a:endParaRPr lang="ru-RU" dirty="0"/>
          </a:p>
          <a:p>
            <a:pPr algn="ctr"/>
            <a:r>
              <a:rPr lang="ru-RU" altLang="en-US"/>
              <a:t>Тимур Кулев</a:t>
            </a:r>
            <a:endParaRPr lang="ru-RU" altLang="en-US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4906645" y="6252210"/>
            <a:ext cx="1535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ru-RU" smtClean="0">
                <a:sym typeface="+mn-ea"/>
              </a:rPr>
              <a:t>Реутов. </a:t>
            </a:r>
            <a:r>
              <a:rPr lang="ru-RU" dirty="0" smtClean="0">
                <a:sym typeface="+mn-ea"/>
              </a:rPr>
              <a:t>2024г</a:t>
            </a:r>
            <a:r>
              <a:rPr lang="ru-RU" dirty="0">
                <a:sym typeface="+mn-ea"/>
              </a:rPr>
              <a:t>.</a:t>
            </a:r>
            <a:endParaRPr lang="ru-RU" altLang="en-US"/>
          </a:p>
        </p:txBody>
      </p:sp>
      <p:graphicFrame>
        <p:nvGraphicFramePr>
          <p:cNvPr id="6" name="Объект -2147482624"/>
          <p:cNvGraphicFramePr>
            <a:graphicFrameLocks noChangeAspect="1"/>
          </p:cNvGraphicFramePr>
          <p:nvPr/>
        </p:nvGraphicFramePr>
        <p:xfrm>
          <a:off x="2848610" y="4409440"/>
          <a:ext cx="1220470" cy="1160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257425" imgH="1857375" progId="StaticMetafile">
                  <p:embed/>
                </p:oleObj>
              </mc:Choice>
              <mc:Fallback>
                <p:oleObj name="" r:id="rId1" imgW="2257425" imgH="1857375" progId="StaticMetafile">
                  <p:embed/>
                  <p:pic>
                    <p:nvPicPr>
                      <p:cNvPr id="0" name="Изображение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48610" y="4409440"/>
                        <a:ext cx="1220470" cy="11607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15285" y="329565"/>
            <a:ext cx="10515600" cy="1325563"/>
          </a:xfrm>
        </p:spPr>
        <p:txBody>
          <a:bodyPr/>
          <a:p>
            <a:r>
              <a:rPr lang="ru-RU" altLang="en-US"/>
              <a:t>Административная панель</a:t>
            </a:r>
            <a:endParaRPr lang="ru-RU" altLang="en-US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52170" y="1397635"/>
            <a:ext cx="10487025" cy="53409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93775" y="1384300"/>
            <a:ext cx="9833610" cy="52635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03575" y="0"/>
            <a:ext cx="10515600" cy="1325563"/>
          </a:xfrm>
        </p:spPr>
        <p:txBody>
          <a:bodyPr/>
          <a:p>
            <a:r>
              <a:rPr lang="ru-RU" altLang="en-US"/>
              <a:t>Готовая форма</a:t>
            </a:r>
            <a:endParaRPr lang="ru-RU" altLang="en-US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26210" y="1040765"/>
            <a:ext cx="8903970" cy="56908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Прямоугольник с одним вырезанным углом 3"/>
          <p:cNvSpPr/>
          <p:nvPr/>
        </p:nvSpPr>
        <p:spPr>
          <a:xfrm>
            <a:off x="3347085" y="108585"/>
            <a:ext cx="5916930" cy="1663700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68165" y="372110"/>
            <a:ext cx="3455035" cy="1325880"/>
          </a:xfrm>
        </p:spPr>
        <p:txBody>
          <a:bodyPr/>
          <a:p>
            <a:pPr algn="ctr"/>
            <a:r>
              <a:rPr lang="ru-RU" b="1" dirty="0" smtClean="0">
                <a:solidFill>
                  <a:schemeClr val="bg1"/>
                </a:solidFill>
                <a:sym typeface="+mn-ea"/>
              </a:rPr>
              <a:t>Заключение</a:t>
            </a:r>
            <a:endParaRPr lang="ru-RU" altLang="en-US" b="1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pPr algn="just"/>
            <a:r>
              <a:rPr lang="ru-RU" dirty="0">
                <a:sym typeface="+mn-ea"/>
              </a:rPr>
              <a:t>В ходе выполнения курсовой работы был получен дизайн веб-сайт, полностью готовый к использованию. Этот сайт ориентирован на клиентов и поставщиков для дальнейшего их привлечения. С его помощью пользователи могут получить необходимую информацию, связаться с помощью обратной связи и получить полное представление о компании в целом.</a:t>
            </a:r>
            <a:endParaRPr lang="ru-RU" dirty="0">
              <a:solidFill>
                <a:schemeClr val="tx1"/>
              </a:solidFill>
            </a:endParaRPr>
          </a:p>
          <a:p>
            <a:pPr algn="just"/>
            <a:r>
              <a:rPr lang="ru-RU" dirty="0">
                <a:sym typeface="+mn-ea"/>
              </a:rPr>
              <a:t>Для разработки сайта были изучены новейшие технологии веб-разметки, позволяющие создавать интерактивные и привлекательные веб-страницы. В результате анализа было решено использовать систему </a:t>
            </a:r>
            <a:r>
              <a:rPr lang="en-US" altLang="ru-RU" dirty="0">
                <a:sym typeface="+mn-ea"/>
              </a:rPr>
              <a:t>TailWind</a:t>
            </a:r>
            <a:r>
              <a:rPr lang="ru-RU" dirty="0">
                <a:sym typeface="+mn-ea"/>
              </a:rPr>
              <a:t>, которая оказалась наиболее подходящей для выполнения поставленных задач. </a:t>
            </a:r>
            <a:endParaRPr lang="ru-RU" dirty="0">
              <a:solidFill>
                <a:schemeClr val="tx1"/>
              </a:solidFill>
            </a:endParaRPr>
          </a:p>
          <a:p>
            <a:pPr algn="just"/>
            <a:r>
              <a:rPr lang="ru-RU" dirty="0" smtClean="0">
                <a:sym typeface="+mn-ea"/>
              </a:rPr>
              <a:t>В </a:t>
            </a:r>
            <a:r>
              <a:rPr lang="ru-RU" dirty="0">
                <a:sym typeface="+mn-ea"/>
              </a:rPr>
              <a:t>качестве дальнейшего улучшения веб-сайта, можно разработать и добавить полный функционал веб-приложения. Также возможно доработать интерфейс сайта с целью дальнейшего повышения его информативности, привлекательности и удобства.</a:t>
            </a:r>
            <a:endParaRPr lang="ru-RU" dirty="0">
              <a:solidFill>
                <a:schemeClr val="tx1"/>
              </a:solidFill>
            </a:endParaRPr>
          </a:p>
          <a:p>
            <a:endParaRPr lang="ru-RU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35250" y="3306445"/>
            <a:ext cx="10515600" cy="1325563"/>
          </a:xfrm>
        </p:spPr>
        <p:txBody>
          <a:bodyPr>
            <a:normAutofit fontScale="90000"/>
          </a:bodyPr>
          <a:p>
            <a:r>
              <a:rPr lang="ru-RU" sz="10665" dirty="0" smtClean="0">
                <a:sym typeface="+mn-ea"/>
              </a:rPr>
              <a:t>Спасибо за внимание!</a:t>
            </a:r>
            <a:br>
              <a:rPr lang="ru-RU" sz="10665" dirty="0"/>
            </a:br>
            <a:endParaRPr lang="ru-RU" altLang="en-US" sz="10665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89910" y="567055"/>
            <a:ext cx="6458585" cy="1193800"/>
          </a:xfrm>
        </p:spPr>
        <p:txBody>
          <a:bodyPr>
            <a:normAutofit fontScale="90000"/>
          </a:bodyPr>
          <a:p>
            <a:pPr algn="ctr">
              <a:lnSpc>
                <a:spcPct val="230000"/>
              </a:lnSpc>
            </a:pPr>
            <a:r>
              <a:rPr lang="ru-RU" sz="7335" b="1" dirty="0" smtClean="0">
                <a:cs typeface="Times New Roman" panose="02020603050405020304" pitchFamily="18" charset="0"/>
                <a:sym typeface="+mn-ea"/>
              </a:rPr>
              <a:t>Содержание</a:t>
            </a:r>
            <a:br>
              <a:rPr lang="ru-RU" sz="7335" b="1" dirty="0">
                <a:cs typeface="Times New Roman" panose="02020603050405020304" pitchFamily="18" charset="0"/>
              </a:rPr>
            </a:br>
            <a:endParaRPr lang="ru-RU" altLang="en-US" sz="7335" b="1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384810" y="1825625"/>
            <a:ext cx="6710045" cy="4351655"/>
          </a:xfrm>
        </p:spPr>
        <p:txBody>
          <a:bodyPr/>
          <a:p>
            <a:pPr lvl="1"/>
            <a:r>
              <a:rPr lang="ru-RU" u="sng" dirty="0" smtClean="0">
                <a:solidFill>
                  <a:schemeClr val="bg1">
                    <a:lumMod val="50000"/>
                  </a:schemeClr>
                </a:solidFill>
                <a:sym typeface="+mn-ea"/>
              </a:rPr>
              <a:t>Введение</a:t>
            </a:r>
            <a:endParaRPr lang="ru-RU" u="sng" dirty="0" smtClean="0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pPr lvl="1"/>
            <a:r>
              <a:rPr lang="ru-RU" u="sng" dirty="0" smtClean="0">
                <a:solidFill>
                  <a:schemeClr val="bg1">
                    <a:lumMod val="50000"/>
                  </a:schemeClr>
                </a:solidFill>
                <a:sym typeface="+mn-ea"/>
              </a:rPr>
              <a:t>Цели и задачи разработки с</a:t>
            </a:r>
            <a:r>
              <a:rPr lang="ru-RU" u="sng" dirty="0">
                <a:solidFill>
                  <a:schemeClr val="bg1">
                    <a:lumMod val="50000"/>
                  </a:schemeClr>
                </a:solidFill>
                <a:sym typeface="+mn-ea"/>
              </a:rPr>
              <a:t>истемы онлайн-опросов и голосований</a:t>
            </a:r>
            <a:endParaRPr lang="ru-RU" u="sng" dirty="0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pPr lvl="1"/>
            <a:r>
              <a:rPr lang="ru-RU" altLang="en-US" u="sng">
                <a:solidFill>
                  <a:schemeClr val="bg1">
                    <a:lumMod val="50000"/>
                  </a:schemeClr>
                </a:solidFill>
              </a:rPr>
              <a:t>Преимущества наличия сайта у компании</a:t>
            </a:r>
            <a:endParaRPr lang="ru-RU" altLang="en-US" u="sng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ru-RU" altLang="en-US" u="sng">
                <a:solidFill>
                  <a:schemeClr val="bg1">
                    <a:lumMod val="50000"/>
                  </a:schemeClr>
                </a:solidFill>
              </a:rPr>
              <a:t>Обзор готового веб-сайта. Главная страница</a:t>
            </a:r>
            <a:endParaRPr lang="ru-RU" altLang="en-US" u="sng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ru-RU" u="sng" dirty="0" smtClean="0">
                <a:solidFill>
                  <a:schemeClr val="bg1">
                    <a:lumMod val="50000"/>
                  </a:schemeClr>
                </a:solidFill>
                <a:sym typeface="+mn-ea"/>
              </a:rPr>
              <a:t>Прочие элементы веб-сайта</a:t>
            </a:r>
            <a:endParaRPr lang="ru-RU" u="sng" dirty="0" smtClean="0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pPr lvl="1"/>
            <a:r>
              <a:rPr lang="ru-RU" u="sng" dirty="0" smtClean="0">
                <a:solidFill>
                  <a:schemeClr val="bg1">
                    <a:lumMod val="50000"/>
                  </a:schemeClr>
                </a:solidFill>
                <a:sym typeface="+mn-ea"/>
              </a:rPr>
              <a:t>Заключение</a:t>
            </a:r>
            <a:endParaRPr lang="ru-RU" u="sng" dirty="0" smtClean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7" name="Изображение 6" descr="material-symbols--add-chart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639685" y="1635125"/>
            <a:ext cx="3350260" cy="33502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Прямоугольник с одним вырезанным углом 4"/>
          <p:cNvSpPr/>
          <p:nvPr/>
        </p:nvSpPr>
        <p:spPr>
          <a:xfrm>
            <a:off x="724535" y="90170"/>
            <a:ext cx="10233025" cy="1778000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49045" y="226060"/>
            <a:ext cx="9810750" cy="1325880"/>
          </a:xfrm>
        </p:spPr>
        <p:txBody>
          <a:bodyPr>
            <a:noAutofit/>
          </a:bodyPr>
          <a:p>
            <a:pPr marL="0" indent="0" algn="ctr"/>
            <a:r>
              <a:rPr lang="ru-RU" sz="5400" b="1" dirty="0" smtClean="0">
                <a:solidFill>
                  <a:schemeClr val="bg1"/>
                </a:solidFill>
                <a:sym typeface="+mn-ea"/>
              </a:rPr>
              <a:t>Цели и задачи разработки</a:t>
            </a:r>
            <a:endParaRPr lang="ru-RU" altLang="en-US" sz="5400" b="1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896620" y="1937385"/>
            <a:ext cx="10515600" cy="5132705"/>
          </a:xfrm>
        </p:spPr>
        <p:txBody>
          <a:bodyPr>
            <a:normAutofit lnSpcReduction="10000"/>
          </a:bodyPr>
          <a:p>
            <a:pPr>
              <a:buFont typeface="Wingdings" panose="05000000000000000000" charset="0"/>
              <a:buChar char="§"/>
            </a:pPr>
            <a:r>
              <a:rPr lang="ru-RU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Проведение маркетинговых исследований - использование опросов и голосований для сбора данных о предпочтениях</a:t>
            </a:r>
            <a:endParaRPr lang="ru-RU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panose="05000000000000000000" charset="0"/>
              <a:buChar char="§"/>
            </a:pPr>
            <a:r>
              <a:rPr lang="ru-RU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Оценка уровня удовлетворенности клиентов - проведение опросов среди клиентов</a:t>
            </a:r>
            <a:endParaRPr lang="ru-RU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panose="05000000000000000000" charset="0"/>
              <a:buChar char="§"/>
            </a:pPr>
            <a:r>
              <a:rPr lang="ru-RU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Принятие коллективных решений - организация голосований среди сотрудников компании или участников сообщества</a:t>
            </a:r>
            <a:endParaRPr lang="ru-RU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panose="05000000000000000000" charset="0"/>
              <a:buChar char="§"/>
            </a:pPr>
            <a:r>
              <a:rPr lang="ru-RU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Проведение общественных опросов - использование сайта для сбора мнений и предложений от широкой аудитории по различным социальным и политическим вопросам.</a:t>
            </a:r>
            <a:endParaRPr lang="ru-RU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panose="05000000000000000000" charset="0"/>
              <a:buChar char="§"/>
            </a:pPr>
            <a:r>
              <a:rPr lang="ru-RU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Создание обратной связи</a:t>
            </a:r>
            <a:endParaRPr lang="ru-RU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Изображение 3" descr="material-symbols--apk-install-rounded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122045" y="297815"/>
            <a:ext cx="1183005" cy="11830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4955" y="678815"/>
            <a:ext cx="12193905" cy="1325880"/>
          </a:xfrm>
        </p:spPr>
        <p:txBody>
          <a:bodyPr>
            <a:normAutofit fontScale="90000"/>
          </a:bodyPr>
          <a:p>
            <a:pPr algn="ctr"/>
            <a:r>
              <a:rPr lang="ru-RU" sz="6665" b="1" dirty="0" smtClean="0">
                <a:sym typeface="+mn-ea"/>
              </a:rPr>
              <a:t>Преимущества наличия сайта для пользователей</a:t>
            </a:r>
            <a:br>
              <a:rPr lang="ru-RU" sz="6665" b="1" dirty="0"/>
            </a:br>
            <a:endParaRPr lang="ru-RU" altLang="en-US" sz="6665" b="1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ru-RU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Широкие возможности - выбирайте цвета, изображения и шрифты, чтобы формы выглядели привлекательно и соответствовали вашему корпоративному стилю</a:t>
            </a:r>
            <a:endParaRPr lang="ru-RU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ru-RU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ru-RU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ru-RU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Простое создание форм - выбирать вопросы разных типов, менять их последовательность и варианты ответов не сложнее, чем вставить список в документ</a:t>
            </a:r>
            <a:endParaRPr lang="ru-RU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ru-RU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ru-RU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ru-RU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Работайте совместно на всех этапах проекта</a:t>
            </a:r>
            <a:endParaRPr lang="ru-RU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" name="Прямое соединение 3"/>
          <p:cNvCxnSpPr/>
          <p:nvPr/>
        </p:nvCxnSpPr>
        <p:spPr>
          <a:xfrm flipV="1">
            <a:off x="975360" y="3094990"/>
            <a:ext cx="10010140" cy="13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ое соединение 4"/>
          <p:cNvCxnSpPr/>
          <p:nvPr/>
        </p:nvCxnSpPr>
        <p:spPr>
          <a:xfrm flipV="1">
            <a:off x="879475" y="4979035"/>
            <a:ext cx="10010140" cy="13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Скругленный прямоугольник 4"/>
          <p:cNvSpPr/>
          <p:nvPr/>
        </p:nvSpPr>
        <p:spPr>
          <a:xfrm>
            <a:off x="1059180" y="165735"/>
            <a:ext cx="9424035" cy="11988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22830" y="156210"/>
            <a:ext cx="7093585" cy="1325880"/>
          </a:xfrm>
        </p:spPr>
        <p:txBody>
          <a:bodyPr/>
          <a:p>
            <a:r>
              <a:rPr lang="ru-RU" b="1" dirty="0" smtClean="0">
                <a:solidFill>
                  <a:schemeClr val="bg1"/>
                </a:solidFill>
                <a:sym typeface="+mn-ea"/>
              </a:rPr>
              <a:t>Обзор готовой веб-страницы</a:t>
            </a:r>
            <a:endParaRPr lang="ru-RU" altLang="en-US" b="1" dirty="0" smtClean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55165" y="1546225"/>
            <a:ext cx="7828280" cy="48418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12165" y="747395"/>
            <a:ext cx="10541635" cy="53625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75335" y="610870"/>
            <a:ext cx="10375900" cy="56362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55420" y="779145"/>
            <a:ext cx="9765030" cy="54533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05865" y="913765"/>
            <a:ext cx="10147935" cy="54533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2306</Words>
  <Application>WPS Presentation</Application>
  <PresentationFormat>Widescreen</PresentationFormat>
  <Paragraphs>53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Times New Roman</vt:lpstr>
      <vt:lpstr>Wingdings</vt:lpstr>
      <vt:lpstr>Calibri Light</vt:lpstr>
      <vt:lpstr>Calibri</vt:lpstr>
      <vt:lpstr>Microsoft YaHei</vt:lpstr>
      <vt:lpstr>Arial Unicode MS</vt:lpstr>
      <vt:lpstr>Office Theme</vt:lpstr>
      <vt:lpstr>StaticMetafile</vt:lpstr>
      <vt:lpstr>Министерство образования московской области государственное автономное профессиональное образовательное учреждение московской области «подмосковный колледж «Энергия» </vt:lpstr>
      <vt:lpstr>Содержание </vt:lpstr>
      <vt:lpstr>Цель разработки</vt:lpstr>
      <vt:lpstr>Преимущества наличия сайта у компании </vt:lpstr>
      <vt:lpstr>Обзор готовой веб-страницы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Заключение</vt:lpstr>
      <vt:lpstr>Спасибо за внимание!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 московской области государственное автономное профессиональное образовательное учреждение московской области «подмосковный колледж «Энергия» </dc:title>
  <dc:creator/>
  <cp:lastModifiedBy>google1580565771</cp:lastModifiedBy>
  <cp:revision>14</cp:revision>
  <dcterms:created xsi:type="dcterms:W3CDTF">2024-05-04T21:18:00Z</dcterms:created>
  <dcterms:modified xsi:type="dcterms:W3CDTF">2024-05-06T16:06:07Z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2654ECC366A84FD8A11C9B8A31961210</vt:lpwstr>
  </property>
  <property fmtid="{D5CDD505-2E9C-101B-9397-08002B2CF9AE}" pid="3" name="KSOProductBuildVer">
    <vt:lpwstr>1049-11.2.0.11417</vt:lpwstr>
  </property>
</Properties>
</file>