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6" name="Google Shape;86;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 name="Google Shape;180;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1" name="Google Shape;191;p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1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3" name="Google Shape;213;p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4" name="Google Shape;224;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 name="Google Shape;235;p1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6" name="Google Shape;246;p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7" name="Google Shape;257;p1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085fecae0_1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68" name="Google Shape;268;g4085fecae0_12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086976d1d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79" name="Google Shape;279;g4086976d1d_1_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2" name="Google Shape;92;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086976d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90" name="Google Shape;290;g4086976d1d_0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086976d1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01" name="Google Shape;301;g4086976d1d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086976d1d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12" name="Google Shape;312;g4086976d1d_1_2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3" name="Google Shape;103;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 name="Google Shape;114;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 name="Google Shape;125;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6" name="Google Shape;136;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85fecae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7" name="Google Shape;147;g4085fecae0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8" name="Google Shape;158;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 name="Google Shape;169;p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690018" y="-594518"/>
            <a:ext cx="4525963" cy="8915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370512" y="2085976"/>
            <a:ext cx="5851525" cy="22288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830262" y="-60323"/>
            <a:ext cx="5851525" cy="652145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742950" y="2130426"/>
            <a:ext cx="84201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82506" y="4406901"/>
            <a:ext cx="84201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9530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503555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95300" y="1535113"/>
            <a:ext cx="437687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95300" y="2174875"/>
            <a:ext cx="437687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5032111" y="1535113"/>
            <a:ext cx="437859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5032111" y="2174875"/>
            <a:ext cx="437859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95300" y="273050"/>
            <a:ext cx="3259006"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872971" y="273051"/>
            <a:ext cx="5537729"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95300" y="1435101"/>
            <a:ext cx="3259006"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941645" y="4800600"/>
            <a:ext cx="59436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941645" y="612775"/>
            <a:ext cx="59436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941645" y="5367338"/>
            <a:ext cx="59436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1" type="body"/>
          </p:nvPr>
        </p:nvSpPr>
        <p:spPr>
          <a:xfrm>
            <a:off x="160215" y="867509"/>
            <a:ext cx="9585570" cy="5258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AU" sz="1800" u="sng" cap="none" strike="noStrike">
                <a:solidFill>
                  <a:schemeClr val="dk1"/>
                </a:solidFill>
                <a:latin typeface="Calibri"/>
                <a:ea typeface="Calibri"/>
                <a:cs typeface="Calibri"/>
                <a:sym typeface="Calibri"/>
              </a:rPr>
              <a:t>Potential Customer</a:t>
            </a:r>
            <a:r>
              <a:rPr b="0" i="0" lang="en-AU" sz="1800" u="none" cap="none" strike="noStrike">
                <a:solidFill>
                  <a:schemeClr val="dk1"/>
                </a:solidFill>
                <a:latin typeface="Calibri"/>
                <a:ea typeface="Calibri"/>
                <a:cs typeface="Calibri"/>
                <a:sym typeface="Calibri"/>
              </a:rPr>
              <a:t> – User using the car rental web interface to view cars without being registered</a:t>
            </a:r>
            <a:endParaRPr b="0" i="0" sz="1800" u="sng" cap="none" strike="noStrike">
              <a:solidFill>
                <a:schemeClr val="dk1"/>
              </a:solidFill>
              <a:latin typeface="Calibri"/>
              <a:ea typeface="Calibri"/>
              <a:cs typeface="Calibri"/>
              <a:sym typeface="Calibri"/>
            </a:endParaRPr>
          </a:p>
          <a:p>
            <a:pPr indent="0" lvl="0" marL="0" marR="0" rtl="0" algn="l">
              <a:spcBef>
                <a:spcPts val="900"/>
              </a:spcBef>
              <a:spcAft>
                <a:spcPts val="0"/>
              </a:spcAft>
              <a:buClr>
                <a:schemeClr val="dk1"/>
              </a:buClr>
              <a:buSzPts val="2000"/>
              <a:buFont typeface="Arial"/>
              <a:buNone/>
            </a:pPr>
            <a:r>
              <a:rPr b="0" i="0" lang="en-AU" sz="1800" u="sng" cap="none" strike="noStrike">
                <a:solidFill>
                  <a:schemeClr val="dk1"/>
                </a:solidFill>
                <a:latin typeface="Calibri"/>
                <a:ea typeface="Calibri"/>
                <a:cs typeface="Calibri"/>
                <a:sym typeface="Calibri"/>
              </a:rPr>
              <a:t>Customer</a:t>
            </a:r>
            <a:r>
              <a:rPr b="0" i="0" lang="en-AU" sz="1800" u="none" cap="none" strike="noStrike">
                <a:solidFill>
                  <a:schemeClr val="dk1"/>
                </a:solidFill>
                <a:latin typeface="Calibri"/>
                <a:ea typeface="Calibri"/>
                <a:cs typeface="Calibri"/>
                <a:sym typeface="Calibri"/>
              </a:rPr>
              <a:t> – User using the car rental web interface to rent a car</a:t>
            </a:r>
            <a:endParaRPr b="0" i="0" sz="1800" u="none" cap="none" strike="noStrike">
              <a:solidFill>
                <a:schemeClr val="dk1"/>
              </a:solidFill>
              <a:latin typeface="Calibri"/>
              <a:ea typeface="Calibri"/>
              <a:cs typeface="Calibri"/>
              <a:sym typeface="Calibri"/>
            </a:endParaRPr>
          </a:p>
          <a:p>
            <a:pPr indent="0" lvl="0" marL="0" marR="0" rtl="0" algn="l">
              <a:spcBef>
                <a:spcPts val="900"/>
              </a:spcBef>
              <a:spcAft>
                <a:spcPts val="0"/>
              </a:spcAft>
              <a:buClr>
                <a:schemeClr val="dk1"/>
              </a:buClr>
              <a:buSzPts val="2000"/>
              <a:buFont typeface="Arial"/>
              <a:buNone/>
            </a:pPr>
            <a:r>
              <a:rPr b="0" i="0" lang="en-AU" sz="1800" u="sng" cap="none" strike="noStrike">
                <a:solidFill>
                  <a:schemeClr val="dk1"/>
                </a:solidFill>
                <a:latin typeface="Calibri"/>
                <a:ea typeface="Calibri"/>
                <a:cs typeface="Calibri"/>
                <a:sym typeface="Calibri"/>
              </a:rPr>
              <a:t>Management Staff</a:t>
            </a:r>
            <a:r>
              <a:rPr b="0" i="0" lang="en-AU" sz="1800" u="none" cap="none" strike="noStrike">
                <a:solidFill>
                  <a:schemeClr val="dk1"/>
                </a:solidFill>
                <a:latin typeface="Calibri"/>
                <a:ea typeface="Calibri"/>
                <a:cs typeface="Calibri"/>
                <a:sym typeface="Calibri"/>
              </a:rPr>
              <a:t> – User </a:t>
            </a:r>
            <a:r>
              <a:rPr lang="en-AU" sz="1800"/>
              <a:t>managing information and </a:t>
            </a:r>
            <a:r>
              <a:rPr lang="en-AU" sz="1800"/>
              <a:t>editing</a:t>
            </a:r>
            <a:r>
              <a:rPr lang="en-AU" sz="1800"/>
              <a:t> data </a:t>
            </a:r>
            <a:endParaRPr sz="1800"/>
          </a:p>
          <a:p>
            <a:pPr indent="0" lvl="0" marL="0" marR="0" rtl="0" algn="l">
              <a:spcBef>
                <a:spcPts val="900"/>
              </a:spcBef>
              <a:spcAft>
                <a:spcPts val="0"/>
              </a:spcAft>
              <a:buClr>
                <a:schemeClr val="dk1"/>
              </a:buClr>
              <a:buSzPts val="2000"/>
              <a:buFont typeface="Arial"/>
              <a:buNone/>
            </a:pPr>
            <a:r>
              <a:rPr b="0" i="0" lang="en-AU" sz="1800" u="sng" cap="none" strike="noStrike">
                <a:solidFill>
                  <a:schemeClr val="dk1"/>
                </a:solidFill>
                <a:latin typeface="Calibri"/>
                <a:ea typeface="Calibri"/>
                <a:cs typeface="Calibri"/>
                <a:sym typeface="Calibri"/>
              </a:rPr>
              <a:t>Data Analyst</a:t>
            </a:r>
            <a:r>
              <a:rPr b="0" i="0" lang="en-AU" sz="1800" u="none" cap="none" strike="noStrike">
                <a:solidFill>
                  <a:schemeClr val="dk1"/>
                </a:solidFill>
                <a:latin typeface="Calibri"/>
                <a:ea typeface="Calibri"/>
                <a:cs typeface="Calibri"/>
                <a:sym typeface="Calibri"/>
              </a:rPr>
              <a:t> – User fetching data from database and </a:t>
            </a:r>
            <a:r>
              <a:rPr lang="en-AU" sz="1800"/>
              <a:t>adding or editing data</a:t>
            </a:r>
            <a:endParaRPr b="0" i="0" sz="1800" u="sng" cap="none" strike="noStrike">
              <a:solidFill>
                <a:schemeClr val="dk1"/>
              </a:solidFill>
              <a:latin typeface="Calibri"/>
              <a:ea typeface="Calibri"/>
              <a:cs typeface="Calibri"/>
              <a:sym typeface="Calibri"/>
            </a:endParaRPr>
          </a:p>
          <a:p>
            <a:pPr indent="0" lvl="0" marL="0" marR="0" rtl="0" algn="l">
              <a:spcBef>
                <a:spcPts val="9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spcBef>
                <a:spcPts val="9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89" name="Google Shape;89;p13"/>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9</a:t>
            </a:r>
            <a:endParaRPr sz="2000">
              <a:solidFill>
                <a:schemeClr val="dk1"/>
              </a:solidFill>
              <a:latin typeface="Calibri"/>
              <a:ea typeface="Calibri"/>
              <a:cs typeface="Calibri"/>
              <a:sym typeface="Calibri"/>
            </a:endParaRPr>
          </a:p>
        </p:txBody>
      </p:sp>
      <p:sp>
        <p:nvSpPr>
          <p:cNvPr id="183" name="Google Shape;183;p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Online Payment</a:t>
            </a:r>
            <a:endParaRPr sz="2800">
              <a:solidFill>
                <a:schemeClr val="lt1"/>
              </a:solidFill>
              <a:latin typeface="Calibri"/>
              <a:ea typeface="Calibri"/>
              <a:cs typeface="Calibri"/>
              <a:sym typeface="Calibri"/>
            </a:endParaRPr>
          </a:p>
        </p:txBody>
      </p:sp>
      <p:sp>
        <p:nvSpPr>
          <p:cNvPr id="184" name="Google Shape;184;p2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pay for a car rental online so that I can order a car at the convenience of my own home</a:t>
            </a:r>
            <a:endParaRPr/>
          </a:p>
        </p:txBody>
      </p:sp>
      <p:sp>
        <p:nvSpPr>
          <p:cNvPr id="185" name="Google Shape;185;p2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On the “Payment Page”, </a:t>
            </a:r>
            <a:r>
              <a:rPr lang="en-AU" sz="1700">
                <a:solidFill>
                  <a:schemeClr val="dk1"/>
                </a:solidFill>
                <a:latin typeface="Calibri"/>
                <a:ea typeface="Calibri"/>
                <a:cs typeface="Calibri"/>
                <a:sym typeface="Calibri"/>
              </a:rPr>
              <a:t>Button ”Cash” and “Online Payment”</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Clicking “Cash” will open up “Confirmation Page” with </a:t>
            </a:r>
            <a:r>
              <a:rPr lang="en-AU" sz="1700">
                <a:solidFill>
                  <a:schemeClr val="dk1"/>
                </a:solidFill>
                <a:latin typeface="Calibri"/>
                <a:ea typeface="Calibri"/>
                <a:cs typeface="Calibri"/>
                <a:sym typeface="Calibri"/>
              </a:rPr>
              <a:t>receipt</a:t>
            </a:r>
            <a:r>
              <a:rPr lang="en-AU" sz="1700">
                <a:solidFill>
                  <a:schemeClr val="dk1"/>
                </a:solidFill>
                <a:latin typeface="Calibri"/>
                <a:ea typeface="Calibri"/>
                <a:cs typeface="Calibri"/>
                <a:sym typeface="Calibri"/>
              </a:rPr>
              <a:t> and relevant information</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“Online Payment” will open up “Payment form” will different forms and options for payment.</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“Pay Now” and “Cancel”; Clicking “Pay Now” and successful payment will trigger “Confirmation Page” with receipt and relevant information</a:t>
            </a:r>
            <a:endParaRPr sz="1700">
              <a:solidFill>
                <a:schemeClr val="dk1"/>
              </a:solidFill>
              <a:latin typeface="Calibri"/>
              <a:ea typeface="Calibri"/>
              <a:cs typeface="Calibri"/>
              <a:sym typeface="Calibri"/>
            </a:endParaRPr>
          </a:p>
        </p:txBody>
      </p:sp>
      <p:sp>
        <p:nvSpPr>
          <p:cNvPr id="186" name="Google Shape;186;p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 2</a:t>
            </a:r>
            <a:endParaRPr sz="1400">
              <a:solidFill>
                <a:schemeClr val="dk1"/>
              </a:solidFill>
              <a:latin typeface="Calibri"/>
              <a:ea typeface="Calibri"/>
              <a:cs typeface="Calibri"/>
              <a:sym typeface="Calibri"/>
            </a:endParaRPr>
          </a:p>
        </p:txBody>
      </p:sp>
      <p:sp>
        <p:nvSpPr>
          <p:cNvPr id="187" name="Google Shape;187;p2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S</a:t>
            </a:r>
            <a:endParaRPr>
              <a:solidFill>
                <a:schemeClr val="dk1"/>
              </a:solidFill>
              <a:latin typeface="Calibri"/>
              <a:ea typeface="Calibri"/>
              <a:cs typeface="Calibri"/>
              <a:sym typeface="Calibri"/>
            </a:endParaRPr>
          </a:p>
        </p:txBody>
      </p:sp>
      <p:sp>
        <p:nvSpPr>
          <p:cNvPr id="188" name="Google Shape;188;p2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The payment options are Paypal, Bpay and Credit Card</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a customer is viewing information about a car, they are able to pay for renting it out online if its available and pick it up in store</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10</a:t>
            </a:r>
            <a:endParaRPr sz="2000">
              <a:solidFill>
                <a:schemeClr val="dk1"/>
              </a:solidFill>
              <a:latin typeface="Calibri"/>
              <a:ea typeface="Calibri"/>
              <a:cs typeface="Calibri"/>
              <a:sym typeface="Calibri"/>
            </a:endParaRPr>
          </a:p>
        </p:txBody>
      </p:sp>
      <p:sp>
        <p:nvSpPr>
          <p:cNvPr id="194" name="Google Shape;194;p2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Writing C</a:t>
            </a:r>
            <a:r>
              <a:rPr lang="en-AU" sz="2800">
                <a:solidFill>
                  <a:schemeClr val="lt1"/>
                </a:solidFill>
                <a:latin typeface="Calibri"/>
                <a:ea typeface="Calibri"/>
                <a:cs typeface="Calibri"/>
                <a:sym typeface="Calibri"/>
              </a:rPr>
              <a:t>ustomer Reviews</a:t>
            </a:r>
            <a:endParaRPr sz="2800">
              <a:solidFill>
                <a:schemeClr val="lt1"/>
              </a:solidFill>
              <a:latin typeface="Calibri"/>
              <a:ea typeface="Calibri"/>
              <a:cs typeface="Calibri"/>
              <a:sym typeface="Calibri"/>
            </a:endParaRPr>
          </a:p>
        </p:txBody>
      </p:sp>
      <p:sp>
        <p:nvSpPr>
          <p:cNvPr id="195" name="Google Shape;195;p2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management staff we want customers to be able to leave reviews on the car that they rented so that we can improve future customer experience</a:t>
            </a:r>
            <a:endParaRPr/>
          </a:p>
        </p:txBody>
      </p:sp>
      <p:sp>
        <p:nvSpPr>
          <p:cNvPr id="196" name="Google Shape;196;p2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“Add Review” button; open “Add Review” page. </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The customer can leave a star rating from 0 to 5 by clicking “Stars” and add a comment in “Comment Box”.</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“Confirm” button will add the review; pop-up “Success” and return to “Main Page”</a:t>
            </a:r>
            <a:endParaRPr sz="1700">
              <a:solidFill>
                <a:schemeClr val="dk1"/>
              </a:solidFill>
              <a:latin typeface="Calibri"/>
              <a:ea typeface="Calibri"/>
              <a:cs typeface="Calibri"/>
              <a:sym typeface="Calibri"/>
            </a:endParaRPr>
          </a:p>
        </p:txBody>
      </p:sp>
      <p:sp>
        <p:nvSpPr>
          <p:cNvPr id="197" name="Google Shape;197;p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 </a:t>
            </a:r>
            <a:r>
              <a:rPr lang="en-AU">
                <a:solidFill>
                  <a:schemeClr val="dk1"/>
                </a:solidFill>
                <a:latin typeface="Calibri"/>
                <a:ea typeface="Calibri"/>
                <a:cs typeface="Calibri"/>
                <a:sym typeface="Calibri"/>
              </a:rPr>
              <a:t>2</a:t>
            </a:r>
            <a:endParaRPr sz="1400">
              <a:solidFill>
                <a:schemeClr val="dk1"/>
              </a:solidFill>
              <a:latin typeface="Calibri"/>
              <a:ea typeface="Calibri"/>
              <a:cs typeface="Calibri"/>
              <a:sym typeface="Calibri"/>
            </a:endParaRPr>
          </a:p>
        </p:txBody>
      </p:sp>
      <p:sp>
        <p:nvSpPr>
          <p:cNvPr id="198" name="Google Shape;198;p23"/>
          <p:cNvSpPr/>
          <p:nvPr/>
        </p:nvSpPr>
        <p:spPr>
          <a:xfrm>
            <a:off x="8278287" y="109401"/>
            <a:ext cx="7968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S</a:t>
            </a:r>
            <a:endParaRPr>
              <a:solidFill>
                <a:schemeClr val="dk1"/>
              </a:solidFill>
              <a:latin typeface="Calibri"/>
              <a:ea typeface="Calibri"/>
              <a:cs typeface="Calibri"/>
              <a:sym typeface="Calibri"/>
            </a:endParaRPr>
          </a:p>
        </p:txBody>
      </p:sp>
      <p:sp>
        <p:nvSpPr>
          <p:cNvPr id="199" name="Google Shape;199;p2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600">
                <a:solidFill>
                  <a:schemeClr val="dk1"/>
                </a:solidFill>
                <a:latin typeface="Calibri"/>
                <a:ea typeface="Calibri"/>
                <a:cs typeface="Calibri"/>
                <a:sym typeface="Calibri"/>
              </a:rPr>
              <a:t>Notes</a:t>
            </a:r>
            <a:endParaRPr sz="1600"/>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Bad reviews will be followed up on by management staff to improve customer experience</a:t>
            </a:r>
            <a:endParaRPr sz="2000"/>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If bad reviews are resolved, the customer can amend their review</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a customer returns a car, they are invited to provide a quick review to the CRC staff</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11 </a:t>
            </a:r>
            <a:endParaRPr sz="2000">
              <a:solidFill>
                <a:schemeClr val="dk1"/>
              </a:solidFill>
              <a:latin typeface="Calibri"/>
              <a:ea typeface="Calibri"/>
              <a:cs typeface="Calibri"/>
              <a:sym typeface="Calibri"/>
            </a:endParaRPr>
          </a:p>
        </p:txBody>
      </p:sp>
      <p:sp>
        <p:nvSpPr>
          <p:cNvPr id="205" name="Google Shape;205;p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Viewing Customer Reviews</a:t>
            </a:r>
            <a:endParaRPr sz="2800">
              <a:solidFill>
                <a:schemeClr val="lt1"/>
              </a:solidFill>
              <a:latin typeface="Calibri"/>
              <a:ea typeface="Calibri"/>
              <a:cs typeface="Calibri"/>
              <a:sym typeface="Calibri"/>
            </a:endParaRPr>
          </a:p>
        </p:txBody>
      </p:sp>
      <p:sp>
        <p:nvSpPr>
          <p:cNvPr id="206" name="Google Shape;206;p2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see other customers reviews on cars that I’m interested in so that I can gauge the trustworthiness of the car</a:t>
            </a:r>
            <a:endParaRPr sz="2400">
              <a:solidFill>
                <a:schemeClr val="dk1"/>
              </a:solidFill>
              <a:latin typeface="Calibri"/>
              <a:ea typeface="Calibri"/>
              <a:cs typeface="Calibri"/>
              <a:sym typeface="Calibri"/>
            </a:endParaRPr>
          </a:p>
        </p:txBody>
      </p:sp>
      <p:sp>
        <p:nvSpPr>
          <p:cNvPr id="207" name="Google Shape;207;p2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When a customer is viewing “Car Details”, they can see all the reviews provided for that car at bottom of Page</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When a customer is viewing a “Car Details”, they will see an average star rating provided by the customers that have rented it previously at bottom of Page</a:t>
            </a:r>
            <a:endParaRPr sz="1700">
              <a:solidFill>
                <a:schemeClr val="dk1"/>
              </a:solidFill>
              <a:latin typeface="Calibri"/>
              <a:ea typeface="Calibri"/>
              <a:cs typeface="Calibri"/>
              <a:sym typeface="Calibri"/>
            </a:endParaRPr>
          </a:p>
        </p:txBody>
      </p:sp>
      <p:sp>
        <p:nvSpPr>
          <p:cNvPr id="208" name="Google Shape;208;p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Points:2</a:t>
            </a:r>
            <a:endParaRPr sz="1400">
              <a:solidFill>
                <a:schemeClr val="dk1"/>
              </a:solidFill>
              <a:latin typeface="Calibri"/>
              <a:ea typeface="Calibri"/>
              <a:cs typeface="Calibri"/>
              <a:sym typeface="Calibri"/>
            </a:endParaRPr>
          </a:p>
        </p:txBody>
      </p:sp>
      <p:sp>
        <p:nvSpPr>
          <p:cNvPr id="209" name="Google Shape;209;p2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S</a:t>
            </a:r>
            <a:endParaRPr>
              <a:solidFill>
                <a:schemeClr val="dk1"/>
              </a:solidFill>
              <a:latin typeface="Calibri"/>
              <a:ea typeface="Calibri"/>
              <a:cs typeface="Calibri"/>
              <a:sym typeface="Calibri"/>
            </a:endParaRPr>
          </a:p>
        </p:txBody>
      </p:sp>
      <p:sp>
        <p:nvSpPr>
          <p:cNvPr id="210" name="Google Shape;210;p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Unregistered users can also view other customer reviews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12 </a:t>
            </a:r>
            <a:endParaRPr sz="2000">
              <a:solidFill>
                <a:schemeClr val="dk1"/>
              </a:solidFill>
              <a:latin typeface="Calibri"/>
              <a:ea typeface="Calibri"/>
              <a:cs typeface="Calibri"/>
              <a:sym typeface="Calibri"/>
            </a:endParaRPr>
          </a:p>
        </p:txBody>
      </p:sp>
      <p:sp>
        <p:nvSpPr>
          <p:cNvPr id="216" name="Google Shape;216;p2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Editing and Adding Data</a:t>
            </a:r>
            <a:endParaRPr sz="2800">
              <a:solidFill>
                <a:schemeClr val="lt1"/>
              </a:solidFill>
              <a:latin typeface="Calibri"/>
              <a:ea typeface="Calibri"/>
              <a:cs typeface="Calibri"/>
              <a:sym typeface="Calibri"/>
            </a:endParaRPr>
          </a:p>
        </p:txBody>
      </p:sp>
      <p:sp>
        <p:nvSpPr>
          <p:cNvPr id="217" name="Google Shape;217;p2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data analyst I want to be able to fetch and edit data from the data source so that I can easily change data myself</a:t>
            </a:r>
            <a:endParaRPr sz="2400">
              <a:solidFill>
                <a:schemeClr val="dk1"/>
              </a:solidFill>
              <a:latin typeface="Calibri"/>
              <a:ea typeface="Calibri"/>
              <a:cs typeface="Calibri"/>
              <a:sym typeface="Calibri"/>
            </a:endParaRPr>
          </a:p>
        </p:txBody>
      </p:sp>
      <p:sp>
        <p:nvSpPr>
          <p:cNvPr id="218" name="Google Shape;218;p2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When an employee is signed in, they can edit data on a page</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link “Edit details” is displayed at the top for employees</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Employee can click ”Edit details” and replace information they want</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link “Save changes” is displayed for the employee, which will save the changes made when clicked</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link “Cancel” will be available for the employee, which will cancel changes made when clicked</a:t>
            </a:r>
            <a:endParaRPr/>
          </a:p>
          <a:p>
            <a:pPr indent="-71438" lvl="0" marL="179388" marR="0" rtl="0" algn="l">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sp>
        <p:nvSpPr>
          <p:cNvPr id="219" name="Google Shape;219;p2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Points:8</a:t>
            </a:r>
            <a:endParaRPr sz="1400">
              <a:solidFill>
                <a:schemeClr val="dk1"/>
              </a:solidFill>
              <a:latin typeface="Calibri"/>
              <a:ea typeface="Calibri"/>
              <a:cs typeface="Calibri"/>
              <a:sym typeface="Calibri"/>
            </a:endParaRPr>
          </a:p>
        </p:txBody>
      </p:sp>
      <p:sp>
        <p:nvSpPr>
          <p:cNvPr id="220" name="Google Shape;220;p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S</a:t>
            </a:r>
            <a:endParaRPr>
              <a:solidFill>
                <a:schemeClr val="dk1"/>
              </a:solidFill>
              <a:latin typeface="Calibri"/>
              <a:ea typeface="Calibri"/>
              <a:cs typeface="Calibri"/>
              <a:sym typeface="Calibri"/>
            </a:endParaRPr>
          </a:p>
        </p:txBody>
      </p:sp>
      <p:sp>
        <p:nvSpPr>
          <p:cNvPr id="221" name="Google Shape;221;p2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allows CRC staff to edit incorrect data and to add new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13</a:t>
            </a:r>
            <a:endParaRPr sz="2000">
              <a:solidFill>
                <a:schemeClr val="dk1"/>
              </a:solidFill>
              <a:latin typeface="Calibri"/>
              <a:ea typeface="Calibri"/>
              <a:cs typeface="Calibri"/>
              <a:sym typeface="Calibri"/>
            </a:endParaRPr>
          </a:p>
        </p:txBody>
      </p:sp>
      <p:sp>
        <p:nvSpPr>
          <p:cNvPr id="227" name="Google Shape;227;p2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Changing Profile Details</a:t>
            </a:r>
            <a:endParaRPr sz="2800">
              <a:solidFill>
                <a:schemeClr val="lt1"/>
              </a:solidFill>
              <a:latin typeface="Calibri"/>
              <a:ea typeface="Calibri"/>
              <a:cs typeface="Calibri"/>
              <a:sym typeface="Calibri"/>
            </a:endParaRPr>
          </a:p>
        </p:txBody>
      </p:sp>
      <p:sp>
        <p:nvSpPr>
          <p:cNvPr id="228" name="Google Shape;228;p2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access my profile so that I can view my account details and make changes if I need to </a:t>
            </a:r>
            <a:endParaRPr sz="2400">
              <a:solidFill>
                <a:schemeClr val="dk1"/>
              </a:solidFill>
              <a:latin typeface="Calibri"/>
              <a:ea typeface="Calibri"/>
              <a:cs typeface="Calibri"/>
              <a:sym typeface="Calibri"/>
            </a:endParaRPr>
          </a:p>
        </p:txBody>
      </p:sp>
      <p:sp>
        <p:nvSpPr>
          <p:cNvPr id="229" name="Google Shape;229;p2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link “My profile” is displayed for registered customers</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Clicking ”My profile” will direct the user to their profile displaying all their details</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The user can edit their personal information if they need to via “Edit Details” button.</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“Edit Details” will open “Edit Account” page</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The user can set their profile to private for privacy purposes via “Private my Account”</a:t>
            </a:r>
            <a:endParaRPr sz="1700">
              <a:solidFill>
                <a:schemeClr val="dk1"/>
              </a:solidFill>
              <a:latin typeface="Calibri"/>
              <a:ea typeface="Calibri"/>
              <a:cs typeface="Calibri"/>
              <a:sym typeface="Calibri"/>
            </a:endParaRPr>
          </a:p>
        </p:txBody>
      </p:sp>
      <p:sp>
        <p:nvSpPr>
          <p:cNvPr id="230" name="Google Shape;230;p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Points:4</a:t>
            </a:r>
            <a:endParaRPr sz="1400">
              <a:solidFill>
                <a:schemeClr val="dk1"/>
              </a:solidFill>
              <a:latin typeface="Calibri"/>
              <a:ea typeface="Calibri"/>
              <a:cs typeface="Calibri"/>
              <a:sym typeface="Calibri"/>
            </a:endParaRPr>
          </a:p>
        </p:txBody>
      </p:sp>
      <p:sp>
        <p:nvSpPr>
          <p:cNvPr id="231" name="Google Shape;231;p2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S</a:t>
            </a:r>
            <a:endParaRPr>
              <a:solidFill>
                <a:schemeClr val="dk1"/>
              </a:solidFill>
              <a:latin typeface="Calibri"/>
              <a:ea typeface="Calibri"/>
              <a:cs typeface="Calibri"/>
              <a:sym typeface="Calibri"/>
            </a:endParaRPr>
          </a:p>
        </p:txBody>
      </p:sp>
      <p:sp>
        <p:nvSpPr>
          <p:cNvPr id="232" name="Google Shape;232;p2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helps users update their information such as change of address or phone number</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Setting a profile to private will prevent other people from viewing their profile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14 </a:t>
            </a:r>
            <a:endParaRPr sz="2000">
              <a:solidFill>
                <a:schemeClr val="dk1"/>
              </a:solidFill>
              <a:latin typeface="Calibri"/>
              <a:ea typeface="Calibri"/>
              <a:cs typeface="Calibri"/>
              <a:sym typeface="Calibri"/>
            </a:endParaRPr>
          </a:p>
        </p:txBody>
      </p:sp>
      <p:sp>
        <p:nvSpPr>
          <p:cNvPr id="238" name="Google Shape;238;p2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Viewing Customer Profiles</a:t>
            </a:r>
            <a:endParaRPr sz="2800">
              <a:solidFill>
                <a:schemeClr val="lt1"/>
              </a:solidFill>
              <a:latin typeface="Calibri"/>
              <a:ea typeface="Calibri"/>
              <a:cs typeface="Calibri"/>
              <a:sym typeface="Calibri"/>
            </a:endParaRPr>
          </a:p>
        </p:txBody>
      </p:sp>
      <p:sp>
        <p:nvSpPr>
          <p:cNvPr id="239" name="Google Shape;239;p2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would like to see other customer profiles so that I can see their rental history and other information about them to help me determine which car I want to rent </a:t>
            </a:r>
            <a:endParaRPr sz="2400">
              <a:solidFill>
                <a:schemeClr val="dk1"/>
              </a:solidFill>
              <a:latin typeface="Calibri"/>
              <a:ea typeface="Calibri"/>
              <a:cs typeface="Calibri"/>
              <a:sym typeface="Calibri"/>
            </a:endParaRPr>
          </a:p>
        </p:txBody>
      </p:sp>
      <p:sp>
        <p:nvSpPr>
          <p:cNvPr id="240" name="Google Shape;240;p2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Clicking another “Customer’s Name” through comments will open that “Customer’s Profile” page</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If their profile is public, they will be able to see their past comments and reviews on cars</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If their profile is private, little information will be provided</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The user will be able to see the relevant information displayed for the customer’s profile</a:t>
            </a:r>
            <a:endParaRPr sz="1700">
              <a:solidFill>
                <a:schemeClr val="dk1"/>
              </a:solidFill>
              <a:latin typeface="Calibri"/>
              <a:ea typeface="Calibri"/>
              <a:cs typeface="Calibri"/>
              <a:sym typeface="Calibri"/>
            </a:endParaRPr>
          </a:p>
        </p:txBody>
      </p:sp>
      <p:sp>
        <p:nvSpPr>
          <p:cNvPr id="241" name="Google Shape;241;p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Points:2</a:t>
            </a:r>
            <a:endParaRPr sz="1400">
              <a:solidFill>
                <a:schemeClr val="dk1"/>
              </a:solidFill>
              <a:latin typeface="Calibri"/>
              <a:ea typeface="Calibri"/>
              <a:cs typeface="Calibri"/>
              <a:sym typeface="Calibri"/>
            </a:endParaRPr>
          </a:p>
        </p:txBody>
      </p:sp>
      <p:sp>
        <p:nvSpPr>
          <p:cNvPr id="242" name="Google Shape;242;p2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43" name="Google Shape;243;p2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customer will be able to view another customer’s rental history, rental reviews and cars they search for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15 </a:t>
            </a:r>
            <a:endParaRPr sz="2000">
              <a:solidFill>
                <a:schemeClr val="dk1"/>
              </a:solidFill>
              <a:latin typeface="Calibri"/>
              <a:ea typeface="Calibri"/>
              <a:cs typeface="Calibri"/>
              <a:sym typeface="Calibri"/>
            </a:endParaRPr>
          </a:p>
        </p:txBody>
      </p:sp>
      <p:sp>
        <p:nvSpPr>
          <p:cNvPr id="249" name="Google Shape;249;p2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Recommendations for Customers</a:t>
            </a:r>
            <a:endParaRPr sz="2800">
              <a:solidFill>
                <a:schemeClr val="lt1"/>
              </a:solidFill>
              <a:latin typeface="Calibri"/>
              <a:ea typeface="Calibri"/>
              <a:cs typeface="Calibri"/>
              <a:sym typeface="Calibri"/>
            </a:endParaRPr>
          </a:p>
        </p:txBody>
      </p:sp>
      <p:sp>
        <p:nvSpPr>
          <p:cNvPr id="250" name="Google Shape;250;p2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management staff we want to be able to see recommendations based on criteria that a customer gives so that they can make a final decision on what car to rent </a:t>
            </a:r>
            <a:endParaRPr sz="2400">
              <a:solidFill>
                <a:schemeClr val="dk1"/>
              </a:solidFill>
              <a:latin typeface="Calibri"/>
              <a:ea typeface="Calibri"/>
              <a:cs typeface="Calibri"/>
              <a:sym typeface="Calibri"/>
            </a:endParaRPr>
          </a:p>
        </p:txBody>
      </p:sp>
      <p:sp>
        <p:nvSpPr>
          <p:cNvPr id="251" name="Google Shape;251;p2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“Recommend me a Car” button</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button will open up “Recommend”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“Recommend” page filled with </a:t>
            </a:r>
            <a:r>
              <a:rPr lang="en-AU" sz="1700">
                <a:solidFill>
                  <a:schemeClr val="dk1"/>
                </a:solidFill>
                <a:latin typeface="Calibri"/>
                <a:ea typeface="Calibri"/>
                <a:cs typeface="Calibri"/>
                <a:sym typeface="Calibri"/>
              </a:rPr>
              <a:t>questionnaire</a:t>
            </a:r>
            <a:r>
              <a:rPr lang="en-AU" sz="1700">
                <a:solidFill>
                  <a:schemeClr val="dk1"/>
                </a:solidFill>
                <a:latin typeface="Calibri"/>
                <a:ea typeface="Calibri"/>
                <a:cs typeface="Calibri"/>
                <a:sym typeface="Calibri"/>
              </a:rPr>
              <a:t>. Completing questionnaire will open up “Results” page</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“Results” page with list of cars filtered based on questionnaire.  </a:t>
            </a:r>
            <a:endParaRPr sz="1700">
              <a:solidFill>
                <a:schemeClr val="dk1"/>
              </a:solidFill>
              <a:latin typeface="Calibri"/>
              <a:ea typeface="Calibri"/>
              <a:cs typeface="Calibri"/>
              <a:sym typeface="Calibri"/>
            </a:endParaRPr>
          </a:p>
        </p:txBody>
      </p:sp>
      <p:sp>
        <p:nvSpPr>
          <p:cNvPr id="252" name="Google Shape;252;p2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 2</a:t>
            </a:r>
            <a:endParaRPr sz="1400">
              <a:solidFill>
                <a:schemeClr val="dk1"/>
              </a:solidFill>
              <a:latin typeface="Calibri"/>
              <a:ea typeface="Calibri"/>
              <a:cs typeface="Calibri"/>
              <a:sym typeface="Calibri"/>
            </a:endParaRPr>
          </a:p>
        </p:txBody>
      </p:sp>
      <p:sp>
        <p:nvSpPr>
          <p:cNvPr id="253" name="Google Shape;253;p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54" name="Google Shape;254;p2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is based on the same criteria mentioned in the filter feature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16 </a:t>
            </a:r>
            <a:endParaRPr sz="2000">
              <a:solidFill>
                <a:schemeClr val="dk1"/>
              </a:solidFill>
              <a:latin typeface="Calibri"/>
              <a:ea typeface="Calibri"/>
              <a:cs typeface="Calibri"/>
              <a:sym typeface="Calibri"/>
            </a:endParaRPr>
          </a:p>
        </p:txBody>
      </p:sp>
      <p:sp>
        <p:nvSpPr>
          <p:cNvPr id="260" name="Google Shape;260;p2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Return Notification</a:t>
            </a:r>
            <a:endParaRPr sz="2800">
              <a:solidFill>
                <a:schemeClr val="lt1"/>
              </a:solidFill>
              <a:latin typeface="Calibri"/>
              <a:ea typeface="Calibri"/>
              <a:cs typeface="Calibri"/>
              <a:sym typeface="Calibri"/>
            </a:endParaRPr>
          </a:p>
        </p:txBody>
      </p:sp>
      <p:sp>
        <p:nvSpPr>
          <p:cNvPr id="261" name="Google Shape;261;p2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know when or where a car might be returned if it is not available at the time so that I can make a better decision if I want to rent it or not </a:t>
            </a:r>
            <a:endParaRPr sz="2400">
              <a:solidFill>
                <a:schemeClr val="dk1"/>
              </a:solidFill>
              <a:latin typeface="Calibri"/>
              <a:ea typeface="Calibri"/>
              <a:cs typeface="Calibri"/>
              <a:sym typeface="Calibri"/>
            </a:endParaRPr>
          </a:p>
        </p:txBody>
      </p:sp>
      <p:sp>
        <p:nvSpPr>
          <p:cNvPr id="262" name="Google Shape;262;p2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On “Car Details” page, t</a:t>
            </a:r>
            <a:r>
              <a:rPr lang="en-AU" sz="1700">
                <a:solidFill>
                  <a:schemeClr val="dk1"/>
                </a:solidFill>
                <a:latin typeface="Calibri"/>
                <a:ea typeface="Calibri"/>
                <a:cs typeface="Calibri"/>
                <a:sym typeface="Calibri"/>
              </a:rPr>
              <a:t>he registered user can click “Add to watchlist” to add that specific cars to “Watchlist</a:t>
            </a:r>
            <a:r>
              <a:rPr lang="en-AU"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“Watchlist” button on “Account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“Watchlist” will open up “Watchlist” Page and display all “favourite” cars.</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Any cars that become available will notify the User through “Watchlist”. “Watch list icon” will have distinct notification symbol. </a:t>
            </a:r>
            <a:endParaRPr sz="1700">
              <a:solidFill>
                <a:schemeClr val="dk1"/>
              </a:solidFill>
              <a:latin typeface="Calibri"/>
              <a:ea typeface="Calibri"/>
              <a:cs typeface="Calibri"/>
              <a:sym typeface="Calibri"/>
            </a:endParaRPr>
          </a:p>
        </p:txBody>
      </p:sp>
      <p:sp>
        <p:nvSpPr>
          <p:cNvPr id="263" name="Google Shape;263;p2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Points:4</a:t>
            </a:r>
            <a:endParaRPr sz="1400">
              <a:solidFill>
                <a:schemeClr val="dk1"/>
              </a:solidFill>
              <a:latin typeface="Calibri"/>
              <a:ea typeface="Calibri"/>
              <a:cs typeface="Calibri"/>
              <a:sym typeface="Calibri"/>
            </a:endParaRPr>
          </a:p>
        </p:txBody>
      </p:sp>
      <p:sp>
        <p:nvSpPr>
          <p:cNvPr id="264" name="Google Shape;264;p2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65" name="Google Shape;265;p2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customer could be notified on the car’s potential return location based on analytics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have access to a mobile application so that I can use the car rental service wherever I go without having to visit a website.</a:t>
            </a:r>
            <a:endParaRPr sz="2400">
              <a:solidFill>
                <a:schemeClr val="dk1"/>
              </a:solidFill>
              <a:latin typeface="Calibri"/>
              <a:ea typeface="Calibri"/>
              <a:cs typeface="Calibri"/>
              <a:sym typeface="Calibri"/>
            </a:endParaRPr>
          </a:p>
        </p:txBody>
      </p:sp>
      <p:sp>
        <p:nvSpPr>
          <p:cNvPr id="271" name="Google Shape;271;p3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17 </a:t>
            </a:r>
            <a:endParaRPr sz="2000">
              <a:solidFill>
                <a:schemeClr val="dk1"/>
              </a:solidFill>
              <a:latin typeface="Calibri"/>
              <a:ea typeface="Calibri"/>
              <a:cs typeface="Calibri"/>
              <a:sym typeface="Calibri"/>
            </a:endParaRPr>
          </a:p>
        </p:txBody>
      </p:sp>
      <p:sp>
        <p:nvSpPr>
          <p:cNvPr id="272" name="Google Shape;272;p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Mobile Application Access</a:t>
            </a:r>
            <a:endParaRPr sz="2800">
              <a:solidFill>
                <a:schemeClr val="lt1"/>
              </a:solidFill>
              <a:latin typeface="Calibri"/>
              <a:ea typeface="Calibri"/>
              <a:cs typeface="Calibri"/>
              <a:sym typeface="Calibri"/>
            </a:endParaRPr>
          </a:p>
        </p:txBody>
      </p:sp>
      <p:sp>
        <p:nvSpPr>
          <p:cNvPr id="273" name="Google Shape;273;p3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Mobile application is available on android and iOS</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Mobile application is fully functional - same features as the web interface</a:t>
            </a:r>
            <a:endParaRPr sz="1700">
              <a:solidFill>
                <a:schemeClr val="dk1"/>
              </a:solidFill>
              <a:latin typeface="Calibri"/>
              <a:ea typeface="Calibri"/>
              <a:cs typeface="Calibri"/>
              <a:sym typeface="Calibri"/>
            </a:endParaRPr>
          </a:p>
        </p:txBody>
      </p:sp>
      <p:sp>
        <p:nvSpPr>
          <p:cNvPr id="274" name="Google Shape;274;p3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a:t>
            </a:r>
            <a:r>
              <a:rPr lang="en-AU">
                <a:solidFill>
                  <a:schemeClr val="dk1"/>
                </a:solidFill>
                <a:latin typeface="Calibri"/>
                <a:ea typeface="Calibri"/>
                <a:cs typeface="Calibri"/>
                <a:sym typeface="Calibri"/>
              </a:rPr>
              <a:t>16</a:t>
            </a:r>
            <a:endParaRPr sz="1400">
              <a:solidFill>
                <a:schemeClr val="dk1"/>
              </a:solidFill>
              <a:latin typeface="Calibri"/>
              <a:ea typeface="Calibri"/>
              <a:cs typeface="Calibri"/>
              <a:sym typeface="Calibri"/>
            </a:endParaRPr>
          </a:p>
        </p:txBody>
      </p:sp>
      <p:sp>
        <p:nvSpPr>
          <p:cNvPr id="275" name="Google Shape;275;p3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76" name="Google Shape;276;p3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customer could receive </a:t>
            </a:r>
            <a:r>
              <a:rPr lang="en-AU" sz="2000">
                <a:solidFill>
                  <a:schemeClr val="dk1"/>
                </a:solidFill>
                <a:latin typeface="Calibri"/>
                <a:ea typeface="Calibri"/>
                <a:cs typeface="Calibri"/>
                <a:sym typeface="Calibri"/>
              </a:rPr>
              <a:t>notifications while the application is installed on their phone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customer could rent a car conveniently while travelling or on the go</a:t>
            </a:r>
            <a:r>
              <a:rPr lang="en-AU" sz="2000">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access a comment feature so that I can talk to other users about their experience without having to leave a review.</a:t>
            </a:r>
            <a:endParaRPr sz="2400">
              <a:solidFill>
                <a:schemeClr val="dk1"/>
              </a:solidFill>
              <a:latin typeface="Calibri"/>
              <a:ea typeface="Calibri"/>
              <a:cs typeface="Calibri"/>
              <a:sym typeface="Calibri"/>
            </a:endParaRPr>
          </a:p>
        </p:txBody>
      </p:sp>
      <p:sp>
        <p:nvSpPr>
          <p:cNvPr id="282" name="Google Shape;282;p3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18 </a:t>
            </a:r>
            <a:endParaRPr sz="2000">
              <a:solidFill>
                <a:schemeClr val="dk1"/>
              </a:solidFill>
              <a:latin typeface="Calibri"/>
              <a:ea typeface="Calibri"/>
              <a:cs typeface="Calibri"/>
              <a:sym typeface="Calibri"/>
            </a:endParaRPr>
          </a:p>
        </p:txBody>
      </p:sp>
      <p:sp>
        <p:nvSpPr>
          <p:cNvPr id="283" name="Google Shape;283;p3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Comment Features</a:t>
            </a:r>
            <a:endParaRPr sz="2800">
              <a:solidFill>
                <a:schemeClr val="lt1"/>
              </a:solidFill>
              <a:latin typeface="Calibri"/>
              <a:ea typeface="Calibri"/>
              <a:cs typeface="Calibri"/>
              <a:sym typeface="Calibri"/>
            </a:endParaRPr>
          </a:p>
        </p:txBody>
      </p:sp>
      <p:sp>
        <p:nvSpPr>
          <p:cNvPr id="284" name="Google Shape;284;p3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Comment button located on navigation bar</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When clicked, goes to comment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Users who are signed in are able to leave comments</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Users are able to view comments from other users</a:t>
            </a:r>
            <a:endParaRPr sz="1700">
              <a:solidFill>
                <a:schemeClr val="dk1"/>
              </a:solidFill>
              <a:latin typeface="Calibri"/>
              <a:ea typeface="Calibri"/>
              <a:cs typeface="Calibri"/>
              <a:sym typeface="Calibri"/>
            </a:endParaRPr>
          </a:p>
        </p:txBody>
      </p:sp>
      <p:sp>
        <p:nvSpPr>
          <p:cNvPr id="285" name="Google Shape;285;p3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a:t>
            </a:r>
            <a:r>
              <a:rPr lang="en-AU">
                <a:solidFill>
                  <a:schemeClr val="dk1"/>
                </a:solidFill>
                <a:latin typeface="Calibri"/>
                <a:ea typeface="Calibri"/>
                <a:cs typeface="Calibri"/>
                <a:sym typeface="Calibri"/>
              </a:rPr>
              <a:t>2</a:t>
            </a:r>
            <a:endParaRPr sz="1400">
              <a:solidFill>
                <a:schemeClr val="dk1"/>
              </a:solidFill>
              <a:latin typeface="Calibri"/>
              <a:ea typeface="Calibri"/>
              <a:cs typeface="Calibri"/>
              <a:sym typeface="Calibri"/>
            </a:endParaRPr>
          </a:p>
        </p:txBody>
      </p:sp>
      <p:sp>
        <p:nvSpPr>
          <p:cNvPr id="286" name="Google Shape;286;p3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87" name="Google Shape;287;p3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Management could delete comments to monitor negative behaviour</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 1</a:t>
            </a:r>
            <a:endParaRPr b="0" i="0" sz="2000" u="none" cap="none" strike="noStrike">
              <a:solidFill>
                <a:schemeClr val="dk1"/>
              </a:solidFill>
              <a:latin typeface="Calibri"/>
              <a:ea typeface="Calibri"/>
              <a:cs typeface="Calibri"/>
              <a:sym typeface="Calibri"/>
            </a:endParaRPr>
          </a:p>
        </p:txBody>
      </p:sp>
      <p:sp>
        <p:nvSpPr>
          <p:cNvPr id="95" name="Google Shape;95;p1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Creating a New Account</a:t>
            </a:r>
            <a:endParaRPr b="0" i="0" sz="2800" u="none" cap="none" strike="noStrike">
              <a:solidFill>
                <a:schemeClr val="lt1"/>
              </a:solidFill>
              <a:latin typeface="Calibri"/>
              <a:ea typeface="Calibri"/>
              <a:cs typeface="Calibri"/>
              <a:sym typeface="Calibri"/>
            </a:endParaRPr>
          </a:p>
        </p:txBody>
      </p:sp>
      <p:sp>
        <p:nvSpPr>
          <p:cNvPr id="96" name="Google Shape;96;p1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potential customer I want to be able to create a new account so that I can use the car rental services web interface</a:t>
            </a:r>
            <a:endParaRPr/>
          </a:p>
        </p:txBody>
      </p:sp>
      <p:sp>
        <p:nvSpPr>
          <p:cNvPr id="97" name="Google Shape;97;p1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200">
                <a:solidFill>
                  <a:schemeClr val="dk1"/>
                </a:solidFill>
                <a:latin typeface="Calibri"/>
                <a:ea typeface="Calibri"/>
                <a:cs typeface="Calibri"/>
                <a:sym typeface="Calibri"/>
              </a:rPr>
              <a:t>Acceptance Criteria</a:t>
            </a:r>
            <a:endParaRPr sz="1200"/>
          </a:p>
          <a:p>
            <a:pPr indent="-147637" lvl="0" marL="179387" marR="0" rtl="0" algn="l">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If not signed in, button at the top “Sign Up”</a:t>
            </a:r>
            <a:endParaRPr sz="1200">
              <a:solidFill>
                <a:schemeClr val="dk1"/>
              </a:solidFill>
              <a:latin typeface="Calibri"/>
              <a:ea typeface="Calibri"/>
              <a:cs typeface="Calibri"/>
              <a:sym typeface="Calibri"/>
            </a:endParaRPr>
          </a:p>
          <a:p>
            <a:pPr indent="-14763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click “Sign up”, “Account Creation” page will open</a:t>
            </a:r>
            <a:endParaRPr sz="1200">
              <a:solidFill>
                <a:schemeClr val="dk1"/>
              </a:solidFill>
              <a:latin typeface="Calibri"/>
              <a:ea typeface="Calibri"/>
              <a:cs typeface="Calibri"/>
              <a:sym typeface="Calibri"/>
            </a:endParaRPr>
          </a:p>
          <a:p>
            <a:pPr indent="-14763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“Account creation” page has </a:t>
            </a:r>
            <a:r>
              <a:rPr lang="en-AU" sz="1200">
                <a:solidFill>
                  <a:schemeClr val="dk1"/>
                </a:solidFill>
                <a:latin typeface="Calibri"/>
                <a:ea typeface="Calibri"/>
                <a:cs typeface="Calibri"/>
                <a:sym typeface="Calibri"/>
              </a:rPr>
              <a:t>fillable forms for username, email address, date of birth, gender, occupation, home address, phone number, password and confirmation of password.</a:t>
            </a:r>
            <a:endParaRPr sz="1200">
              <a:solidFill>
                <a:schemeClr val="dk1"/>
              </a:solidFill>
              <a:latin typeface="Calibri"/>
              <a:ea typeface="Calibri"/>
              <a:cs typeface="Calibri"/>
              <a:sym typeface="Calibri"/>
            </a:endParaRPr>
          </a:p>
          <a:p>
            <a:pPr indent="-14763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Button “Create Account” and “Cancel”; If forms filled, clicking “Create Account” open “Successfully created account” popup and return to “Main Page”</a:t>
            </a:r>
            <a:endParaRPr sz="1200">
              <a:solidFill>
                <a:schemeClr val="dk1"/>
              </a:solidFill>
              <a:latin typeface="Calibri"/>
              <a:ea typeface="Calibri"/>
              <a:cs typeface="Calibri"/>
              <a:sym typeface="Calibri"/>
            </a:endParaRPr>
          </a:p>
          <a:p>
            <a:pPr indent="-14763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not filled; “error message” pop-up. </a:t>
            </a:r>
            <a:endParaRPr sz="1200">
              <a:solidFill>
                <a:schemeClr val="dk1"/>
              </a:solidFill>
              <a:latin typeface="Calibri"/>
              <a:ea typeface="Calibri"/>
              <a:cs typeface="Calibri"/>
              <a:sym typeface="Calibri"/>
            </a:endParaRPr>
          </a:p>
          <a:p>
            <a:pPr indent="-14763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click “Cancel”; “Are you sure” pop-up. “Yes” and “Cancel” button. “Yes” - return to “Main Page” ; “Cancel” - return to form.</a:t>
            </a:r>
            <a:endParaRPr sz="1200">
              <a:solidFill>
                <a:schemeClr val="dk1"/>
              </a:solidFill>
              <a:latin typeface="Calibri"/>
              <a:ea typeface="Calibri"/>
              <a:cs typeface="Calibri"/>
              <a:sym typeface="Calibri"/>
            </a:endParaRPr>
          </a:p>
          <a:p>
            <a:pPr indent="0" lvl="0" marL="179387" marR="0" rtl="0" algn="l">
              <a:spcBef>
                <a:spcPts val="0"/>
              </a:spcBef>
              <a:spcAft>
                <a:spcPts val="0"/>
              </a:spcAft>
              <a:buNone/>
            </a:pPr>
            <a:r>
              <a:rPr lang="en-AU"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98" name="Google Shape;98;p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Points:4</a:t>
            </a:r>
            <a:endParaRPr sz="1400">
              <a:solidFill>
                <a:schemeClr val="dk1"/>
              </a:solidFill>
              <a:latin typeface="Calibri"/>
              <a:ea typeface="Calibri"/>
              <a:cs typeface="Calibri"/>
              <a:sym typeface="Calibri"/>
            </a:endParaRPr>
          </a:p>
        </p:txBody>
      </p:sp>
      <p:sp>
        <p:nvSpPr>
          <p:cNvPr id="99" name="Google Shape;99;p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00" name="Google Shape;100;p1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If there is enough time, server-side/user-side Data Validation should be implemented.</a:t>
            </a:r>
            <a:endParaRPr>
              <a:solidFill>
                <a:schemeClr val="dk1"/>
              </a:solidFill>
            </a:endParaRPr>
          </a:p>
          <a:p>
            <a:pPr indent="0" lvl="0" marL="179387" rtl="0">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message other users so that I can ask them more detailed questions about their rentals </a:t>
            </a:r>
            <a:endParaRPr sz="2400">
              <a:solidFill>
                <a:schemeClr val="dk1"/>
              </a:solidFill>
              <a:latin typeface="Calibri"/>
              <a:ea typeface="Calibri"/>
              <a:cs typeface="Calibri"/>
              <a:sym typeface="Calibri"/>
            </a:endParaRPr>
          </a:p>
        </p:txBody>
      </p:sp>
      <p:sp>
        <p:nvSpPr>
          <p:cNvPr id="293" name="Google Shape;293;p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19 </a:t>
            </a:r>
            <a:endParaRPr sz="2000">
              <a:solidFill>
                <a:schemeClr val="dk1"/>
              </a:solidFill>
              <a:latin typeface="Calibri"/>
              <a:ea typeface="Calibri"/>
              <a:cs typeface="Calibri"/>
              <a:sym typeface="Calibri"/>
            </a:endParaRPr>
          </a:p>
        </p:txBody>
      </p:sp>
      <p:sp>
        <p:nvSpPr>
          <p:cNvPr id="294" name="Google Shape;294;p3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Private messaging</a:t>
            </a:r>
            <a:endParaRPr sz="2800">
              <a:solidFill>
                <a:schemeClr val="lt1"/>
              </a:solidFill>
              <a:latin typeface="Calibri"/>
              <a:ea typeface="Calibri"/>
              <a:cs typeface="Calibri"/>
              <a:sym typeface="Calibri"/>
            </a:endParaRPr>
          </a:p>
        </p:txBody>
      </p:sp>
      <p:sp>
        <p:nvSpPr>
          <p:cNvPr id="295" name="Google Shape;295;p3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When a signed in user is viewing another user’s profile they can press a message button</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 is directed to a message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Once a message is written, they can send it</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Users can see messages sent to them, and be able to reply to them</a:t>
            </a:r>
            <a:endParaRPr sz="1700">
              <a:solidFill>
                <a:schemeClr val="dk1"/>
              </a:solidFill>
              <a:latin typeface="Calibri"/>
              <a:ea typeface="Calibri"/>
              <a:cs typeface="Calibri"/>
              <a:sym typeface="Calibri"/>
            </a:endParaRPr>
          </a:p>
        </p:txBody>
      </p:sp>
      <p:sp>
        <p:nvSpPr>
          <p:cNvPr id="296" name="Google Shape;296;p3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Points:8</a:t>
            </a:r>
            <a:endParaRPr sz="1400">
              <a:solidFill>
                <a:schemeClr val="dk1"/>
              </a:solidFill>
              <a:latin typeface="Calibri"/>
              <a:ea typeface="Calibri"/>
              <a:cs typeface="Calibri"/>
              <a:sym typeface="Calibri"/>
            </a:endParaRPr>
          </a:p>
        </p:txBody>
      </p:sp>
      <p:sp>
        <p:nvSpPr>
          <p:cNvPr id="297" name="Google Shape;297;p3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298" name="Google Shape;298;p3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t>Only users with public profile are able to be messaged</a:t>
            </a:r>
            <a:endParaRPr sz="2000"/>
          </a:p>
          <a:p>
            <a:pPr indent="-179387" lvl="0" marL="179387" marR="0" rtl="0" algn="l">
              <a:spcBef>
                <a:spcPts val="0"/>
              </a:spcBef>
              <a:spcAft>
                <a:spcPts val="0"/>
              </a:spcAft>
              <a:buClr>
                <a:schemeClr val="dk1"/>
              </a:buClr>
              <a:buSzPts val="2000"/>
              <a:buFont typeface="Arial"/>
              <a:buChar char="•"/>
            </a:pPr>
            <a:r>
              <a:rPr lang="en-AU" sz="2000"/>
              <a:t>Management are able to view messages - to prevent abuse, scamming, etc.</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access a range of opinions so that I can get advice to better inform my decision on renting cars.</a:t>
            </a:r>
            <a:endParaRPr sz="2400">
              <a:solidFill>
                <a:schemeClr val="dk1"/>
              </a:solidFill>
              <a:latin typeface="Calibri"/>
              <a:ea typeface="Calibri"/>
              <a:cs typeface="Calibri"/>
              <a:sym typeface="Calibri"/>
            </a:endParaRPr>
          </a:p>
        </p:txBody>
      </p:sp>
      <p:sp>
        <p:nvSpPr>
          <p:cNvPr id="304" name="Google Shape;304;p3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20 </a:t>
            </a:r>
            <a:endParaRPr sz="2000">
              <a:solidFill>
                <a:schemeClr val="dk1"/>
              </a:solidFill>
              <a:latin typeface="Calibri"/>
              <a:ea typeface="Calibri"/>
              <a:cs typeface="Calibri"/>
              <a:sym typeface="Calibri"/>
            </a:endParaRPr>
          </a:p>
        </p:txBody>
      </p:sp>
      <p:sp>
        <p:nvSpPr>
          <p:cNvPr id="305" name="Google Shape;305;p3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Forums and Discussion Feature</a:t>
            </a:r>
            <a:endParaRPr sz="2800">
              <a:solidFill>
                <a:schemeClr val="lt1"/>
              </a:solidFill>
              <a:latin typeface="Calibri"/>
              <a:ea typeface="Calibri"/>
              <a:cs typeface="Calibri"/>
              <a:sym typeface="Calibri"/>
            </a:endParaRPr>
          </a:p>
        </p:txBody>
      </p:sp>
      <p:sp>
        <p:nvSpPr>
          <p:cNvPr id="306" name="Google Shape;306;p3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Forum button on navigation bar</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the forum button will direct them to a discussion forum</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When the user is on the forums page they can view all the discussion topics being displayed</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If the user is signed in they can comment on topics and create them</a:t>
            </a:r>
            <a:endParaRPr sz="17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307" name="Google Shape;307;p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a:t>
            </a:r>
            <a:r>
              <a:rPr lang="en-AU">
                <a:solidFill>
                  <a:schemeClr val="dk1"/>
                </a:solidFill>
                <a:latin typeface="Calibri"/>
                <a:ea typeface="Calibri"/>
                <a:cs typeface="Calibri"/>
                <a:sym typeface="Calibri"/>
              </a:rPr>
              <a:t>8</a:t>
            </a:r>
            <a:endParaRPr sz="1400">
              <a:solidFill>
                <a:schemeClr val="dk1"/>
              </a:solidFill>
              <a:latin typeface="Calibri"/>
              <a:ea typeface="Calibri"/>
              <a:cs typeface="Calibri"/>
              <a:sym typeface="Calibri"/>
            </a:endParaRPr>
          </a:p>
        </p:txBody>
      </p:sp>
      <p:sp>
        <p:nvSpPr>
          <p:cNvPr id="308" name="Google Shape;308;p3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309" name="Google Shape;309;p3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185737" lvl="0" marL="179387" rtl="0">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Management staff are also able to delete topics or comments</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Arial"/>
              <a:buChar char="•"/>
            </a:pPr>
            <a:r>
              <a:rPr lang="en-AU" sz="1800"/>
              <a:t>Users could be emailed about posts on their topics</a:t>
            </a:r>
            <a:endParaRPr sz="1800"/>
          </a:p>
          <a:p>
            <a:pPr indent="-166687" lvl="0" marL="179387" marR="0" rtl="0" algn="l">
              <a:spcBef>
                <a:spcPts val="0"/>
              </a:spcBef>
              <a:spcAft>
                <a:spcPts val="0"/>
              </a:spcAft>
              <a:buClr>
                <a:schemeClr val="dk1"/>
              </a:buClr>
              <a:buSzPts val="1800"/>
              <a:buFont typeface="Arial"/>
              <a:buChar char="•"/>
            </a:pPr>
            <a:r>
              <a:rPr lang="en-AU" sz="1800"/>
              <a:t>Could have staff assigned to looking at the forums once in a while to monitor behaviour and improve customer experience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access the mobile version of the website so that I can use the features of the website without having to use a desktop or an app.</a:t>
            </a:r>
            <a:endParaRPr sz="2400">
              <a:solidFill>
                <a:schemeClr val="dk1"/>
              </a:solidFill>
              <a:latin typeface="Calibri"/>
              <a:ea typeface="Calibri"/>
              <a:cs typeface="Calibri"/>
              <a:sym typeface="Calibri"/>
            </a:endParaRPr>
          </a:p>
        </p:txBody>
      </p:sp>
      <p:sp>
        <p:nvSpPr>
          <p:cNvPr id="315" name="Google Shape;315;p3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21 </a:t>
            </a:r>
            <a:endParaRPr sz="2000">
              <a:solidFill>
                <a:schemeClr val="dk1"/>
              </a:solidFill>
              <a:latin typeface="Calibri"/>
              <a:ea typeface="Calibri"/>
              <a:cs typeface="Calibri"/>
              <a:sym typeface="Calibri"/>
            </a:endParaRPr>
          </a:p>
        </p:txBody>
      </p:sp>
      <p:sp>
        <p:nvSpPr>
          <p:cNvPr id="316" name="Google Shape;316;p3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Mobile Website Access</a:t>
            </a:r>
            <a:endParaRPr sz="2800">
              <a:solidFill>
                <a:schemeClr val="lt1"/>
              </a:solidFill>
              <a:latin typeface="Calibri"/>
              <a:ea typeface="Calibri"/>
              <a:cs typeface="Calibri"/>
              <a:sym typeface="Calibri"/>
            </a:endParaRPr>
          </a:p>
        </p:txBody>
      </p:sp>
      <p:sp>
        <p:nvSpPr>
          <p:cNvPr id="317" name="Google Shape;317;p3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When user accesses the website on their phone, they are redirected to the mobile website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Mobile website possesses the same features as the desktop version</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Mobile website is fully functional on popular web browsers for mobile devices.</a:t>
            </a:r>
            <a:endParaRPr sz="17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318" name="Google Shape;318;p3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a:t>
            </a:r>
            <a:r>
              <a:rPr lang="en-AU">
                <a:solidFill>
                  <a:schemeClr val="dk1"/>
                </a:solidFill>
                <a:latin typeface="Calibri"/>
                <a:ea typeface="Calibri"/>
                <a:cs typeface="Calibri"/>
                <a:sym typeface="Calibri"/>
              </a:rPr>
              <a:t>8</a:t>
            </a:r>
            <a:endParaRPr sz="1400">
              <a:solidFill>
                <a:schemeClr val="dk1"/>
              </a:solidFill>
              <a:latin typeface="Calibri"/>
              <a:ea typeface="Calibri"/>
              <a:cs typeface="Calibri"/>
              <a:sym typeface="Calibri"/>
            </a:endParaRPr>
          </a:p>
        </p:txBody>
      </p:sp>
      <p:sp>
        <p:nvSpPr>
          <p:cNvPr id="319" name="Google Shape;319;p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 C</a:t>
            </a:r>
            <a:endParaRPr>
              <a:solidFill>
                <a:schemeClr val="dk1"/>
              </a:solidFill>
              <a:latin typeface="Calibri"/>
              <a:ea typeface="Calibri"/>
              <a:cs typeface="Calibri"/>
              <a:sym typeface="Calibri"/>
            </a:endParaRPr>
          </a:p>
        </p:txBody>
      </p:sp>
      <p:sp>
        <p:nvSpPr>
          <p:cNvPr id="320" name="Google Shape;320;p3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a:t>This provides convenience for customers that don’t want to download the app or access it on their desktop computer</a:t>
            </a:r>
            <a:endParaRPr/>
          </a:p>
          <a:p>
            <a:pPr indent="-179387" lvl="0" marL="179387" marR="0" rtl="0" algn="l">
              <a:spcBef>
                <a:spcPts val="0"/>
              </a:spcBef>
              <a:spcAft>
                <a:spcPts val="0"/>
              </a:spcAft>
              <a:buClr>
                <a:schemeClr val="dk1"/>
              </a:buClr>
              <a:buSzPts val="2000"/>
              <a:buFont typeface="Arial"/>
              <a:buChar char="•"/>
            </a:pPr>
            <a:r>
              <a:rPr lang="en-AU"/>
              <a:t>Provides an edge over other services which don’t have a mobile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a:t>
            </a:r>
            <a:endParaRPr sz="2000">
              <a:solidFill>
                <a:schemeClr val="dk1"/>
              </a:solidFill>
              <a:latin typeface="Calibri"/>
              <a:ea typeface="Calibri"/>
              <a:cs typeface="Calibri"/>
              <a:sym typeface="Calibri"/>
            </a:endParaRPr>
          </a:p>
        </p:txBody>
      </p:sp>
      <p:sp>
        <p:nvSpPr>
          <p:cNvPr id="106" name="Google Shape;106;p1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Customer Access System</a:t>
            </a:r>
            <a:endParaRPr sz="2800">
              <a:solidFill>
                <a:schemeClr val="lt1"/>
              </a:solidFill>
              <a:latin typeface="Calibri"/>
              <a:ea typeface="Calibri"/>
              <a:cs typeface="Calibri"/>
              <a:sym typeface="Calibri"/>
            </a:endParaRPr>
          </a:p>
        </p:txBody>
      </p:sp>
      <p:sp>
        <p:nvSpPr>
          <p:cNvPr id="107" name="Google Shape;107;p1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potential customer I want to the car rental information to be accessible without logging in so that I can browse features without logging in</a:t>
            </a:r>
            <a:endParaRPr/>
          </a:p>
        </p:txBody>
      </p:sp>
      <p:sp>
        <p:nvSpPr>
          <p:cNvPr id="108" name="Google Shape;108;p1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User has access to “Main Page, “Sign In”, “Sign Up”, “Search Function/ List of Cars”, </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User able to open “Main Page”</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User able to click “Sign In” and open “Sign In”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 able to click “Sign Up” and open “Sign Up” page</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User able to search for a Car through “Search Function” and Open “Search Results” page </a:t>
            </a:r>
            <a:endParaRPr sz="1700">
              <a:solidFill>
                <a:schemeClr val="dk1"/>
              </a:solidFill>
              <a:latin typeface="Calibri"/>
              <a:ea typeface="Calibri"/>
              <a:cs typeface="Calibri"/>
              <a:sym typeface="Calibri"/>
            </a:endParaRPr>
          </a:p>
        </p:txBody>
      </p:sp>
      <p:sp>
        <p:nvSpPr>
          <p:cNvPr id="109" name="Google Shape;109;p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Points:2</a:t>
            </a:r>
            <a:endParaRPr sz="1400">
              <a:solidFill>
                <a:schemeClr val="dk1"/>
              </a:solidFill>
              <a:latin typeface="Calibri"/>
              <a:ea typeface="Calibri"/>
              <a:cs typeface="Calibri"/>
              <a:sym typeface="Calibri"/>
            </a:endParaRPr>
          </a:p>
        </p:txBody>
      </p:sp>
      <p:sp>
        <p:nvSpPr>
          <p:cNvPr id="110" name="Google Shape;110;p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11" name="Google Shape;111;p1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Every feature of the car rental web interface is available except for placing a booking or renting a car/ data analytics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3</a:t>
            </a:r>
            <a:endParaRPr sz="2000">
              <a:solidFill>
                <a:schemeClr val="dk1"/>
              </a:solidFill>
              <a:latin typeface="Calibri"/>
              <a:ea typeface="Calibri"/>
              <a:cs typeface="Calibri"/>
              <a:sym typeface="Calibri"/>
            </a:endParaRPr>
          </a:p>
        </p:txBody>
      </p:sp>
      <p:sp>
        <p:nvSpPr>
          <p:cNvPr id="117" name="Google Shape;117;p1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Different Levels of Authorisation for Login</a:t>
            </a:r>
            <a:endParaRPr sz="2800">
              <a:solidFill>
                <a:schemeClr val="lt1"/>
              </a:solidFill>
              <a:latin typeface="Calibri"/>
              <a:ea typeface="Calibri"/>
              <a:cs typeface="Calibri"/>
              <a:sym typeface="Calibri"/>
            </a:endParaRPr>
          </a:p>
        </p:txBody>
      </p:sp>
      <p:sp>
        <p:nvSpPr>
          <p:cNvPr id="118" name="Google Shape;118;p1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management staff I would like to have different levels of authorisation based on the type of user so that I can access the most relevant information to my role </a:t>
            </a:r>
            <a:endParaRPr/>
          </a:p>
        </p:txBody>
      </p:sp>
      <p:sp>
        <p:nvSpPr>
          <p:cNvPr id="119" name="Google Shape;119;p1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a:solidFill>
                  <a:schemeClr val="dk1"/>
                </a:solidFill>
                <a:latin typeface="Calibri"/>
                <a:ea typeface="Calibri"/>
                <a:cs typeface="Calibri"/>
                <a:sym typeface="Calibri"/>
              </a:rPr>
              <a:t>Acceptance Criteria</a:t>
            </a:r>
            <a:endParaRPr/>
          </a:p>
          <a:p>
            <a:pPr indent="-160338" lvl="0" marL="179388"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A “Log-in” link is displayed at the top page of the web interface</a:t>
            </a:r>
            <a:endParaRPr/>
          </a:p>
          <a:p>
            <a:pPr indent="-160337" lvl="0" marL="179387"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Clicking “Log in” will initiate the Login page</a:t>
            </a:r>
            <a:endParaRPr>
              <a:solidFill>
                <a:schemeClr val="dk1"/>
              </a:solidFill>
              <a:latin typeface="Calibri"/>
              <a:ea typeface="Calibri"/>
              <a:cs typeface="Calibri"/>
              <a:sym typeface="Calibri"/>
            </a:endParaRPr>
          </a:p>
          <a:p>
            <a:pPr indent="-16033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The user will fill in their credentials as per their role; Successfully login prompted with Pop-up and return to “Main Page”</a:t>
            </a:r>
            <a:endParaRPr>
              <a:solidFill>
                <a:schemeClr val="dk1"/>
              </a:solidFill>
              <a:latin typeface="Calibri"/>
              <a:ea typeface="Calibri"/>
              <a:cs typeface="Calibri"/>
              <a:sym typeface="Calibri"/>
            </a:endParaRPr>
          </a:p>
          <a:p>
            <a:pPr indent="-16033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If Customer - The user can access “Rent Car” on the “Car Details” page. Clicking “Rent Car” will send them to “Payment” Page</a:t>
            </a:r>
            <a:endParaRPr>
              <a:solidFill>
                <a:schemeClr val="dk1"/>
              </a:solidFill>
              <a:latin typeface="Calibri"/>
              <a:ea typeface="Calibri"/>
              <a:cs typeface="Calibri"/>
              <a:sym typeface="Calibri"/>
            </a:endParaRPr>
          </a:p>
          <a:p>
            <a:pPr indent="-16033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If Management - The user can access “Data Analytics”; Clicking on “Data Analytics” will send them to “Data Analytics” Page</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Points:4</a:t>
            </a:r>
            <a:endParaRPr sz="1400">
              <a:solidFill>
                <a:schemeClr val="dk1"/>
              </a:solidFill>
              <a:latin typeface="Calibri"/>
              <a:ea typeface="Calibri"/>
              <a:cs typeface="Calibri"/>
              <a:sym typeface="Calibri"/>
            </a:endParaRPr>
          </a:p>
        </p:txBody>
      </p:sp>
      <p:sp>
        <p:nvSpPr>
          <p:cNvPr id="121" name="Google Shape;121;p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22" name="Google Shape;122;p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different types of users are unregistered, registered and employee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type of user that logs in will have access to different features</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4</a:t>
            </a:r>
            <a:endParaRPr sz="2000">
              <a:solidFill>
                <a:schemeClr val="dk1"/>
              </a:solidFill>
              <a:latin typeface="Calibri"/>
              <a:ea typeface="Calibri"/>
              <a:cs typeface="Calibri"/>
              <a:sym typeface="Calibri"/>
            </a:endParaRPr>
          </a:p>
        </p:txBody>
      </p:sp>
      <p:sp>
        <p:nvSpPr>
          <p:cNvPr id="128" name="Google Shape;128;p1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Search for cars</a:t>
            </a:r>
            <a:endParaRPr sz="2800">
              <a:solidFill>
                <a:schemeClr val="lt1"/>
              </a:solidFill>
              <a:latin typeface="Calibri"/>
              <a:ea typeface="Calibri"/>
              <a:cs typeface="Calibri"/>
              <a:sym typeface="Calibri"/>
            </a:endParaRPr>
          </a:p>
        </p:txBody>
      </p:sp>
      <p:sp>
        <p:nvSpPr>
          <p:cNvPr id="129" name="Google Shape;129;p1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search for cars that match a specific keyword so that I can find cars that are relevant to what I want </a:t>
            </a:r>
            <a:endParaRPr/>
          </a:p>
        </p:txBody>
      </p:sp>
      <p:sp>
        <p:nvSpPr>
          <p:cNvPr id="130" name="Google Shape;130;p1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User can type into “Search Bar” for any keywords relating car. </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Successfully searching will open “Results Page”. </a:t>
            </a:r>
            <a:endParaRPr sz="17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“Results Page” will display car results relevant to their search input.</a:t>
            </a:r>
            <a:endParaRPr sz="1700">
              <a:solidFill>
                <a:schemeClr val="dk1"/>
              </a:solidFill>
              <a:latin typeface="Calibri"/>
              <a:ea typeface="Calibri"/>
              <a:cs typeface="Calibri"/>
              <a:sym typeface="Calibri"/>
            </a:endParaRPr>
          </a:p>
        </p:txBody>
      </p:sp>
      <p:sp>
        <p:nvSpPr>
          <p:cNvPr id="131" name="Google Shape;131;p1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Points:8</a:t>
            </a:r>
            <a:endParaRPr sz="1400">
              <a:solidFill>
                <a:schemeClr val="dk1"/>
              </a:solidFill>
              <a:latin typeface="Calibri"/>
              <a:ea typeface="Calibri"/>
              <a:cs typeface="Calibri"/>
              <a:sym typeface="Calibri"/>
            </a:endParaRPr>
          </a:p>
        </p:txBody>
      </p:sp>
      <p:sp>
        <p:nvSpPr>
          <p:cNvPr id="132" name="Google Shape;132;p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33" name="Google Shape;133;p1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keywords typed into the search box must be specific and not similar to another keyword</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5</a:t>
            </a:r>
            <a:endParaRPr sz="2000">
              <a:solidFill>
                <a:schemeClr val="dk1"/>
              </a:solidFill>
              <a:latin typeface="Calibri"/>
              <a:ea typeface="Calibri"/>
              <a:cs typeface="Calibri"/>
              <a:sym typeface="Calibri"/>
            </a:endParaRPr>
          </a:p>
        </p:txBody>
      </p:sp>
      <p:sp>
        <p:nvSpPr>
          <p:cNvPr id="139" name="Google Shape;139;p1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Filter Cars by detail</a:t>
            </a:r>
            <a:endParaRPr sz="2800">
              <a:solidFill>
                <a:schemeClr val="lt1"/>
              </a:solidFill>
              <a:latin typeface="Calibri"/>
              <a:ea typeface="Calibri"/>
              <a:cs typeface="Calibri"/>
              <a:sym typeface="Calibri"/>
            </a:endParaRPr>
          </a:p>
        </p:txBody>
      </p:sp>
      <p:sp>
        <p:nvSpPr>
          <p:cNvPr id="140" name="Google Shape;140;p1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filter details of the cars that I’m interested in so that I can determine which car is most suitable for me</a:t>
            </a:r>
            <a:endParaRPr/>
          </a:p>
        </p:txBody>
      </p:sp>
      <p:sp>
        <p:nvSpPr>
          <p:cNvPr id="141" name="Google Shape;141;p1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button “Advanced Search” is displayed next to “Search Bar” </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Clicking “Advanced Search” will modify the “Search Bar” and add filter checkboxes</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Checking checkboxes and clicking search without any keywords will open “Results” Page</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Checking checkboxes and clicking search with keywords will open “Results” Page</a:t>
            </a:r>
            <a:endParaRPr sz="1700">
              <a:solidFill>
                <a:schemeClr val="dk1"/>
              </a:solidFill>
              <a:latin typeface="Calibri"/>
              <a:ea typeface="Calibri"/>
              <a:cs typeface="Calibri"/>
              <a:sym typeface="Calibri"/>
            </a:endParaRPr>
          </a:p>
        </p:txBody>
      </p:sp>
      <p:sp>
        <p:nvSpPr>
          <p:cNvPr id="142" name="Google Shape;142;p1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Points:8</a:t>
            </a:r>
            <a:endParaRPr sz="1400">
              <a:solidFill>
                <a:schemeClr val="dk1"/>
              </a:solidFill>
              <a:latin typeface="Calibri"/>
              <a:ea typeface="Calibri"/>
              <a:cs typeface="Calibri"/>
              <a:sym typeface="Calibri"/>
            </a:endParaRPr>
          </a:p>
        </p:txBody>
      </p:sp>
      <p:sp>
        <p:nvSpPr>
          <p:cNvPr id="143" name="Google Shape;143;p18"/>
          <p:cNvSpPr/>
          <p:nvPr/>
        </p:nvSpPr>
        <p:spPr>
          <a:xfrm>
            <a:off x="8291988" y="109400"/>
            <a:ext cx="7833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44" name="Google Shape;144;p1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details that can be filtered are car make, model, series, series year, price brand new, engine size, fuel system, tank capacity, power, seating capacity, standard transmission, drive type, body type, wheelbase, pickup store address, pickup store state and availability</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6</a:t>
            </a:r>
            <a:endParaRPr sz="2000">
              <a:solidFill>
                <a:schemeClr val="dk1"/>
              </a:solidFill>
              <a:latin typeface="Calibri"/>
              <a:ea typeface="Calibri"/>
              <a:cs typeface="Calibri"/>
              <a:sym typeface="Calibri"/>
            </a:endParaRPr>
          </a:p>
        </p:txBody>
      </p:sp>
      <p:sp>
        <p:nvSpPr>
          <p:cNvPr id="150" name="Google Shape;150;p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Data Analytics</a:t>
            </a:r>
            <a:endParaRPr sz="2800">
              <a:solidFill>
                <a:schemeClr val="lt1"/>
              </a:solidFill>
              <a:latin typeface="Calibri"/>
              <a:ea typeface="Calibri"/>
              <a:cs typeface="Calibri"/>
              <a:sym typeface="Calibri"/>
            </a:endParaRPr>
          </a:p>
        </p:txBody>
      </p:sp>
      <p:sp>
        <p:nvSpPr>
          <p:cNvPr id="151" name="Google Shape;151;p1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management staff I would like to have access to data analysis functions so that I can gauge the performance of stores every month/year.</a:t>
            </a:r>
            <a:endParaRPr/>
          </a:p>
        </p:txBody>
      </p:sp>
      <p:sp>
        <p:nvSpPr>
          <p:cNvPr id="152" name="Google Shape;152;p1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A analytics page link will be available to management staff</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When viewed, user is able to choose a specific month and store (or all months/years/stores)</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The page will display car rental statistics for the selected store/time period</a:t>
            </a:r>
            <a:endParaRPr sz="1700">
              <a:solidFill>
                <a:schemeClr val="dk1"/>
              </a:solidFill>
              <a:latin typeface="Calibri"/>
              <a:ea typeface="Calibri"/>
              <a:cs typeface="Calibri"/>
              <a:sym typeface="Calibri"/>
            </a:endParaRPr>
          </a:p>
        </p:txBody>
      </p:sp>
      <p:sp>
        <p:nvSpPr>
          <p:cNvPr id="153" name="Google Shape;153;p1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Points:8</a:t>
            </a:r>
            <a:endParaRPr sz="1400">
              <a:solidFill>
                <a:schemeClr val="dk1"/>
              </a:solidFill>
              <a:latin typeface="Calibri"/>
              <a:ea typeface="Calibri"/>
              <a:cs typeface="Calibri"/>
              <a:sym typeface="Calibri"/>
            </a:endParaRPr>
          </a:p>
        </p:txBody>
      </p:sp>
      <p:sp>
        <p:nvSpPr>
          <p:cNvPr id="154" name="Google Shape;154;p1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55" name="Google Shape;155;p1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Data representation could vary - either tables or graphs; each are relatively simple to implement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7</a:t>
            </a:r>
            <a:endParaRPr sz="2000">
              <a:solidFill>
                <a:schemeClr val="dk1"/>
              </a:solidFill>
              <a:latin typeface="Calibri"/>
              <a:ea typeface="Calibri"/>
              <a:cs typeface="Calibri"/>
              <a:sym typeface="Calibri"/>
            </a:endParaRPr>
          </a:p>
        </p:txBody>
      </p:sp>
      <p:sp>
        <p:nvSpPr>
          <p:cNvPr id="161" name="Google Shape;161;p2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Status</a:t>
            </a:r>
            <a:endParaRPr sz="2800">
              <a:solidFill>
                <a:schemeClr val="lt1"/>
              </a:solidFill>
              <a:latin typeface="Calibri"/>
              <a:ea typeface="Calibri"/>
              <a:cs typeface="Calibri"/>
              <a:sym typeface="Calibri"/>
            </a:endParaRPr>
          </a:p>
        </p:txBody>
      </p:sp>
      <p:sp>
        <p:nvSpPr>
          <p:cNvPr id="162" name="Google Shape;162;p2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able to see which store a car is located in and its availability so that I can make a decision on whether to rent it or not</a:t>
            </a:r>
            <a:endParaRPr/>
          </a:p>
        </p:txBody>
      </p:sp>
      <p:sp>
        <p:nvSpPr>
          <p:cNvPr id="163" name="Google Shape;163;p2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When a car is being viewed directly or through a list, it will display its “Availability”; green = yes, red = no. </a:t>
            </a:r>
            <a:endParaRPr/>
          </a:p>
          <a:p>
            <a:pPr indent="-179388" lvl="0" marL="179388"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Once a car has been successfully returned, the user can see that its “Availability” will turn green (yes) and the store location provided. </a:t>
            </a:r>
            <a:endParaRPr/>
          </a:p>
        </p:txBody>
      </p:sp>
      <p:sp>
        <p:nvSpPr>
          <p:cNvPr id="164" name="Google Shape;164;p2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Points:2</a:t>
            </a:r>
            <a:endParaRPr sz="1400">
              <a:solidFill>
                <a:schemeClr val="dk1"/>
              </a:solidFill>
              <a:latin typeface="Calibri"/>
              <a:ea typeface="Calibri"/>
              <a:cs typeface="Calibri"/>
              <a:sym typeface="Calibri"/>
            </a:endParaRPr>
          </a:p>
        </p:txBody>
      </p:sp>
      <p:sp>
        <p:nvSpPr>
          <p:cNvPr id="165" name="Google Shape;165;p2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66" name="Google Shape;166;p2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 car will not be listed as available until it has had a final inspection by staff and then deemed returned</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8</a:t>
            </a:r>
            <a:endParaRPr sz="2000">
              <a:solidFill>
                <a:schemeClr val="dk1"/>
              </a:solidFill>
              <a:latin typeface="Calibri"/>
              <a:ea typeface="Calibri"/>
              <a:cs typeface="Calibri"/>
              <a:sym typeface="Calibri"/>
            </a:endParaRPr>
          </a:p>
        </p:txBody>
      </p:sp>
      <p:sp>
        <p:nvSpPr>
          <p:cNvPr id="172" name="Google Shape;172;p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Online Car Reservation</a:t>
            </a:r>
            <a:endParaRPr sz="2800">
              <a:solidFill>
                <a:schemeClr val="lt1"/>
              </a:solidFill>
              <a:latin typeface="Calibri"/>
              <a:ea typeface="Calibri"/>
              <a:cs typeface="Calibri"/>
              <a:sym typeface="Calibri"/>
            </a:endParaRPr>
          </a:p>
        </p:txBody>
      </p:sp>
      <p:sp>
        <p:nvSpPr>
          <p:cNvPr id="173" name="Google Shape;173;p2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reserve the car I want online so that I can be certain it will be available when I go into the store to rent it</a:t>
            </a:r>
            <a:endParaRPr/>
          </a:p>
        </p:txBody>
      </p:sp>
      <p:sp>
        <p:nvSpPr>
          <p:cNvPr id="174" name="Google Shape;174;p2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7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1700"/>
              <a:buFont typeface="Arial"/>
              <a:buChar char="•"/>
            </a:pPr>
            <a:r>
              <a:rPr lang="en-AU" sz="1700">
                <a:solidFill>
                  <a:schemeClr val="dk1"/>
                </a:solidFill>
                <a:latin typeface="Calibri"/>
                <a:ea typeface="Calibri"/>
                <a:cs typeface="Calibri"/>
                <a:sym typeface="Calibri"/>
              </a:rPr>
              <a:t>When a user is signed in and viewing a car’s details, they can click a “Reserve” button to reserve it.</a:t>
            </a:r>
            <a:endParaRPr sz="17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1700"/>
              <a:buFont typeface="Calibri"/>
              <a:buChar char="•"/>
            </a:pPr>
            <a:r>
              <a:rPr lang="en-AU" sz="1700">
                <a:solidFill>
                  <a:schemeClr val="dk1"/>
                </a:solidFill>
                <a:latin typeface="Calibri"/>
                <a:ea typeface="Calibri"/>
                <a:cs typeface="Calibri"/>
                <a:sym typeface="Calibri"/>
              </a:rPr>
              <a:t>Clicking “Reserve” button will open up “Payment Page”.</a:t>
            </a:r>
            <a:endParaRPr sz="1700">
              <a:solidFill>
                <a:schemeClr val="dk1"/>
              </a:solidFill>
              <a:latin typeface="Calibri"/>
              <a:ea typeface="Calibri"/>
              <a:cs typeface="Calibri"/>
              <a:sym typeface="Calibri"/>
            </a:endParaRPr>
          </a:p>
        </p:txBody>
      </p:sp>
      <p:sp>
        <p:nvSpPr>
          <p:cNvPr id="175" name="Google Shape;175;p2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1400">
                <a:solidFill>
                  <a:schemeClr val="dk1"/>
                </a:solidFill>
                <a:latin typeface="Calibri"/>
                <a:ea typeface="Calibri"/>
                <a:cs typeface="Calibri"/>
                <a:sym typeface="Calibri"/>
              </a:rPr>
              <a:t>Story Points:2</a:t>
            </a:r>
            <a:endParaRPr sz="1400">
              <a:solidFill>
                <a:schemeClr val="dk1"/>
              </a:solidFill>
              <a:latin typeface="Calibri"/>
              <a:ea typeface="Calibri"/>
              <a:cs typeface="Calibri"/>
              <a:sym typeface="Calibri"/>
            </a:endParaRPr>
          </a:p>
        </p:txBody>
      </p:sp>
      <p:sp>
        <p:nvSpPr>
          <p:cNvPr id="176" name="Google Shape;176;p2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a:solidFill>
                  <a:schemeClr val="dk1"/>
                </a:solidFill>
                <a:latin typeface="Calibri"/>
                <a:ea typeface="Calibri"/>
                <a:cs typeface="Calibri"/>
                <a:sym typeface="Calibri"/>
              </a:rPr>
              <a:t>Priority:</a:t>
            </a:r>
            <a:endParaRPr/>
          </a:p>
          <a:p>
            <a:pPr indent="0" lvl="0" marL="0" marR="0" rtl="0" algn="ctr">
              <a:spcBef>
                <a:spcPts val="0"/>
              </a:spcBef>
              <a:spcAft>
                <a:spcPts val="0"/>
              </a:spcAft>
              <a:buNone/>
            </a:pPr>
            <a:r>
              <a:rPr lang="en-AU">
                <a:solidFill>
                  <a:schemeClr val="dk1"/>
                </a:solidFill>
                <a:latin typeface="Calibri"/>
                <a:ea typeface="Calibri"/>
                <a:cs typeface="Calibri"/>
                <a:sym typeface="Calibri"/>
              </a:rPr>
              <a:t>M </a:t>
            </a:r>
            <a:endParaRPr>
              <a:solidFill>
                <a:schemeClr val="dk1"/>
              </a:solidFill>
              <a:latin typeface="Calibri"/>
              <a:ea typeface="Calibri"/>
              <a:cs typeface="Calibri"/>
              <a:sym typeface="Calibri"/>
            </a:endParaRPr>
          </a:p>
        </p:txBody>
      </p:sp>
      <p:sp>
        <p:nvSpPr>
          <p:cNvPr id="177" name="Google Shape;177;p2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Notes</a:t>
            </a:r>
            <a:endParaRPr sz="1800"/>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A customer can reserve a car online and pay for it in store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button to reserve a car will not be available for users with more than a certain amount of reservations</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