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9" r:id="rId4"/>
    <p:sldId id="258" r:id="rId5"/>
    <p:sldId id="260" r:id="rId6"/>
    <p:sldId id="261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03B1B01-B349-4684-9B2A-BF3AB1041E6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405E0A3-8035-40D1-A873-8340ABD5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1B01-B349-4684-9B2A-BF3AB1041E6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E0A3-8035-40D1-A873-8340ABD5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1B01-B349-4684-9B2A-BF3AB1041E6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E0A3-8035-40D1-A873-8340ABD5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32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1B01-B349-4684-9B2A-BF3AB1041E6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E0A3-8035-40D1-A873-8340ABD5ADB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2022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1B01-B349-4684-9B2A-BF3AB1041E6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E0A3-8035-40D1-A873-8340ABD5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03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1B01-B349-4684-9B2A-BF3AB1041E6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E0A3-8035-40D1-A873-8340ABD5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1B01-B349-4684-9B2A-BF3AB1041E6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E0A3-8035-40D1-A873-8340ABD5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25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1B01-B349-4684-9B2A-BF3AB1041E6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E0A3-8035-40D1-A873-8340ABD5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36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1B01-B349-4684-9B2A-BF3AB1041E6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E0A3-8035-40D1-A873-8340ABD5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9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1B01-B349-4684-9B2A-BF3AB1041E6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E0A3-8035-40D1-A873-8340ABD5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6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1B01-B349-4684-9B2A-BF3AB1041E6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E0A3-8035-40D1-A873-8340ABD5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1B01-B349-4684-9B2A-BF3AB1041E6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E0A3-8035-40D1-A873-8340ABD5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5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1B01-B349-4684-9B2A-BF3AB1041E6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E0A3-8035-40D1-A873-8340ABD5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2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1B01-B349-4684-9B2A-BF3AB1041E6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E0A3-8035-40D1-A873-8340ABD5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1B01-B349-4684-9B2A-BF3AB1041E6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E0A3-8035-40D1-A873-8340ABD5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2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1B01-B349-4684-9B2A-BF3AB1041E6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E0A3-8035-40D1-A873-8340ABD5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6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1B01-B349-4684-9B2A-BF3AB1041E6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E0A3-8035-40D1-A873-8340ABD5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B1B01-B349-4684-9B2A-BF3AB1041E6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E0A3-8035-40D1-A873-8340ABD5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3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90AF-4BC1-2E1C-698C-AE44E4CEB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vs. Waterfall: Understanding the Development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8D0B1-9D81-D975-7640-56AD19196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Hughes</a:t>
            </a:r>
          </a:p>
        </p:txBody>
      </p:sp>
    </p:spTree>
    <p:extLst>
      <p:ext uri="{BB962C8B-B14F-4D97-AF65-F5344CB8AC3E}">
        <p14:creationId xmlns:p14="http://schemas.microsoft.com/office/powerpoint/2010/main" val="246191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D835-77FD-6A35-BCF3-F4402E38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Slide: Understanding the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A2446-DCEF-DB63-E8ED-A0C2A9030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Definition: Waterfall model is a linear and sequential approach to software development where each phase must be completed before moving on to the next phase.</a:t>
            </a:r>
          </a:p>
          <a:p>
            <a:r>
              <a:rPr lang="en-US" dirty="0"/>
              <a:t>Phases of Waterfall Model:</a:t>
            </a:r>
          </a:p>
          <a:p>
            <a:r>
              <a:rPr lang="en-US" dirty="0"/>
              <a:t>Requirements: Clearly defined requirements are established.</a:t>
            </a:r>
          </a:p>
          <a:p>
            <a:r>
              <a:rPr lang="en-US" dirty="0"/>
              <a:t>Design: Software architecture is designed based on requirements.</a:t>
            </a:r>
          </a:p>
          <a:p>
            <a:r>
              <a:rPr lang="en-US" dirty="0"/>
              <a:t>Implementation: Actual coding of the software happens.</a:t>
            </a:r>
          </a:p>
          <a:p>
            <a:r>
              <a:rPr lang="en-US" dirty="0"/>
              <a:t>Verification: Testing phase where bugs are identified and fixed.</a:t>
            </a:r>
          </a:p>
          <a:p>
            <a:r>
              <a:rPr lang="en-US" dirty="0"/>
              <a:t>Maintenance: Post-deployment, the software undergoes maintenance to fix any issues or updates.</a:t>
            </a:r>
          </a:p>
          <a:p>
            <a:r>
              <a:rPr lang="en-US" dirty="0"/>
              <a:t>Characteristics: Rigidity: Once a phase is complete, it's challenging to go back and make changes. Documentation: Each phase has detailed documentation. Predictability: Ideal for projects with well-understood requirements.</a:t>
            </a:r>
          </a:p>
          <a:p>
            <a:r>
              <a:rPr lang="en-US" dirty="0"/>
              <a:t>When to use: Projects with clear, stable requirements. When a structured approach is necessary. When client and stakeholder feedback isn't frequent.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7905A-70BD-5950-E10C-8EC529FDE405}"/>
              </a:ext>
            </a:extLst>
          </p:cNvPr>
          <p:cNvSpPr txBox="1"/>
          <p:nvPr/>
        </p:nvSpPr>
        <p:spPr>
          <a:xfrm>
            <a:off x="9592573" y="5943600"/>
            <a:ext cx="145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(Royce, 1970)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1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87F7-13C1-D9EA-5510-BC9D7489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a Scrum-Agile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1E24-C724-6CD3-A222-26CB74BB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Product Owner: Represents stakeholders and ensures the team is working on the most valuable features. Ensures product aligns with customer needs and company goals.</a:t>
            </a:r>
          </a:p>
          <a:p>
            <a:r>
              <a:rPr lang="en-US" dirty="0"/>
              <a:t>Scrum Master: Ensures the team adheres to Scrum practices and removes any obstacles. Maintains team productivity and protects them from external interruptions.</a:t>
            </a:r>
          </a:p>
          <a:p>
            <a:r>
              <a:rPr lang="en-US" dirty="0"/>
              <a:t>Development Team: Professionals who execute tasks, develop, test, and deploy software. Core implementers, ensuring the product is functional and meets quality standards.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620F2-4F7D-81D7-BD52-62232D92FF70}"/>
              </a:ext>
            </a:extLst>
          </p:cNvPr>
          <p:cNvSpPr txBox="1"/>
          <p:nvPr/>
        </p:nvSpPr>
        <p:spPr>
          <a:xfrm>
            <a:off x="7950528" y="5943600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Schwaber</a:t>
            </a:r>
            <a:r>
              <a:rPr lang="en-US" dirty="0"/>
              <a:t> &amp; Sutherland, 2017)</a:t>
            </a:r>
          </a:p>
        </p:txBody>
      </p:sp>
    </p:spTree>
    <p:extLst>
      <p:ext uri="{BB962C8B-B14F-4D97-AF65-F5344CB8AC3E}">
        <p14:creationId xmlns:p14="http://schemas.microsoft.com/office/powerpoint/2010/main" val="133637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3B5B-2EC5-7B5D-38FD-6918A5CE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SDLC in an 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9F054-C799-408E-1687-9708BD64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Requirement gathering &amp; Backlog creation</a:t>
            </a:r>
            <a:r>
              <a:rPr lang="en-US" sz="1800" b="0" i="0" dirty="0">
                <a:effectLst/>
              </a:rPr>
              <a:t>: Collecting needs and converting them into a prioritized list.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Sprint Planning</a:t>
            </a:r>
            <a:r>
              <a:rPr lang="en-US" sz="1800" b="0" i="0" dirty="0">
                <a:effectLst/>
              </a:rPr>
              <a:t>: Deciding the scope for the upcoming sprint, selecting user stories from the backlog.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Implementation</a:t>
            </a:r>
            <a:r>
              <a:rPr lang="en-US" sz="1800" b="0" i="0" dirty="0">
                <a:effectLst/>
              </a:rPr>
              <a:t>: Coding, designing, integrating, ensuring that every piece aligns with the user story.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Testing</a:t>
            </a:r>
            <a:r>
              <a:rPr lang="en-US" sz="1800" b="0" i="0" dirty="0">
                <a:effectLst/>
              </a:rPr>
              <a:t>: Continuous testing for bugs, functionality, and user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Deployment</a:t>
            </a:r>
            <a:r>
              <a:rPr lang="en-US" sz="1800" b="0" i="0" dirty="0">
                <a:effectLst/>
              </a:rPr>
              <a:t>: Regular releases of software increments to ensure working software is always available.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Review &amp; Retrospective</a:t>
            </a:r>
            <a:r>
              <a:rPr lang="en-US" sz="1800" b="0" i="0" dirty="0">
                <a:effectLst/>
              </a:rPr>
              <a:t>: Post-sprint analysis to gauge success and areas of improvement.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7A90C-0982-BF56-F66B-2D6E28473935}"/>
              </a:ext>
            </a:extLst>
          </p:cNvPr>
          <p:cNvSpPr txBox="1"/>
          <p:nvPr/>
        </p:nvSpPr>
        <p:spPr>
          <a:xfrm>
            <a:off x="9002951" y="5791201"/>
            <a:ext cx="204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(Sommerville, 2011)</a:t>
            </a:r>
          </a:p>
          <a:p>
            <a:r>
              <a:rPr lang="en-US" dirty="0"/>
              <a:t>(Rubin, 2013)</a:t>
            </a:r>
          </a:p>
        </p:txBody>
      </p:sp>
    </p:spTree>
    <p:extLst>
      <p:ext uri="{BB962C8B-B14F-4D97-AF65-F5344CB8AC3E}">
        <p14:creationId xmlns:p14="http://schemas.microsoft.com/office/powerpoint/2010/main" val="61691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AC0D-CE39-F334-5D09-06D3859F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6D400-5B41-EEBB-C53B-DBFC309C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vs. Iterative: Waterfall progresses in strict phases, while Agile has repetitive cycles.</a:t>
            </a:r>
          </a:p>
          <a:p>
            <a:r>
              <a:rPr lang="en-US" dirty="0"/>
              <a:t>Rigidity vs. Flexibility: Waterfall requires firm requirements upfront, whereas Agile allows for changes.</a:t>
            </a:r>
          </a:p>
          <a:p>
            <a:r>
              <a:rPr lang="en-US" dirty="0"/>
              <a:t>Example: If a client introduces a new feature request mid-project, Waterfall might require revisiting earlier phases, while Agile can adapt it in the next sprint.</a:t>
            </a:r>
          </a:p>
        </p:txBody>
      </p:sp>
    </p:spTree>
    <p:extLst>
      <p:ext uri="{BB962C8B-B14F-4D97-AF65-F5344CB8AC3E}">
        <p14:creationId xmlns:p14="http://schemas.microsoft.com/office/powerpoint/2010/main" val="193028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F8B2-E82A-2959-0780-F876EFE5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Waterfall or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0289-E6E2-B110-6AB3-118EAD50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Project size and complexity: Large, clearly-defined projects may benefit from Waterfall, while dynamic projects flourish with Agile.</a:t>
            </a:r>
          </a:p>
          <a:p>
            <a:r>
              <a:rPr lang="en-US" dirty="0"/>
              <a:t>Flexibility required: Rapidly changing markets or technology landscapes demand </a:t>
            </a:r>
            <a:r>
              <a:rPr lang="en-US" dirty="0" err="1"/>
              <a:t>Agile's</a:t>
            </a:r>
            <a:r>
              <a:rPr lang="en-US" dirty="0"/>
              <a:t> adaptability.</a:t>
            </a:r>
          </a:p>
          <a:p>
            <a:r>
              <a:rPr lang="en-US" dirty="0"/>
              <a:t>Client involvement: Agile promotes regular feedback, suitable for projects requiring frequent client touchpoints.</a:t>
            </a:r>
          </a:p>
          <a:p>
            <a:r>
              <a:rPr lang="en-US" dirty="0"/>
              <a:t>Timelines: Tight timelines may benefit from </a:t>
            </a:r>
            <a:r>
              <a:rPr lang="en-US" dirty="0" err="1"/>
              <a:t>Agile's</a:t>
            </a:r>
            <a:r>
              <a:rPr lang="en-US" dirty="0"/>
              <a:t> iterative releases, ensuring a functional product sooner.</a:t>
            </a:r>
          </a:p>
          <a:p>
            <a:r>
              <a:rPr lang="en-US" dirty="0"/>
              <a:t>Course lessons: Reflect on specific instances from the course where Agile offered a clear advantage or presented challenges.</a:t>
            </a:r>
          </a:p>
        </p:txBody>
      </p:sp>
    </p:spTree>
    <p:extLst>
      <p:ext uri="{BB962C8B-B14F-4D97-AF65-F5344CB8AC3E}">
        <p14:creationId xmlns:p14="http://schemas.microsoft.com/office/powerpoint/2010/main" val="105037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8B99-EFB0-DC36-E575-1272A3C5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5AEF1-9305-05D8-40F4-C6658C1E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Schwaber</a:t>
            </a:r>
            <a:r>
              <a:rPr lang="en-US" b="0" i="0" dirty="0">
                <a:effectLst/>
              </a:rPr>
              <a:t>, K., &amp; Sutherland, J. (2017). The Scrum Guide. Scrumguides.org.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Sommerville, I. (2011). Software Engineering (9th ed.). Addison-Wesley.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Rubin, K. S. (2013). Essential Scrum: A Practical Guide to the Most Popular Agile Process. Addison-Wesley.</a:t>
            </a:r>
          </a:p>
          <a:p>
            <a:r>
              <a:rPr lang="en-US" dirty="0"/>
              <a:t>Royce, W. W. (1970). Managing the Development of Large Software Systems. Proceedings of IEEE WESCON, 1–9.</a:t>
            </a:r>
          </a:p>
        </p:txBody>
      </p:sp>
    </p:spTree>
    <p:extLst>
      <p:ext uri="{BB962C8B-B14F-4D97-AF65-F5344CB8AC3E}">
        <p14:creationId xmlns:p14="http://schemas.microsoft.com/office/powerpoint/2010/main" val="36434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79</TotalTime>
  <Words>615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Agile vs. Waterfall: Understanding the Development Approaches</vt:lpstr>
      <vt:lpstr>Slide: Understanding the Waterfall Model</vt:lpstr>
      <vt:lpstr>Roles in a Scrum-Agile Team</vt:lpstr>
      <vt:lpstr>Phases of SDLC in an Agile Approach</vt:lpstr>
      <vt:lpstr>Waterfall vs. Agile</vt:lpstr>
      <vt:lpstr>Choosing Waterfall or Agile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vs. Waterfall: Understanding the Development Approaches</dc:title>
  <dc:creator>Hughes, David</dc:creator>
  <cp:lastModifiedBy>Hughes, David</cp:lastModifiedBy>
  <cp:revision>1</cp:revision>
  <dcterms:created xsi:type="dcterms:W3CDTF">2023-08-12T12:05:47Z</dcterms:created>
  <dcterms:modified xsi:type="dcterms:W3CDTF">2023-08-12T13:24:59Z</dcterms:modified>
</cp:coreProperties>
</file>