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000662" cy="162004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1620036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00000" y="8764560"/>
            <a:ext cx="1620036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201240" y="316728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00000" y="876456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9201240" y="876456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52164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377760" y="3167280"/>
            <a:ext cx="52164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1855160" y="3167280"/>
            <a:ext cx="52164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900000" y="8764560"/>
            <a:ext cx="52164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6377760" y="8764560"/>
            <a:ext cx="52164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1855160" y="8764560"/>
            <a:ext cx="52164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00000" y="3167280"/>
            <a:ext cx="16200360" cy="1071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16200360" cy="1071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7905600" cy="1071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9201240" y="3167280"/>
            <a:ext cx="7905600" cy="1071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00000" y="648720"/>
            <a:ext cx="16200360" cy="8520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9201240" y="3167280"/>
            <a:ext cx="7905600" cy="1071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900000" y="876456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7905600" cy="1071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9201240" y="316728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9201240" y="876456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3959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00000" y="316728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201240" y="3167280"/>
            <a:ext cx="790560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900000" y="8764560"/>
            <a:ext cx="16200360" cy="511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380" spc="-1" strike="noStrike">
              <a:solidFill>
                <a:srgbClr val="2b318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4734080"/>
            <a:ext cx="18000360" cy="1465920"/>
          </a:xfrm>
          <a:prstGeom prst="rect">
            <a:avLst/>
          </a:prstGeom>
          <a:solidFill>
            <a:srgbClr val="4f5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7299360" y="14994720"/>
            <a:ext cx="104893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r">
              <a:lnSpc>
                <a:spcPct val="100000"/>
              </a:lnSpc>
            </a:pPr>
            <a:r>
              <a:rPr b="0" lang="en-GB" sz="1190" spc="-1" strike="noStrike">
                <a:solidFill>
                  <a:srgbClr val="ffffff"/>
                </a:solidFill>
                <a:latin typeface="Arial"/>
              </a:rPr>
              <a:t>www.poscoconsulting.com info@poscoconsulting.com</a:t>
            </a:r>
            <a:endParaRPr b="0" lang="en-GB" sz="119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GB" sz="1190" spc="-1" strike="noStrike">
                <a:solidFill>
                  <a:srgbClr val="ffffff"/>
                </a:solidFill>
                <a:latin typeface="Arial"/>
              </a:rPr>
              <a:t>Copyright © Posco Consulting Limited 2018. All rights reserved.</a:t>
            </a:r>
            <a:endParaRPr b="0" lang="en-GB" sz="1190" spc="-1" strike="noStrike">
              <a:latin typeface="Arial"/>
            </a:endParaRPr>
          </a:p>
        </p:txBody>
      </p:sp>
      <p:pic>
        <p:nvPicPr>
          <p:cNvPr id="2" name="Picture 9" descr=""/>
          <p:cNvPicPr/>
          <p:nvPr/>
        </p:nvPicPr>
        <p:blipFill>
          <a:blip r:embed="rId2"/>
          <a:stretch/>
        </p:blipFill>
        <p:spPr>
          <a:xfrm>
            <a:off x="636840" y="14955120"/>
            <a:ext cx="2648520" cy="106416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900000" y="648720"/>
            <a:ext cx="16200360" cy="18378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US" sz="2860" spc="-1" strike="noStrike">
                <a:solidFill>
                  <a:srgbClr val="2b3180"/>
                </a:solidFill>
                <a:latin typeface="Arial"/>
                <a:ea typeface="Open Sans"/>
              </a:rPr>
              <a:t>Click to </a:t>
            </a:r>
            <a:r>
              <a:rPr b="1" lang="en-US" sz="2860" spc="-1" strike="noStrike">
                <a:solidFill>
                  <a:srgbClr val="2b3180"/>
                </a:solidFill>
                <a:latin typeface="Arial"/>
                <a:ea typeface="Open Sans"/>
              </a:rPr>
              <a:t>edit </a:t>
            </a:r>
            <a:r>
              <a:rPr b="1" lang="en-US" sz="2860" spc="-1" strike="noStrike">
                <a:solidFill>
                  <a:srgbClr val="2b3180"/>
                </a:solidFill>
                <a:latin typeface="Arial"/>
                <a:ea typeface="Open Sans"/>
              </a:rPr>
              <a:t>Master </a:t>
            </a:r>
            <a:r>
              <a:rPr b="1" lang="en-US" sz="2860" spc="-1" strike="noStrike">
                <a:solidFill>
                  <a:srgbClr val="2b3180"/>
                </a:solidFill>
                <a:latin typeface="Arial"/>
                <a:ea typeface="Open Sans"/>
              </a:rPr>
              <a:t>title </a:t>
            </a:r>
            <a:r>
              <a:rPr b="1" lang="en-US" sz="2860" spc="-1" strike="noStrike">
                <a:solidFill>
                  <a:srgbClr val="2b3180"/>
                </a:solidFill>
                <a:latin typeface="Arial"/>
                <a:ea typeface="Open Sans"/>
              </a:rPr>
              <a:t>style</a:t>
            </a:r>
            <a:endParaRPr b="0" lang="en-US" sz="286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900000" y="3167280"/>
            <a:ext cx="16200360" cy="10716120"/>
          </a:xfrm>
          <a:prstGeom prst="rect">
            <a:avLst/>
          </a:prstGeom>
        </p:spPr>
        <p:txBody>
          <a:bodyPr>
            <a:noAutofit/>
          </a:bodyPr>
          <a:p>
            <a:pPr marL="407520" indent="-407160">
              <a:lnSpc>
                <a:spcPct val="100000"/>
              </a:lnSpc>
              <a:spcBef>
                <a:spcPts val="476"/>
              </a:spcBef>
              <a:buClr>
                <a:srgbClr val="4f5960"/>
              </a:buClr>
              <a:buFont typeface="Arial"/>
              <a:buChar char="•"/>
            </a:pPr>
            <a:r>
              <a:rPr b="0" lang="en-US" sz="2380" spc="-1" strike="noStrike">
                <a:solidFill>
                  <a:srgbClr val="2b3180"/>
                </a:solidFill>
                <a:latin typeface="Arial"/>
                <a:ea typeface="Open Sans"/>
              </a:rPr>
              <a:t>Edit Master text styles</a:t>
            </a:r>
            <a:endParaRPr b="0" lang="en-US" sz="2380" spc="-1" strike="noStrike">
              <a:solidFill>
                <a:srgbClr val="2b3180"/>
              </a:solidFill>
              <a:latin typeface="Arial"/>
            </a:endParaRPr>
          </a:p>
          <a:p>
            <a:pPr lvl="1" marL="883080" indent="-339480">
              <a:lnSpc>
                <a:spcPct val="100000"/>
              </a:lnSpc>
              <a:spcBef>
                <a:spcPts val="428"/>
              </a:spcBef>
              <a:buClr>
                <a:srgbClr val="4f5960"/>
              </a:buClr>
              <a:buFont typeface="Arial"/>
              <a:buChar char="–"/>
            </a:pPr>
            <a:r>
              <a:rPr b="0" lang="en-US" sz="2140" spc="-1" strike="noStrike">
                <a:solidFill>
                  <a:srgbClr val="2b3180"/>
                </a:solidFill>
                <a:latin typeface="Arial"/>
                <a:ea typeface="Open Sans"/>
              </a:rPr>
              <a:t>Second level</a:t>
            </a:r>
            <a:endParaRPr b="0" lang="en-US" sz="2140" spc="-1" strike="noStrike">
              <a:solidFill>
                <a:srgbClr val="2b3180"/>
              </a:solidFill>
              <a:latin typeface="Arial"/>
            </a:endParaRPr>
          </a:p>
          <a:p>
            <a:pPr lvl="2" marL="1358640" indent="-271440">
              <a:lnSpc>
                <a:spcPct val="100000"/>
              </a:lnSpc>
              <a:spcBef>
                <a:spcPts val="380"/>
              </a:spcBef>
              <a:buClr>
                <a:srgbClr val="4f5960"/>
              </a:buClr>
              <a:buFont typeface="Arial"/>
              <a:buChar char="•"/>
            </a:pPr>
            <a:r>
              <a:rPr b="0" lang="en-US" sz="1900" spc="-1" strike="noStrike">
                <a:solidFill>
                  <a:srgbClr val="2b3180"/>
                </a:solidFill>
                <a:latin typeface="Arial"/>
                <a:ea typeface="Open Sans"/>
              </a:rPr>
              <a:t>Third level</a:t>
            </a:r>
            <a:endParaRPr b="0" lang="en-US" sz="1900" spc="-1" strike="noStrike">
              <a:solidFill>
                <a:srgbClr val="2b3180"/>
              </a:solidFill>
              <a:latin typeface="Arial"/>
            </a:endParaRPr>
          </a:p>
          <a:p>
            <a:pPr lvl="3" marL="1902240" indent="-271440">
              <a:lnSpc>
                <a:spcPct val="100000"/>
              </a:lnSpc>
              <a:spcBef>
                <a:spcPts val="332"/>
              </a:spcBef>
              <a:buClr>
                <a:srgbClr val="4f5960"/>
              </a:buClr>
              <a:buFont typeface="Arial"/>
              <a:buChar char="–"/>
            </a:pPr>
            <a:r>
              <a:rPr b="0" lang="en-US" sz="1670" spc="-1" strike="noStrike">
                <a:solidFill>
                  <a:srgbClr val="2b3180"/>
                </a:solidFill>
                <a:latin typeface="Arial"/>
                <a:ea typeface="Open Sans"/>
              </a:rPr>
              <a:t>Fourth level</a:t>
            </a:r>
            <a:endParaRPr b="0" lang="en-US" sz="1670" spc="-1" strike="noStrike">
              <a:solidFill>
                <a:srgbClr val="2b3180"/>
              </a:solidFill>
              <a:latin typeface="Arial"/>
            </a:endParaRPr>
          </a:p>
          <a:p>
            <a:pPr lvl="4" marL="2445480" indent="-271440">
              <a:lnSpc>
                <a:spcPct val="100000"/>
              </a:lnSpc>
              <a:spcBef>
                <a:spcPts val="332"/>
              </a:spcBef>
              <a:buClr>
                <a:srgbClr val="4f5960"/>
              </a:buClr>
              <a:buFont typeface="Arial"/>
              <a:buChar char="»"/>
            </a:pPr>
            <a:r>
              <a:rPr b="0" lang="en-US" sz="1670" spc="-1" strike="noStrike">
                <a:solidFill>
                  <a:srgbClr val="2b3180"/>
                </a:solidFill>
                <a:latin typeface="Arial"/>
                <a:ea typeface="Open Sans"/>
              </a:rPr>
              <a:t>Fifth level</a:t>
            </a:r>
            <a:endParaRPr b="0" lang="en-US" sz="1670" spc="-1" strike="noStrike">
              <a:solidFill>
                <a:srgbClr val="2b318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943640" y="2707200"/>
            <a:ext cx="7992360" cy="11873520"/>
          </a:xfrm>
          <a:prstGeom prst="roundRect">
            <a:avLst>
              <a:gd name="adj" fmla="val 2582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CondorGP Underlying Layer Structure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 – Layers 1 to 4 implements this Structure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900000" y="648720"/>
            <a:ext cx="16200360" cy="183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Condo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rGP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Logic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al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Desig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n</a:t>
            </a:r>
            <a:br/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Underlyi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ng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Structure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and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Layers 1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to 4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Function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ality</a:t>
            </a:r>
            <a:br/>
            <a:br/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NOTE: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Each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layer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impleme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nts the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underlyi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ng Layer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Structure</a:t>
            </a:r>
            <a:endParaRPr b="0" lang="en-US" sz="204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170080" y="3180600"/>
            <a:ext cx="1119960" cy="112186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CondorGP  Events, Monitoring &amp; Data (E0)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Receive and store timestamped data from each Run Step for retrieval and analysis later</a:t>
            </a:r>
            <a:endParaRPr b="0" lang="en-GB" sz="102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Provide monitoring</a:t>
            </a:r>
            <a:endParaRPr b="0" lang="en-GB" sz="102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Trigger events based on data to link functionality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3615480" y="3180600"/>
            <a:ext cx="6119640" cy="5546520"/>
          </a:xfrm>
          <a:prstGeom prst="roundRect">
            <a:avLst>
              <a:gd name="adj" fmla="val 6169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Job definition and enqueuing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>
            <a:off x="3745800" y="3593160"/>
            <a:ext cx="1655280" cy="5017320"/>
          </a:xfrm>
          <a:prstGeom prst="roundRect">
            <a:avLst>
              <a:gd name="adj" fmla="val 735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Coordinator 1 – Specify (C1)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A. Stores data on each run step as it is undertaken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B. Data flows into and out of CondorGP Data 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Run the </a:t>
            </a: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Analysis 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on available data to output any Analysis Conclusions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Scales Analysis load if required, within limits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Runs </a:t>
            </a: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Experiment Specification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 (manual or automatic) to output Specifications and Priorities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Runs </a:t>
            </a: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Setup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 for each Experiment to output the Parameters needed for each Experiment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Queues Experiments for processing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6682680" y="3601080"/>
            <a:ext cx="2875680" cy="12301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1. Analysis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Provides insight into data available to guide the definition of future experiments</a:t>
            </a: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Undertake the many different analysis types</a:t>
            </a: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Visualise analyses </a:t>
            </a: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Provide analysis results</a:t>
            </a:r>
            <a:endParaRPr b="0" lang="en-GB" sz="1020" spc="-1" strike="noStrike">
              <a:latin typeface="Arial"/>
            </a:endParaRPr>
          </a:p>
        </p:txBody>
      </p:sp>
      <p:grpSp>
        <p:nvGrpSpPr>
          <p:cNvPr id="47" name="Group 7"/>
          <p:cNvGrpSpPr/>
          <p:nvPr/>
        </p:nvGrpSpPr>
        <p:grpSpPr>
          <a:xfrm>
            <a:off x="5295600" y="4408560"/>
            <a:ext cx="1449000" cy="489960"/>
            <a:chOff x="5295600" y="4408560"/>
            <a:chExt cx="1449000" cy="489960"/>
          </a:xfrm>
        </p:grpSpPr>
        <p:sp>
          <p:nvSpPr>
            <p:cNvPr id="48" name="CustomShape 8"/>
            <p:cNvSpPr/>
            <p:nvPr/>
          </p:nvSpPr>
          <p:spPr>
            <a:xfrm rot="5400000">
              <a:off x="5959080" y="3745080"/>
              <a:ext cx="122040" cy="144900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CustomShape 9"/>
            <p:cNvSpPr/>
            <p:nvPr/>
          </p:nvSpPr>
          <p:spPr>
            <a:xfrm>
              <a:off x="5412960" y="4497120"/>
              <a:ext cx="131508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Analysis Outputs &amp; Conclusions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50" name="Group 10"/>
          <p:cNvGrpSpPr/>
          <p:nvPr/>
        </p:nvGrpSpPr>
        <p:grpSpPr>
          <a:xfrm>
            <a:off x="5311800" y="3757680"/>
            <a:ext cx="1449000" cy="597960"/>
            <a:chOff x="5311800" y="3757680"/>
            <a:chExt cx="1449000" cy="597960"/>
          </a:xfrm>
        </p:grpSpPr>
        <p:sp>
          <p:nvSpPr>
            <p:cNvPr id="51" name="CustomShape 11"/>
            <p:cNvSpPr/>
            <p:nvPr/>
          </p:nvSpPr>
          <p:spPr>
            <a:xfrm flipH="1" rot="16200000">
              <a:off x="5974920" y="3094200"/>
              <a:ext cx="122040" cy="144900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12"/>
            <p:cNvSpPr/>
            <p:nvPr/>
          </p:nvSpPr>
          <p:spPr>
            <a:xfrm>
              <a:off x="5429520" y="3799440"/>
              <a:ext cx="131508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Data from previous experiments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53" name="Group 13"/>
          <p:cNvGrpSpPr/>
          <p:nvPr/>
        </p:nvGrpSpPr>
        <p:grpSpPr>
          <a:xfrm>
            <a:off x="5295600" y="7004160"/>
            <a:ext cx="4262040" cy="1606320"/>
            <a:chOff x="5295600" y="7004160"/>
            <a:chExt cx="4262040" cy="1606320"/>
          </a:xfrm>
        </p:grpSpPr>
        <p:sp>
          <p:nvSpPr>
            <p:cNvPr id="54" name="CustomShape 14"/>
            <p:cNvSpPr/>
            <p:nvPr/>
          </p:nvSpPr>
          <p:spPr>
            <a:xfrm>
              <a:off x="6681960" y="7004160"/>
              <a:ext cx="2875680" cy="1606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3. Setup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and checks for each experiment: Function and terminal sets, parameters, fitness functions, fitness tests, rulesets etc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distributed GP run variables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Confirms Parameters work without error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Outputs the GP run variables and parameters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55" name="Group 15"/>
            <p:cNvGrpSpPr/>
            <p:nvPr/>
          </p:nvGrpSpPr>
          <p:grpSpPr>
            <a:xfrm>
              <a:off x="5332680" y="7245360"/>
              <a:ext cx="1449000" cy="465840"/>
              <a:chOff x="5332680" y="7245360"/>
              <a:chExt cx="1449000" cy="465840"/>
            </a:xfrm>
          </p:grpSpPr>
          <p:sp>
            <p:nvSpPr>
              <p:cNvPr id="56" name="CustomShape 16"/>
              <p:cNvSpPr/>
              <p:nvPr/>
            </p:nvSpPr>
            <p:spPr>
              <a:xfrm flipH="1" rot="16200000">
                <a:off x="5995800" y="658188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7" name="CustomShape 17"/>
              <p:cNvSpPr/>
              <p:nvPr/>
            </p:nvSpPr>
            <p:spPr>
              <a:xfrm>
                <a:off x="5450400" y="730980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Experiment specifications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8" name="Group 18"/>
            <p:cNvGrpSpPr/>
            <p:nvPr/>
          </p:nvGrpSpPr>
          <p:grpSpPr>
            <a:xfrm>
              <a:off x="5295600" y="7930440"/>
              <a:ext cx="1449000" cy="608040"/>
              <a:chOff x="5295600" y="7930440"/>
              <a:chExt cx="1449000" cy="608040"/>
            </a:xfrm>
          </p:grpSpPr>
          <p:sp>
            <p:nvSpPr>
              <p:cNvPr id="59" name="CustomShape 19"/>
              <p:cNvSpPr/>
              <p:nvPr/>
            </p:nvSpPr>
            <p:spPr>
              <a:xfrm rot="5400000">
                <a:off x="5959080" y="726696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0" name="CustomShape 20"/>
              <p:cNvSpPr/>
              <p:nvPr/>
            </p:nvSpPr>
            <p:spPr>
              <a:xfrm>
                <a:off x="5412960" y="798228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All GP Variables for</a:t>
                </a:r>
                <a:endParaRPr b="0" lang="en-GB" sz="102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 </a:t>
                </a: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 Experiment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sp>
        <p:nvSpPr>
          <p:cNvPr id="61" name="CustomShape 21"/>
          <p:cNvSpPr/>
          <p:nvPr/>
        </p:nvSpPr>
        <p:spPr>
          <a:xfrm>
            <a:off x="6694920" y="4936320"/>
            <a:ext cx="2875680" cy="19299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2. Specification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Enable new experiment inputs (manual or automatic), e.g. new fitness function, new fitness tests, evolutionary inputs, living cell rulesets based on Analysis Conclusions</a:t>
            </a: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Defines experiment priorities</a:t>
            </a:r>
            <a:endParaRPr b="0" lang="en-GB" sz="102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buClr>
                <a:srgbClr val="ffffff"/>
              </a:buClr>
              <a:buFont typeface="StarSymbol"/>
              <a:buAutoNum type="alphaU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Specifies experiments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grpSp>
        <p:nvGrpSpPr>
          <p:cNvPr id="62" name="Group 22"/>
          <p:cNvGrpSpPr/>
          <p:nvPr/>
        </p:nvGrpSpPr>
        <p:grpSpPr>
          <a:xfrm>
            <a:off x="5308200" y="6221520"/>
            <a:ext cx="1449000" cy="666720"/>
            <a:chOff x="5308200" y="6221520"/>
            <a:chExt cx="1449000" cy="666720"/>
          </a:xfrm>
        </p:grpSpPr>
        <p:sp>
          <p:nvSpPr>
            <p:cNvPr id="63" name="CustomShape 23"/>
            <p:cNvSpPr/>
            <p:nvPr/>
          </p:nvSpPr>
          <p:spPr>
            <a:xfrm rot="5400000">
              <a:off x="5967720" y="5561640"/>
              <a:ext cx="129600" cy="144900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CustomShape 24"/>
            <p:cNvSpPr/>
            <p:nvPr/>
          </p:nvSpPr>
          <p:spPr>
            <a:xfrm>
              <a:off x="5425200" y="6331320"/>
              <a:ext cx="1315080" cy="5569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Experiment specifications and priorities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65" name="Group 25"/>
          <p:cNvGrpSpPr/>
          <p:nvPr/>
        </p:nvGrpSpPr>
        <p:grpSpPr>
          <a:xfrm>
            <a:off x="5324400" y="5648400"/>
            <a:ext cx="1449000" cy="473040"/>
            <a:chOff x="5324400" y="5648400"/>
            <a:chExt cx="1449000" cy="473040"/>
          </a:xfrm>
        </p:grpSpPr>
        <p:sp>
          <p:nvSpPr>
            <p:cNvPr id="66" name="CustomShape 26"/>
            <p:cNvSpPr/>
            <p:nvPr/>
          </p:nvSpPr>
          <p:spPr>
            <a:xfrm flipH="1" rot="16200000">
              <a:off x="5987520" y="4984920"/>
              <a:ext cx="122040" cy="144900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CustomShape 27"/>
            <p:cNvSpPr/>
            <p:nvPr/>
          </p:nvSpPr>
          <p:spPr>
            <a:xfrm>
              <a:off x="5441760" y="5720040"/>
              <a:ext cx="131508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Analysis Outputs &amp; Conclusions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68" name="Group 28"/>
          <p:cNvGrpSpPr/>
          <p:nvPr/>
        </p:nvGrpSpPr>
        <p:grpSpPr>
          <a:xfrm>
            <a:off x="5315760" y="5066280"/>
            <a:ext cx="1449000" cy="505080"/>
            <a:chOff x="5315760" y="5066280"/>
            <a:chExt cx="1449000" cy="505080"/>
          </a:xfrm>
        </p:grpSpPr>
        <p:sp>
          <p:nvSpPr>
            <p:cNvPr id="69" name="CustomShape 29"/>
            <p:cNvSpPr/>
            <p:nvPr/>
          </p:nvSpPr>
          <p:spPr>
            <a:xfrm flipH="1" rot="16200000">
              <a:off x="5978880" y="4402800"/>
              <a:ext cx="122040" cy="144900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" name="CustomShape 30"/>
            <p:cNvSpPr/>
            <p:nvPr/>
          </p:nvSpPr>
          <p:spPr>
            <a:xfrm>
              <a:off x="5433480" y="5169960"/>
              <a:ext cx="131508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Manual input for specification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71" name="Group 31"/>
          <p:cNvGrpSpPr/>
          <p:nvPr/>
        </p:nvGrpSpPr>
        <p:grpSpPr>
          <a:xfrm>
            <a:off x="3615480" y="8852760"/>
            <a:ext cx="6119640" cy="5546520"/>
            <a:chOff x="3615480" y="8852760"/>
            <a:chExt cx="6119640" cy="5546520"/>
          </a:xfrm>
        </p:grpSpPr>
        <p:sp>
          <p:nvSpPr>
            <p:cNvPr id="72" name="CustomShape 32"/>
            <p:cNvSpPr/>
            <p:nvPr/>
          </p:nvSpPr>
          <p:spPr>
            <a:xfrm>
              <a:off x="3615480" y="8852760"/>
              <a:ext cx="6119640" cy="5546520"/>
            </a:xfrm>
            <a:prstGeom prst="roundRect">
              <a:avLst>
                <a:gd name="adj" fmla="val 61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6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GP Evolution and Evaluation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73" name="CustomShape 33"/>
            <p:cNvSpPr/>
            <p:nvPr/>
          </p:nvSpPr>
          <p:spPr>
            <a:xfrm>
              <a:off x="6780240" y="12293640"/>
              <a:ext cx="2872440" cy="864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6. Evaluation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Evaluates each Individual 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Returns the Fitness of each Individual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74" name="CustomShape 34"/>
            <p:cNvSpPr/>
            <p:nvPr/>
          </p:nvSpPr>
          <p:spPr>
            <a:xfrm>
              <a:off x="6737760" y="9291960"/>
              <a:ext cx="2872440" cy="14227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4. Evolution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Initialises GP Run using Setup variables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Population of Individuals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Evolves Individuals based on improved fitness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Uses the Fitness Function to evaluate each individual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Checkpoints Populations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75" name="CustomShape 35"/>
            <p:cNvSpPr/>
            <p:nvPr/>
          </p:nvSpPr>
          <p:spPr>
            <a:xfrm>
              <a:off x="6744960" y="11059200"/>
              <a:ext cx="2872440" cy="769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5. Fitness Function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Enables specific evaluation(s) of individuals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Returns data on Evolutionary progress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76" name="Group 36"/>
            <p:cNvGrpSpPr/>
            <p:nvPr/>
          </p:nvGrpSpPr>
          <p:grpSpPr>
            <a:xfrm>
              <a:off x="8118720" y="11798640"/>
              <a:ext cx="1279440" cy="610200"/>
              <a:chOff x="8118720" y="11798640"/>
              <a:chExt cx="1279440" cy="610200"/>
            </a:xfrm>
          </p:grpSpPr>
          <p:sp>
            <p:nvSpPr>
              <p:cNvPr id="77" name="CustomShape 37"/>
              <p:cNvSpPr/>
              <p:nvPr/>
            </p:nvSpPr>
            <p:spPr>
              <a:xfrm>
                <a:off x="8118720" y="1179864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CustomShape 38"/>
              <p:cNvSpPr/>
              <p:nvPr/>
            </p:nvSpPr>
            <p:spPr>
              <a:xfrm>
                <a:off x="8204760" y="11852640"/>
                <a:ext cx="119340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ready for Evaluation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79" name="Group 39"/>
            <p:cNvGrpSpPr/>
            <p:nvPr/>
          </p:nvGrpSpPr>
          <p:grpSpPr>
            <a:xfrm>
              <a:off x="7082640" y="11776680"/>
              <a:ext cx="937080" cy="645840"/>
              <a:chOff x="7082640" y="11776680"/>
              <a:chExt cx="937080" cy="645840"/>
            </a:xfrm>
          </p:grpSpPr>
          <p:sp>
            <p:nvSpPr>
              <p:cNvPr id="80" name="CustomShape 40"/>
              <p:cNvSpPr/>
              <p:nvPr/>
            </p:nvSpPr>
            <p:spPr>
              <a:xfrm rot="10800000">
                <a:off x="7082640" y="1177668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" name="CustomShape 41"/>
              <p:cNvSpPr/>
              <p:nvPr/>
            </p:nvSpPr>
            <p:spPr>
              <a:xfrm>
                <a:off x="7164000" y="11866320"/>
                <a:ext cx="85572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82" name="CustomShape 42"/>
            <p:cNvSpPr/>
            <p:nvPr/>
          </p:nvSpPr>
          <p:spPr>
            <a:xfrm>
              <a:off x="6785640" y="13533840"/>
              <a:ext cx="2867040" cy="6865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7. Market data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Gather and provides market data as needed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83" name="Group 43"/>
            <p:cNvGrpSpPr/>
            <p:nvPr/>
          </p:nvGrpSpPr>
          <p:grpSpPr>
            <a:xfrm>
              <a:off x="7179120" y="13069080"/>
              <a:ext cx="2371320" cy="616320"/>
              <a:chOff x="7179120" y="13069080"/>
              <a:chExt cx="2371320" cy="616320"/>
            </a:xfrm>
          </p:grpSpPr>
          <p:sp>
            <p:nvSpPr>
              <p:cNvPr id="84" name="CustomShape 44"/>
              <p:cNvSpPr/>
              <p:nvPr/>
            </p:nvSpPr>
            <p:spPr>
              <a:xfrm rot="10800000">
                <a:off x="7179120" y="1306908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CustomShape 45"/>
              <p:cNvSpPr/>
              <p:nvPr/>
            </p:nvSpPr>
            <p:spPr>
              <a:xfrm>
                <a:off x="7240320" y="13284720"/>
                <a:ext cx="231012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Signal data (as required per Experiment)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86" name="Group 46"/>
            <p:cNvGrpSpPr/>
            <p:nvPr/>
          </p:nvGrpSpPr>
          <p:grpSpPr>
            <a:xfrm>
              <a:off x="8168760" y="10643040"/>
              <a:ext cx="1279440" cy="473400"/>
              <a:chOff x="8168760" y="10643040"/>
              <a:chExt cx="1279440" cy="473400"/>
            </a:xfrm>
          </p:grpSpPr>
          <p:sp>
            <p:nvSpPr>
              <p:cNvPr id="87" name="CustomShape 47"/>
              <p:cNvSpPr/>
              <p:nvPr/>
            </p:nvSpPr>
            <p:spPr>
              <a:xfrm>
                <a:off x="8168760" y="10643040"/>
                <a:ext cx="12168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8" name="CustomShape 48"/>
              <p:cNvSpPr/>
              <p:nvPr/>
            </p:nvSpPr>
            <p:spPr>
              <a:xfrm>
                <a:off x="8254800" y="10715040"/>
                <a:ext cx="119340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to be  Evaluated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89" name="Group 49"/>
            <p:cNvGrpSpPr/>
            <p:nvPr/>
          </p:nvGrpSpPr>
          <p:grpSpPr>
            <a:xfrm>
              <a:off x="7082640" y="10689120"/>
              <a:ext cx="937440" cy="556200"/>
              <a:chOff x="7082640" y="10689120"/>
              <a:chExt cx="937440" cy="556200"/>
            </a:xfrm>
          </p:grpSpPr>
          <p:sp>
            <p:nvSpPr>
              <p:cNvPr id="90" name="CustomShape 50"/>
              <p:cNvSpPr/>
              <p:nvPr/>
            </p:nvSpPr>
            <p:spPr>
              <a:xfrm rot="10800000">
                <a:off x="7082640" y="10689480"/>
                <a:ext cx="12168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1" name="CustomShape 51"/>
              <p:cNvSpPr/>
              <p:nvPr/>
            </p:nvSpPr>
            <p:spPr>
              <a:xfrm>
                <a:off x="7164360" y="10689120"/>
                <a:ext cx="85572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92" name="CustomShape 52"/>
            <p:cNvSpPr/>
            <p:nvPr/>
          </p:nvSpPr>
          <p:spPr>
            <a:xfrm>
              <a:off x="3739320" y="9153720"/>
              <a:ext cx="1653120" cy="5067000"/>
            </a:xfrm>
            <a:prstGeom prst="roundRect">
              <a:avLst>
                <a:gd name="adj" fmla="val 735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Coordinator 2 – Evolve (C2)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A. Stores data on each run step as it is undertaken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B. Data flows into and out of CondorGP Data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Ensure updates of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Market Data 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as needed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Takes Experiments and puts them into processing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GP Evolution and Evaluation 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for each Experiment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Scales Evolution and Evaluation load as required, within limits, to achieve progression specified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Best Individuals, and their Finesses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93" name="Group 53"/>
            <p:cNvGrpSpPr/>
            <p:nvPr/>
          </p:nvGrpSpPr>
          <p:grpSpPr>
            <a:xfrm>
              <a:off x="5338440" y="9364680"/>
              <a:ext cx="1447200" cy="605880"/>
              <a:chOff x="5338440" y="9364680"/>
              <a:chExt cx="1447200" cy="605880"/>
            </a:xfrm>
          </p:grpSpPr>
          <p:sp>
            <p:nvSpPr>
              <p:cNvPr id="94" name="CustomShape 54"/>
              <p:cNvSpPr/>
              <p:nvPr/>
            </p:nvSpPr>
            <p:spPr>
              <a:xfrm flipH="1" rot="16200000">
                <a:off x="6000840" y="8701920"/>
                <a:ext cx="12204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5" name="CustomShape 55"/>
              <p:cNvSpPr/>
              <p:nvPr/>
            </p:nvSpPr>
            <p:spPr>
              <a:xfrm>
                <a:off x="5455440" y="9414360"/>
                <a:ext cx="13132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All GP Variables for</a:t>
                </a:r>
                <a:endParaRPr b="0" lang="en-GB" sz="102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 </a:t>
                </a: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 Experiment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96" name="Group 56"/>
            <p:cNvGrpSpPr/>
            <p:nvPr/>
          </p:nvGrpSpPr>
          <p:grpSpPr>
            <a:xfrm>
              <a:off x="5321880" y="9900720"/>
              <a:ext cx="1447200" cy="309960"/>
              <a:chOff x="5321880" y="9900720"/>
              <a:chExt cx="1447200" cy="309960"/>
            </a:xfrm>
          </p:grpSpPr>
          <p:sp>
            <p:nvSpPr>
              <p:cNvPr id="97" name="CustomShape 57"/>
              <p:cNvSpPr/>
              <p:nvPr/>
            </p:nvSpPr>
            <p:spPr>
              <a:xfrm rot="5400000">
                <a:off x="5980680" y="9241920"/>
                <a:ext cx="12960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CustomShape 58"/>
              <p:cNvSpPr/>
              <p:nvPr/>
            </p:nvSpPr>
            <p:spPr>
              <a:xfrm>
                <a:off x="5438880" y="9964800"/>
                <a:ext cx="1313280" cy="24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GP Data Outputs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99" name="Group 59"/>
            <p:cNvGrpSpPr/>
            <p:nvPr/>
          </p:nvGrpSpPr>
          <p:grpSpPr>
            <a:xfrm>
              <a:off x="5330520" y="10328760"/>
              <a:ext cx="1447200" cy="619920"/>
              <a:chOff x="5330520" y="10328760"/>
              <a:chExt cx="1447200" cy="619920"/>
            </a:xfrm>
          </p:grpSpPr>
          <p:sp>
            <p:nvSpPr>
              <p:cNvPr id="100" name="CustomShape 60"/>
              <p:cNvSpPr/>
              <p:nvPr/>
            </p:nvSpPr>
            <p:spPr>
              <a:xfrm rot="5400000">
                <a:off x="5989320" y="9669960"/>
                <a:ext cx="12960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CustomShape 61"/>
              <p:cNvSpPr/>
              <p:nvPr/>
            </p:nvSpPr>
            <p:spPr>
              <a:xfrm>
                <a:off x="5447520" y="10392480"/>
                <a:ext cx="13132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Best Individuals and their Fitness scores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sp>
        <p:nvSpPr>
          <p:cNvPr id="102" name="CustomShape 62"/>
          <p:cNvSpPr/>
          <p:nvPr/>
        </p:nvSpPr>
        <p:spPr>
          <a:xfrm>
            <a:off x="13959360" y="2699640"/>
            <a:ext cx="1468800" cy="11879640"/>
          </a:xfrm>
          <a:prstGeom prst="roundRect">
            <a:avLst>
              <a:gd name="adj" fmla="val 6169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Layer 3: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Paper Trading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Objective: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Ongoing test of Living Cells via Paper Trading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Basis: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Testing Paper Trading Living Cells day by day on live market data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Output: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Evolved Individuals that are Living Cells that are reliable enough to be taken forward into the £ Trading layer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Setup: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Paper Trading, connected to day-end market data, with a daily run of the Living Cell.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Requires trading account, with ‘Paper’ facility.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Evolution does not take place.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Evaluation is over a &gt;6 months, over that time period the same Fitness outputs a for Layer 2 are tested.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Uses Living Cell Fitness Function, and Life &amp; Death Rules.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 Function, layer 3: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No Fitness applied the same as for Layer 2.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Same as for Layer 2.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Evaluation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Pure Life &amp; Death Rules for each Living Cells, at the end of each market trading day.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Market Data: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End of day data.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103" name="CustomShape 63"/>
          <p:cNvSpPr/>
          <p:nvPr/>
        </p:nvSpPr>
        <p:spPr>
          <a:xfrm>
            <a:off x="10526760" y="2699640"/>
            <a:ext cx="1468800" cy="11879640"/>
          </a:xfrm>
          <a:prstGeom prst="roundRect">
            <a:avLst>
              <a:gd name="adj" fmla="val 6169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Layer 1: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Trading Strategies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Objective: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Create many Trading Strategies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Basis: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Back-testing Trading Strategies on historical market data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Output: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Evolved Individuals that are useful Trading Strategies that can be taken forward into the Paper Trading layer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Setup: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Back-tests of Trading Strategy individuals.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Evolution and Evaluation can be undertaken as many times as needed, as not linked to market timing, as uses pure historical market data.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Uses simple financial Fitness Function.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 Function, layer 1: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Simple Fitness Function, where the individuals are wrapped with some additional code and sent for evaluation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CAR / MDD (Compound Annual Return / Maximum Draw Down).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Evaluation: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Simple back-test over a randomly selected set of historical market periods.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Market Data: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Historical data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104" name="CustomShape 64"/>
          <p:cNvSpPr/>
          <p:nvPr/>
        </p:nvSpPr>
        <p:spPr>
          <a:xfrm>
            <a:off x="12243240" y="2699640"/>
            <a:ext cx="1468800" cy="11879640"/>
          </a:xfrm>
          <a:prstGeom prst="roundRect">
            <a:avLst>
              <a:gd name="adj" fmla="val 6169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Layer 2: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Living Cells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Objective: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Establish robust and profitable Living Cells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Basis: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Back-testing Living Cells on historical market data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Output: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Evolved Individuals that are Living Cells that are reliable enough to be taken forward into the Paper Trading layer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Setup: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Back-tests of Living Cell individuals. These are  made up of an evolved Combiner that ‘decides on’ inputs from many, e.g. 10 Trading Strategies produced by Layer 1.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Evolution and Evaluation can be undertaken as many times as needed, as not linked to market timing, as uses pure historical market data.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Uses Living Cell Fitness Function, and Life &amp; Death Rules.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 Function, layer 2: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Living Cell Fitness applies, see below, and Life &amp; Death Rules that control the outcomes of trading results for the Living Cell (both successful and otherwise).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Fitness (tbc) is defined as: The sum of total cash reserves and total weekly revenue tapped, multiplied by number of trading periods alive.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Evaluation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Walk-forward testing to minimise overfitting and enable consistency over changing market conditions.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Market Data: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End of day data added to historical data.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105" name="CustomShape 65"/>
          <p:cNvSpPr/>
          <p:nvPr/>
        </p:nvSpPr>
        <p:spPr>
          <a:xfrm>
            <a:off x="15667920" y="2699640"/>
            <a:ext cx="1468800" cy="11879640"/>
          </a:xfrm>
          <a:prstGeom prst="roundRect">
            <a:avLst>
              <a:gd name="adj" fmla="val 6169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Layer 4: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£ Trading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Objective: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Run Living Cells that £ Trade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Basis: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Living Cells with full market connection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Output: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£ Trading Living Cells on the selected market indicators, returning a steady stream of revenue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Setup: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Pure running of Living Cells according to the Life &amp; Death Rules.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Of the GP Evolution and Evaluation, only Evaluation takes place, and this is the continued ‘alive existence’, i.e. daily running of the Living Cells.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 Function, layer 4: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No Fitness applied the same as for Layer 2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Fitness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Same as for Layer 2.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Evaluation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Pure Life &amp; Death Rules for each Living Cell, , at the end of each market trading day on the  real £ market.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Market Data: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End of day data.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grpSp>
        <p:nvGrpSpPr>
          <p:cNvPr id="106" name="Group 66"/>
          <p:cNvGrpSpPr/>
          <p:nvPr/>
        </p:nvGrpSpPr>
        <p:grpSpPr>
          <a:xfrm>
            <a:off x="2445480" y="7268040"/>
            <a:ext cx="1478160" cy="1202400"/>
            <a:chOff x="2445480" y="7268040"/>
            <a:chExt cx="1478160" cy="1202400"/>
          </a:xfrm>
        </p:grpSpPr>
        <p:sp>
          <p:nvSpPr>
            <p:cNvPr id="107" name="CustomShape 67"/>
            <p:cNvSpPr/>
            <p:nvPr/>
          </p:nvSpPr>
          <p:spPr>
            <a:xfrm flipV="1" rot="5400000">
              <a:off x="3132000" y="767844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" name="CustomShape 68"/>
            <p:cNvSpPr/>
            <p:nvPr/>
          </p:nvSpPr>
          <p:spPr>
            <a:xfrm>
              <a:off x="2445480" y="7268040"/>
              <a:ext cx="703440" cy="11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Data  for and back from each Run Step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109" name="CustomShape 69"/>
            <p:cNvSpPr/>
            <p:nvPr/>
          </p:nvSpPr>
          <p:spPr>
            <a:xfrm flipV="1" rot="16200000">
              <a:off x="3130200" y="749592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10" name="Group 70"/>
          <p:cNvGrpSpPr/>
          <p:nvPr/>
        </p:nvGrpSpPr>
        <p:grpSpPr>
          <a:xfrm>
            <a:off x="2445480" y="12776040"/>
            <a:ext cx="1478160" cy="1228320"/>
            <a:chOff x="2445480" y="12776040"/>
            <a:chExt cx="1478160" cy="1228320"/>
          </a:xfrm>
        </p:grpSpPr>
        <p:sp>
          <p:nvSpPr>
            <p:cNvPr id="111" name="CustomShape 71"/>
            <p:cNvSpPr/>
            <p:nvPr/>
          </p:nvSpPr>
          <p:spPr>
            <a:xfrm flipV="1" rot="5400000">
              <a:off x="3132000" y="1321236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2" name="CustomShape 72"/>
            <p:cNvSpPr/>
            <p:nvPr/>
          </p:nvSpPr>
          <p:spPr>
            <a:xfrm>
              <a:off x="2445480" y="12776040"/>
              <a:ext cx="703440" cy="11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Data  for and back from each Run Step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113" name="CustomShape 73"/>
            <p:cNvSpPr/>
            <p:nvPr/>
          </p:nvSpPr>
          <p:spPr>
            <a:xfrm flipV="1" rot="16200000">
              <a:off x="3130200" y="1302984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4" name="CustomShape 74"/>
          <p:cNvSpPr/>
          <p:nvPr/>
        </p:nvSpPr>
        <p:spPr>
          <a:xfrm rot="5400000">
            <a:off x="5989320" y="10391760"/>
            <a:ext cx="129600" cy="1447200"/>
          </a:xfrm>
          <a:prstGeom prst="downArrow">
            <a:avLst>
              <a:gd name="adj1" fmla="val 41095"/>
              <a:gd name="adj2" fmla="val 83394"/>
            </a:avLst>
          </a:prstGeom>
          <a:solidFill>
            <a:srgbClr val="7030a0"/>
          </a:solidFill>
          <a:ln>
            <a:solidFill>
              <a:srgbClr val="7030a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5"/>
          <p:cNvSpPr/>
          <p:nvPr/>
        </p:nvSpPr>
        <p:spPr>
          <a:xfrm>
            <a:off x="5447520" y="11114280"/>
            <a:ext cx="1313280" cy="55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Returns detailed Evolutionary data</a:t>
            </a:r>
            <a:endParaRPr b="0" lang="en-GB" sz="102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900000" y="648720"/>
            <a:ext cx="16200360" cy="183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Re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qui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res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up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dati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ng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pas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t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this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poi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nt</a:t>
            </a:r>
            <a:endParaRPr b="0" lang="en-US" sz="286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295640" y="3131640"/>
            <a:ext cx="5470560" cy="5123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959" spc="-1" strike="noStrike">
                <a:solidFill>
                  <a:srgbClr val="ffffff"/>
                </a:solidFill>
                <a:latin typeface="Calibri"/>
              </a:rPr>
              <a:t>UPDATE</a:t>
            </a:r>
            <a:endParaRPr b="0" lang="en-GB" sz="395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900000" y="648720"/>
            <a:ext cx="16200360" cy="183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CondorGP </a:t>
            </a: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Logical Design</a:t>
            </a:r>
            <a:br/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Fitness Functions, </a:t>
            </a:r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Layers 1, 2, 3 and 4</a:t>
            </a:r>
            <a:endParaRPr b="0" lang="en-US" sz="204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932360" y="2964600"/>
            <a:ext cx="3117600" cy="9169560"/>
          </a:xfrm>
          <a:prstGeom prst="roundRect">
            <a:avLst>
              <a:gd name="adj" fmla="val 3267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GP Evolution and Evaluation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5009400" y="5340960"/>
            <a:ext cx="2875680" cy="40924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Living Cell Back-test Fitness Function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The Living Cells consist of Combiner and selection of Trading Strategy inputs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Enables Evaluation via back-test evaluation of Living Cell individuals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Uses a consistent single market indicator’s historical data, using walk forward testing to avoid over-fitting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Fitness (tbc) is defined as: The sum of total cash reserves and total weekly revenue tapped, multiplied by number of trading periods alive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Life &amp; Death rules are applied every week throughout the  evaluation: </a:t>
            </a:r>
            <a:endParaRPr b="0" lang="en-GB" sz="1020" spc="-1" strike="noStrike">
              <a:latin typeface="Arial"/>
            </a:endParaRPr>
          </a:p>
          <a:p>
            <a:pPr lvl="1" marL="420480" indent="-193680">
              <a:lnSpc>
                <a:spcPct val="100000"/>
              </a:lnSpc>
              <a:buClr>
                <a:srgbClr val="ffffff"/>
              </a:buClr>
              <a:buFont typeface="Calibri"/>
              <a:buAutoNum type="alphaL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‘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Alive or Dead’: checks if the Living Cell has enough reserves to continue, and if not the Cell is ‘dead’</a:t>
            </a:r>
            <a:endParaRPr b="0" lang="en-GB" sz="1020" spc="-1" strike="noStrike">
              <a:latin typeface="Arial"/>
            </a:endParaRPr>
          </a:p>
          <a:p>
            <a:pPr lvl="1" marL="420480" indent="-193680">
              <a:lnSpc>
                <a:spcPct val="100000"/>
              </a:lnSpc>
              <a:buClr>
                <a:srgbClr val="ffffff"/>
              </a:buClr>
              <a:buFont typeface="Calibri"/>
              <a:buAutoNum type="alphaL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‘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Clone or not’: will clone the cell if reserves above a specified level</a:t>
            </a:r>
            <a:endParaRPr b="0" lang="en-GB" sz="1020" spc="-1" strike="noStrike">
              <a:latin typeface="Arial"/>
            </a:endParaRPr>
          </a:p>
          <a:p>
            <a:pPr lvl="1" marL="420480" indent="-193680">
              <a:lnSpc>
                <a:spcPct val="100000"/>
              </a:lnSpc>
              <a:buClr>
                <a:srgbClr val="ffffff"/>
              </a:buClr>
              <a:buFont typeface="Calibri"/>
              <a:buAutoNum type="alphaL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‘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Weekly Tapping’: A percentage of total revenue available that week is taken (N.B. this is the secure revenue generating mechanism)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50080" y="11557800"/>
            <a:ext cx="2870280" cy="3225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Market data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5002200" y="986976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Evaluation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Updates Market Data if required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Evaluates each Individual 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Returns the Fitness of each Individual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016960" y="361404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Evolution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Initialises GP Run using Setup variables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Creates Population of Individuals from Function and Terminal sets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Evolves Individuals based on improved fitness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Uses the Fitness Function to evaluate each individual</a:t>
            </a:r>
            <a:endParaRPr b="0" lang="en-GB" sz="1020" spc="-1" strike="noStrike">
              <a:latin typeface="Arial"/>
            </a:endParaRPr>
          </a:p>
        </p:txBody>
      </p:sp>
      <p:grpSp>
        <p:nvGrpSpPr>
          <p:cNvPr id="124" name="Group 7"/>
          <p:cNvGrpSpPr/>
          <p:nvPr/>
        </p:nvGrpSpPr>
        <p:grpSpPr>
          <a:xfrm>
            <a:off x="6435360" y="4896360"/>
            <a:ext cx="1280520" cy="549720"/>
            <a:chOff x="6435360" y="4896360"/>
            <a:chExt cx="1280520" cy="549720"/>
          </a:xfrm>
        </p:grpSpPr>
        <p:sp>
          <p:nvSpPr>
            <p:cNvPr id="125" name="CustomShape 8"/>
            <p:cNvSpPr/>
            <p:nvPr/>
          </p:nvSpPr>
          <p:spPr>
            <a:xfrm>
              <a:off x="6435360" y="48963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" name="CustomShape 9"/>
            <p:cNvSpPr/>
            <p:nvPr/>
          </p:nvSpPr>
          <p:spPr>
            <a:xfrm>
              <a:off x="6521040" y="4950720"/>
              <a:ext cx="11948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to be  Evaluated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27" name="Group 10"/>
          <p:cNvGrpSpPr/>
          <p:nvPr/>
        </p:nvGrpSpPr>
        <p:grpSpPr>
          <a:xfrm>
            <a:off x="5347440" y="4881960"/>
            <a:ext cx="938520" cy="645840"/>
            <a:chOff x="5347440" y="4881960"/>
            <a:chExt cx="938520" cy="645840"/>
          </a:xfrm>
        </p:grpSpPr>
        <p:sp>
          <p:nvSpPr>
            <p:cNvPr id="128" name="CustomShape 11"/>
            <p:cNvSpPr/>
            <p:nvPr/>
          </p:nvSpPr>
          <p:spPr>
            <a:xfrm rot="10800000">
              <a:off x="5347440" y="48819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" name="CustomShape 12"/>
            <p:cNvSpPr/>
            <p:nvPr/>
          </p:nvSpPr>
          <p:spPr>
            <a:xfrm>
              <a:off x="5429160" y="497160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30" name="Group 13"/>
          <p:cNvGrpSpPr/>
          <p:nvPr/>
        </p:nvGrpSpPr>
        <p:grpSpPr>
          <a:xfrm>
            <a:off x="5443920" y="11093400"/>
            <a:ext cx="2374560" cy="593280"/>
            <a:chOff x="5443920" y="11093400"/>
            <a:chExt cx="2374560" cy="593280"/>
          </a:xfrm>
        </p:grpSpPr>
        <p:sp>
          <p:nvSpPr>
            <p:cNvPr id="131" name="CustomShape 14"/>
            <p:cNvSpPr/>
            <p:nvPr/>
          </p:nvSpPr>
          <p:spPr>
            <a:xfrm rot="10800000">
              <a:off x="5443920" y="1109340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" name="CustomShape 15"/>
            <p:cNvSpPr/>
            <p:nvPr/>
          </p:nvSpPr>
          <p:spPr>
            <a:xfrm>
              <a:off x="5505480" y="11286000"/>
              <a:ext cx="231300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Signal data (as required per Experiment)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33" name="Group 16"/>
          <p:cNvGrpSpPr/>
          <p:nvPr/>
        </p:nvGrpSpPr>
        <p:grpSpPr>
          <a:xfrm>
            <a:off x="6384960" y="9409680"/>
            <a:ext cx="1280880" cy="610560"/>
            <a:chOff x="6384960" y="9409680"/>
            <a:chExt cx="1280880" cy="610560"/>
          </a:xfrm>
        </p:grpSpPr>
        <p:sp>
          <p:nvSpPr>
            <p:cNvPr id="134" name="CustomShape 17"/>
            <p:cNvSpPr/>
            <p:nvPr/>
          </p:nvSpPr>
          <p:spPr>
            <a:xfrm>
              <a:off x="6384960" y="940968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18"/>
            <p:cNvSpPr/>
            <p:nvPr/>
          </p:nvSpPr>
          <p:spPr>
            <a:xfrm>
              <a:off x="6471000" y="9464040"/>
              <a:ext cx="119484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ready for Evaluation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36" name="Group 19"/>
          <p:cNvGrpSpPr/>
          <p:nvPr/>
        </p:nvGrpSpPr>
        <p:grpSpPr>
          <a:xfrm>
            <a:off x="5347440" y="9388080"/>
            <a:ext cx="938520" cy="645840"/>
            <a:chOff x="5347440" y="9388080"/>
            <a:chExt cx="938520" cy="645840"/>
          </a:xfrm>
        </p:grpSpPr>
        <p:sp>
          <p:nvSpPr>
            <p:cNvPr id="137" name="CustomShape 20"/>
            <p:cNvSpPr/>
            <p:nvPr/>
          </p:nvSpPr>
          <p:spPr>
            <a:xfrm rot="10800000">
              <a:off x="5347440" y="938808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" name="CustomShape 21"/>
            <p:cNvSpPr/>
            <p:nvPr/>
          </p:nvSpPr>
          <p:spPr>
            <a:xfrm>
              <a:off x="5429160" y="947772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139" name="CustomShape 22"/>
          <p:cNvSpPr/>
          <p:nvPr/>
        </p:nvSpPr>
        <p:spPr>
          <a:xfrm>
            <a:off x="1399680" y="2964600"/>
            <a:ext cx="3117600" cy="9169560"/>
          </a:xfrm>
          <a:prstGeom prst="roundRect">
            <a:avLst>
              <a:gd name="adj" fmla="val 3267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GP Evolution and Evaluation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0" name="CustomShape 23"/>
          <p:cNvSpPr/>
          <p:nvPr/>
        </p:nvSpPr>
        <p:spPr>
          <a:xfrm>
            <a:off x="1476720" y="5340960"/>
            <a:ext cx="2875680" cy="258912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Trading Strategies Fitness Function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Enables Evaluation via back-testing each individual Trading Strategy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Uses a consistent single market indicator’s historical data over a relatively short period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Fitness is the CAR / MDD financial measure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1" name="CustomShape 24"/>
          <p:cNvSpPr/>
          <p:nvPr/>
        </p:nvSpPr>
        <p:spPr>
          <a:xfrm>
            <a:off x="1517400" y="9993240"/>
            <a:ext cx="2870280" cy="3225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Market data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2" name="CustomShape 25"/>
          <p:cNvSpPr/>
          <p:nvPr/>
        </p:nvSpPr>
        <p:spPr>
          <a:xfrm>
            <a:off x="1469880" y="830520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Evaluation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Updates Market Data if required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Evaluates each Individual 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Returns the Fitness of each Individual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43" name="CustomShape 26"/>
          <p:cNvSpPr/>
          <p:nvPr/>
        </p:nvSpPr>
        <p:spPr>
          <a:xfrm>
            <a:off x="1484280" y="361404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Evolution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Initialises GP Run using Setup variables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Creates Population of Individuals from Function and Terminal sets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Evolves Individuals based on improved fitness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Uses the Fitness Function to evaluate each individual</a:t>
            </a:r>
            <a:endParaRPr b="0" lang="en-GB" sz="1020" spc="-1" strike="noStrike">
              <a:latin typeface="Arial"/>
            </a:endParaRPr>
          </a:p>
        </p:txBody>
      </p:sp>
      <p:grpSp>
        <p:nvGrpSpPr>
          <p:cNvPr id="144" name="Group 27"/>
          <p:cNvGrpSpPr/>
          <p:nvPr/>
        </p:nvGrpSpPr>
        <p:grpSpPr>
          <a:xfrm>
            <a:off x="2902680" y="4896360"/>
            <a:ext cx="1280520" cy="549720"/>
            <a:chOff x="2902680" y="4896360"/>
            <a:chExt cx="1280520" cy="549720"/>
          </a:xfrm>
        </p:grpSpPr>
        <p:sp>
          <p:nvSpPr>
            <p:cNvPr id="145" name="CustomShape 28"/>
            <p:cNvSpPr/>
            <p:nvPr/>
          </p:nvSpPr>
          <p:spPr>
            <a:xfrm>
              <a:off x="2902680" y="48963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" name="CustomShape 29"/>
            <p:cNvSpPr/>
            <p:nvPr/>
          </p:nvSpPr>
          <p:spPr>
            <a:xfrm>
              <a:off x="2988360" y="4950720"/>
              <a:ext cx="11948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to be  Evaluated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47" name="Group 30"/>
          <p:cNvGrpSpPr/>
          <p:nvPr/>
        </p:nvGrpSpPr>
        <p:grpSpPr>
          <a:xfrm>
            <a:off x="1814760" y="4881960"/>
            <a:ext cx="938520" cy="645840"/>
            <a:chOff x="1814760" y="4881960"/>
            <a:chExt cx="938520" cy="645840"/>
          </a:xfrm>
        </p:grpSpPr>
        <p:sp>
          <p:nvSpPr>
            <p:cNvPr id="148" name="CustomShape 31"/>
            <p:cNvSpPr/>
            <p:nvPr/>
          </p:nvSpPr>
          <p:spPr>
            <a:xfrm rot="10800000">
              <a:off x="1814760" y="48819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" name="CustomShape 32"/>
            <p:cNvSpPr/>
            <p:nvPr/>
          </p:nvSpPr>
          <p:spPr>
            <a:xfrm>
              <a:off x="1896480" y="497160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50" name="Group 33"/>
          <p:cNvGrpSpPr/>
          <p:nvPr/>
        </p:nvGrpSpPr>
        <p:grpSpPr>
          <a:xfrm>
            <a:off x="1911240" y="9528840"/>
            <a:ext cx="2374560" cy="593280"/>
            <a:chOff x="1911240" y="9528840"/>
            <a:chExt cx="2374560" cy="593280"/>
          </a:xfrm>
        </p:grpSpPr>
        <p:sp>
          <p:nvSpPr>
            <p:cNvPr id="151" name="CustomShape 34"/>
            <p:cNvSpPr/>
            <p:nvPr/>
          </p:nvSpPr>
          <p:spPr>
            <a:xfrm rot="10800000">
              <a:off x="1911240" y="952884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" name="CustomShape 35"/>
            <p:cNvSpPr/>
            <p:nvPr/>
          </p:nvSpPr>
          <p:spPr>
            <a:xfrm>
              <a:off x="1972800" y="9721440"/>
              <a:ext cx="231300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Signal data (as required per Experiment)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53" name="Group 36"/>
          <p:cNvGrpSpPr/>
          <p:nvPr/>
        </p:nvGrpSpPr>
        <p:grpSpPr>
          <a:xfrm>
            <a:off x="2852280" y="7845480"/>
            <a:ext cx="1280880" cy="610200"/>
            <a:chOff x="2852280" y="7845480"/>
            <a:chExt cx="1280880" cy="610200"/>
          </a:xfrm>
        </p:grpSpPr>
        <p:sp>
          <p:nvSpPr>
            <p:cNvPr id="154" name="CustomShape 37"/>
            <p:cNvSpPr/>
            <p:nvPr/>
          </p:nvSpPr>
          <p:spPr>
            <a:xfrm>
              <a:off x="2852280" y="784548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5" name="CustomShape 38"/>
            <p:cNvSpPr/>
            <p:nvPr/>
          </p:nvSpPr>
          <p:spPr>
            <a:xfrm>
              <a:off x="2938320" y="7899480"/>
              <a:ext cx="119484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ready for Evaluation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56" name="Group 39"/>
          <p:cNvGrpSpPr/>
          <p:nvPr/>
        </p:nvGrpSpPr>
        <p:grpSpPr>
          <a:xfrm>
            <a:off x="1814760" y="7823520"/>
            <a:ext cx="938520" cy="645840"/>
            <a:chOff x="1814760" y="7823520"/>
            <a:chExt cx="938520" cy="645840"/>
          </a:xfrm>
        </p:grpSpPr>
        <p:sp>
          <p:nvSpPr>
            <p:cNvPr id="157" name="CustomShape 40"/>
            <p:cNvSpPr/>
            <p:nvPr/>
          </p:nvSpPr>
          <p:spPr>
            <a:xfrm rot="10800000">
              <a:off x="1814760" y="782352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8" name="CustomShape 41"/>
            <p:cNvSpPr/>
            <p:nvPr/>
          </p:nvSpPr>
          <p:spPr>
            <a:xfrm>
              <a:off x="1896480" y="791316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159" name="CustomShape 42"/>
          <p:cNvSpPr/>
          <p:nvPr/>
        </p:nvSpPr>
        <p:spPr>
          <a:xfrm>
            <a:off x="1379520" y="2486880"/>
            <a:ext cx="3117600" cy="3459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7760" rIns="77760" tIns="38880" bIns="388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530" spc="-1" strike="noStrike">
                <a:solidFill>
                  <a:srgbClr val="222221"/>
                </a:solidFill>
                <a:latin typeface="Calibri"/>
              </a:rPr>
              <a:t>Layer 1: Trading Strategies</a:t>
            </a:r>
            <a:endParaRPr b="0" lang="en-GB" sz="1530" spc="-1" strike="noStrike">
              <a:latin typeface="Arial"/>
            </a:endParaRPr>
          </a:p>
        </p:txBody>
      </p:sp>
      <p:sp>
        <p:nvSpPr>
          <p:cNvPr id="160" name="CustomShape 43"/>
          <p:cNvSpPr/>
          <p:nvPr/>
        </p:nvSpPr>
        <p:spPr>
          <a:xfrm>
            <a:off x="4915800" y="2495880"/>
            <a:ext cx="3117600" cy="3459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7760" rIns="77760" tIns="38880" bIns="388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530" spc="-1" strike="noStrike">
                <a:solidFill>
                  <a:srgbClr val="222221"/>
                </a:solidFill>
                <a:latin typeface="Calibri"/>
              </a:rPr>
              <a:t>Layer 2: Back-test Living Cells</a:t>
            </a:r>
            <a:endParaRPr b="0" lang="en-GB" sz="1530" spc="-1" strike="noStrike">
              <a:latin typeface="Arial"/>
            </a:endParaRPr>
          </a:p>
        </p:txBody>
      </p:sp>
      <p:sp>
        <p:nvSpPr>
          <p:cNvPr id="161" name="CustomShape 44"/>
          <p:cNvSpPr/>
          <p:nvPr/>
        </p:nvSpPr>
        <p:spPr>
          <a:xfrm>
            <a:off x="8602560" y="2964600"/>
            <a:ext cx="3117600" cy="9169560"/>
          </a:xfrm>
          <a:prstGeom prst="roundRect">
            <a:avLst>
              <a:gd name="adj" fmla="val 3267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GP Evolution and Evaluation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62" name="CustomShape 45"/>
          <p:cNvSpPr/>
          <p:nvPr/>
        </p:nvSpPr>
        <p:spPr>
          <a:xfrm>
            <a:off x="8679600" y="5340960"/>
            <a:ext cx="2875680" cy="19389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Living Cell Paper Trading Fitness Function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The Living Cells consist of Combiner and selection of Trading Strategy inputs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Paper Trading on real market data, via a market trading account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The same Living Cell Life &amp; Death rules used as for Layer 2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163" name="CustomShape 46"/>
          <p:cNvSpPr/>
          <p:nvPr/>
        </p:nvSpPr>
        <p:spPr>
          <a:xfrm>
            <a:off x="8720280" y="9443160"/>
            <a:ext cx="2870280" cy="3225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Market data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64" name="CustomShape 47"/>
          <p:cNvSpPr/>
          <p:nvPr/>
        </p:nvSpPr>
        <p:spPr>
          <a:xfrm>
            <a:off x="8672760" y="775512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Evaluation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Updates Market Data if required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Evaluates each Individual 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Returns the Fitness of each Individual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65" name="CustomShape 48"/>
          <p:cNvSpPr/>
          <p:nvPr/>
        </p:nvSpPr>
        <p:spPr>
          <a:xfrm>
            <a:off x="8687520" y="361404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[Evolution]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No evolution takes place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grpSp>
        <p:nvGrpSpPr>
          <p:cNvPr id="166" name="Group 49"/>
          <p:cNvGrpSpPr/>
          <p:nvPr/>
        </p:nvGrpSpPr>
        <p:grpSpPr>
          <a:xfrm>
            <a:off x="10105560" y="4896360"/>
            <a:ext cx="1280520" cy="549720"/>
            <a:chOff x="10105560" y="4896360"/>
            <a:chExt cx="1280520" cy="549720"/>
          </a:xfrm>
        </p:grpSpPr>
        <p:sp>
          <p:nvSpPr>
            <p:cNvPr id="167" name="CustomShape 50"/>
            <p:cNvSpPr/>
            <p:nvPr/>
          </p:nvSpPr>
          <p:spPr>
            <a:xfrm>
              <a:off x="10105560" y="48963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8" name="CustomShape 51"/>
            <p:cNvSpPr/>
            <p:nvPr/>
          </p:nvSpPr>
          <p:spPr>
            <a:xfrm>
              <a:off x="10191240" y="4950720"/>
              <a:ext cx="11948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to be  Evaluated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69" name="Group 52"/>
          <p:cNvGrpSpPr/>
          <p:nvPr/>
        </p:nvGrpSpPr>
        <p:grpSpPr>
          <a:xfrm>
            <a:off x="9017640" y="4881960"/>
            <a:ext cx="938520" cy="645840"/>
            <a:chOff x="9017640" y="4881960"/>
            <a:chExt cx="938520" cy="645840"/>
          </a:xfrm>
        </p:grpSpPr>
        <p:sp>
          <p:nvSpPr>
            <p:cNvPr id="170" name="CustomShape 53"/>
            <p:cNvSpPr/>
            <p:nvPr/>
          </p:nvSpPr>
          <p:spPr>
            <a:xfrm rot="10800000">
              <a:off x="9017640" y="48819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1" name="CustomShape 54"/>
            <p:cNvSpPr/>
            <p:nvPr/>
          </p:nvSpPr>
          <p:spPr>
            <a:xfrm>
              <a:off x="9099360" y="497160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72" name="Group 55"/>
          <p:cNvGrpSpPr/>
          <p:nvPr/>
        </p:nvGrpSpPr>
        <p:grpSpPr>
          <a:xfrm>
            <a:off x="9114120" y="8978760"/>
            <a:ext cx="2374560" cy="593280"/>
            <a:chOff x="9114120" y="8978760"/>
            <a:chExt cx="2374560" cy="593280"/>
          </a:xfrm>
        </p:grpSpPr>
        <p:sp>
          <p:nvSpPr>
            <p:cNvPr id="173" name="CustomShape 56"/>
            <p:cNvSpPr/>
            <p:nvPr/>
          </p:nvSpPr>
          <p:spPr>
            <a:xfrm rot="10800000">
              <a:off x="9114120" y="89787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4" name="CustomShape 57"/>
            <p:cNvSpPr/>
            <p:nvPr/>
          </p:nvSpPr>
          <p:spPr>
            <a:xfrm>
              <a:off x="9175680" y="9171360"/>
              <a:ext cx="231300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Signal data (as required per Experiment)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75" name="Group 58"/>
          <p:cNvGrpSpPr/>
          <p:nvPr/>
        </p:nvGrpSpPr>
        <p:grpSpPr>
          <a:xfrm>
            <a:off x="10055160" y="7295040"/>
            <a:ext cx="1280880" cy="610560"/>
            <a:chOff x="10055160" y="7295040"/>
            <a:chExt cx="1280880" cy="610560"/>
          </a:xfrm>
        </p:grpSpPr>
        <p:sp>
          <p:nvSpPr>
            <p:cNvPr id="176" name="CustomShape 59"/>
            <p:cNvSpPr/>
            <p:nvPr/>
          </p:nvSpPr>
          <p:spPr>
            <a:xfrm>
              <a:off x="10055160" y="729504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60"/>
            <p:cNvSpPr/>
            <p:nvPr/>
          </p:nvSpPr>
          <p:spPr>
            <a:xfrm>
              <a:off x="10141200" y="7349400"/>
              <a:ext cx="119484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ready for Evaluation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78" name="Group 61"/>
          <p:cNvGrpSpPr/>
          <p:nvPr/>
        </p:nvGrpSpPr>
        <p:grpSpPr>
          <a:xfrm>
            <a:off x="9017640" y="7273440"/>
            <a:ext cx="938520" cy="645840"/>
            <a:chOff x="9017640" y="7273440"/>
            <a:chExt cx="938520" cy="645840"/>
          </a:xfrm>
        </p:grpSpPr>
        <p:sp>
          <p:nvSpPr>
            <p:cNvPr id="179" name="CustomShape 62"/>
            <p:cNvSpPr/>
            <p:nvPr/>
          </p:nvSpPr>
          <p:spPr>
            <a:xfrm rot="10800000">
              <a:off x="9017640" y="727344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63"/>
            <p:cNvSpPr/>
            <p:nvPr/>
          </p:nvSpPr>
          <p:spPr>
            <a:xfrm>
              <a:off x="9099360" y="736308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181" name="CustomShape 64"/>
          <p:cNvSpPr/>
          <p:nvPr/>
        </p:nvSpPr>
        <p:spPr>
          <a:xfrm>
            <a:off x="8586000" y="2495880"/>
            <a:ext cx="3117600" cy="3459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7760" rIns="77760" tIns="38880" bIns="388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530" spc="-1" strike="noStrike">
                <a:solidFill>
                  <a:srgbClr val="222221"/>
                </a:solidFill>
                <a:latin typeface="Calibri"/>
              </a:rPr>
              <a:t>Layer 3: Paper Trade Living Cells</a:t>
            </a:r>
            <a:endParaRPr b="0" lang="en-GB" sz="1530" spc="-1" strike="noStrike">
              <a:latin typeface="Arial"/>
            </a:endParaRPr>
          </a:p>
        </p:txBody>
      </p:sp>
      <p:sp>
        <p:nvSpPr>
          <p:cNvPr id="182" name="CustomShape 65"/>
          <p:cNvSpPr/>
          <p:nvPr/>
        </p:nvSpPr>
        <p:spPr>
          <a:xfrm>
            <a:off x="12231720" y="2964600"/>
            <a:ext cx="3117600" cy="9169560"/>
          </a:xfrm>
          <a:prstGeom prst="roundRect">
            <a:avLst>
              <a:gd name="adj" fmla="val 3267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GP Evolution and Evaluation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83" name="CustomShape 66"/>
          <p:cNvSpPr/>
          <p:nvPr/>
        </p:nvSpPr>
        <p:spPr>
          <a:xfrm>
            <a:off x="12309120" y="5340960"/>
            <a:ext cx="2875680" cy="19389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Living Cell £ Trading Fitness Function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The Living Cells consist of Combiner and selection of Trading Strategy inputs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£ Trading on real market data, via a market trading account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The same Living Cell fitness function is used as for Layer 2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184" name="CustomShape 67"/>
          <p:cNvSpPr/>
          <p:nvPr/>
        </p:nvSpPr>
        <p:spPr>
          <a:xfrm>
            <a:off x="12349800" y="9443160"/>
            <a:ext cx="2870280" cy="32256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Market data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85" name="CustomShape 68"/>
          <p:cNvSpPr/>
          <p:nvPr/>
        </p:nvSpPr>
        <p:spPr>
          <a:xfrm>
            <a:off x="12301920" y="775512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Evaluation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Updates Market Data if required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Evaluates each Individual 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Returns the Fitness of each Individual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186" name="CustomShape 69"/>
          <p:cNvSpPr/>
          <p:nvPr/>
        </p:nvSpPr>
        <p:spPr>
          <a:xfrm>
            <a:off x="12316680" y="3614040"/>
            <a:ext cx="2875680" cy="131328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[Evolution]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ffffff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No evolution takes place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grpSp>
        <p:nvGrpSpPr>
          <p:cNvPr id="187" name="Group 70"/>
          <p:cNvGrpSpPr/>
          <p:nvPr/>
        </p:nvGrpSpPr>
        <p:grpSpPr>
          <a:xfrm>
            <a:off x="13734720" y="4896360"/>
            <a:ext cx="1280880" cy="549720"/>
            <a:chOff x="13734720" y="4896360"/>
            <a:chExt cx="1280880" cy="549720"/>
          </a:xfrm>
        </p:grpSpPr>
        <p:sp>
          <p:nvSpPr>
            <p:cNvPr id="188" name="CustomShape 71"/>
            <p:cNvSpPr/>
            <p:nvPr/>
          </p:nvSpPr>
          <p:spPr>
            <a:xfrm>
              <a:off x="13734720" y="48963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72"/>
            <p:cNvSpPr/>
            <p:nvPr/>
          </p:nvSpPr>
          <p:spPr>
            <a:xfrm>
              <a:off x="13820760" y="4950720"/>
              <a:ext cx="1194840" cy="4014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to be  Evaluated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90" name="Group 73"/>
          <p:cNvGrpSpPr/>
          <p:nvPr/>
        </p:nvGrpSpPr>
        <p:grpSpPr>
          <a:xfrm>
            <a:off x="12647160" y="4881960"/>
            <a:ext cx="938520" cy="645840"/>
            <a:chOff x="12647160" y="4881960"/>
            <a:chExt cx="938520" cy="645840"/>
          </a:xfrm>
        </p:grpSpPr>
        <p:sp>
          <p:nvSpPr>
            <p:cNvPr id="191" name="CustomShape 74"/>
            <p:cNvSpPr/>
            <p:nvPr/>
          </p:nvSpPr>
          <p:spPr>
            <a:xfrm rot="10800000">
              <a:off x="12647160" y="48819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75"/>
            <p:cNvSpPr/>
            <p:nvPr/>
          </p:nvSpPr>
          <p:spPr>
            <a:xfrm>
              <a:off x="12728880" y="497160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93" name="Group 76"/>
          <p:cNvGrpSpPr/>
          <p:nvPr/>
        </p:nvGrpSpPr>
        <p:grpSpPr>
          <a:xfrm>
            <a:off x="12743640" y="8978760"/>
            <a:ext cx="2374560" cy="593280"/>
            <a:chOff x="12743640" y="8978760"/>
            <a:chExt cx="2374560" cy="593280"/>
          </a:xfrm>
        </p:grpSpPr>
        <p:sp>
          <p:nvSpPr>
            <p:cNvPr id="194" name="CustomShape 77"/>
            <p:cNvSpPr/>
            <p:nvPr/>
          </p:nvSpPr>
          <p:spPr>
            <a:xfrm rot="10800000">
              <a:off x="12743640" y="897876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5" name="CustomShape 78"/>
            <p:cNvSpPr/>
            <p:nvPr/>
          </p:nvSpPr>
          <p:spPr>
            <a:xfrm>
              <a:off x="12805200" y="9171360"/>
              <a:ext cx="231300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Signal data (as required per Experiment)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96" name="Group 79"/>
          <p:cNvGrpSpPr/>
          <p:nvPr/>
        </p:nvGrpSpPr>
        <p:grpSpPr>
          <a:xfrm>
            <a:off x="13684680" y="7295040"/>
            <a:ext cx="1280520" cy="610560"/>
            <a:chOff x="13684680" y="7295040"/>
            <a:chExt cx="1280520" cy="610560"/>
          </a:xfrm>
        </p:grpSpPr>
        <p:sp>
          <p:nvSpPr>
            <p:cNvPr id="197" name="CustomShape 80"/>
            <p:cNvSpPr/>
            <p:nvPr/>
          </p:nvSpPr>
          <p:spPr>
            <a:xfrm>
              <a:off x="13684680" y="729504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8" name="CustomShape 81"/>
            <p:cNvSpPr/>
            <p:nvPr/>
          </p:nvSpPr>
          <p:spPr>
            <a:xfrm>
              <a:off x="13770360" y="7349400"/>
              <a:ext cx="119484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Individuals ready for Evaluation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199" name="Group 82"/>
          <p:cNvGrpSpPr/>
          <p:nvPr/>
        </p:nvGrpSpPr>
        <p:grpSpPr>
          <a:xfrm>
            <a:off x="12646800" y="7273440"/>
            <a:ext cx="938520" cy="645840"/>
            <a:chOff x="12646800" y="7273440"/>
            <a:chExt cx="938520" cy="645840"/>
          </a:xfrm>
        </p:grpSpPr>
        <p:sp>
          <p:nvSpPr>
            <p:cNvPr id="200" name="CustomShape 83"/>
            <p:cNvSpPr/>
            <p:nvPr/>
          </p:nvSpPr>
          <p:spPr>
            <a:xfrm rot="10800000">
              <a:off x="12646800" y="7273440"/>
              <a:ext cx="122040" cy="5497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84"/>
            <p:cNvSpPr/>
            <p:nvPr/>
          </p:nvSpPr>
          <p:spPr>
            <a:xfrm>
              <a:off x="12728520" y="7363080"/>
              <a:ext cx="856800" cy="55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Fitness of Individuals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202" name="CustomShape 85"/>
          <p:cNvSpPr/>
          <p:nvPr/>
        </p:nvSpPr>
        <p:spPr>
          <a:xfrm>
            <a:off x="12215520" y="2495880"/>
            <a:ext cx="3117600" cy="345960"/>
          </a:xfrm>
          <a:prstGeom prst="roundRect">
            <a:avLst>
              <a:gd name="adj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77760" rIns="77760" tIns="38880" bIns="3888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530" spc="-1" strike="noStrike">
                <a:solidFill>
                  <a:srgbClr val="222221"/>
                </a:solidFill>
                <a:latin typeface="Calibri"/>
              </a:rPr>
              <a:t>Layer 4: £ Trade Living Cells</a:t>
            </a:r>
            <a:endParaRPr b="0" lang="en-GB" sz="153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1710000" y="648720"/>
            <a:ext cx="14580000" cy="183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CondorGP Logical Design</a:t>
            </a:r>
            <a:br/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Descriptors for each core functional block. Note scaling in the two Coordinator blocks</a:t>
            </a:r>
            <a:br/>
            <a:br/>
            <a:endParaRPr b="0" lang="en-US" sz="2040" spc="-1" strike="noStrike">
              <a:solidFill>
                <a:srgbClr val="222221"/>
              </a:solidFill>
              <a:latin typeface="Calibri"/>
            </a:endParaRPr>
          </a:p>
        </p:txBody>
      </p:sp>
      <p:grpSp>
        <p:nvGrpSpPr>
          <p:cNvPr id="204" name="Group 2"/>
          <p:cNvGrpSpPr/>
          <p:nvPr/>
        </p:nvGrpSpPr>
        <p:grpSpPr>
          <a:xfrm>
            <a:off x="8205120" y="2555640"/>
            <a:ext cx="8686440" cy="837000"/>
            <a:chOff x="8205120" y="2555640"/>
            <a:chExt cx="8686440" cy="837000"/>
          </a:xfrm>
        </p:grpSpPr>
        <p:sp>
          <p:nvSpPr>
            <p:cNvPr id="205" name="CustomShape 3"/>
            <p:cNvSpPr/>
            <p:nvPr/>
          </p:nvSpPr>
          <p:spPr>
            <a:xfrm>
              <a:off x="8379000" y="278172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Simple data storage, with appropriate metadata. Extracts will be simple but may be large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06" name="CustomShape 4"/>
            <p:cNvSpPr/>
            <p:nvPr/>
          </p:nvSpPr>
          <p:spPr>
            <a:xfrm>
              <a:off x="11688120" y="278172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&lt; 10 Tb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for the foreseeable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07" name="CustomShape 5"/>
            <p:cNvSpPr/>
            <p:nvPr/>
          </p:nvSpPr>
          <p:spPr>
            <a:xfrm>
              <a:off x="12642480" y="278172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Regular traffic of small data files into data storage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08" name="CustomShape 6"/>
            <p:cNvSpPr/>
            <p:nvPr/>
          </p:nvSpPr>
          <p:spPr>
            <a:xfrm>
              <a:off x="8205120" y="2555640"/>
              <a:ext cx="152208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CondorGP Data</a:t>
              </a:r>
              <a:r>
                <a:rPr b="0" lang="en-GB" sz="1190" spc="-1" strike="noStrike">
                  <a:solidFill>
                    <a:srgbClr val="222221"/>
                  </a:solidFill>
                  <a:latin typeface="Calibri"/>
                </a:rPr>
                <a:t> 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209" name="CustomShape 7"/>
            <p:cNvSpPr/>
            <p:nvPr/>
          </p:nvSpPr>
          <p:spPr>
            <a:xfrm>
              <a:off x="14109840" y="278172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to data load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10" name="CustomShape 8"/>
            <p:cNvSpPr/>
            <p:nvPr/>
          </p:nvSpPr>
          <p:spPr>
            <a:xfrm>
              <a:off x="15568920" y="278172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 functionality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211" name="Group 9"/>
          <p:cNvGrpSpPr/>
          <p:nvPr/>
        </p:nvGrpSpPr>
        <p:grpSpPr>
          <a:xfrm>
            <a:off x="8895600" y="2339640"/>
            <a:ext cx="7912800" cy="200160"/>
            <a:chOff x="8895600" y="2339640"/>
            <a:chExt cx="7912800" cy="200160"/>
          </a:xfrm>
        </p:grpSpPr>
        <p:sp>
          <p:nvSpPr>
            <p:cNvPr id="212" name="CustomShape 10"/>
            <p:cNvSpPr/>
            <p:nvPr/>
          </p:nvSpPr>
          <p:spPr>
            <a:xfrm>
              <a:off x="8895600" y="2355840"/>
              <a:ext cx="21445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Load description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213" name="CustomShape 11"/>
            <p:cNvSpPr/>
            <p:nvPr/>
          </p:nvSpPr>
          <p:spPr>
            <a:xfrm>
              <a:off x="11642400" y="2351880"/>
              <a:ext cx="88596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Estimates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214" name="CustomShape 12"/>
            <p:cNvSpPr/>
            <p:nvPr/>
          </p:nvSpPr>
          <p:spPr>
            <a:xfrm>
              <a:off x="12725640" y="2351880"/>
              <a:ext cx="11563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Frequency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215" name="CustomShape 13"/>
            <p:cNvSpPr/>
            <p:nvPr/>
          </p:nvSpPr>
          <p:spPr>
            <a:xfrm>
              <a:off x="14193000" y="2339640"/>
              <a:ext cx="11563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Flexibility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216" name="CustomShape 14"/>
            <p:cNvSpPr/>
            <p:nvPr/>
          </p:nvSpPr>
          <p:spPr>
            <a:xfrm>
              <a:off x="15652080" y="2339640"/>
              <a:ext cx="11563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Dynamics</a:t>
              </a:r>
              <a:endParaRPr b="0" lang="en-GB" sz="1360" spc="-1" strike="noStrike">
                <a:latin typeface="Arial"/>
              </a:endParaRPr>
            </a:p>
          </p:txBody>
        </p:sp>
      </p:grpSp>
      <p:grpSp>
        <p:nvGrpSpPr>
          <p:cNvPr id="217" name="Group 15"/>
          <p:cNvGrpSpPr/>
          <p:nvPr/>
        </p:nvGrpSpPr>
        <p:grpSpPr>
          <a:xfrm>
            <a:off x="8274960" y="3419640"/>
            <a:ext cx="8645760" cy="868680"/>
            <a:chOff x="8274960" y="3419640"/>
            <a:chExt cx="8645760" cy="868680"/>
          </a:xfrm>
        </p:grpSpPr>
        <p:sp>
          <p:nvSpPr>
            <p:cNvPr id="218" name="CustomShape 16"/>
            <p:cNvSpPr/>
            <p:nvPr/>
          </p:nvSpPr>
          <p:spPr>
            <a:xfrm>
              <a:off x="8274960" y="3419640"/>
              <a:ext cx="88848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Analysis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219" name="CustomShape 17"/>
            <p:cNvSpPr/>
            <p:nvPr/>
          </p:nvSpPr>
          <p:spPr>
            <a:xfrm>
              <a:off x="8372160" y="367740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Genetic variation and per function analysis may be reasonably heavy loading. In-depth analysis expected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0" name="CustomShape 18"/>
            <p:cNvSpPr/>
            <p:nvPr/>
          </p:nvSpPr>
          <p:spPr>
            <a:xfrm>
              <a:off x="11681280" y="367740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10-20 analysis functions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1" name="CustomShape 19"/>
            <p:cNvSpPr/>
            <p:nvPr/>
          </p:nvSpPr>
          <p:spPr>
            <a:xfrm>
              <a:off x="12672000" y="3677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Weekly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2" name="CustomShape 20"/>
            <p:cNvSpPr/>
            <p:nvPr/>
          </p:nvSpPr>
          <p:spPr>
            <a:xfrm>
              <a:off x="14139360" y="3677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to data load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3" name="CustomShape 21"/>
            <p:cNvSpPr/>
            <p:nvPr/>
          </p:nvSpPr>
          <p:spPr>
            <a:xfrm>
              <a:off x="15598080" y="3677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Static: manual updates to analyses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224" name="Group 22"/>
          <p:cNvGrpSpPr/>
          <p:nvPr/>
        </p:nvGrpSpPr>
        <p:grpSpPr>
          <a:xfrm>
            <a:off x="8091360" y="4355640"/>
            <a:ext cx="8825400" cy="868680"/>
            <a:chOff x="8091360" y="4355640"/>
            <a:chExt cx="8825400" cy="868680"/>
          </a:xfrm>
        </p:grpSpPr>
        <p:sp>
          <p:nvSpPr>
            <p:cNvPr id="225" name="CustomShape 23"/>
            <p:cNvSpPr/>
            <p:nvPr/>
          </p:nvSpPr>
          <p:spPr>
            <a:xfrm>
              <a:off x="8091360" y="4355640"/>
              <a:ext cx="230400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Experiment Specification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226" name="CustomShape 24"/>
            <p:cNvSpPr/>
            <p:nvPr/>
          </p:nvSpPr>
          <p:spPr>
            <a:xfrm>
              <a:off x="8368200" y="461340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Experiment definition and variation of characteristics require low resources, done on a weekly basis.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7" name="CustomShape 25"/>
            <p:cNvSpPr/>
            <p:nvPr/>
          </p:nvSpPr>
          <p:spPr>
            <a:xfrm>
              <a:off x="11677320" y="461340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Many combinations output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8" name="CustomShape 26"/>
            <p:cNvSpPr/>
            <p:nvPr/>
          </p:nvSpPr>
          <p:spPr>
            <a:xfrm>
              <a:off x="12667680" y="4613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Weekly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29" name="CustomShape 27"/>
            <p:cNvSpPr/>
            <p:nvPr/>
          </p:nvSpPr>
          <p:spPr>
            <a:xfrm>
              <a:off x="14135040" y="4613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Does not scale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30" name="CustomShape 28"/>
            <p:cNvSpPr/>
            <p:nvPr/>
          </p:nvSpPr>
          <p:spPr>
            <a:xfrm>
              <a:off x="15594120" y="4613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Static: manual definitions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231" name="Group 29"/>
          <p:cNvGrpSpPr/>
          <p:nvPr/>
        </p:nvGrpSpPr>
        <p:grpSpPr>
          <a:xfrm>
            <a:off x="8296200" y="5292000"/>
            <a:ext cx="8616240" cy="868320"/>
            <a:chOff x="8296200" y="5292000"/>
            <a:chExt cx="8616240" cy="868320"/>
          </a:xfrm>
        </p:grpSpPr>
        <p:sp>
          <p:nvSpPr>
            <p:cNvPr id="232" name="CustomShape 30"/>
            <p:cNvSpPr/>
            <p:nvPr/>
          </p:nvSpPr>
          <p:spPr>
            <a:xfrm>
              <a:off x="8296200" y="5292000"/>
              <a:ext cx="67644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Setup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233" name="CustomShape 31"/>
            <p:cNvSpPr/>
            <p:nvPr/>
          </p:nvSpPr>
          <p:spPr>
            <a:xfrm>
              <a:off x="8363880" y="554940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Automated parameter setup creation based on specification. Single detailed process per experiment.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34" name="CustomShape 32"/>
            <p:cNvSpPr/>
            <p:nvPr/>
          </p:nvSpPr>
          <p:spPr>
            <a:xfrm>
              <a:off x="11673000" y="554940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20 per week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35" name="CustomShape 33"/>
            <p:cNvSpPr/>
            <p:nvPr/>
          </p:nvSpPr>
          <p:spPr>
            <a:xfrm>
              <a:off x="12663360" y="5549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New Setups weekly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36" name="CustomShape 34"/>
            <p:cNvSpPr/>
            <p:nvPr/>
          </p:nvSpPr>
          <p:spPr>
            <a:xfrm>
              <a:off x="14130720" y="5549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to experiment numbers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37" name="CustomShape 35"/>
            <p:cNvSpPr/>
            <p:nvPr/>
          </p:nvSpPr>
          <p:spPr>
            <a:xfrm>
              <a:off x="15589800" y="5549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 functionality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238" name="CustomShape 36"/>
          <p:cNvSpPr/>
          <p:nvPr/>
        </p:nvSpPr>
        <p:spPr>
          <a:xfrm>
            <a:off x="8138160" y="6262920"/>
            <a:ext cx="20253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90" spc="-1" strike="noStrike">
                <a:solidFill>
                  <a:srgbClr val="222221"/>
                </a:solidFill>
                <a:latin typeface="Calibri"/>
              </a:rPr>
              <a:t>Coordinator 1 Specify</a:t>
            </a:r>
            <a:endParaRPr b="0" lang="en-GB" sz="1190" spc="-1" strike="noStrike">
              <a:latin typeface="Arial"/>
            </a:endParaRPr>
          </a:p>
        </p:txBody>
      </p:sp>
      <p:grpSp>
        <p:nvGrpSpPr>
          <p:cNvPr id="239" name="Group 37"/>
          <p:cNvGrpSpPr/>
          <p:nvPr/>
        </p:nvGrpSpPr>
        <p:grpSpPr>
          <a:xfrm>
            <a:off x="8363880" y="6520680"/>
            <a:ext cx="8548560" cy="1079640"/>
            <a:chOff x="8363880" y="6520680"/>
            <a:chExt cx="8548560" cy="1079640"/>
          </a:xfrm>
        </p:grpSpPr>
        <p:sp>
          <p:nvSpPr>
            <p:cNvPr id="240" name="CustomShape 38"/>
            <p:cNvSpPr/>
            <p:nvPr/>
          </p:nvSpPr>
          <p:spPr>
            <a:xfrm>
              <a:off x="8363880" y="6520680"/>
              <a:ext cx="3177720" cy="107964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Coordinator 1 is run weekly.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The standard and any new Analysis functions are run, and initial priorities set.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Manual intervention in Experiment Specification.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Setup runs for all new experiments.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The Setups are then queued, ready to be run.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41" name="CustomShape 39"/>
            <p:cNvSpPr/>
            <p:nvPr/>
          </p:nvSpPr>
          <p:spPr>
            <a:xfrm>
              <a:off x="11673000" y="6520680"/>
              <a:ext cx="827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Likely 10 standard Analysis functions, once mature.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42" name="CustomShape 40"/>
            <p:cNvSpPr/>
            <p:nvPr/>
          </p:nvSpPr>
          <p:spPr>
            <a:xfrm>
              <a:off x="12663360" y="6520680"/>
              <a:ext cx="1322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Run weekly.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43" name="CustomShape 41"/>
            <p:cNvSpPr/>
            <p:nvPr/>
          </p:nvSpPr>
          <p:spPr>
            <a:xfrm>
              <a:off x="14130720" y="6520680"/>
              <a:ext cx="1322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by weight of analysis required.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44" name="CustomShape 42"/>
            <p:cNvSpPr/>
            <p:nvPr/>
          </p:nvSpPr>
          <p:spPr>
            <a:xfrm>
              <a:off x="15589800" y="6520680"/>
              <a:ext cx="1322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Every Experiment requires different Setup details or Checkpoint file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245" name="Group 43"/>
          <p:cNvGrpSpPr/>
          <p:nvPr/>
        </p:nvGrpSpPr>
        <p:grpSpPr>
          <a:xfrm>
            <a:off x="8051760" y="9203040"/>
            <a:ext cx="8856360" cy="5412960"/>
            <a:chOff x="8051760" y="9203040"/>
            <a:chExt cx="8856360" cy="5412960"/>
          </a:xfrm>
        </p:grpSpPr>
        <p:sp>
          <p:nvSpPr>
            <p:cNvPr id="246" name="CustomShape 44"/>
            <p:cNvSpPr/>
            <p:nvPr/>
          </p:nvSpPr>
          <p:spPr>
            <a:xfrm>
              <a:off x="8051760" y="9203040"/>
              <a:ext cx="258444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GP Evolution and Evaluation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247" name="CustomShape 45"/>
            <p:cNvSpPr/>
            <p:nvPr/>
          </p:nvSpPr>
          <p:spPr>
            <a:xfrm>
              <a:off x="8359560" y="9460800"/>
              <a:ext cx="3177720" cy="51552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Evolution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Considerable processing here, will involve up to 100 Master GP instances (i.e. Populations) and many slave processors. See timing estimates.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 (Trading Strategies)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10,000 Trading Strategy individuals in 100 populations, to undergo 1000 generations per week.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 (Living Cells)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Less processing than Layer 1 expected. 1,000 Living Cells individuals in 50 populations, to undergo 1000 generations per week.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No evolution in current design iteration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Evaluation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Also considerable processing here, as each individual must be evaluated. See timing estimates.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Many simple back-tests, so resource intensive.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 Walk-forward testing is more complex, but less of these (by factor of 10)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Living Cell process at end of day, daily. 100s of Living Cells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Market Data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 &amp;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A limited set of historical data will suffice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Daily update of end of day data will be needed. This adds to the historical data for Layer 1 &amp; 2.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48" name="CustomShape 46"/>
            <p:cNvSpPr/>
            <p:nvPr/>
          </p:nvSpPr>
          <p:spPr>
            <a:xfrm>
              <a:off x="11668680" y="9460800"/>
              <a:ext cx="2325600" cy="5155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Evolution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150’s GP Master instances and many slaves, each connecting to a specific Master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1 minute per Trading Strategy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1 minute per Living Cell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Evaluation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1 minute per  evaluation of 1 Trading Strategy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4 minutes per evaluation of 1 Living Cell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Fast as Living Cells processing should be limited, no testing, simply rerun for each new days input.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Market Data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5 indicators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49" name="CustomShape 47"/>
            <p:cNvSpPr/>
            <p:nvPr/>
          </p:nvSpPr>
          <p:spPr>
            <a:xfrm>
              <a:off x="14126760" y="9460800"/>
              <a:ext cx="1322640" cy="5155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Scaling required using master and slaves processing.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May be advantage if Evolution and Evaluation can be undertaken separately.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50" name="CustomShape 48"/>
            <p:cNvSpPr/>
            <p:nvPr/>
          </p:nvSpPr>
          <p:spPr>
            <a:xfrm>
              <a:off x="15585480" y="9460800"/>
              <a:ext cx="1322640" cy="5155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Each Population has it’s own set of input files and classes, or a checkpoint file.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Each Population needs it’s own Master GP controller, with links to many slave processors.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251" name="CustomShape 49"/>
          <p:cNvSpPr/>
          <p:nvPr/>
        </p:nvSpPr>
        <p:spPr>
          <a:xfrm>
            <a:off x="143280" y="1979640"/>
            <a:ext cx="7992360" cy="12601080"/>
          </a:xfrm>
          <a:prstGeom prst="roundRect">
            <a:avLst>
              <a:gd name="adj" fmla="val 2582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CondorGP Underlying Layer Structure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 – Layers 1 to 4 implements this Structure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252" name="CustomShape 50"/>
          <p:cNvSpPr/>
          <p:nvPr/>
        </p:nvSpPr>
        <p:spPr>
          <a:xfrm>
            <a:off x="369720" y="2486880"/>
            <a:ext cx="1119960" cy="119124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CondorGP Data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Receive and store timestamped data from each Run Step for retrieval later</a:t>
            </a:r>
            <a:endParaRPr b="0" lang="en-GB" sz="1020" spc="-1" strike="noStrike">
              <a:latin typeface="Arial"/>
            </a:endParaRPr>
          </a:p>
        </p:txBody>
      </p:sp>
      <p:grpSp>
        <p:nvGrpSpPr>
          <p:cNvPr id="253" name="Group 51"/>
          <p:cNvGrpSpPr/>
          <p:nvPr/>
        </p:nvGrpSpPr>
        <p:grpSpPr>
          <a:xfrm>
            <a:off x="1815120" y="2487960"/>
            <a:ext cx="6119640" cy="5329080"/>
            <a:chOff x="1815120" y="2487960"/>
            <a:chExt cx="6119640" cy="5329080"/>
          </a:xfrm>
        </p:grpSpPr>
        <p:sp>
          <p:nvSpPr>
            <p:cNvPr id="254" name="CustomShape 52"/>
            <p:cNvSpPr/>
            <p:nvPr/>
          </p:nvSpPr>
          <p:spPr>
            <a:xfrm>
              <a:off x="1815120" y="2487960"/>
              <a:ext cx="6119640" cy="5295600"/>
            </a:xfrm>
            <a:prstGeom prst="roundRect">
              <a:avLst>
                <a:gd name="adj" fmla="val 61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6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Job definition and enqueuing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55" name="CustomShape 53"/>
            <p:cNvSpPr/>
            <p:nvPr/>
          </p:nvSpPr>
          <p:spPr>
            <a:xfrm>
              <a:off x="1945440" y="2872080"/>
              <a:ext cx="1655280" cy="4724280"/>
            </a:xfrm>
            <a:prstGeom prst="roundRect">
              <a:avLst>
                <a:gd name="adj" fmla="val 735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Coordinator 1 - Specify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A. Stores data on each run step as it is undertaken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B. Data flows into and out of CondorGP Data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 the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Analyses 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on available data to output any Analysis Conclusions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Scales Analysis load if required, within limits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Experiment Specification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 (manual or automatic) to output Experiment Specifications and Priorities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Setup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 for each Experiment, in  priority order, to output the set of GP Variables needed for the Experiment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Queues Experiments for processing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56" name="CustomShape 54"/>
            <p:cNvSpPr/>
            <p:nvPr/>
          </p:nvSpPr>
          <p:spPr>
            <a:xfrm>
              <a:off x="4882320" y="2879640"/>
              <a:ext cx="2875680" cy="12301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1. Analysis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insight into data available to guide the definition of future experiments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Will undertake many different analysis types, to be specified elsewhere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257" name="Group 55"/>
            <p:cNvGrpSpPr/>
            <p:nvPr/>
          </p:nvGrpSpPr>
          <p:grpSpPr>
            <a:xfrm>
              <a:off x="3495600" y="3687120"/>
              <a:ext cx="1449000" cy="490320"/>
              <a:chOff x="3495600" y="3687120"/>
              <a:chExt cx="1449000" cy="490320"/>
            </a:xfrm>
          </p:grpSpPr>
          <p:sp>
            <p:nvSpPr>
              <p:cNvPr id="258" name="CustomShape 56"/>
              <p:cNvSpPr/>
              <p:nvPr/>
            </p:nvSpPr>
            <p:spPr>
              <a:xfrm rot="5400000">
                <a:off x="4159080" y="302364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CustomShape 57"/>
              <p:cNvSpPr/>
              <p:nvPr/>
            </p:nvSpPr>
            <p:spPr>
              <a:xfrm>
                <a:off x="3612600" y="377604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Analysis Outputs &amp; Conclusions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60" name="Group 58"/>
            <p:cNvGrpSpPr/>
            <p:nvPr/>
          </p:nvGrpSpPr>
          <p:grpSpPr>
            <a:xfrm>
              <a:off x="3511800" y="3036600"/>
              <a:ext cx="1449000" cy="597960"/>
              <a:chOff x="3511800" y="3036600"/>
              <a:chExt cx="1449000" cy="597960"/>
            </a:xfrm>
          </p:grpSpPr>
          <p:sp>
            <p:nvSpPr>
              <p:cNvPr id="261" name="CustomShape 59"/>
              <p:cNvSpPr/>
              <p:nvPr/>
            </p:nvSpPr>
            <p:spPr>
              <a:xfrm flipH="1" rot="16200000">
                <a:off x="4174920" y="237312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CustomShape 60"/>
              <p:cNvSpPr/>
              <p:nvPr/>
            </p:nvSpPr>
            <p:spPr>
              <a:xfrm>
                <a:off x="3629160" y="307836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Data from previous experiments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63" name="Group 61"/>
            <p:cNvGrpSpPr/>
            <p:nvPr/>
          </p:nvGrpSpPr>
          <p:grpSpPr>
            <a:xfrm>
              <a:off x="3495600" y="6282720"/>
              <a:ext cx="4261680" cy="1534320"/>
              <a:chOff x="3495600" y="6282720"/>
              <a:chExt cx="4261680" cy="1534320"/>
            </a:xfrm>
          </p:grpSpPr>
          <p:sp>
            <p:nvSpPr>
              <p:cNvPr id="264" name="CustomShape 62"/>
              <p:cNvSpPr/>
              <p:nvPr/>
            </p:nvSpPr>
            <p:spPr>
              <a:xfrm>
                <a:off x="4881600" y="6282720"/>
                <a:ext cx="2875680" cy="13132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GB" sz="1020" spc="-1" strike="noStrike">
                    <a:solidFill>
                      <a:srgbClr val="ffffff"/>
                    </a:solidFill>
                    <a:latin typeface="Calibri"/>
                  </a:rPr>
                  <a:t>3. Setup</a:t>
                </a:r>
                <a:endParaRPr b="0" lang="en-GB" sz="102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020" spc="-1" strike="noStrike">
                  <a:latin typeface="Arial"/>
                </a:endParaRPr>
              </a:p>
              <a:p>
                <a:pPr marL="228600" indent="-228240">
                  <a:lnSpc>
                    <a:spcPct val="100000"/>
                  </a:lnSpc>
                  <a:buClr>
                    <a:srgbClr val="ffffff"/>
                  </a:buClr>
                  <a:buFont typeface="StarSymbol"/>
                  <a:buAutoNum type="alphaUcPeriod"/>
                </a:pPr>
                <a:r>
                  <a:rPr b="0" lang="en-GB" sz="1020" spc="-1" strike="noStrike">
                    <a:solidFill>
                      <a:srgbClr val="ffffff"/>
                    </a:solidFill>
                    <a:latin typeface="Calibri"/>
                  </a:rPr>
                  <a:t>Creates and checks for each experiment: Function and terminal sets, parameters, fitness functions, fitness tests, rulesets etc</a:t>
                </a:r>
                <a:endParaRPr b="0" lang="en-GB" sz="1020" spc="-1" strike="noStrike">
                  <a:latin typeface="Arial"/>
                </a:endParaRPr>
              </a:p>
              <a:p>
                <a:pPr marL="228600" indent="-228240">
                  <a:lnSpc>
                    <a:spcPct val="100000"/>
                  </a:lnSpc>
                  <a:buClr>
                    <a:srgbClr val="ffffff"/>
                  </a:buClr>
                  <a:buFont typeface="StarSymbol"/>
                  <a:buAutoNum type="alphaUcPeriod"/>
                </a:pPr>
                <a:r>
                  <a:rPr b="0" lang="en-GB" sz="1020" spc="-1" strike="noStrike">
                    <a:solidFill>
                      <a:srgbClr val="ffffff"/>
                    </a:solidFill>
                    <a:latin typeface="Calibri"/>
                  </a:rPr>
                  <a:t>Creates distributed GP run variables</a:t>
                </a:r>
                <a:endParaRPr b="0" lang="en-GB" sz="1020" spc="-1" strike="noStrike">
                  <a:latin typeface="Arial"/>
                </a:endParaRPr>
              </a:p>
              <a:p>
                <a:pPr marL="228600" indent="-228240">
                  <a:lnSpc>
                    <a:spcPct val="100000"/>
                  </a:lnSpc>
                  <a:buClr>
                    <a:srgbClr val="ffffff"/>
                  </a:buClr>
                  <a:buFont typeface="StarSymbol"/>
                  <a:buAutoNum type="alphaUcPeriod"/>
                </a:pPr>
                <a:r>
                  <a:rPr b="0" lang="en-GB" sz="1020" spc="-1" strike="noStrike">
                    <a:solidFill>
                      <a:srgbClr val="ffffff"/>
                    </a:solidFill>
                    <a:latin typeface="Calibri"/>
                  </a:rPr>
                  <a:t>Outputs the GP run variables and parameters</a:t>
                </a:r>
                <a:endParaRPr b="0" lang="en-GB" sz="1020" spc="-1" strike="noStrike">
                  <a:latin typeface="Arial"/>
                </a:endParaRPr>
              </a:p>
            </p:txBody>
          </p:sp>
          <p:grpSp>
            <p:nvGrpSpPr>
              <p:cNvPr id="265" name="Group 63"/>
              <p:cNvGrpSpPr/>
              <p:nvPr/>
            </p:nvGrpSpPr>
            <p:grpSpPr>
              <a:xfrm>
                <a:off x="3532680" y="6523920"/>
                <a:ext cx="1449000" cy="465840"/>
                <a:chOff x="3532680" y="6523920"/>
                <a:chExt cx="1449000" cy="465840"/>
              </a:xfrm>
            </p:grpSpPr>
            <p:sp>
              <p:nvSpPr>
                <p:cNvPr id="266" name="CustomShape 64"/>
                <p:cNvSpPr/>
                <p:nvPr/>
              </p:nvSpPr>
              <p:spPr>
                <a:xfrm flipH="1" rot="16200000">
                  <a:off x="4195800" y="5860440"/>
                  <a:ext cx="122040" cy="144900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67" name="CustomShape 65"/>
                <p:cNvSpPr/>
                <p:nvPr/>
              </p:nvSpPr>
              <p:spPr>
                <a:xfrm>
                  <a:off x="3650040" y="6588360"/>
                  <a:ext cx="1315080" cy="40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Experiment specifications</a:t>
                  </a:r>
                  <a:endParaRPr b="0" lang="en-GB" sz="1020" spc="-1" strike="noStrike">
                    <a:latin typeface="Arial"/>
                  </a:endParaRPr>
                </a:p>
              </p:txBody>
            </p:sp>
          </p:grpSp>
          <p:grpSp>
            <p:nvGrpSpPr>
              <p:cNvPr id="268" name="Group 66"/>
              <p:cNvGrpSpPr/>
              <p:nvPr/>
            </p:nvGrpSpPr>
            <p:grpSpPr>
              <a:xfrm>
                <a:off x="3495600" y="7209360"/>
                <a:ext cx="1449000" cy="607680"/>
                <a:chOff x="3495600" y="7209360"/>
                <a:chExt cx="1449000" cy="607680"/>
              </a:xfrm>
            </p:grpSpPr>
            <p:sp>
              <p:nvSpPr>
                <p:cNvPr id="269" name="CustomShape 67"/>
                <p:cNvSpPr/>
                <p:nvPr/>
              </p:nvSpPr>
              <p:spPr>
                <a:xfrm rot="5400000">
                  <a:off x="4159080" y="6545880"/>
                  <a:ext cx="122040" cy="144900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70" name="CustomShape 68"/>
                <p:cNvSpPr/>
                <p:nvPr/>
              </p:nvSpPr>
              <p:spPr>
                <a:xfrm>
                  <a:off x="3612600" y="7260840"/>
                  <a:ext cx="1315080" cy="55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All GP Variables for</a:t>
                  </a:r>
                  <a:endParaRPr b="0" lang="en-GB" sz="102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 </a:t>
                  </a: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an Experiment</a:t>
                  </a:r>
                  <a:endParaRPr b="0" lang="en-GB" sz="102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71" name="CustomShape 69"/>
            <p:cNvSpPr/>
            <p:nvPr/>
          </p:nvSpPr>
          <p:spPr>
            <a:xfrm>
              <a:off x="4894920" y="4214880"/>
              <a:ext cx="2875680" cy="1929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2. Experiment Specification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changed experiment inputs (using manual input), e.g. new fitness function, new fitness tests, evolutionary inputs, living cell rulesets based on Analysis Conclusions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Specifies experiments 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Defines experiment priorities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272" name="Group 70"/>
            <p:cNvGrpSpPr/>
            <p:nvPr/>
          </p:nvGrpSpPr>
          <p:grpSpPr>
            <a:xfrm>
              <a:off x="3507840" y="5500440"/>
              <a:ext cx="1449000" cy="666720"/>
              <a:chOff x="3507840" y="5500440"/>
              <a:chExt cx="1449000" cy="666720"/>
            </a:xfrm>
          </p:grpSpPr>
          <p:sp>
            <p:nvSpPr>
              <p:cNvPr id="273" name="CustomShape 71"/>
              <p:cNvSpPr/>
              <p:nvPr/>
            </p:nvSpPr>
            <p:spPr>
              <a:xfrm rot="5400000">
                <a:off x="4167360" y="4840560"/>
                <a:ext cx="12960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CustomShape 72"/>
              <p:cNvSpPr/>
              <p:nvPr/>
            </p:nvSpPr>
            <p:spPr>
              <a:xfrm>
                <a:off x="3625200" y="5610240"/>
                <a:ext cx="1315080" cy="55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Experiment specifications and priorities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75" name="Group 73"/>
            <p:cNvGrpSpPr/>
            <p:nvPr/>
          </p:nvGrpSpPr>
          <p:grpSpPr>
            <a:xfrm>
              <a:off x="3524040" y="4926960"/>
              <a:ext cx="1449000" cy="473400"/>
              <a:chOff x="3524040" y="4926960"/>
              <a:chExt cx="1449000" cy="473400"/>
            </a:xfrm>
          </p:grpSpPr>
          <p:sp>
            <p:nvSpPr>
              <p:cNvPr id="276" name="CustomShape 74"/>
              <p:cNvSpPr/>
              <p:nvPr/>
            </p:nvSpPr>
            <p:spPr>
              <a:xfrm flipH="1" rot="16200000">
                <a:off x="4187160" y="426348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CustomShape 75"/>
              <p:cNvSpPr/>
              <p:nvPr/>
            </p:nvSpPr>
            <p:spPr>
              <a:xfrm>
                <a:off x="3641760" y="499896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Analysis Outputs &amp; Conclusions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78" name="Group 76"/>
            <p:cNvGrpSpPr/>
            <p:nvPr/>
          </p:nvGrpSpPr>
          <p:grpSpPr>
            <a:xfrm>
              <a:off x="3515760" y="4344840"/>
              <a:ext cx="1449000" cy="505080"/>
              <a:chOff x="3515760" y="4344840"/>
              <a:chExt cx="1449000" cy="505080"/>
            </a:xfrm>
          </p:grpSpPr>
          <p:sp>
            <p:nvSpPr>
              <p:cNvPr id="279" name="CustomShape 77"/>
              <p:cNvSpPr/>
              <p:nvPr/>
            </p:nvSpPr>
            <p:spPr>
              <a:xfrm flipH="1" rot="16200000">
                <a:off x="4178880" y="368136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CustomShape 78"/>
              <p:cNvSpPr/>
              <p:nvPr/>
            </p:nvSpPr>
            <p:spPr>
              <a:xfrm>
                <a:off x="3633120" y="444852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Manual input for specification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grpSp>
        <p:nvGrpSpPr>
          <p:cNvPr id="281" name="Group 79"/>
          <p:cNvGrpSpPr/>
          <p:nvPr/>
        </p:nvGrpSpPr>
        <p:grpSpPr>
          <a:xfrm>
            <a:off x="1815120" y="8852760"/>
            <a:ext cx="6119640" cy="5546520"/>
            <a:chOff x="1815120" y="8852760"/>
            <a:chExt cx="6119640" cy="5546520"/>
          </a:xfrm>
        </p:grpSpPr>
        <p:sp>
          <p:nvSpPr>
            <p:cNvPr id="282" name="CustomShape 80"/>
            <p:cNvSpPr/>
            <p:nvPr/>
          </p:nvSpPr>
          <p:spPr>
            <a:xfrm>
              <a:off x="1815120" y="8852760"/>
              <a:ext cx="6119640" cy="5546520"/>
            </a:xfrm>
            <a:prstGeom prst="roundRect">
              <a:avLst>
                <a:gd name="adj" fmla="val 61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6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GP Evolution and Evaluation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83" name="CustomShape 81"/>
            <p:cNvSpPr/>
            <p:nvPr/>
          </p:nvSpPr>
          <p:spPr>
            <a:xfrm>
              <a:off x="4979880" y="12204000"/>
              <a:ext cx="287244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6. Evaluation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Updates Market Data if required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Evaluates each Individual 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Returns the Fitness of each Individual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84" name="CustomShape 82"/>
            <p:cNvSpPr/>
            <p:nvPr/>
          </p:nvSpPr>
          <p:spPr>
            <a:xfrm>
              <a:off x="4937760" y="9291960"/>
              <a:ext cx="287244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4. Evolution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Initialises GP Run using Setup variables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Population of Individuals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Evolves Individuals based on improved fitness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Uses the Fitness Function to evaluate each individual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285" name="CustomShape 83"/>
            <p:cNvSpPr/>
            <p:nvPr/>
          </p:nvSpPr>
          <p:spPr>
            <a:xfrm>
              <a:off x="4944600" y="10959480"/>
              <a:ext cx="2872440" cy="769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5. Fitness Function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Enables evaluation of individuals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286" name="Group 84"/>
            <p:cNvGrpSpPr/>
            <p:nvPr/>
          </p:nvGrpSpPr>
          <p:grpSpPr>
            <a:xfrm>
              <a:off x="6318720" y="11698920"/>
              <a:ext cx="1279080" cy="610560"/>
              <a:chOff x="6318720" y="11698920"/>
              <a:chExt cx="1279080" cy="610560"/>
            </a:xfrm>
          </p:grpSpPr>
          <p:sp>
            <p:nvSpPr>
              <p:cNvPr id="287" name="CustomShape 85"/>
              <p:cNvSpPr/>
              <p:nvPr/>
            </p:nvSpPr>
            <p:spPr>
              <a:xfrm>
                <a:off x="6318720" y="1169892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CustomShape 86"/>
              <p:cNvSpPr/>
              <p:nvPr/>
            </p:nvSpPr>
            <p:spPr>
              <a:xfrm>
                <a:off x="6404400" y="11753280"/>
                <a:ext cx="119340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ready for Evaluation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89" name="Group 87"/>
            <p:cNvGrpSpPr/>
            <p:nvPr/>
          </p:nvGrpSpPr>
          <p:grpSpPr>
            <a:xfrm>
              <a:off x="5282280" y="11676960"/>
              <a:ext cx="937440" cy="646200"/>
              <a:chOff x="5282280" y="11676960"/>
              <a:chExt cx="937440" cy="646200"/>
            </a:xfrm>
          </p:grpSpPr>
          <p:sp>
            <p:nvSpPr>
              <p:cNvPr id="290" name="CustomShape 88"/>
              <p:cNvSpPr/>
              <p:nvPr/>
            </p:nvSpPr>
            <p:spPr>
              <a:xfrm rot="10800000">
                <a:off x="5282280" y="1167696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CustomShape 89"/>
              <p:cNvSpPr/>
              <p:nvPr/>
            </p:nvSpPr>
            <p:spPr>
              <a:xfrm>
                <a:off x="5364000" y="11766960"/>
                <a:ext cx="85572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292" name="CustomShape 90"/>
            <p:cNvSpPr/>
            <p:nvPr/>
          </p:nvSpPr>
          <p:spPr>
            <a:xfrm>
              <a:off x="4985280" y="13898160"/>
              <a:ext cx="2867040" cy="322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Market data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293" name="Group 91"/>
            <p:cNvGrpSpPr/>
            <p:nvPr/>
          </p:nvGrpSpPr>
          <p:grpSpPr>
            <a:xfrm>
              <a:off x="5378760" y="13433760"/>
              <a:ext cx="2371680" cy="592920"/>
              <a:chOff x="5378760" y="13433760"/>
              <a:chExt cx="2371680" cy="592920"/>
            </a:xfrm>
          </p:grpSpPr>
          <p:sp>
            <p:nvSpPr>
              <p:cNvPr id="294" name="CustomShape 92"/>
              <p:cNvSpPr/>
              <p:nvPr/>
            </p:nvSpPr>
            <p:spPr>
              <a:xfrm rot="10800000">
                <a:off x="5378760" y="1343376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CustomShape 93"/>
              <p:cNvSpPr/>
              <p:nvPr/>
            </p:nvSpPr>
            <p:spPr>
              <a:xfrm>
                <a:off x="5440320" y="13626000"/>
                <a:ext cx="231012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Signal data (as required per Experiment)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96" name="Group 94"/>
            <p:cNvGrpSpPr/>
            <p:nvPr/>
          </p:nvGrpSpPr>
          <p:grpSpPr>
            <a:xfrm>
              <a:off x="6368760" y="10543320"/>
              <a:ext cx="1279080" cy="473760"/>
              <a:chOff x="6368760" y="10543320"/>
              <a:chExt cx="1279080" cy="473760"/>
            </a:xfrm>
          </p:grpSpPr>
          <p:sp>
            <p:nvSpPr>
              <p:cNvPr id="297" name="CustomShape 95"/>
              <p:cNvSpPr/>
              <p:nvPr/>
            </p:nvSpPr>
            <p:spPr>
              <a:xfrm>
                <a:off x="6368760" y="10543320"/>
                <a:ext cx="12168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CustomShape 96"/>
              <p:cNvSpPr/>
              <p:nvPr/>
            </p:nvSpPr>
            <p:spPr>
              <a:xfrm>
                <a:off x="6454440" y="10615680"/>
                <a:ext cx="119340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to be  Evaluated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299" name="Group 97"/>
            <p:cNvGrpSpPr/>
            <p:nvPr/>
          </p:nvGrpSpPr>
          <p:grpSpPr>
            <a:xfrm>
              <a:off x="5282640" y="10589400"/>
              <a:ext cx="937080" cy="556200"/>
              <a:chOff x="5282640" y="10589400"/>
              <a:chExt cx="937080" cy="556200"/>
            </a:xfrm>
          </p:grpSpPr>
          <p:sp>
            <p:nvSpPr>
              <p:cNvPr id="300" name="CustomShape 98"/>
              <p:cNvSpPr/>
              <p:nvPr/>
            </p:nvSpPr>
            <p:spPr>
              <a:xfrm rot="10800000">
                <a:off x="5282640" y="10590120"/>
                <a:ext cx="12168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CustomShape 99"/>
              <p:cNvSpPr/>
              <p:nvPr/>
            </p:nvSpPr>
            <p:spPr>
              <a:xfrm>
                <a:off x="5364000" y="10589400"/>
                <a:ext cx="85572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302" name="CustomShape 100"/>
            <p:cNvSpPr/>
            <p:nvPr/>
          </p:nvSpPr>
          <p:spPr>
            <a:xfrm>
              <a:off x="1939320" y="9153720"/>
              <a:ext cx="1653120" cy="4905360"/>
            </a:xfrm>
            <a:prstGeom prst="roundRect">
              <a:avLst>
                <a:gd name="adj" fmla="val 735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Coordinator 2 - Evolve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A. Stores data on each run step as it is undertaken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B. Data flows into and out of CondorGP Data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Takes Experiments from the Experiment and puts them into processing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GP Evolution and Evaluation 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for each Experiment, and takes GP data outputs back into CondorGP data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Scales Evolution and Evaluation load as required, within limits, to achieve Experiment progression specified.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303" name="Group 101"/>
            <p:cNvGrpSpPr/>
            <p:nvPr/>
          </p:nvGrpSpPr>
          <p:grpSpPr>
            <a:xfrm>
              <a:off x="3538080" y="9364680"/>
              <a:ext cx="1447200" cy="605880"/>
              <a:chOff x="3538080" y="9364680"/>
              <a:chExt cx="1447200" cy="605880"/>
            </a:xfrm>
          </p:grpSpPr>
          <p:sp>
            <p:nvSpPr>
              <p:cNvPr id="304" name="CustomShape 102"/>
              <p:cNvSpPr/>
              <p:nvPr/>
            </p:nvSpPr>
            <p:spPr>
              <a:xfrm flipH="1" rot="16200000">
                <a:off x="4200480" y="8701920"/>
                <a:ext cx="12204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CustomShape 103"/>
              <p:cNvSpPr/>
              <p:nvPr/>
            </p:nvSpPr>
            <p:spPr>
              <a:xfrm>
                <a:off x="3655080" y="9414360"/>
                <a:ext cx="13132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All GP Variables for</a:t>
                </a:r>
                <a:endParaRPr b="0" lang="en-GB" sz="102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 </a:t>
                </a: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 Experiment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306" name="Group 104"/>
            <p:cNvGrpSpPr/>
            <p:nvPr/>
          </p:nvGrpSpPr>
          <p:grpSpPr>
            <a:xfrm>
              <a:off x="3521520" y="9900720"/>
              <a:ext cx="1447200" cy="309960"/>
              <a:chOff x="3521520" y="9900720"/>
              <a:chExt cx="1447200" cy="309960"/>
            </a:xfrm>
          </p:grpSpPr>
          <p:sp>
            <p:nvSpPr>
              <p:cNvPr id="307" name="CustomShape 105"/>
              <p:cNvSpPr/>
              <p:nvPr/>
            </p:nvSpPr>
            <p:spPr>
              <a:xfrm rot="5400000">
                <a:off x="4180320" y="9241920"/>
                <a:ext cx="12960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CustomShape 106"/>
              <p:cNvSpPr/>
              <p:nvPr/>
            </p:nvSpPr>
            <p:spPr>
              <a:xfrm>
                <a:off x="3638520" y="9964800"/>
                <a:ext cx="1313280" cy="24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GP Data Outputs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309" name="Group 107"/>
            <p:cNvGrpSpPr/>
            <p:nvPr/>
          </p:nvGrpSpPr>
          <p:grpSpPr>
            <a:xfrm>
              <a:off x="3530160" y="10328760"/>
              <a:ext cx="1447200" cy="619920"/>
              <a:chOff x="3530160" y="10328760"/>
              <a:chExt cx="1447200" cy="619920"/>
            </a:xfrm>
          </p:grpSpPr>
          <p:sp>
            <p:nvSpPr>
              <p:cNvPr id="310" name="CustomShape 108"/>
              <p:cNvSpPr/>
              <p:nvPr/>
            </p:nvSpPr>
            <p:spPr>
              <a:xfrm rot="5400000">
                <a:off x="4188960" y="9669960"/>
                <a:ext cx="12960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CustomShape 109"/>
              <p:cNvSpPr/>
              <p:nvPr/>
            </p:nvSpPr>
            <p:spPr>
              <a:xfrm>
                <a:off x="3647160" y="10392480"/>
                <a:ext cx="13132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Best Individuals and their Fitness scores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grpSp>
        <p:nvGrpSpPr>
          <p:cNvPr id="312" name="Group 110"/>
          <p:cNvGrpSpPr/>
          <p:nvPr/>
        </p:nvGrpSpPr>
        <p:grpSpPr>
          <a:xfrm>
            <a:off x="645120" y="7280280"/>
            <a:ext cx="1478160" cy="1481760"/>
            <a:chOff x="645120" y="7280280"/>
            <a:chExt cx="1478160" cy="1481760"/>
          </a:xfrm>
        </p:grpSpPr>
        <p:sp>
          <p:nvSpPr>
            <p:cNvPr id="313" name="CustomShape 111"/>
            <p:cNvSpPr/>
            <p:nvPr/>
          </p:nvSpPr>
          <p:spPr>
            <a:xfrm flipV="1" rot="5400000">
              <a:off x="1331640" y="681444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112"/>
            <p:cNvSpPr/>
            <p:nvPr/>
          </p:nvSpPr>
          <p:spPr>
            <a:xfrm>
              <a:off x="645120" y="7583760"/>
              <a:ext cx="703440" cy="11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Data  for and back from each Run Step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15" name="CustomShape 113"/>
            <p:cNvSpPr/>
            <p:nvPr/>
          </p:nvSpPr>
          <p:spPr>
            <a:xfrm flipV="1" rot="16200000">
              <a:off x="1330200" y="663192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6" name="Group 114"/>
          <p:cNvGrpSpPr/>
          <p:nvPr/>
        </p:nvGrpSpPr>
        <p:grpSpPr>
          <a:xfrm>
            <a:off x="645120" y="11606040"/>
            <a:ext cx="1478160" cy="1482120"/>
            <a:chOff x="645120" y="11606040"/>
            <a:chExt cx="1478160" cy="1482120"/>
          </a:xfrm>
        </p:grpSpPr>
        <p:sp>
          <p:nvSpPr>
            <p:cNvPr id="317" name="CustomShape 115"/>
            <p:cNvSpPr/>
            <p:nvPr/>
          </p:nvSpPr>
          <p:spPr>
            <a:xfrm flipV="1" rot="5400000">
              <a:off x="1331640" y="1114020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16"/>
            <p:cNvSpPr/>
            <p:nvPr/>
          </p:nvSpPr>
          <p:spPr>
            <a:xfrm>
              <a:off x="645120" y="11909880"/>
              <a:ext cx="703440" cy="11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Data  for and back from each Run Step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19" name="CustomShape 117"/>
            <p:cNvSpPr/>
            <p:nvPr/>
          </p:nvSpPr>
          <p:spPr>
            <a:xfrm flipV="1" rot="16200000">
              <a:off x="1330200" y="1095768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0" name="CustomShape 118"/>
          <p:cNvSpPr/>
          <p:nvPr/>
        </p:nvSpPr>
        <p:spPr>
          <a:xfrm>
            <a:off x="8133840" y="7820280"/>
            <a:ext cx="19598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90" spc="-1" strike="noStrike">
                <a:solidFill>
                  <a:srgbClr val="222221"/>
                </a:solidFill>
                <a:latin typeface="Calibri"/>
              </a:rPr>
              <a:t>Coordinator 2 Evolve</a:t>
            </a:r>
            <a:endParaRPr b="0" lang="en-GB" sz="1190" spc="-1" strike="noStrike">
              <a:latin typeface="Arial"/>
            </a:endParaRPr>
          </a:p>
        </p:txBody>
      </p:sp>
      <p:grpSp>
        <p:nvGrpSpPr>
          <p:cNvPr id="321" name="Group 119"/>
          <p:cNvGrpSpPr/>
          <p:nvPr/>
        </p:nvGrpSpPr>
        <p:grpSpPr>
          <a:xfrm>
            <a:off x="8363880" y="8078040"/>
            <a:ext cx="8548560" cy="1080000"/>
            <a:chOff x="8363880" y="8078040"/>
            <a:chExt cx="8548560" cy="1080000"/>
          </a:xfrm>
        </p:grpSpPr>
        <p:sp>
          <p:nvSpPr>
            <p:cNvPr id="322" name="CustomShape 120"/>
            <p:cNvSpPr/>
            <p:nvPr/>
          </p:nvSpPr>
          <p:spPr>
            <a:xfrm>
              <a:off x="8363880" y="8078040"/>
              <a:ext cx="3177720" cy="1080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Coordinator 2 runs continuously.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Each of the many Setups are processed. run, and each is then Queued for GP Evolution and Evaluation proc.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Ongoing Experiments also need to be continued, these can be parked in checkpoint files if needed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23" name="CustomShape 121"/>
            <p:cNvSpPr/>
            <p:nvPr/>
          </p:nvSpPr>
          <p:spPr>
            <a:xfrm>
              <a:off x="11673000" y="8078040"/>
              <a:ext cx="827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Up to 150. Each population is one Experiment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24" name="CustomShape 122"/>
            <p:cNvSpPr/>
            <p:nvPr/>
          </p:nvSpPr>
          <p:spPr>
            <a:xfrm>
              <a:off x="12663360" y="8078040"/>
              <a:ext cx="1322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Run current Experiments at least weekly.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Living Cells in layer 4 will run daily.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25" name="CustomShape 123"/>
            <p:cNvSpPr/>
            <p:nvPr/>
          </p:nvSpPr>
          <p:spPr>
            <a:xfrm>
              <a:off x="14130720" y="8078040"/>
              <a:ext cx="1322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by number of slaves to each Experiment master, and number of concurrent Experiments.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26" name="CustomShape 124"/>
            <p:cNvSpPr/>
            <p:nvPr/>
          </p:nvSpPr>
          <p:spPr>
            <a:xfrm>
              <a:off x="15589800" y="8078040"/>
              <a:ext cx="1322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Experiment inputs, experiment progress, next priorities. 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327" name="CustomShape 125"/>
          <p:cNvSpPr/>
          <p:nvPr/>
        </p:nvSpPr>
        <p:spPr>
          <a:xfrm>
            <a:off x="2822760" y="1667160"/>
            <a:ext cx="5470560" cy="5123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7030a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959" spc="-1" strike="noStrike">
                <a:solidFill>
                  <a:srgbClr val="ffffff"/>
                </a:solidFill>
                <a:latin typeface="Calibri"/>
              </a:rPr>
              <a:t>UPDATE</a:t>
            </a:r>
            <a:endParaRPr b="0" lang="en-GB" sz="395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1727640" y="645480"/>
            <a:ext cx="14580000" cy="183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CondorGP Logical Design</a:t>
            </a:r>
            <a:br/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Initial view of technology specification</a:t>
            </a:r>
            <a:br/>
            <a:br/>
            <a:endParaRPr b="0" lang="en-GB" sz="2040" spc="-1" strike="noStrike">
              <a:latin typeface="Arial"/>
            </a:endParaRPr>
          </a:p>
        </p:txBody>
      </p:sp>
      <p:grpSp>
        <p:nvGrpSpPr>
          <p:cNvPr id="329" name="Group 2"/>
          <p:cNvGrpSpPr/>
          <p:nvPr/>
        </p:nvGrpSpPr>
        <p:grpSpPr>
          <a:xfrm>
            <a:off x="8205120" y="2555640"/>
            <a:ext cx="8686440" cy="837000"/>
            <a:chOff x="8205120" y="2555640"/>
            <a:chExt cx="8686440" cy="837000"/>
          </a:xfrm>
        </p:grpSpPr>
        <p:sp>
          <p:nvSpPr>
            <p:cNvPr id="330" name="CustomShape 3"/>
            <p:cNvSpPr/>
            <p:nvPr/>
          </p:nvSpPr>
          <p:spPr>
            <a:xfrm>
              <a:off x="8379000" y="278172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Simple data storage, with appropriate metadata. Extracts will be simple but may be large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31" name="CustomShape 4"/>
            <p:cNvSpPr/>
            <p:nvPr/>
          </p:nvSpPr>
          <p:spPr>
            <a:xfrm>
              <a:off x="11688120" y="278172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&lt; 10 Tb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for the foreseeable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32" name="CustomShape 5"/>
            <p:cNvSpPr/>
            <p:nvPr/>
          </p:nvSpPr>
          <p:spPr>
            <a:xfrm>
              <a:off x="12642480" y="278172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Regular traffic of small data files into data storage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33" name="CustomShape 6"/>
            <p:cNvSpPr/>
            <p:nvPr/>
          </p:nvSpPr>
          <p:spPr>
            <a:xfrm>
              <a:off x="8205120" y="2555640"/>
              <a:ext cx="152208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CondorGP Data</a:t>
              </a:r>
              <a:r>
                <a:rPr b="0" lang="en-GB" sz="1190" spc="-1" strike="noStrike">
                  <a:solidFill>
                    <a:srgbClr val="222221"/>
                  </a:solidFill>
                  <a:latin typeface="Calibri"/>
                </a:rPr>
                <a:t> 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334" name="CustomShape 7"/>
            <p:cNvSpPr/>
            <p:nvPr/>
          </p:nvSpPr>
          <p:spPr>
            <a:xfrm>
              <a:off x="14109840" y="278172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to data load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35" name="CustomShape 8"/>
            <p:cNvSpPr/>
            <p:nvPr/>
          </p:nvSpPr>
          <p:spPr>
            <a:xfrm>
              <a:off x="15568920" y="278172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 functionality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336" name="Group 9"/>
          <p:cNvGrpSpPr/>
          <p:nvPr/>
        </p:nvGrpSpPr>
        <p:grpSpPr>
          <a:xfrm>
            <a:off x="8895600" y="2339640"/>
            <a:ext cx="7912800" cy="200160"/>
            <a:chOff x="8895600" y="2339640"/>
            <a:chExt cx="7912800" cy="200160"/>
          </a:xfrm>
        </p:grpSpPr>
        <p:sp>
          <p:nvSpPr>
            <p:cNvPr id="337" name="CustomShape 10"/>
            <p:cNvSpPr/>
            <p:nvPr/>
          </p:nvSpPr>
          <p:spPr>
            <a:xfrm>
              <a:off x="8895600" y="2355840"/>
              <a:ext cx="21445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Load description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338" name="CustomShape 11"/>
            <p:cNvSpPr/>
            <p:nvPr/>
          </p:nvSpPr>
          <p:spPr>
            <a:xfrm>
              <a:off x="11642400" y="2351880"/>
              <a:ext cx="88596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Estimates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339" name="CustomShape 12"/>
            <p:cNvSpPr/>
            <p:nvPr/>
          </p:nvSpPr>
          <p:spPr>
            <a:xfrm>
              <a:off x="12725640" y="2351880"/>
              <a:ext cx="11563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Frequency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340" name="CustomShape 13"/>
            <p:cNvSpPr/>
            <p:nvPr/>
          </p:nvSpPr>
          <p:spPr>
            <a:xfrm>
              <a:off x="14193000" y="2339640"/>
              <a:ext cx="11563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Flexibility</a:t>
              </a:r>
              <a:endParaRPr b="0" lang="en-GB" sz="1360" spc="-1" strike="noStrike">
                <a:latin typeface="Arial"/>
              </a:endParaRPr>
            </a:p>
          </p:txBody>
        </p:sp>
        <p:sp>
          <p:nvSpPr>
            <p:cNvPr id="341" name="CustomShape 14"/>
            <p:cNvSpPr/>
            <p:nvPr/>
          </p:nvSpPr>
          <p:spPr>
            <a:xfrm>
              <a:off x="15652080" y="2339640"/>
              <a:ext cx="1156320" cy="18396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360" spc="-1" strike="noStrike">
                  <a:solidFill>
                    <a:srgbClr val="ffffff"/>
                  </a:solidFill>
                  <a:latin typeface="Calibri"/>
                </a:rPr>
                <a:t>Dynamics</a:t>
              </a:r>
              <a:endParaRPr b="0" lang="en-GB" sz="1360" spc="-1" strike="noStrike">
                <a:latin typeface="Arial"/>
              </a:endParaRPr>
            </a:p>
          </p:txBody>
        </p:sp>
      </p:grpSp>
      <p:grpSp>
        <p:nvGrpSpPr>
          <p:cNvPr id="342" name="Group 15"/>
          <p:cNvGrpSpPr/>
          <p:nvPr/>
        </p:nvGrpSpPr>
        <p:grpSpPr>
          <a:xfrm>
            <a:off x="8274960" y="3419640"/>
            <a:ext cx="8645760" cy="868680"/>
            <a:chOff x="8274960" y="3419640"/>
            <a:chExt cx="8645760" cy="868680"/>
          </a:xfrm>
        </p:grpSpPr>
        <p:sp>
          <p:nvSpPr>
            <p:cNvPr id="343" name="CustomShape 16"/>
            <p:cNvSpPr/>
            <p:nvPr/>
          </p:nvSpPr>
          <p:spPr>
            <a:xfrm>
              <a:off x="8274960" y="3419640"/>
              <a:ext cx="88848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Analysis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344" name="CustomShape 17"/>
            <p:cNvSpPr/>
            <p:nvPr/>
          </p:nvSpPr>
          <p:spPr>
            <a:xfrm>
              <a:off x="8372160" y="367740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Genetic variation and per function analysis may be reasonably heavy loading. In-depth analysis expected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45" name="CustomShape 18"/>
            <p:cNvSpPr/>
            <p:nvPr/>
          </p:nvSpPr>
          <p:spPr>
            <a:xfrm>
              <a:off x="11681280" y="367740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10-20 analysis functions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46" name="CustomShape 19"/>
            <p:cNvSpPr/>
            <p:nvPr/>
          </p:nvSpPr>
          <p:spPr>
            <a:xfrm>
              <a:off x="12672000" y="3677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Weekly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47" name="CustomShape 20"/>
            <p:cNvSpPr/>
            <p:nvPr/>
          </p:nvSpPr>
          <p:spPr>
            <a:xfrm>
              <a:off x="14139360" y="3677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to data load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48" name="CustomShape 21"/>
            <p:cNvSpPr/>
            <p:nvPr/>
          </p:nvSpPr>
          <p:spPr>
            <a:xfrm>
              <a:off x="15598080" y="3677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Static: manual updates to analyses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349" name="Group 22"/>
          <p:cNvGrpSpPr/>
          <p:nvPr/>
        </p:nvGrpSpPr>
        <p:grpSpPr>
          <a:xfrm>
            <a:off x="8091360" y="4355640"/>
            <a:ext cx="8825400" cy="868680"/>
            <a:chOff x="8091360" y="4355640"/>
            <a:chExt cx="8825400" cy="868680"/>
          </a:xfrm>
        </p:grpSpPr>
        <p:sp>
          <p:nvSpPr>
            <p:cNvPr id="350" name="CustomShape 23"/>
            <p:cNvSpPr/>
            <p:nvPr/>
          </p:nvSpPr>
          <p:spPr>
            <a:xfrm>
              <a:off x="8091360" y="4355640"/>
              <a:ext cx="230400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Experiment Specification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351" name="CustomShape 24"/>
            <p:cNvSpPr/>
            <p:nvPr/>
          </p:nvSpPr>
          <p:spPr>
            <a:xfrm>
              <a:off x="8368200" y="461340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Experiment definition and variation of characteristics require low resources, done on a weekly basis.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52" name="CustomShape 25"/>
            <p:cNvSpPr/>
            <p:nvPr/>
          </p:nvSpPr>
          <p:spPr>
            <a:xfrm>
              <a:off x="11677320" y="461340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36000" rIns="36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Many combinations output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53" name="CustomShape 26"/>
            <p:cNvSpPr/>
            <p:nvPr/>
          </p:nvSpPr>
          <p:spPr>
            <a:xfrm>
              <a:off x="12667680" y="4613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Weekly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54" name="CustomShape 27"/>
            <p:cNvSpPr/>
            <p:nvPr/>
          </p:nvSpPr>
          <p:spPr>
            <a:xfrm>
              <a:off x="14135040" y="4613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Does not scale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55" name="CustomShape 28"/>
            <p:cNvSpPr/>
            <p:nvPr/>
          </p:nvSpPr>
          <p:spPr>
            <a:xfrm>
              <a:off x="15594120" y="4613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Static: manual definitions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356" name="Group 29"/>
          <p:cNvGrpSpPr/>
          <p:nvPr/>
        </p:nvGrpSpPr>
        <p:grpSpPr>
          <a:xfrm>
            <a:off x="8296200" y="5292000"/>
            <a:ext cx="8616240" cy="868320"/>
            <a:chOff x="8296200" y="5292000"/>
            <a:chExt cx="8616240" cy="868320"/>
          </a:xfrm>
        </p:grpSpPr>
        <p:sp>
          <p:nvSpPr>
            <p:cNvPr id="357" name="CustomShape 30"/>
            <p:cNvSpPr/>
            <p:nvPr/>
          </p:nvSpPr>
          <p:spPr>
            <a:xfrm>
              <a:off x="8296200" y="5292000"/>
              <a:ext cx="67644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Setup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358" name="CustomShape 31"/>
            <p:cNvSpPr/>
            <p:nvPr/>
          </p:nvSpPr>
          <p:spPr>
            <a:xfrm>
              <a:off x="8363880" y="5549400"/>
              <a:ext cx="3177720" cy="61092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Automated parameter setup creation based on specification. Single detailed process per experiment.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59" name="CustomShape 32"/>
            <p:cNvSpPr/>
            <p:nvPr/>
          </p:nvSpPr>
          <p:spPr>
            <a:xfrm>
              <a:off x="11673000" y="5549400"/>
              <a:ext cx="827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20 per week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0" name="CustomShape 33"/>
            <p:cNvSpPr/>
            <p:nvPr/>
          </p:nvSpPr>
          <p:spPr>
            <a:xfrm>
              <a:off x="12663360" y="5549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New Setups weekly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1" name="CustomShape 34"/>
            <p:cNvSpPr/>
            <p:nvPr/>
          </p:nvSpPr>
          <p:spPr>
            <a:xfrm>
              <a:off x="14130720" y="5549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to experiment numbers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2" name="CustomShape 35"/>
            <p:cNvSpPr/>
            <p:nvPr/>
          </p:nvSpPr>
          <p:spPr>
            <a:xfrm>
              <a:off x="15589800" y="5549400"/>
              <a:ext cx="1322640" cy="61092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Static functionality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363" name="CustomShape 36"/>
          <p:cNvSpPr/>
          <p:nvPr/>
        </p:nvSpPr>
        <p:spPr>
          <a:xfrm>
            <a:off x="8138160" y="6262920"/>
            <a:ext cx="202536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90" spc="-1" strike="noStrike">
                <a:solidFill>
                  <a:srgbClr val="222221"/>
                </a:solidFill>
                <a:latin typeface="Calibri"/>
              </a:rPr>
              <a:t>Coordinator 1 Specify</a:t>
            </a:r>
            <a:endParaRPr b="0" lang="en-GB" sz="1190" spc="-1" strike="noStrike">
              <a:latin typeface="Arial"/>
            </a:endParaRPr>
          </a:p>
        </p:txBody>
      </p:sp>
      <p:grpSp>
        <p:nvGrpSpPr>
          <p:cNvPr id="364" name="Group 37"/>
          <p:cNvGrpSpPr/>
          <p:nvPr/>
        </p:nvGrpSpPr>
        <p:grpSpPr>
          <a:xfrm>
            <a:off x="8363880" y="6520680"/>
            <a:ext cx="8548560" cy="1079640"/>
            <a:chOff x="8363880" y="6520680"/>
            <a:chExt cx="8548560" cy="1079640"/>
          </a:xfrm>
        </p:grpSpPr>
        <p:sp>
          <p:nvSpPr>
            <p:cNvPr id="365" name="CustomShape 38"/>
            <p:cNvSpPr/>
            <p:nvPr/>
          </p:nvSpPr>
          <p:spPr>
            <a:xfrm>
              <a:off x="8363880" y="6520680"/>
              <a:ext cx="3177720" cy="107964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Coordinator 1 is run weekly.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The standard and any new Analysis functions are run, and initial priorities set.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Manual intervention in Experiment Specification.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Setup runs for all new experiments.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The Setups are then queued, ready to be run.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6" name="CustomShape 39"/>
            <p:cNvSpPr/>
            <p:nvPr/>
          </p:nvSpPr>
          <p:spPr>
            <a:xfrm>
              <a:off x="11673000" y="6520680"/>
              <a:ext cx="827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Likely 10 standard Analysis functions, once mature.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7" name="CustomShape 40"/>
            <p:cNvSpPr/>
            <p:nvPr/>
          </p:nvSpPr>
          <p:spPr>
            <a:xfrm>
              <a:off x="12663360" y="6520680"/>
              <a:ext cx="1322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Run weekly.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8" name="CustomShape 41"/>
            <p:cNvSpPr/>
            <p:nvPr/>
          </p:nvSpPr>
          <p:spPr>
            <a:xfrm>
              <a:off x="14130720" y="6520680"/>
              <a:ext cx="1322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by weight of analysis required.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69" name="CustomShape 42"/>
            <p:cNvSpPr/>
            <p:nvPr/>
          </p:nvSpPr>
          <p:spPr>
            <a:xfrm>
              <a:off x="15589800" y="6520680"/>
              <a:ext cx="1322640" cy="107964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Every Experiment requires different Setup details or Checkpoint file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370" name="Group 43"/>
          <p:cNvGrpSpPr/>
          <p:nvPr/>
        </p:nvGrpSpPr>
        <p:grpSpPr>
          <a:xfrm>
            <a:off x="8051760" y="9203040"/>
            <a:ext cx="8856360" cy="5412960"/>
            <a:chOff x="8051760" y="9203040"/>
            <a:chExt cx="8856360" cy="5412960"/>
          </a:xfrm>
        </p:grpSpPr>
        <p:sp>
          <p:nvSpPr>
            <p:cNvPr id="371" name="CustomShape 44"/>
            <p:cNvSpPr/>
            <p:nvPr/>
          </p:nvSpPr>
          <p:spPr>
            <a:xfrm>
              <a:off x="8051760" y="9203040"/>
              <a:ext cx="2584440" cy="2718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1" lang="en-GB" sz="1190" spc="-1" strike="noStrike">
                  <a:solidFill>
                    <a:srgbClr val="222221"/>
                  </a:solidFill>
                  <a:latin typeface="Calibri"/>
                </a:rPr>
                <a:t>GP Evolution and Evaluation</a:t>
              </a:r>
              <a:endParaRPr b="0" lang="en-GB" sz="1190" spc="-1" strike="noStrike">
                <a:latin typeface="Arial"/>
              </a:endParaRPr>
            </a:p>
          </p:txBody>
        </p:sp>
        <p:sp>
          <p:nvSpPr>
            <p:cNvPr id="372" name="CustomShape 45"/>
            <p:cNvSpPr/>
            <p:nvPr/>
          </p:nvSpPr>
          <p:spPr>
            <a:xfrm>
              <a:off x="8359560" y="9460800"/>
              <a:ext cx="3177720" cy="51552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Evolution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Considerable processing here, will involve up to 100 Master GP instances (i.e. Populations) and many slave processors. See timing estimates.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 (Trading Strategies)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10,000 Trading Strategy individuals in 100 populations, to undergo 1000 generations per week.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 (Living Cells)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Less processing than Layer 1 expected. 1,000 Living Cells individuals in 50 populations, to undergo 1000 generations per week.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No evolution in current design iteration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Evaluation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Also considerable processing here, as each individual must be evaluated. See timing estimates.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Many simple back-tests, so resource intensive.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 Walk-forward testing is more complex, but less of these (by factor of 10)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Living Cell process at end of day, daily. 100s of Living Cells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Market Data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 &amp;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A limited set of historical data will suffice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Daily update of end of day data will be needed. This adds to the historical data for Layer 1 &amp; 2.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73" name="CustomShape 46"/>
            <p:cNvSpPr/>
            <p:nvPr/>
          </p:nvSpPr>
          <p:spPr>
            <a:xfrm>
              <a:off x="11668680" y="9460800"/>
              <a:ext cx="2325600" cy="5155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Evolution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150’s GP Master instances and many slaves, each connecting to a specific Master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1 minute per Trading Strategy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1 minute per Living Cell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Evaluation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1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1 minute per  evaluation of 1 Trading Strategy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2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Est. 4 minutes per evaluation of 1 Living Cell individual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 u="sng">
                  <a:solidFill>
                    <a:srgbClr val="222221"/>
                  </a:solidFill>
                  <a:uFillTx/>
                  <a:latin typeface="Calibri"/>
                </a:rPr>
                <a:t>Layer 3 &amp; 4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 Fast as Living Cells processing should be limited, no testing, simply rerun for each new days input.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Market Data</a:t>
              </a: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: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5 indicators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74" name="CustomShape 47"/>
            <p:cNvSpPr/>
            <p:nvPr/>
          </p:nvSpPr>
          <p:spPr>
            <a:xfrm>
              <a:off x="14126760" y="9460800"/>
              <a:ext cx="1322640" cy="5155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Scaling required using master and slaves processing.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May be advantage if Evolution and Evaluation can be undertaken separately.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75" name="CustomShape 48"/>
            <p:cNvSpPr/>
            <p:nvPr/>
          </p:nvSpPr>
          <p:spPr>
            <a:xfrm>
              <a:off x="15585480" y="9460800"/>
              <a:ext cx="1322640" cy="51552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Each Population has it’s own set of input files and classes, or a checkpoint file.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Each Population needs it’s own Master GP controller, with links to many slave processors.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376" name="CustomShape 49"/>
          <p:cNvSpPr/>
          <p:nvPr/>
        </p:nvSpPr>
        <p:spPr>
          <a:xfrm>
            <a:off x="143280" y="1979640"/>
            <a:ext cx="7992360" cy="12601080"/>
          </a:xfrm>
          <a:prstGeom prst="roundRect">
            <a:avLst>
              <a:gd name="adj" fmla="val 2582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CondorGP Underlying Layer Structure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 – Layers 1 to 4 implements this Structure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377" name="CustomShape 50"/>
          <p:cNvSpPr/>
          <p:nvPr/>
        </p:nvSpPr>
        <p:spPr>
          <a:xfrm>
            <a:off x="369720" y="2486880"/>
            <a:ext cx="1119960" cy="119124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CondorGP Data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Receive and store timestamped data from each Run Step for retrieval later</a:t>
            </a:r>
            <a:endParaRPr b="0" lang="en-GB" sz="1020" spc="-1" strike="noStrike">
              <a:latin typeface="Arial"/>
            </a:endParaRPr>
          </a:p>
        </p:txBody>
      </p:sp>
      <p:grpSp>
        <p:nvGrpSpPr>
          <p:cNvPr id="378" name="Group 51"/>
          <p:cNvGrpSpPr/>
          <p:nvPr/>
        </p:nvGrpSpPr>
        <p:grpSpPr>
          <a:xfrm>
            <a:off x="1815120" y="2487960"/>
            <a:ext cx="6119640" cy="5329080"/>
            <a:chOff x="1815120" y="2487960"/>
            <a:chExt cx="6119640" cy="5329080"/>
          </a:xfrm>
        </p:grpSpPr>
        <p:sp>
          <p:nvSpPr>
            <p:cNvPr id="379" name="CustomShape 52"/>
            <p:cNvSpPr/>
            <p:nvPr/>
          </p:nvSpPr>
          <p:spPr>
            <a:xfrm>
              <a:off x="1815120" y="2487960"/>
              <a:ext cx="6119640" cy="5295600"/>
            </a:xfrm>
            <a:prstGeom prst="roundRect">
              <a:avLst>
                <a:gd name="adj" fmla="val 61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6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Job definition and enqueuing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80" name="CustomShape 53"/>
            <p:cNvSpPr/>
            <p:nvPr/>
          </p:nvSpPr>
          <p:spPr>
            <a:xfrm>
              <a:off x="1945440" y="2872080"/>
              <a:ext cx="1655280" cy="4724280"/>
            </a:xfrm>
            <a:prstGeom prst="roundRect">
              <a:avLst>
                <a:gd name="adj" fmla="val 735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Coordinator 1 - Specify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A. Stores data on each run step as it is undertaken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B. Data flows into and out of CondorGP Data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 the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Analyses 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on available data to output any Analysis Conclusions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Scales Analysis load if required, within limits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Experiment Specification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 (manual or automatic) to output Experiment Specifications and Priorities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Setup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 for each Experiment, in  priority order, to output the set of GP Variables needed for the Experiment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Queues Experiments for processing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381" name="CustomShape 54"/>
            <p:cNvSpPr/>
            <p:nvPr/>
          </p:nvSpPr>
          <p:spPr>
            <a:xfrm>
              <a:off x="4882320" y="2879640"/>
              <a:ext cx="2875680" cy="12301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1. Analysis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insight into data available to guide the definition of future experiments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Will undertake many different analysis types, to be specified elsewhere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382" name="Group 55"/>
            <p:cNvGrpSpPr/>
            <p:nvPr/>
          </p:nvGrpSpPr>
          <p:grpSpPr>
            <a:xfrm>
              <a:off x="3495600" y="3687120"/>
              <a:ext cx="1449000" cy="490320"/>
              <a:chOff x="3495600" y="3687120"/>
              <a:chExt cx="1449000" cy="490320"/>
            </a:xfrm>
          </p:grpSpPr>
          <p:sp>
            <p:nvSpPr>
              <p:cNvPr id="383" name="CustomShape 56"/>
              <p:cNvSpPr/>
              <p:nvPr/>
            </p:nvSpPr>
            <p:spPr>
              <a:xfrm rot="5400000">
                <a:off x="4159080" y="302364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4" name="CustomShape 57"/>
              <p:cNvSpPr/>
              <p:nvPr/>
            </p:nvSpPr>
            <p:spPr>
              <a:xfrm>
                <a:off x="3612600" y="377604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Analysis Outputs &amp; Conclusions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385" name="Group 58"/>
            <p:cNvGrpSpPr/>
            <p:nvPr/>
          </p:nvGrpSpPr>
          <p:grpSpPr>
            <a:xfrm>
              <a:off x="3511800" y="3036600"/>
              <a:ext cx="1449000" cy="597960"/>
              <a:chOff x="3511800" y="3036600"/>
              <a:chExt cx="1449000" cy="597960"/>
            </a:xfrm>
          </p:grpSpPr>
          <p:sp>
            <p:nvSpPr>
              <p:cNvPr id="386" name="CustomShape 59"/>
              <p:cNvSpPr/>
              <p:nvPr/>
            </p:nvSpPr>
            <p:spPr>
              <a:xfrm flipH="1" rot="16200000">
                <a:off x="4174920" y="237312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87" name="CustomShape 60"/>
              <p:cNvSpPr/>
              <p:nvPr/>
            </p:nvSpPr>
            <p:spPr>
              <a:xfrm>
                <a:off x="3629160" y="307836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Data from previous experiments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388" name="Group 61"/>
            <p:cNvGrpSpPr/>
            <p:nvPr/>
          </p:nvGrpSpPr>
          <p:grpSpPr>
            <a:xfrm>
              <a:off x="3495600" y="6282720"/>
              <a:ext cx="4261680" cy="1534320"/>
              <a:chOff x="3495600" y="6282720"/>
              <a:chExt cx="4261680" cy="1534320"/>
            </a:xfrm>
          </p:grpSpPr>
          <p:sp>
            <p:nvSpPr>
              <p:cNvPr id="389" name="CustomShape 62"/>
              <p:cNvSpPr/>
              <p:nvPr/>
            </p:nvSpPr>
            <p:spPr>
              <a:xfrm>
                <a:off x="4881600" y="6282720"/>
                <a:ext cx="2875680" cy="1313280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GB" sz="1020" spc="-1" strike="noStrike">
                    <a:solidFill>
                      <a:srgbClr val="ffffff"/>
                    </a:solidFill>
                    <a:latin typeface="Calibri"/>
                  </a:rPr>
                  <a:t>3. Setup</a:t>
                </a:r>
                <a:endParaRPr b="0" lang="en-GB" sz="102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GB" sz="1020" spc="-1" strike="noStrike">
                  <a:latin typeface="Arial"/>
                </a:endParaRPr>
              </a:p>
              <a:p>
                <a:pPr marL="228600" indent="-228240">
                  <a:lnSpc>
                    <a:spcPct val="100000"/>
                  </a:lnSpc>
                  <a:buClr>
                    <a:srgbClr val="ffffff"/>
                  </a:buClr>
                  <a:buFont typeface="StarSymbol"/>
                  <a:buAutoNum type="alphaUcPeriod"/>
                </a:pPr>
                <a:r>
                  <a:rPr b="0" lang="en-GB" sz="1020" spc="-1" strike="noStrike">
                    <a:solidFill>
                      <a:srgbClr val="ffffff"/>
                    </a:solidFill>
                    <a:latin typeface="Calibri"/>
                  </a:rPr>
                  <a:t>Creates and checks for each experiment: Function and terminal sets, parameters, fitness functions, fitness tests, rulesets etc</a:t>
                </a:r>
                <a:endParaRPr b="0" lang="en-GB" sz="1020" spc="-1" strike="noStrike">
                  <a:latin typeface="Arial"/>
                </a:endParaRPr>
              </a:p>
              <a:p>
                <a:pPr marL="228600" indent="-228240">
                  <a:lnSpc>
                    <a:spcPct val="100000"/>
                  </a:lnSpc>
                  <a:buClr>
                    <a:srgbClr val="ffffff"/>
                  </a:buClr>
                  <a:buFont typeface="StarSymbol"/>
                  <a:buAutoNum type="alphaUcPeriod"/>
                </a:pPr>
                <a:r>
                  <a:rPr b="0" lang="en-GB" sz="1020" spc="-1" strike="noStrike">
                    <a:solidFill>
                      <a:srgbClr val="ffffff"/>
                    </a:solidFill>
                    <a:latin typeface="Calibri"/>
                  </a:rPr>
                  <a:t>Creates distributed GP run variables</a:t>
                </a:r>
                <a:endParaRPr b="0" lang="en-GB" sz="1020" spc="-1" strike="noStrike">
                  <a:latin typeface="Arial"/>
                </a:endParaRPr>
              </a:p>
              <a:p>
                <a:pPr marL="228600" indent="-228240">
                  <a:lnSpc>
                    <a:spcPct val="100000"/>
                  </a:lnSpc>
                  <a:buClr>
                    <a:srgbClr val="ffffff"/>
                  </a:buClr>
                  <a:buFont typeface="StarSymbol"/>
                  <a:buAutoNum type="alphaUcPeriod"/>
                </a:pPr>
                <a:r>
                  <a:rPr b="0" lang="en-GB" sz="1020" spc="-1" strike="noStrike">
                    <a:solidFill>
                      <a:srgbClr val="ffffff"/>
                    </a:solidFill>
                    <a:latin typeface="Calibri"/>
                  </a:rPr>
                  <a:t>Outputs the GP run variables and parameters</a:t>
                </a:r>
                <a:endParaRPr b="0" lang="en-GB" sz="1020" spc="-1" strike="noStrike">
                  <a:latin typeface="Arial"/>
                </a:endParaRPr>
              </a:p>
            </p:txBody>
          </p:sp>
          <p:grpSp>
            <p:nvGrpSpPr>
              <p:cNvPr id="390" name="Group 63"/>
              <p:cNvGrpSpPr/>
              <p:nvPr/>
            </p:nvGrpSpPr>
            <p:grpSpPr>
              <a:xfrm>
                <a:off x="3532680" y="6523920"/>
                <a:ext cx="1449000" cy="465840"/>
                <a:chOff x="3532680" y="6523920"/>
                <a:chExt cx="1449000" cy="465840"/>
              </a:xfrm>
            </p:grpSpPr>
            <p:sp>
              <p:nvSpPr>
                <p:cNvPr id="391" name="CustomShape 64"/>
                <p:cNvSpPr/>
                <p:nvPr/>
              </p:nvSpPr>
              <p:spPr>
                <a:xfrm flipH="1" rot="16200000">
                  <a:off x="4195800" y="5860440"/>
                  <a:ext cx="122040" cy="144900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CustomShape 65"/>
                <p:cNvSpPr/>
                <p:nvPr/>
              </p:nvSpPr>
              <p:spPr>
                <a:xfrm>
                  <a:off x="3650040" y="6588360"/>
                  <a:ext cx="1315080" cy="40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Experiment specifications</a:t>
                  </a:r>
                  <a:endParaRPr b="0" lang="en-GB" sz="1020" spc="-1" strike="noStrike">
                    <a:latin typeface="Arial"/>
                  </a:endParaRPr>
                </a:p>
              </p:txBody>
            </p:sp>
          </p:grpSp>
          <p:grpSp>
            <p:nvGrpSpPr>
              <p:cNvPr id="393" name="Group 66"/>
              <p:cNvGrpSpPr/>
              <p:nvPr/>
            </p:nvGrpSpPr>
            <p:grpSpPr>
              <a:xfrm>
                <a:off x="3495600" y="7209360"/>
                <a:ext cx="1449000" cy="607680"/>
                <a:chOff x="3495600" y="7209360"/>
                <a:chExt cx="1449000" cy="607680"/>
              </a:xfrm>
            </p:grpSpPr>
            <p:sp>
              <p:nvSpPr>
                <p:cNvPr id="394" name="CustomShape 67"/>
                <p:cNvSpPr/>
                <p:nvPr/>
              </p:nvSpPr>
              <p:spPr>
                <a:xfrm rot="5400000">
                  <a:off x="4159080" y="6545880"/>
                  <a:ext cx="122040" cy="1449000"/>
                </a:xfrm>
                <a:prstGeom prst="downArrow">
                  <a:avLst>
                    <a:gd name="adj1" fmla="val 41095"/>
                    <a:gd name="adj2" fmla="val 83394"/>
                  </a:avLst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CustomShape 68"/>
                <p:cNvSpPr/>
                <p:nvPr/>
              </p:nvSpPr>
              <p:spPr>
                <a:xfrm>
                  <a:off x="3612600" y="7260840"/>
                  <a:ext cx="1315080" cy="55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>
                  <a:spAutoFit/>
                </a:bodyPr>
                <a:p>
                  <a:pPr>
                    <a:lnSpc>
                      <a:spcPct val="100000"/>
                    </a:lnSpc>
                  </a:pP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All GP Variables for</a:t>
                  </a:r>
                  <a:endParaRPr b="0" lang="en-GB" sz="1020" spc="-1" strike="noStrike">
                    <a:latin typeface="Arial"/>
                  </a:endParaRPr>
                </a:p>
                <a:p>
                  <a:pPr>
                    <a:lnSpc>
                      <a:spcPct val="100000"/>
                    </a:lnSpc>
                  </a:pP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 </a:t>
                  </a:r>
                  <a:r>
                    <a:rPr b="0" lang="en-GB" sz="1020" spc="-1" strike="noStrike">
                      <a:solidFill>
                        <a:srgbClr val="222221"/>
                      </a:solidFill>
                      <a:latin typeface="Calibri"/>
                    </a:rPr>
                    <a:t>an Experiment</a:t>
                  </a:r>
                  <a:endParaRPr b="0" lang="en-GB" sz="102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96" name="CustomShape 69"/>
            <p:cNvSpPr/>
            <p:nvPr/>
          </p:nvSpPr>
          <p:spPr>
            <a:xfrm>
              <a:off x="4894920" y="4214880"/>
              <a:ext cx="2875680" cy="19299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2. Experiment Specification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changed experiment inputs (using manual input), e.g. new fitness function, new fitness tests, evolutionary inputs, living cell rulesets based on Analysis Conclusions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Specifies experiments 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Defines experiment priorities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397" name="Group 70"/>
            <p:cNvGrpSpPr/>
            <p:nvPr/>
          </p:nvGrpSpPr>
          <p:grpSpPr>
            <a:xfrm>
              <a:off x="3507840" y="5500440"/>
              <a:ext cx="1449000" cy="666720"/>
              <a:chOff x="3507840" y="5500440"/>
              <a:chExt cx="1449000" cy="666720"/>
            </a:xfrm>
          </p:grpSpPr>
          <p:sp>
            <p:nvSpPr>
              <p:cNvPr id="398" name="CustomShape 71"/>
              <p:cNvSpPr/>
              <p:nvPr/>
            </p:nvSpPr>
            <p:spPr>
              <a:xfrm rot="5400000">
                <a:off x="4167360" y="4840560"/>
                <a:ext cx="12960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99" name="CustomShape 72"/>
              <p:cNvSpPr/>
              <p:nvPr/>
            </p:nvSpPr>
            <p:spPr>
              <a:xfrm>
                <a:off x="3625200" y="5610240"/>
                <a:ext cx="1315080" cy="55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Experiment specifications and priorities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00" name="Group 73"/>
            <p:cNvGrpSpPr/>
            <p:nvPr/>
          </p:nvGrpSpPr>
          <p:grpSpPr>
            <a:xfrm>
              <a:off x="3524040" y="4926960"/>
              <a:ext cx="1449000" cy="473400"/>
              <a:chOff x="3524040" y="4926960"/>
              <a:chExt cx="1449000" cy="473400"/>
            </a:xfrm>
          </p:grpSpPr>
          <p:sp>
            <p:nvSpPr>
              <p:cNvPr id="401" name="CustomShape 74"/>
              <p:cNvSpPr/>
              <p:nvPr/>
            </p:nvSpPr>
            <p:spPr>
              <a:xfrm flipH="1" rot="16200000">
                <a:off x="4187160" y="426348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2" name="CustomShape 75"/>
              <p:cNvSpPr/>
              <p:nvPr/>
            </p:nvSpPr>
            <p:spPr>
              <a:xfrm>
                <a:off x="3641760" y="499896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Analysis Outputs &amp; Conclusions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03" name="Group 76"/>
            <p:cNvGrpSpPr/>
            <p:nvPr/>
          </p:nvGrpSpPr>
          <p:grpSpPr>
            <a:xfrm>
              <a:off x="3515760" y="4344840"/>
              <a:ext cx="1449000" cy="505080"/>
              <a:chOff x="3515760" y="4344840"/>
              <a:chExt cx="1449000" cy="505080"/>
            </a:xfrm>
          </p:grpSpPr>
          <p:sp>
            <p:nvSpPr>
              <p:cNvPr id="404" name="CustomShape 77"/>
              <p:cNvSpPr/>
              <p:nvPr/>
            </p:nvSpPr>
            <p:spPr>
              <a:xfrm flipH="1" rot="16200000">
                <a:off x="4178880" y="368136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05" name="CustomShape 78"/>
              <p:cNvSpPr/>
              <p:nvPr/>
            </p:nvSpPr>
            <p:spPr>
              <a:xfrm>
                <a:off x="3633120" y="444852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Manual input for specification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grpSp>
        <p:nvGrpSpPr>
          <p:cNvPr id="406" name="Group 79"/>
          <p:cNvGrpSpPr/>
          <p:nvPr/>
        </p:nvGrpSpPr>
        <p:grpSpPr>
          <a:xfrm>
            <a:off x="1815120" y="8852760"/>
            <a:ext cx="6119640" cy="5546520"/>
            <a:chOff x="1815120" y="8852760"/>
            <a:chExt cx="6119640" cy="5546520"/>
          </a:xfrm>
        </p:grpSpPr>
        <p:sp>
          <p:nvSpPr>
            <p:cNvPr id="407" name="CustomShape 80"/>
            <p:cNvSpPr/>
            <p:nvPr/>
          </p:nvSpPr>
          <p:spPr>
            <a:xfrm>
              <a:off x="1815120" y="8852760"/>
              <a:ext cx="6119640" cy="5546520"/>
            </a:xfrm>
            <a:prstGeom prst="roundRect">
              <a:avLst>
                <a:gd name="adj" fmla="val 61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6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GP Evolution and Evaluation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08" name="CustomShape 81"/>
            <p:cNvSpPr/>
            <p:nvPr/>
          </p:nvSpPr>
          <p:spPr>
            <a:xfrm>
              <a:off x="4979880" y="12204000"/>
              <a:ext cx="287244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6. Evaluation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Updates Market Data if required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Evaluates each Individual 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Returns the Fitness of each Individual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09" name="CustomShape 82"/>
            <p:cNvSpPr/>
            <p:nvPr/>
          </p:nvSpPr>
          <p:spPr>
            <a:xfrm>
              <a:off x="4937760" y="9291960"/>
              <a:ext cx="287244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4. Evolution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Initialises GP Run using Setup variables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Population of Individuals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Evolves Individuals based on improved fitness</a:t>
              </a: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Uses the Fitness Function to evaluate each individual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10" name="CustomShape 83"/>
            <p:cNvSpPr/>
            <p:nvPr/>
          </p:nvSpPr>
          <p:spPr>
            <a:xfrm>
              <a:off x="4944600" y="10959480"/>
              <a:ext cx="2872440" cy="769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5. Fitness Function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228600" indent="-22824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lphaU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Enables evaluation of individuals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411" name="Group 84"/>
            <p:cNvGrpSpPr/>
            <p:nvPr/>
          </p:nvGrpSpPr>
          <p:grpSpPr>
            <a:xfrm>
              <a:off x="6318720" y="11698920"/>
              <a:ext cx="1279080" cy="610560"/>
              <a:chOff x="6318720" y="11698920"/>
              <a:chExt cx="1279080" cy="610560"/>
            </a:xfrm>
          </p:grpSpPr>
          <p:sp>
            <p:nvSpPr>
              <p:cNvPr id="412" name="CustomShape 85"/>
              <p:cNvSpPr/>
              <p:nvPr/>
            </p:nvSpPr>
            <p:spPr>
              <a:xfrm>
                <a:off x="6318720" y="1169892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CustomShape 86"/>
              <p:cNvSpPr/>
              <p:nvPr/>
            </p:nvSpPr>
            <p:spPr>
              <a:xfrm>
                <a:off x="6404400" y="11753280"/>
                <a:ext cx="119340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ready for Evaluation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14" name="Group 87"/>
            <p:cNvGrpSpPr/>
            <p:nvPr/>
          </p:nvGrpSpPr>
          <p:grpSpPr>
            <a:xfrm>
              <a:off x="5282280" y="11676960"/>
              <a:ext cx="937440" cy="646200"/>
              <a:chOff x="5282280" y="11676960"/>
              <a:chExt cx="937440" cy="646200"/>
            </a:xfrm>
          </p:grpSpPr>
          <p:sp>
            <p:nvSpPr>
              <p:cNvPr id="415" name="CustomShape 88"/>
              <p:cNvSpPr/>
              <p:nvPr/>
            </p:nvSpPr>
            <p:spPr>
              <a:xfrm rot="10800000">
                <a:off x="5282280" y="1167696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CustomShape 89"/>
              <p:cNvSpPr/>
              <p:nvPr/>
            </p:nvSpPr>
            <p:spPr>
              <a:xfrm>
                <a:off x="5364000" y="11766960"/>
                <a:ext cx="85572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417" name="CustomShape 90"/>
            <p:cNvSpPr/>
            <p:nvPr/>
          </p:nvSpPr>
          <p:spPr>
            <a:xfrm>
              <a:off x="4985280" y="13898160"/>
              <a:ext cx="2867040" cy="322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Market data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418" name="Group 91"/>
            <p:cNvGrpSpPr/>
            <p:nvPr/>
          </p:nvGrpSpPr>
          <p:grpSpPr>
            <a:xfrm>
              <a:off x="5378760" y="13433760"/>
              <a:ext cx="2371680" cy="592920"/>
              <a:chOff x="5378760" y="13433760"/>
              <a:chExt cx="2371680" cy="592920"/>
            </a:xfrm>
          </p:grpSpPr>
          <p:sp>
            <p:nvSpPr>
              <p:cNvPr id="419" name="CustomShape 92"/>
              <p:cNvSpPr/>
              <p:nvPr/>
            </p:nvSpPr>
            <p:spPr>
              <a:xfrm rot="10800000">
                <a:off x="5378760" y="13433760"/>
                <a:ext cx="12168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CustomShape 93"/>
              <p:cNvSpPr/>
              <p:nvPr/>
            </p:nvSpPr>
            <p:spPr>
              <a:xfrm>
                <a:off x="5440320" y="13626000"/>
                <a:ext cx="231012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Signal data (as required per Experiment)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21" name="Group 94"/>
            <p:cNvGrpSpPr/>
            <p:nvPr/>
          </p:nvGrpSpPr>
          <p:grpSpPr>
            <a:xfrm>
              <a:off x="6368760" y="10543320"/>
              <a:ext cx="1279080" cy="473760"/>
              <a:chOff x="6368760" y="10543320"/>
              <a:chExt cx="1279080" cy="473760"/>
            </a:xfrm>
          </p:grpSpPr>
          <p:sp>
            <p:nvSpPr>
              <p:cNvPr id="422" name="CustomShape 95"/>
              <p:cNvSpPr/>
              <p:nvPr/>
            </p:nvSpPr>
            <p:spPr>
              <a:xfrm>
                <a:off x="6368760" y="10543320"/>
                <a:ext cx="12168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CustomShape 96"/>
              <p:cNvSpPr/>
              <p:nvPr/>
            </p:nvSpPr>
            <p:spPr>
              <a:xfrm>
                <a:off x="6454440" y="10615680"/>
                <a:ext cx="119340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to be  Evaluated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24" name="Group 97"/>
            <p:cNvGrpSpPr/>
            <p:nvPr/>
          </p:nvGrpSpPr>
          <p:grpSpPr>
            <a:xfrm>
              <a:off x="5282640" y="10589400"/>
              <a:ext cx="937080" cy="556200"/>
              <a:chOff x="5282640" y="10589400"/>
              <a:chExt cx="937080" cy="556200"/>
            </a:xfrm>
          </p:grpSpPr>
          <p:sp>
            <p:nvSpPr>
              <p:cNvPr id="425" name="CustomShape 98"/>
              <p:cNvSpPr/>
              <p:nvPr/>
            </p:nvSpPr>
            <p:spPr>
              <a:xfrm rot="10800000">
                <a:off x="5282640" y="10590120"/>
                <a:ext cx="12168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CustomShape 99"/>
              <p:cNvSpPr/>
              <p:nvPr/>
            </p:nvSpPr>
            <p:spPr>
              <a:xfrm>
                <a:off x="5364000" y="10589400"/>
                <a:ext cx="85572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427" name="CustomShape 100"/>
            <p:cNvSpPr/>
            <p:nvPr/>
          </p:nvSpPr>
          <p:spPr>
            <a:xfrm>
              <a:off x="1939320" y="9153720"/>
              <a:ext cx="1653120" cy="4905360"/>
            </a:xfrm>
            <a:prstGeom prst="roundRect">
              <a:avLst>
                <a:gd name="adj" fmla="val 7353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Coordinator 2 - Evolve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A. Stores data on each run step as it is undertaken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B. Data flows into and out of CondorGP Data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Takes Experiments from the Experiment and puts them into processing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Runs </a:t>
              </a: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GP Evolution and Evaluation </a:t>
              </a: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for each Experiment, and takes GP data outputs back into CondorGP data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Scales Evolution and Evaluation load as required, within limits, to achieve Experiment progression specified. </a:t>
              </a: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428" name="Group 101"/>
            <p:cNvGrpSpPr/>
            <p:nvPr/>
          </p:nvGrpSpPr>
          <p:grpSpPr>
            <a:xfrm>
              <a:off x="3538080" y="9364680"/>
              <a:ext cx="1447200" cy="605880"/>
              <a:chOff x="3538080" y="9364680"/>
              <a:chExt cx="1447200" cy="605880"/>
            </a:xfrm>
          </p:grpSpPr>
          <p:sp>
            <p:nvSpPr>
              <p:cNvPr id="429" name="CustomShape 102"/>
              <p:cNvSpPr/>
              <p:nvPr/>
            </p:nvSpPr>
            <p:spPr>
              <a:xfrm flipH="1" rot="16200000">
                <a:off x="4200480" y="8701920"/>
                <a:ext cx="12204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CustomShape 103"/>
              <p:cNvSpPr/>
              <p:nvPr/>
            </p:nvSpPr>
            <p:spPr>
              <a:xfrm>
                <a:off x="3655080" y="9414360"/>
                <a:ext cx="13132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All GP Variables for</a:t>
                </a:r>
                <a:endParaRPr b="0" lang="en-GB" sz="102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 </a:t>
                </a: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 Experiment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31" name="Group 104"/>
            <p:cNvGrpSpPr/>
            <p:nvPr/>
          </p:nvGrpSpPr>
          <p:grpSpPr>
            <a:xfrm>
              <a:off x="3521520" y="9900720"/>
              <a:ext cx="1447200" cy="309960"/>
              <a:chOff x="3521520" y="9900720"/>
              <a:chExt cx="1447200" cy="309960"/>
            </a:xfrm>
          </p:grpSpPr>
          <p:sp>
            <p:nvSpPr>
              <p:cNvPr id="432" name="CustomShape 105"/>
              <p:cNvSpPr/>
              <p:nvPr/>
            </p:nvSpPr>
            <p:spPr>
              <a:xfrm rot="5400000">
                <a:off x="4180320" y="9241920"/>
                <a:ext cx="12960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CustomShape 106"/>
              <p:cNvSpPr/>
              <p:nvPr/>
            </p:nvSpPr>
            <p:spPr>
              <a:xfrm>
                <a:off x="3638520" y="9964800"/>
                <a:ext cx="1313280" cy="24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GP Data Outputs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34" name="Group 107"/>
            <p:cNvGrpSpPr/>
            <p:nvPr/>
          </p:nvGrpSpPr>
          <p:grpSpPr>
            <a:xfrm>
              <a:off x="3530160" y="10328760"/>
              <a:ext cx="1447200" cy="619920"/>
              <a:chOff x="3530160" y="10328760"/>
              <a:chExt cx="1447200" cy="619920"/>
            </a:xfrm>
          </p:grpSpPr>
          <p:sp>
            <p:nvSpPr>
              <p:cNvPr id="435" name="CustomShape 108"/>
              <p:cNvSpPr/>
              <p:nvPr/>
            </p:nvSpPr>
            <p:spPr>
              <a:xfrm rot="5400000">
                <a:off x="4188960" y="9669960"/>
                <a:ext cx="129600" cy="14472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CustomShape 109"/>
              <p:cNvSpPr/>
              <p:nvPr/>
            </p:nvSpPr>
            <p:spPr>
              <a:xfrm>
                <a:off x="3647160" y="10392480"/>
                <a:ext cx="13132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Best Individuals and their Fitness scores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grpSp>
        <p:nvGrpSpPr>
          <p:cNvPr id="437" name="Group 110"/>
          <p:cNvGrpSpPr/>
          <p:nvPr/>
        </p:nvGrpSpPr>
        <p:grpSpPr>
          <a:xfrm>
            <a:off x="645120" y="7280280"/>
            <a:ext cx="1478160" cy="1481760"/>
            <a:chOff x="645120" y="7280280"/>
            <a:chExt cx="1478160" cy="1481760"/>
          </a:xfrm>
        </p:grpSpPr>
        <p:sp>
          <p:nvSpPr>
            <p:cNvPr id="438" name="CustomShape 111"/>
            <p:cNvSpPr/>
            <p:nvPr/>
          </p:nvSpPr>
          <p:spPr>
            <a:xfrm flipV="1" rot="5400000">
              <a:off x="1331640" y="681444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39" name="CustomShape 112"/>
            <p:cNvSpPr/>
            <p:nvPr/>
          </p:nvSpPr>
          <p:spPr>
            <a:xfrm>
              <a:off x="645120" y="7583760"/>
              <a:ext cx="703440" cy="11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Data  for and back from each Run Step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40" name="CustomShape 113"/>
            <p:cNvSpPr/>
            <p:nvPr/>
          </p:nvSpPr>
          <p:spPr>
            <a:xfrm flipV="1" rot="16200000">
              <a:off x="1330200" y="663192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441" name="Group 114"/>
          <p:cNvGrpSpPr/>
          <p:nvPr/>
        </p:nvGrpSpPr>
        <p:grpSpPr>
          <a:xfrm>
            <a:off x="645120" y="11606040"/>
            <a:ext cx="1478160" cy="1482120"/>
            <a:chOff x="645120" y="11606040"/>
            <a:chExt cx="1478160" cy="1482120"/>
          </a:xfrm>
        </p:grpSpPr>
        <p:sp>
          <p:nvSpPr>
            <p:cNvPr id="442" name="CustomShape 115"/>
            <p:cNvSpPr/>
            <p:nvPr/>
          </p:nvSpPr>
          <p:spPr>
            <a:xfrm flipV="1" rot="5400000">
              <a:off x="1331640" y="1114020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3" name="CustomShape 116"/>
            <p:cNvSpPr/>
            <p:nvPr/>
          </p:nvSpPr>
          <p:spPr>
            <a:xfrm>
              <a:off x="645120" y="11909880"/>
              <a:ext cx="703440" cy="11782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Data  for and back from each Run Step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44" name="CustomShape 117"/>
            <p:cNvSpPr/>
            <p:nvPr/>
          </p:nvSpPr>
          <p:spPr>
            <a:xfrm flipV="1" rot="16200000">
              <a:off x="1330200" y="10957680"/>
              <a:ext cx="143640" cy="143964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5" name="CustomShape 118"/>
          <p:cNvSpPr/>
          <p:nvPr/>
        </p:nvSpPr>
        <p:spPr>
          <a:xfrm>
            <a:off x="8133840" y="7820280"/>
            <a:ext cx="195984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GB" sz="1190" spc="-1" strike="noStrike">
                <a:solidFill>
                  <a:srgbClr val="222221"/>
                </a:solidFill>
                <a:latin typeface="Calibri"/>
              </a:rPr>
              <a:t>Coordinator 2 Evolve</a:t>
            </a:r>
            <a:endParaRPr b="0" lang="en-GB" sz="1190" spc="-1" strike="noStrike">
              <a:latin typeface="Arial"/>
            </a:endParaRPr>
          </a:p>
        </p:txBody>
      </p:sp>
      <p:grpSp>
        <p:nvGrpSpPr>
          <p:cNvPr id="446" name="Group 119"/>
          <p:cNvGrpSpPr/>
          <p:nvPr/>
        </p:nvGrpSpPr>
        <p:grpSpPr>
          <a:xfrm>
            <a:off x="8363880" y="8078040"/>
            <a:ext cx="8548560" cy="1080000"/>
            <a:chOff x="8363880" y="8078040"/>
            <a:chExt cx="8548560" cy="1080000"/>
          </a:xfrm>
        </p:grpSpPr>
        <p:sp>
          <p:nvSpPr>
            <p:cNvPr id="447" name="CustomShape 120"/>
            <p:cNvSpPr/>
            <p:nvPr/>
          </p:nvSpPr>
          <p:spPr>
            <a:xfrm>
              <a:off x="8363880" y="8078040"/>
              <a:ext cx="3177720" cy="1080000"/>
            </a:xfrm>
            <a:prstGeom prst="rect">
              <a:avLst/>
            </a:prstGeom>
            <a:solidFill>
              <a:schemeClr val="bg1"/>
            </a:solidFill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Coordinator 2 runs continuously.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Each of the many Setups are processed. run, and each is then Queued for GP Evolution and Evaluation proc.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Ongoing Experiments also need to be continued, these can be parked in checkpoint files if needed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48" name="CustomShape 121"/>
            <p:cNvSpPr/>
            <p:nvPr/>
          </p:nvSpPr>
          <p:spPr>
            <a:xfrm>
              <a:off x="11673000" y="8078040"/>
              <a:ext cx="827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Up to 150. Each population is one Experiment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49" name="CustomShape 122"/>
            <p:cNvSpPr/>
            <p:nvPr/>
          </p:nvSpPr>
          <p:spPr>
            <a:xfrm>
              <a:off x="12663360" y="8078040"/>
              <a:ext cx="1322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Run current Experiments at least weekly. 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Living Cells in layer 4 will run daily. 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50" name="CustomShape 123"/>
            <p:cNvSpPr/>
            <p:nvPr/>
          </p:nvSpPr>
          <p:spPr>
            <a:xfrm>
              <a:off x="14130720" y="8078040"/>
              <a:ext cx="1322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Scale by number of slaves to each Experiment master, and number of concurrent Experiments.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451" name="CustomShape 124"/>
            <p:cNvSpPr/>
            <p:nvPr/>
          </p:nvSpPr>
          <p:spPr>
            <a:xfrm>
              <a:off x="15589800" y="8078040"/>
              <a:ext cx="1322640" cy="1080000"/>
            </a:xfrm>
            <a:prstGeom prst="rect">
              <a:avLst/>
            </a:prstGeom>
            <a:noFill/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Experiment inputs, experiment progress, next priorities. 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452" name="CustomShape 125"/>
          <p:cNvSpPr/>
          <p:nvPr/>
        </p:nvSpPr>
        <p:spPr>
          <a:xfrm>
            <a:off x="9506160" y="82872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3" name="CustomShape 126"/>
          <p:cNvSpPr/>
          <p:nvPr/>
        </p:nvSpPr>
        <p:spPr>
          <a:xfrm>
            <a:off x="9557280" y="123768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4" name="CustomShape 127"/>
          <p:cNvSpPr/>
          <p:nvPr/>
        </p:nvSpPr>
        <p:spPr>
          <a:xfrm>
            <a:off x="12192480" y="129024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5" name="CustomShape 128"/>
          <p:cNvSpPr/>
          <p:nvPr/>
        </p:nvSpPr>
        <p:spPr>
          <a:xfrm>
            <a:off x="12192480" y="871560"/>
            <a:ext cx="2313360" cy="300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ECJ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6" name="CustomShape 129"/>
          <p:cNvSpPr/>
          <p:nvPr/>
        </p:nvSpPr>
        <p:spPr>
          <a:xfrm>
            <a:off x="14596200" y="1267920"/>
            <a:ext cx="2313360" cy="300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7" name="CustomShape 130"/>
          <p:cNvSpPr/>
          <p:nvPr/>
        </p:nvSpPr>
        <p:spPr>
          <a:xfrm>
            <a:off x="14596200" y="849240"/>
            <a:ext cx="2313360" cy="300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Amibroker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8" name="CustomShape 131"/>
          <p:cNvSpPr/>
          <p:nvPr/>
        </p:nvSpPr>
        <p:spPr>
          <a:xfrm>
            <a:off x="7166160" y="125928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9" name="CustomShape 132"/>
          <p:cNvSpPr/>
          <p:nvPr/>
        </p:nvSpPr>
        <p:spPr>
          <a:xfrm>
            <a:off x="7118640" y="81216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Spot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0" name="CustomShape 133"/>
          <p:cNvSpPr/>
          <p:nvPr/>
        </p:nvSpPr>
        <p:spPr>
          <a:xfrm>
            <a:off x="5866560" y="319968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1" name="CustomShape 134"/>
          <p:cNvSpPr/>
          <p:nvPr/>
        </p:nvSpPr>
        <p:spPr>
          <a:xfrm>
            <a:off x="5866560" y="34992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2" name="CustomShape 135"/>
          <p:cNvSpPr/>
          <p:nvPr/>
        </p:nvSpPr>
        <p:spPr>
          <a:xfrm>
            <a:off x="5883840" y="37850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3" name="CustomShape 136"/>
          <p:cNvSpPr/>
          <p:nvPr/>
        </p:nvSpPr>
        <p:spPr>
          <a:xfrm>
            <a:off x="5866560" y="458784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4" name="CustomShape 137"/>
          <p:cNvSpPr/>
          <p:nvPr/>
        </p:nvSpPr>
        <p:spPr>
          <a:xfrm>
            <a:off x="5866560" y="488736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5" name="CustomShape 138"/>
          <p:cNvSpPr/>
          <p:nvPr/>
        </p:nvSpPr>
        <p:spPr>
          <a:xfrm>
            <a:off x="5883840" y="51732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6" name="CustomShape 139"/>
          <p:cNvSpPr/>
          <p:nvPr/>
        </p:nvSpPr>
        <p:spPr>
          <a:xfrm>
            <a:off x="5866560" y="647892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7" name="CustomShape 140"/>
          <p:cNvSpPr/>
          <p:nvPr/>
        </p:nvSpPr>
        <p:spPr>
          <a:xfrm>
            <a:off x="5866560" y="67784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8" name="CustomShape 141"/>
          <p:cNvSpPr/>
          <p:nvPr/>
        </p:nvSpPr>
        <p:spPr>
          <a:xfrm>
            <a:off x="5883840" y="706428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9" name="CustomShape 142"/>
          <p:cNvSpPr/>
          <p:nvPr/>
        </p:nvSpPr>
        <p:spPr>
          <a:xfrm>
            <a:off x="3227760" y="34340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0" name="CustomShape 143"/>
          <p:cNvSpPr/>
          <p:nvPr/>
        </p:nvSpPr>
        <p:spPr>
          <a:xfrm>
            <a:off x="3113640" y="96588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1" name="CustomShape 144"/>
          <p:cNvSpPr/>
          <p:nvPr/>
        </p:nvSpPr>
        <p:spPr>
          <a:xfrm>
            <a:off x="3227760" y="48204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2" name="CustomShape 145"/>
          <p:cNvSpPr/>
          <p:nvPr/>
        </p:nvSpPr>
        <p:spPr>
          <a:xfrm>
            <a:off x="3133800" y="68612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1419120" y="3147840"/>
            <a:ext cx="15213960" cy="11309400"/>
          </a:xfrm>
          <a:prstGeom prst="roundRect">
            <a:avLst>
              <a:gd name="adj" fmla="val 2582"/>
            </a:avLst>
          </a:prstGeom>
          <a:solidFill>
            <a:schemeClr val="accent1">
              <a:lumMod val="20000"/>
              <a:lumOff val="80000"/>
            </a:schemeClr>
          </a:solidFill>
          <a:ln w="38160">
            <a:solidFill>
              <a:schemeClr val="accent1">
                <a:lumMod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CondorGP Underlying Layer Structure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 – Layers 1 to 4 implements this Structure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474" name="TextShape 2"/>
          <p:cNvSpPr txBox="1"/>
          <p:nvPr/>
        </p:nvSpPr>
        <p:spPr>
          <a:xfrm>
            <a:off x="1710000" y="648720"/>
            <a:ext cx="14580000" cy="183780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1" lang="en-GB" sz="2860" spc="-1" strike="noStrike">
                <a:solidFill>
                  <a:srgbClr val="2b3180"/>
                </a:solidFill>
                <a:latin typeface="Arial"/>
                <a:ea typeface="Open Sans"/>
              </a:rPr>
              <a:t>CondorGP Logical Design</a:t>
            </a:r>
            <a:br/>
            <a:r>
              <a:rPr b="1" lang="en-GB" sz="2040" spc="-1" strike="noStrike">
                <a:solidFill>
                  <a:srgbClr val="2b3180"/>
                </a:solidFill>
                <a:latin typeface="Arial"/>
                <a:ea typeface="Open Sans"/>
              </a:rPr>
              <a:t>First attempt technological specification</a:t>
            </a:r>
            <a:br/>
            <a:br/>
            <a:endParaRPr b="0" lang="en-US" sz="2040" spc="-1" strike="noStrike">
              <a:solidFill>
                <a:srgbClr val="222221"/>
              </a:solidFill>
              <a:latin typeface="Calibri"/>
            </a:endParaRPr>
          </a:p>
        </p:txBody>
      </p:sp>
      <p:sp>
        <p:nvSpPr>
          <p:cNvPr id="475" name="CustomShape 3"/>
          <p:cNvSpPr/>
          <p:nvPr/>
        </p:nvSpPr>
        <p:spPr>
          <a:xfrm>
            <a:off x="1785960" y="4139280"/>
            <a:ext cx="4893120" cy="10197000"/>
          </a:xfrm>
          <a:prstGeom prst="roundRect">
            <a:avLst>
              <a:gd name="adj" fmla="val 7353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Coordinator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A. Stores data on each run step as it is undertaken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B. Data flows into and out of CondorGP Data 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sp>
        <p:nvSpPr>
          <p:cNvPr id="476" name="CustomShape 4"/>
          <p:cNvSpPr/>
          <p:nvPr/>
        </p:nvSpPr>
        <p:spPr>
          <a:xfrm>
            <a:off x="1760040" y="3549600"/>
            <a:ext cx="5897520" cy="288000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ffffff"/>
                </a:solidFill>
                <a:latin typeface="Calibri"/>
              </a:rPr>
              <a:t>CondorGP Data</a:t>
            </a:r>
            <a:r>
              <a:rPr b="0" lang="en-GB" sz="1020" spc="-1" strike="noStrike">
                <a:solidFill>
                  <a:srgbClr val="ffffff"/>
                </a:solidFill>
                <a:latin typeface="Calibri"/>
              </a:rPr>
              <a:t> Receive and store timestamped data from each Run Step for retrieval later</a:t>
            </a:r>
            <a:endParaRPr b="0" lang="en-GB" sz="1020" spc="-1" strike="noStrike">
              <a:latin typeface="Arial"/>
            </a:endParaRPr>
          </a:p>
        </p:txBody>
      </p:sp>
      <p:grpSp>
        <p:nvGrpSpPr>
          <p:cNvPr id="477" name="Group 5"/>
          <p:cNvGrpSpPr/>
          <p:nvPr/>
        </p:nvGrpSpPr>
        <p:grpSpPr>
          <a:xfrm>
            <a:off x="1908000" y="3693960"/>
            <a:ext cx="1584000" cy="641520"/>
            <a:chOff x="1908000" y="3693960"/>
            <a:chExt cx="1584000" cy="641520"/>
          </a:xfrm>
        </p:grpSpPr>
        <p:sp>
          <p:nvSpPr>
            <p:cNvPr id="478" name="CustomShape 6"/>
            <p:cNvSpPr/>
            <p:nvPr/>
          </p:nvSpPr>
          <p:spPr>
            <a:xfrm flipV="1">
              <a:off x="1908000" y="3693960"/>
              <a:ext cx="120600" cy="641520"/>
            </a:xfrm>
            <a:prstGeom prst="downArrow">
              <a:avLst>
                <a:gd name="adj1" fmla="val 41095"/>
                <a:gd name="adj2" fmla="val 83394"/>
              </a:avLst>
            </a:prstGeom>
            <a:solidFill>
              <a:srgbClr val="7030a0"/>
            </a:solidFill>
            <a:ln>
              <a:solidFill>
                <a:srgbClr val="7030a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9" name="CustomShape 7"/>
            <p:cNvSpPr/>
            <p:nvPr/>
          </p:nvSpPr>
          <p:spPr>
            <a:xfrm>
              <a:off x="2023200" y="3874680"/>
              <a:ext cx="1468800" cy="4006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222221"/>
                  </a:solidFill>
                  <a:latin typeface="Calibri"/>
                </a:rPr>
                <a:t>Data on each Run Step</a:t>
              </a:r>
              <a:endParaRPr b="0" lang="en-GB" sz="1020" spc="-1" strike="noStrike">
                <a:latin typeface="Arial"/>
              </a:endParaRPr>
            </a:p>
          </p:txBody>
        </p:sp>
      </p:grpSp>
      <p:grpSp>
        <p:nvGrpSpPr>
          <p:cNvPr id="480" name="Group 8"/>
          <p:cNvGrpSpPr/>
          <p:nvPr/>
        </p:nvGrpSpPr>
        <p:grpSpPr>
          <a:xfrm>
            <a:off x="6624720" y="5130360"/>
            <a:ext cx="8488800" cy="1092960"/>
            <a:chOff x="6624720" y="5130360"/>
            <a:chExt cx="8488800" cy="1092960"/>
          </a:xfrm>
        </p:grpSpPr>
        <p:sp>
          <p:nvSpPr>
            <p:cNvPr id="481" name="CustomShape 9"/>
            <p:cNvSpPr/>
            <p:nvPr/>
          </p:nvSpPr>
          <p:spPr>
            <a:xfrm>
              <a:off x="8011440" y="5130360"/>
              <a:ext cx="7102080" cy="930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Analysis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insight into data available to guide the definition of future experiments 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Will undertake many different analysis types, to be specified elsewhere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482" name="Group 10"/>
            <p:cNvGrpSpPr/>
            <p:nvPr/>
          </p:nvGrpSpPr>
          <p:grpSpPr>
            <a:xfrm>
              <a:off x="6624720" y="5733360"/>
              <a:ext cx="1449000" cy="489960"/>
              <a:chOff x="6624720" y="5733360"/>
              <a:chExt cx="1449000" cy="489960"/>
            </a:xfrm>
          </p:grpSpPr>
          <p:sp>
            <p:nvSpPr>
              <p:cNvPr id="483" name="CustomShape 11"/>
              <p:cNvSpPr/>
              <p:nvPr/>
            </p:nvSpPr>
            <p:spPr>
              <a:xfrm rot="5400000">
                <a:off x="7288200" y="506988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4" name="CustomShape 12"/>
              <p:cNvSpPr/>
              <p:nvPr/>
            </p:nvSpPr>
            <p:spPr>
              <a:xfrm>
                <a:off x="6741720" y="582192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Analysis Outputs &amp; Conclusions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85" name="Group 13"/>
            <p:cNvGrpSpPr/>
            <p:nvPr/>
          </p:nvGrpSpPr>
          <p:grpSpPr>
            <a:xfrm>
              <a:off x="6640560" y="5256000"/>
              <a:ext cx="1449000" cy="597960"/>
              <a:chOff x="6640560" y="5256000"/>
              <a:chExt cx="1449000" cy="597960"/>
            </a:xfrm>
          </p:grpSpPr>
          <p:sp>
            <p:nvSpPr>
              <p:cNvPr id="486" name="CustomShape 14"/>
              <p:cNvSpPr/>
              <p:nvPr/>
            </p:nvSpPr>
            <p:spPr>
              <a:xfrm flipH="1" rot="16200000">
                <a:off x="7303680" y="459252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87" name="CustomShape 15"/>
              <p:cNvSpPr/>
              <p:nvPr/>
            </p:nvSpPr>
            <p:spPr>
              <a:xfrm>
                <a:off x="6758280" y="529776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Data from previous experiments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grpSp>
        <p:nvGrpSpPr>
          <p:cNvPr id="488" name="Group 16"/>
          <p:cNvGrpSpPr/>
          <p:nvPr/>
        </p:nvGrpSpPr>
        <p:grpSpPr>
          <a:xfrm>
            <a:off x="6625080" y="7867800"/>
            <a:ext cx="8488440" cy="1230120"/>
            <a:chOff x="6625080" y="7867800"/>
            <a:chExt cx="8488440" cy="1230120"/>
          </a:xfrm>
        </p:grpSpPr>
        <p:sp>
          <p:nvSpPr>
            <p:cNvPr id="489" name="CustomShape 17"/>
            <p:cNvSpPr/>
            <p:nvPr/>
          </p:nvSpPr>
          <p:spPr>
            <a:xfrm>
              <a:off x="8011440" y="7867800"/>
              <a:ext cx="7102080" cy="93060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Setup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and checks for each experiment: Function and terminal sets, parameters, fitness functions, fitness tests, rulesets etc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distributed GP run variables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Outputs the GP run variables and parameters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490" name="Group 18"/>
            <p:cNvGrpSpPr/>
            <p:nvPr/>
          </p:nvGrpSpPr>
          <p:grpSpPr>
            <a:xfrm>
              <a:off x="6662160" y="7971840"/>
              <a:ext cx="1449000" cy="465840"/>
              <a:chOff x="6662160" y="7971840"/>
              <a:chExt cx="1449000" cy="465840"/>
            </a:xfrm>
          </p:grpSpPr>
          <p:sp>
            <p:nvSpPr>
              <p:cNvPr id="491" name="CustomShape 19"/>
              <p:cNvSpPr/>
              <p:nvPr/>
            </p:nvSpPr>
            <p:spPr>
              <a:xfrm flipH="1" rot="16200000">
                <a:off x="7325280" y="730836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2" name="CustomShape 20"/>
              <p:cNvSpPr/>
              <p:nvPr/>
            </p:nvSpPr>
            <p:spPr>
              <a:xfrm>
                <a:off x="6779520" y="803628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Experiment specifications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493" name="Group 21"/>
            <p:cNvGrpSpPr/>
            <p:nvPr/>
          </p:nvGrpSpPr>
          <p:grpSpPr>
            <a:xfrm>
              <a:off x="6625080" y="8489880"/>
              <a:ext cx="1449000" cy="608040"/>
              <a:chOff x="6625080" y="8489880"/>
              <a:chExt cx="1449000" cy="608040"/>
            </a:xfrm>
          </p:grpSpPr>
          <p:sp>
            <p:nvSpPr>
              <p:cNvPr id="494" name="CustomShape 22"/>
              <p:cNvSpPr/>
              <p:nvPr/>
            </p:nvSpPr>
            <p:spPr>
              <a:xfrm rot="5400000">
                <a:off x="7288560" y="782640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5" name="CustomShape 23"/>
              <p:cNvSpPr/>
              <p:nvPr/>
            </p:nvSpPr>
            <p:spPr>
              <a:xfrm>
                <a:off x="6742440" y="854172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All GP Variables for</a:t>
                </a:r>
                <a:endParaRPr b="0" lang="en-GB" sz="102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 </a:t>
                </a: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 Experiment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grpSp>
        <p:nvGrpSpPr>
          <p:cNvPr id="496" name="Group 24"/>
          <p:cNvGrpSpPr/>
          <p:nvPr/>
        </p:nvGrpSpPr>
        <p:grpSpPr>
          <a:xfrm>
            <a:off x="6636960" y="6307920"/>
            <a:ext cx="8476560" cy="1642320"/>
            <a:chOff x="6636960" y="6307920"/>
            <a:chExt cx="8476560" cy="1642320"/>
          </a:xfrm>
        </p:grpSpPr>
        <p:grpSp>
          <p:nvGrpSpPr>
            <p:cNvPr id="497" name="Group 25"/>
            <p:cNvGrpSpPr/>
            <p:nvPr/>
          </p:nvGrpSpPr>
          <p:grpSpPr>
            <a:xfrm>
              <a:off x="6636960" y="7283520"/>
              <a:ext cx="1449000" cy="666720"/>
              <a:chOff x="6636960" y="7283520"/>
              <a:chExt cx="1449000" cy="666720"/>
            </a:xfrm>
          </p:grpSpPr>
          <p:sp>
            <p:nvSpPr>
              <p:cNvPr id="498" name="CustomShape 26"/>
              <p:cNvSpPr/>
              <p:nvPr/>
            </p:nvSpPr>
            <p:spPr>
              <a:xfrm rot="5400000">
                <a:off x="7296480" y="6623640"/>
                <a:ext cx="12960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99" name="CustomShape 27"/>
              <p:cNvSpPr/>
              <p:nvPr/>
            </p:nvSpPr>
            <p:spPr>
              <a:xfrm>
                <a:off x="6754320" y="7393320"/>
                <a:ext cx="1315080" cy="5569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Experiment specifications and priorities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500" name="CustomShape 28"/>
            <p:cNvSpPr/>
            <p:nvPr/>
          </p:nvSpPr>
          <p:spPr>
            <a:xfrm>
              <a:off x="8025840" y="6307920"/>
              <a:ext cx="7087680" cy="122364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Experiment Specification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Provides changed experiment inputs (using manual input), e.g. new fitness function, new fitness tests, evolutionary inputs, living cell rulesets based on Analysis Conclusions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Specifies experiments 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Defines experiment priorities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501" name="Group 29"/>
            <p:cNvGrpSpPr/>
            <p:nvPr/>
          </p:nvGrpSpPr>
          <p:grpSpPr>
            <a:xfrm>
              <a:off x="6655320" y="6805800"/>
              <a:ext cx="1449000" cy="473040"/>
              <a:chOff x="6655320" y="6805800"/>
              <a:chExt cx="1449000" cy="473040"/>
            </a:xfrm>
          </p:grpSpPr>
          <p:sp>
            <p:nvSpPr>
              <p:cNvPr id="502" name="CustomShape 30"/>
              <p:cNvSpPr/>
              <p:nvPr/>
            </p:nvSpPr>
            <p:spPr>
              <a:xfrm flipH="1" rot="16200000">
                <a:off x="7318440" y="614232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3" name="CustomShape 31"/>
              <p:cNvSpPr/>
              <p:nvPr/>
            </p:nvSpPr>
            <p:spPr>
              <a:xfrm>
                <a:off x="6773040" y="687744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Analysis Outputs &amp; Conclusions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04" name="Group 32"/>
            <p:cNvGrpSpPr/>
            <p:nvPr/>
          </p:nvGrpSpPr>
          <p:grpSpPr>
            <a:xfrm>
              <a:off x="6646680" y="6347520"/>
              <a:ext cx="1449000" cy="505080"/>
              <a:chOff x="6646680" y="6347520"/>
              <a:chExt cx="1449000" cy="505080"/>
            </a:xfrm>
          </p:grpSpPr>
          <p:sp>
            <p:nvSpPr>
              <p:cNvPr id="505" name="CustomShape 33"/>
              <p:cNvSpPr/>
              <p:nvPr/>
            </p:nvSpPr>
            <p:spPr>
              <a:xfrm flipH="1" rot="16200000">
                <a:off x="7309800" y="568404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06" name="CustomShape 34"/>
              <p:cNvSpPr/>
              <p:nvPr/>
            </p:nvSpPr>
            <p:spPr>
              <a:xfrm>
                <a:off x="6764400" y="6451200"/>
                <a:ext cx="131508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Manual input for specification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</p:grpSp>
      <p:sp>
        <p:nvSpPr>
          <p:cNvPr id="507" name="CustomShape 35"/>
          <p:cNvSpPr/>
          <p:nvPr/>
        </p:nvSpPr>
        <p:spPr>
          <a:xfrm>
            <a:off x="1898280" y="5017680"/>
            <a:ext cx="2875680" cy="123012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1. Run Analysis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Run the Analyses</a:t>
            </a: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 </a:t>
            </a: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on the available data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Scales Analyses to process within tolerances 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Gathers and stores Analysis Outputs and Conclusions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508" name="CustomShape 36"/>
          <p:cNvSpPr/>
          <p:nvPr/>
        </p:nvSpPr>
        <p:spPr>
          <a:xfrm>
            <a:off x="4856760" y="5019120"/>
            <a:ext cx="1634400" cy="123012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Scale Analysis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Enables Scaling of Analysis load as specified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509" name="CustomShape 37"/>
          <p:cNvSpPr/>
          <p:nvPr/>
        </p:nvSpPr>
        <p:spPr>
          <a:xfrm>
            <a:off x="1898280" y="6421680"/>
            <a:ext cx="2875680" cy="123012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2. Run Experiment Specification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Runs Experiment Specification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Gathers and stores Experiment Specifications and priorities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510" name="CustomShape 38"/>
          <p:cNvSpPr/>
          <p:nvPr/>
        </p:nvSpPr>
        <p:spPr>
          <a:xfrm>
            <a:off x="1880640" y="7799760"/>
            <a:ext cx="2875680" cy="133920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3. Run Setup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Runs Setup for each Experiment Specification, in priority order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Scales Setups to process within tolerances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Gathers and stores Setup checkpoint files or parameter and class inputs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511" name="CustomShape 39"/>
          <p:cNvSpPr/>
          <p:nvPr/>
        </p:nvSpPr>
        <p:spPr>
          <a:xfrm>
            <a:off x="4838760" y="7800840"/>
            <a:ext cx="1634400" cy="1339200"/>
          </a:xfrm>
          <a:prstGeom prst="roundRect">
            <a:avLst>
              <a:gd name="adj" fmla="val 166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Scale Setup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Enables Scaling of Setup load as specified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512" name="CustomShape 40"/>
          <p:cNvSpPr/>
          <p:nvPr/>
        </p:nvSpPr>
        <p:spPr>
          <a:xfrm>
            <a:off x="1871640" y="9273240"/>
            <a:ext cx="2875680" cy="3099960"/>
          </a:xfrm>
          <a:prstGeom prst="roundRect">
            <a:avLst>
              <a:gd name="adj" fmla="val 871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4. Run GP Evolution And Evaluation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Ensures Market Data available to specification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Enacts GP Experiments according to each Setup, specifying GP Masters to allow scaling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Scales GP Masters to process the required Experiments within tolerances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Scales GP Slaves to further accelerate processing as needed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Scales GP Evaluation to process within tolerances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Runs the next Experiment as per 3, 4, and 5 once previous Experiment is concluded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Gathers and stores GP Data Outputs, Best individuals</a:t>
            </a:r>
            <a:endParaRPr b="0" lang="en-GB" sz="1020" spc="-1" strike="noStrike">
              <a:latin typeface="Arial"/>
            </a:endParaRPr>
          </a:p>
        </p:txBody>
      </p:sp>
      <p:sp>
        <p:nvSpPr>
          <p:cNvPr id="513" name="CustomShape 41"/>
          <p:cNvSpPr/>
          <p:nvPr/>
        </p:nvSpPr>
        <p:spPr>
          <a:xfrm>
            <a:off x="4829760" y="9274320"/>
            <a:ext cx="1634400" cy="3099960"/>
          </a:xfrm>
          <a:prstGeom prst="roundRect">
            <a:avLst>
              <a:gd name="adj" fmla="val 1614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GB" sz="1020" spc="-1" strike="noStrike">
                <a:solidFill>
                  <a:srgbClr val="222221"/>
                </a:solidFill>
                <a:latin typeface="Calibri"/>
              </a:rPr>
              <a:t>Scale GP </a:t>
            </a:r>
            <a:endParaRPr b="0" lang="en-GB" sz="102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Enables scaling of Evolution load as specified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Enables scaling of GP Evolution Masters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Enables scaling of GP Evolution Slaves</a:t>
            </a:r>
            <a:endParaRPr b="0" lang="en-GB" sz="1020" spc="-1" strike="noStrike">
              <a:latin typeface="Arial"/>
            </a:endParaRPr>
          </a:p>
          <a:p>
            <a:pPr marL="194040" indent="-193680">
              <a:lnSpc>
                <a:spcPct val="100000"/>
              </a:lnSpc>
              <a:buClr>
                <a:srgbClr val="222221"/>
              </a:buClr>
              <a:buFont typeface="StarSymbol"/>
              <a:buAutoNum type="arabicPeriod"/>
            </a:pPr>
            <a:r>
              <a:rPr b="0" lang="en-GB" sz="1020" spc="-1" strike="noStrike">
                <a:solidFill>
                  <a:srgbClr val="222221"/>
                </a:solidFill>
                <a:latin typeface="Calibri"/>
              </a:rPr>
              <a:t>Enables scaling of GP Evaluation</a:t>
            </a:r>
            <a:endParaRPr b="0" lang="en-GB" sz="102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020" spc="-1" strike="noStrike">
              <a:latin typeface="Arial"/>
            </a:endParaRPr>
          </a:p>
        </p:txBody>
      </p:sp>
      <p:grpSp>
        <p:nvGrpSpPr>
          <p:cNvPr id="514" name="Group 42"/>
          <p:cNvGrpSpPr/>
          <p:nvPr/>
        </p:nvGrpSpPr>
        <p:grpSpPr>
          <a:xfrm>
            <a:off x="6552720" y="8955360"/>
            <a:ext cx="6044400" cy="5380560"/>
            <a:chOff x="6552720" y="8955360"/>
            <a:chExt cx="6044400" cy="5380560"/>
          </a:xfrm>
        </p:grpSpPr>
        <p:sp>
          <p:nvSpPr>
            <p:cNvPr id="515" name="CustomShape 43"/>
            <p:cNvSpPr/>
            <p:nvPr/>
          </p:nvSpPr>
          <p:spPr>
            <a:xfrm>
              <a:off x="7914600" y="8955360"/>
              <a:ext cx="3080160" cy="5380560"/>
            </a:xfrm>
            <a:prstGeom prst="roundRect">
              <a:avLst>
                <a:gd name="adj" fmla="val 616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8160">
              <a:solidFill>
                <a:schemeClr val="accent1">
                  <a:lumMod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222221"/>
                  </a:solidFill>
                  <a:latin typeface="Calibri"/>
                </a:rPr>
                <a:t>GP Evolution and Evaluation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516" name="CustomShape 44"/>
            <p:cNvSpPr/>
            <p:nvPr/>
          </p:nvSpPr>
          <p:spPr>
            <a:xfrm>
              <a:off x="8012880" y="12234960"/>
              <a:ext cx="287568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Evaluation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Updates Market Data if required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Evaluates each Individual 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Returns the Fitness of each Individual</a:t>
              </a:r>
              <a:endParaRPr b="0" lang="en-GB" sz="1020" spc="-1" strike="noStrike">
                <a:latin typeface="Arial"/>
              </a:endParaRPr>
            </a:p>
          </p:txBody>
        </p:sp>
        <p:sp>
          <p:nvSpPr>
            <p:cNvPr id="517" name="CustomShape 45"/>
            <p:cNvSpPr/>
            <p:nvPr/>
          </p:nvSpPr>
          <p:spPr>
            <a:xfrm>
              <a:off x="7970400" y="9322920"/>
              <a:ext cx="287568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Evolution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Initialises GP Run using Setup variables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Creates Population of Individuals from Function and Terminal sets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Evolves Individuals based on improved fitness</a:t>
              </a: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Uses the Fitness Function to evaluate each individual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518" name="Group 46"/>
            <p:cNvGrpSpPr/>
            <p:nvPr/>
          </p:nvGrpSpPr>
          <p:grpSpPr>
            <a:xfrm>
              <a:off x="6568920" y="9396360"/>
              <a:ext cx="1449000" cy="605880"/>
              <a:chOff x="6568920" y="9396360"/>
              <a:chExt cx="1449000" cy="605880"/>
            </a:xfrm>
          </p:grpSpPr>
          <p:sp>
            <p:nvSpPr>
              <p:cNvPr id="519" name="CustomShape 47"/>
              <p:cNvSpPr/>
              <p:nvPr/>
            </p:nvSpPr>
            <p:spPr>
              <a:xfrm flipH="1" rot="16200000">
                <a:off x="7232040" y="8732880"/>
                <a:ext cx="12204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0" name="CustomShape 48"/>
              <p:cNvSpPr/>
              <p:nvPr/>
            </p:nvSpPr>
            <p:spPr>
              <a:xfrm>
                <a:off x="6686280" y="944604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All GP Variables for</a:t>
                </a:r>
                <a:endParaRPr b="0" lang="en-GB" sz="102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 </a:t>
                </a: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an Experiment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21" name="Group 49"/>
            <p:cNvGrpSpPr/>
            <p:nvPr/>
          </p:nvGrpSpPr>
          <p:grpSpPr>
            <a:xfrm>
              <a:off x="6552720" y="9932760"/>
              <a:ext cx="1449000" cy="309600"/>
              <a:chOff x="6552720" y="9932760"/>
              <a:chExt cx="1449000" cy="309600"/>
            </a:xfrm>
          </p:grpSpPr>
          <p:sp>
            <p:nvSpPr>
              <p:cNvPr id="522" name="CustomShape 50"/>
              <p:cNvSpPr/>
              <p:nvPr/>
            </p:nvSpPr>
            <p:spPr>
              <a:xfrm rot="5400000">
                <a:off x="7212240" y="9272880"/>
                <a:ext cx="12960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3" name="CustomShape 51"/>
              <p:cNvSpPr/>
              <p:nvPr/>
            </p:nvSpPr>
            <p:spPr>
              <a:xfrm>
                <a:off x="6669720" y="9996480"/>
                <a:ext cx="1315080" cy="2458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GP Data Outputs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24" name="Group 52"/>
            <p:cNvGrpSpPr/>
            <p:nvPr/>
          </p:nvGrpSpPr>
          <p:grpSpPr>
            <a:xfrm>
              <a:off x="6561000" y="10360440"/>
              <a:ext cx="1449000" cy="620280"/>
              <a:chOff x="6561000" y="10360440"/>
              <a:chExt cx="1449000" cy="620280"/>
            </a:xfrm>
          </p:grpSpPr>
          <p:sp>
            <p:nvSpPr>
              <p:cNvPr id="525" name="CustomShape 53"/>
              <p:cNvSpPr/>
              <p:nvPr/>
            </p:nvSpPr>
            <p:spPr>
              <a:xfrm rot="5400000">
                <a:off x="7220520" y="9700560"/>
                <a:ext cx="129600" cy="144900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26" name="CustomShape 54"/>
              <p:cNvSpPr/>
              <p:nvPr/>
            </p:nvSpPr>
            <p:spPr>
              <a:xfrm>
                <a:off x="6678360" y="10424520"/>
                <a:ext cx="131508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Best Individuals and their Fitness scores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527" name="CustomShape 55"/>
            <p:cNvSpPr/>
            <p:nvPr/>
          </p:nvSpPr>
          <p:spPr>
            <a:xfrm>
              <a:off x="7977240" y="10990440"/>
              <a:ext cx="2875680" cy="76932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Fitness Function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Enables evaluation of individuals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528" name="Group 56"/>
            <p:cNvGrpSpPr/>
            <p:nvPr/>
          </p:nvGrpSpPr>
          <p:grpSpPr>
            <a:xfrm>
              <a:off x="9403200" y="10574280"/>
              <a:ext cx="1280520" cy="473760"/>
              <a:chOff x="9403200" y="10574280"/>
              <a:chExt cx="1280520" cy="473760"/>
            </a:xfrm>
          </p:grpSpPr>
          <p:sp>
            <p:nvSpPr>
              <p:cNvPr id="529" name="CustomShape 57"/>
              <p:cNvSpPr/>
              <p:nvPr/>
            </p:nvSpPr>
            <p:spPr>
              <a:xfrm>
                <a:off x="9403200" y="10574280"/>
                <a:ext cx="12204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0" name="CustomShape 58"/>
              <p:cNvSpPr/>
              <p:nvPr/>
            </p:nvSpPr>
            <p:spPr>
              <a:xfrm>
                <a:off x="9488880" y="10646640"/>
                <a:ext cx="1194840" cy="401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to be  Evaluated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31" name="Group 59"/>
            <p:cNvGrpSpPr/>
            <p:nvPr/>
          </p:nvGrpSpPr>
          <p:grpSpPr>
            <a:xfrm>
              <a:off x="9352800" y="11729880"/>
              <a:ext cx="1280880" cy="610200"/>
              <a:chOff x="9352800" y="11729880"/>
              <a:chExt cx="1280880" cy="610200"/>
            </a:xfrm>
          </p:grpSpPr>
          <p:sp>
            <p:nvSpPr>
              <p:cNvPr id="532" name="CustomShape 60"/>
              <p:cNvSpPr/>
              <p:nvPr/>
            </p:nvSpPr>
            <p:spPr>
              <a:xfrm>
                <a:off x="9352800" y="11729880"/>
                <a:ext cx="12204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3" name="CustomShape 61"/>
              <p:cNvSpPr/>
              <p:nvPr/>
            </p:nvSpPr>
            <p:spPr>
              <a:xfrm>
                <a:off x="9438840" y="11783880"/>
                <a:ext cx="119484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Individuals ready for Evaluation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34" name="Group 62"/>
            <p:cNvGrpSpPr/>
            <p:nvPr/>
          </p:nvGrpSpPr>
          <p:grpSpPr>
            <a:xfrm>
              <a:off x="8315280" y="11707920"/>
              <a:ext cx="938520" cy="646200"/>
              <a:chOff x="8315280" y="11707920"/>
              <a:chExt cx="938520" cy="646200"/>
            </a:xfrm>
          </p:grpSpPr>
          <p:sp>
            <p:nvSpPr>
              <p:cNvPr id="535" name="CustomShape 63"/>
              <p:cNvSpPr/>
              <p:nvPr/>
            </p:nvSpPr>
            <p:spPr>
              <a:xfrm rot="10800000">
                <a:off x="8315280" y="11707920"/>
                <a:ext cx="12204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6" name="CustomShape 64"/>
              <p:cNvSpPr/>
              <p:nvPr/>
            </p:nvSpPr>
            <p:spPr>
              <a:xfrm>
                <a:off x="8397000" y="11797920"/>
                <a:ext cx="85680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grpSp>
          <p:nvGrpSpPr>
            <p:cNvPr id="537" name="Group 65"/>
            <p:cNvGrpSpPr/>
            <p:nvPr/>
          </p:nvGrpSpPr>
          <p:grpSpPr>
            <a:xfrm>
              <a:off x="8315280" y="10620360"/>
              <a:ext cx="938880" cy="556200"/>
              <a:chOff x="8315280" y="10620360"/>
              <a:chExt cx="938880" cy="556200"/>
            </a:xfrm>
          </p:grpSpPr>
          <p:sp>
            <p:nvSpPr>
              <p:cNvPr id="538" name="CustomShape 66"/>
              <p:cNvSpPr/>
              <p:nvPr/>
            </p:nvSpPr>
            <p:spPr>
              <a:xfrm rot="10800000">
                <a:off x="8315280" y="10620720"/>
                <a:ext cx="122040" cy="43164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39" name="CustomShape 67"/>
              <p:cNvSpPr/>
              <p:nvPr/>
            </p:nvSpPr>
            <p:spPr>
              <a:xfrm>
                <a:off x="8397360" y="10620360"/>
                <a:ext cx="856800" cy="556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Fitness of Individuals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540" name="CustomShape 68"/>
            <p:cNvSpPr/>
            <p:nvPr/>
          </p:nvSpPr>
          <p:spPr>
            <a:xfrm>
              <a:off x="8018280" y="13929120"/>
              <a:ext cx="2870280" cy="32256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Market data</a:t>
              </a:r>
              <a:endParaRPr b="0" lang="en-GB" sz="1020" spc="-1" strike="noStrike">
                <a:latin typeface="Arial"/>
              </a:endParaRPr>
            </a:p>
          </p:txBody>
        </p:sp>
        <p:grpSp>
          <p:nvGrpSpPr>
            <p:cNvPr id="541" name="Group 69"/>
            <p:cNvGrpSpPr/>
            <p:nvPr/>
          </p:nvGrpSpPr>
          <p:grpSpPr>
            <a:xfrm>
              <a:off x="8411760" y="13464720"/>
              <a:ext cx="2374560" cy="592920"/>
              <a:chOff x="8411760" y="13464720"/>
              <a:chExt cx="2374560" cy="592920"/>
            </a:xfrm>
          </p:grpSpPr>
          <p:sp>
            <p:nvSpPr>
              <p:cNvPr id="542" name="CustomShape 70"/>
              <p:cNvSpPr/>
              <p:nvPr/>
            </p:nvSpPr>
            <p:spPr>
              <a:xfrm rot="10800000">
                <a:off x="8411760" y="13464720"/>
                <a:ext cx="122040" cy="549720"/>
              </a:xfrm>
              <a:prstGeom prst="downArrow">
                <a:avLst>
                  <a:gd name="adj1" fmla="val 41095"/>
                  <a:gd name="adj2" fmla="val 83394"/>
                </a:avLst>
              </a:prstGeom>
              <a:solidFill>
                <a:srgbClr val="7030a0"/>
              </a:solidFill>
              <a:ln>
                <a:solidFill>
                  <a:srgbClr val="7030a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3" name="CustomShape 71"/>
              <p:cNvSpPr/>
              <p:nvPr/>
            </p:nvSpPr>
            <p:spPr>
              <a:xfrm>
                <a:off x="8473320" y="13656960"/>
                <a:ext cx="2313000" cy="4006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>
                <a:spAutoFit/>
              </a:bodyPr>
              <a:p>
                <a:pPr>
                  <a:lnSpc>
                    <a:spcPct val="100000"/>
                  </a:lnSpc>
                </a:pPr>
                <a:r>
                  <a:rPr b="0" lang="en-GB" sz="1020" spc="-1" strike="noStrike">
                    <a:solidFill>
                      <a:srgbClr val="222221"/>
                    </a:solidFill>
                    <a:latin typeface="Calibri"/>
                  </a:rPr>
                  <a:t>Signal data (as required per Experiment)</a:t>
                </a:r>
                <a:endParaRPr b="0" lang="en-GB" sz="1020" spc="-1" strike="noStrike">
                  <a:latin typeface="Arial"/>
                </a:endParaRPr>
              </a:p>
            </p:txBody>
          </p:sp>
        </p:grpSp>
        <p:sp>
          <p:nvSpPr>
            <p:cNvPr id="544" name="CustomShape 72"/>
            <p:cNvSpPr/>
            <p:nvPr/>
          </p:nvSpPr>
          <p:spPr>
            <a:xfrm>
              <a:off x="10995120" y="9332640"/>
              <a:ext cx="1602000" cy="1313280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1" lang="en-GB" sz="1020" spc="-1" strike="noStrike">
                  <a:solidFill>
                    <a:srgbClr val="ffffff"/>
                  </a:solidFill>
                  <a:latin typeface="Calibri"/>
                </a:rPr>
                <a:t>GP Scaling Extension</a:t>
              </a:r>
              <a:endParaRPr b="0" lang="en-GB" sz="102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endParaRPr b="0" lang="en-GB" sz="1020" spc="-1" strike="noStrike">
                <a:latin typeface="Arial"/>
              </a:endParaRPr>
            </a:p>
            <a:p>
              <a:pPr marL="194040" indent="-193680">
                <a:lnSpc>
                  <a:spcPct val="100000"/>
                </a:lnSpc>
                <a:buClr>
                  <a:srgbClr val="ffffff"/>
                </a:buClr>
                <a:buFont typeface="StarSymbol"/>
                <a:buAutoNum type="arabicPeriod"/>
              </a:pPr>
              <a:r>
                <a:rPr b="0" lang="en-GB" sz="1020" spc="-1" strike="noStrike">
                  <a:solidFill>
                    <a:srgbClr val="ffffff"/>
                  </a:solidFill>
                  <a:latin typeface="Calibri"/>
                </a:rPr>
                <a:t>Allows existing distributed evaluation package to operate with cloud processing</a:t>
              </a:r>
              <a:endParaRPr b="0" lang="en-GB" sz="1020" spc="-1" strike="noStrike">
                <a:latin typeface="Arial"/>
              </a:endParaRPr>
            </a:p>
          </p:txBody>
        </p:sp>
      </p:grpSp>
      <p:sp>
        <p:nvSpPr>
          <p:cNvPr id="545" name="CustomShape 73"/>
          <p:cNvSpPr/>
          <p:nvPr/>
        </p:nvSpPr>
        <p:spPr>
          <a:xfrm>
            <a:off x="9506160" y="82872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6" name="CustomShape 74"/>
          <p:cNvSpPr/>
          <p:nvPr/>
        </p:nvSpPr>
        <p:spPr>
          <a:xfrm>
            <a:off x="9557280" y="123768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7" name="CustomShape 75"/>
          <p:cNvSpPr/>
          <p:nvPr/>
        </p:nvSpPr>
        <p:spPr>
          <a:xfrm>
            <a:off x="1871640" y="1835640"/>
            <a:ext cx="1288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</a:rPr>
              <a:t>Data usage and storage used ReESTful approach, from Analysis conclusions to GP Master locations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222221"/>
                </a:solidFill>
                <a:latin typeface="Calibri"/>
              </a:rPr>
              <a:t>Data is stored into AWS S3, and data locations passed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548" name="CustomShape 76"/>
          <p:cNvSpPr/>
          <p:nvPr/>
        </p:nvSpPr>
        <p:spPr>
          <a:xfrm>
            <a:off x="6136560" y="49676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49" name="CustomShape 77"/>
          <p:cNvSpPr/>
          <p:nvPr/>
        </p:nvSpPr>
        <p:spPr>
          <a:xfrm>
            <a:off x="6123240" y="900792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0" name="CustomShape 78"/>
          <p:cNvSpPr/>
          <p:nvPr/>
        </p:nvSpPr>
        <p:spPr>
          <a:xfrm>
            <a:off x="12192480" y="129024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1" name="CustomShape 79"/>
          <p:cNvSpPr/>
          <p:nvPr/>
        </p:nvSpPr>
        <p:spPr>
          <a:xfrm>
            <a:off x="13397760" y="512568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2" name="CustomShape 80"/>
          <p:cNvSpPr/>
          <p:nvPr/>
        </p:nvSpPr>
        <p:spPr>
          <a:xfrm>
            <a:off x="13397760" y="54252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3" name="CustomShape 81"/>
          <p:cNvSpPr/>
          <p:nvPr/>
        </p:nvSpPr>
        <p:spPr>
          <a:xfrm>
            <a:off x="10740960" y="1052460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4" name="CustomShape 82"/>
          <p:cNvSpPr/>
          <p:nvPr/>
        </p:nvSpPr>
        <p:spPr>
          <a:xfrm>
            <a:off x="12192480" y="871560"/>
            <a:ext cx="2313360" cy="300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ECJ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5" name="CustomShape 83"/>
          <p:cNvSpPr/>
          <p:nvPr/>
        </p:nvSpPr>
        <p:spPr>
          <a:xfrm>
            <a:off x="9025920" y="13060800"/>
            <a:ext cx="2313360" cy="300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ECJ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6" name="CustomShape 84"/>
          <p:cNvSpPr/>
          <p:nvPr/>
        </p:nvSpPr>
        <p:spPr>
          <a:xfrm>
            <a:off x="14596200" y="1267920"/>
            <a:ext cx="2313360" cy="3006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7" name="CustomShape 85"/>
          <p:cNvSpPr/>
          <p:nvPr/>
        </p:nvSpPr>
        <p:spPr>
          <a:xfrm>
            <a:off x="14596200" y="849240"/>
            <a:ext cx="2313360" cy="300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Amibroker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8" name="CustomShape 86"/>
          <p:cNvSpPr/>
          <p:nvPr/>
        </p:nvSpPr>
        <p:spPr>
          <a:xfrm>
            <a:off x="9000360" y="13316400"/>
            <a:ext cx="2313360" cy="300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Amibroker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59" name="CustomShape 87"/>
          <p:cNvSpPr/>
          <p:nvPr/>
        </p:nvSpPr>
        <p:spPr>
          <a:xfrm>
            <a:off x="8997120" y="14129640"/>
            <a:ext cx="2313360" cy="300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Amibroker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0" name="CustomShape 88"/>
          <p:cNvSpPr/>
          <p:nvPr/>
        </p:nvSpPr>
        <p:spPr>
          <a:xfrm>
            <a:off x="2839320" y="740412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1" name="CustomShape 89"/>
          <p:cNvSpPr/>
          <p:nvPr/>
        </p:nvSpPr>
        <p:spPr>
          <a:xfrm>
            <a:off x="2638800" y="60264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2" name="CustomShape 90"/>
          <p:cNvSpPr/>
          <p:nvPr/>
        </p:nvSpPr>
        <p:spPr>
          <a:xfrm>
            <a:off x="2882880" y="89154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3" name="CustomShape 91"/>
          <p:cNvSpPr/>
          <p:nvPr/>
        </p:nvSpPr>
        <p:spPr>
          <a:xfrm>
            <a:off x="2656440" y="122270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4" name="CustomShape 92"/>
          <p:cNvSpPr/>
          <p:nvPr/>
        </p:nvSpPr>
        <p:spPr>
          <a:xfrm>
            <a:off x="8746200" y="10509120"/>
            <a:ext cx="2313360" cy="3006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ffffff"/>
                </a:solidFill>
                <a:latin typeface="Calibri"/>
              </a:rPr>
              <a:t>ECJ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5" name="CustomShape 93"/>
          <p:cNvSpPr/>
          <p:nvPr/>
        </p:nvSpPr>
        <p:spPr>
          <a:xfrm>
            <a:off x="13415040" y="57110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6" name="CustomShape 94"/>
          <p:cNvSpPr/>
          <p:nvPr/>
        </p:nvSpPr>
        <p:spPr>
          <a:xfrm>
            <a:off x="13397760" y="650484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7" name="CustomShape 95"/>
          <p:cNvSpPr/>
          <p:nvPr/>
        </p:nvSpPr>
        <p:spPr>
          <a:xfrm>
            <a:off x="13397760" y="680436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8" name="CustomShape 96"/>
          <p:cNvSpPr/>
          <p:nvPr/>
        </p:nvSpPr>
        <p:spPr>
          <a:xfrm>
            <a:off x="13415040" y="70902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69" name="CustomShape 97"/>
          <p:cNvSpPr/>
          <p:nvPr/>
        </p:nvSpPr>
        <p:spPr>
          <a:xfrm>
            <a:off x="13397760" y="7901640"/>
            <a:ext cx="2313360" cy="3006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Java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0" name="CustomShape 98"/>
          <p:cNvSpPr/>
          <p:nvPr/>
        </p:nvSpPr>
        <p:spPr>
          <a:xfrm>
            <a:off x="13397760" y="820116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1" name="CustomShape 99"/>
          <p:cNvSpPr/>
          <p:nvPr/>
        </p:nvSpPr>
        <p:spPr>
          <a:xfrm>
            <a:off x="13415040" y="84870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2" name="CustomShape 100"/>
          <p:cNvSpPr/>
          <p:nvPr/>
        </p:nvSpPr>
        <p:spPr>
          <a:xfrm>
            <a:off x="7166160" y="125928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3" name="CustomShape 101"/>
          <p:cNvSpPr/>
          <p:nvPr/>
        </p:nvSpPr>
        <p:spPr>
          <a:xfrm>
            <a:off x="7118640" y="81216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Spot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4" name="CustomShape 102"/>
          <p:cNvSpPr/>
          <p:nvPr/>
        </p:nvSpPr>
        <p:spPr>
          <a:xfrm>
            <a:off x="9695160" y="88578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S3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5" name="CustomShape 103"/>
          <p:cNvSpPr/>
          <p:nvPr/>
        </p:nvSpPr>
        <p:spPr>
          <a:xfrm>
            <a:off x="9712440" y="91436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EC2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6" name="CustomShape 104"/>
          <p:cNvSpPr/>
          <p:nvPr/>
        </p:nvSpPr>
        <p:spPr>
          <a:xfrm>
            <a:off x="6274800" y="61002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7" name="CustomShape 105"/>
          <p:cNvSpPr/>
          <p:nvPr/>
        </p:nvSpPr>
        <p:spPr>
          <a:xfrm>
            <a:off x="6281640" y="769752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Lambda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8" name="CustomShape 106"/>
          <p:cNvSpPr/>
          <p:nvPr/>
        </p:nvSpPr>
        <p:spPr>
          <a:xfrm>
            <a:off x="4553640" y="605340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Spot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79" name="CustomShape 107"/>
          <p:cNvSpPr/>
          <p:nvPr/>
        </p:nvSpPr>
        <p:spPr>
          <a:xfrm>
            <a:off x="4428000" y="890856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Spot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580" name="CustomShape 108"/>
          <p:cNvSpPr/>
          <p:nvPr/>
        </p:nvSpPr>
        <p:spPr>
          <a:xfrm>
            <a:off x="4617720" y="12192840"/>
            <a:ext cx="2313360" cy="300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222221"/>
                </a:solidFill>
                <a:latin typeface="Calibri"/>
              </a:rPr>
              <a:t>AWS Spot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22221"/>
      </a:dk2>
      <a:lt2>
        <a:srgbClr val="ffffff"/>
      </a:lt2>
      <a:accent1>
        <a:srgbClr val="2dabaa"/>
      </a:accent1>
      <a:accent2>
        <a:srgbClr val="b5bbb4"/>
      </a:accent2>
      <a:accent3>
        <a:srgbClr val="abdddd"/>
      </a:accent3>
      <a:accent4>
        <a:srgbClr val="b7b7b7"/>
      </a:accent4>
      <a:accent5>
        <a:srgbClr val="92b95f"/>
      </a:accent5>
      <a:accent6>
        <a:srgbClr val="d7891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17 11 11 Posco PPT Template v0-3 2017</Template>
  <TotalTime>2165</TotalTime>
  <Application>LibreOffice/6.4.7.2$Linux_X86_64 LibreOffice_project/40$Build-2</Application>
  <Words>4468</Words>
  <Paragraphs>911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2018-03-21T09:49:57Z</dcterms:created>
  <dc:creator>hugh.harford</dc:creator>
  <dc:description/>
  <dc:language>en-GB</dc:language>
  <cp:lastModifiedBy>hugh.harford</cp:lastModifiedBy>
  <dcterms:modified xsi:type="dcterms:W3CDTF">2018-08-01T15:44:51Z</dcterms:modified>
  <cp:revision>111</cp:revision>
  <dc:subject/>
  <dc:title>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