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handoutMasterIdLst>
    <p:handoutMasterId r:id="rId10"/>
  </p:handoutMasterIdLst>
  <p:sldIdLst>
    <p:sldId id="273" r:id="rId2"/>
    <p:sldId id="280" r:id="rId3"/>
    <p:sldId id="274" r:id="rId4"/>
    <p:sldId id="277" r:id="rId5"/>
    <p:sldId id="278" r:id="rId6"/>
    <p:sldId id="279" r:id="rId7"/>
    <p:sldId id="27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FB6C8"/>
    <a:srgbClr val="B7C7D7"/>
    <a:srgbClr val="FFFFFF"/>
    <a:srgbClr val="4F5960"/>
    <a:srgbClr val="2B3180"/>
    <a:srgbClr val="0093D7"/>
    <a:srgbClr val="CF661B"/>
    <a:srgbClr val="6CA841"/>
    <a:srgbClr val="36A2A5"/>
    <a:srgbClr val="AB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1685" autoAdjust="0"/>
  </p:normalViewPr>
  <p:slideViewPr>
    <p:cSldViewPr>
      <p:cViewPr varScale="1">
        <p:scale>
          <a:sx n="67" d="100"/>
          <a:sy n="67" d="100"/>
        </p:scale>
        <p:origin x="1244" y="6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0" d="100"/>
          <a:sy n="80" d="100"/>
        </p:scale>
        <p:origin x="319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FE005E4-C38C-4035-ADFD-3457AA98CEE7}" type="datetimeFigureOut">
              <a:rPr lang="en-GB" smtClean="0"/>
              <a:t>30/11/2017</a:t>
            </a:fld>
            <a:endParaRPr lang="en-GB"/>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7232" y="8532440"/>
            <a:ext cx="1103401" cy="369563"/>
          </a:xfrm>
          <a:prstGeom prst="rect">
            <a:avLst/>
          </a:prstGeom>
        </p:spPr>
      </p:pic>
    </p:spTree>
    <p:extLst>
      <p:ext uri="{BB962C8B-B14F-4D97-AF65-F5344CB8AC3E}">
        <p14:creationId xmlns:p14="http://schemas.microsoft.com/office/powerpoint/2010/main" val="5924057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CEBD39-5195-4140-9425-37179F860C0C}" type="datetimeFigureOut">
              <a:rPr lang="en-GB" smtClean="0"/>
              <a:t>30/11/2017</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17232" y="8604448"/>
            <a:ext cx="1103401" cy="369563"/>
          </a:xfrm>
          <a:prstGeom prst="rect">
            <a:avLst/>
          </a:prstGeom>
        </p:spPr>
      </p:pic>
    </p:spTree>
    <p:extLst>
      <p:ext uri="{BB962C8B-B14F-4D97-AF65-F5344CB8AC3E}">
        <p14:creationId xmlns:p14="http://schemas.microsoft.com/office/powerpoint/2010/main" val="2491111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www.casolutions.co.uk/"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2B318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9552" y="476672"/>
            <a:ext cx="7772400" cy="1470025"/>
          </a:xfrm>
        </p:spPr>
        <p:txBody>
          <a:bodyPr/>
          <a:lstStyle>
            <a:lvl1pPr algn="l">
              <a:defRPr b="1">
                <a:solidFill>
                  <a:schemeClr val="bg1"/>
                </a:solidFill>
                <a:latin typeface="Arial" panose="020B0604020202020204" pitchFamily="34" charset="0"/>
                <a:ea typeface="Open Sans" panose="020B0606030504020204" pitchFamily="34" charset="0"/>
                <a:cs typeface="Arial" panose="020B0604020202020204" pitchFamily="34" charset="0"/>
              </a:defRPr>
            </a:lvl1pPr>
          </a:lstStyle>
          <a:p>
            <a:r>
              <a:rPr lang="en-US"/>
              <a:t>Click to edit Master title style</a:t>
            </a:r>
            <a:endParaRPr lang="en-GB" dirty="0"/>
          </a:p>
        </p:txBody>
      </p:sp>
      <p:sp>
        <p:nvSpPr>
          <p:cNvPr id="3" name="Subtitle 2"/>
          <p:cNvSpPr>
            <a:spLocks noGrp="1"/>
          </p:cNvSpPr>
          <p:nvPr>
            <p:ph type="subTitle" idx="1"/>
          </p:nvPr>
        </p:nvSpPr>
        <p:spPr>
          <a:xfrm>
            <a:off x="539552" y="2302024"/>
            <a:ext cx="6400800" cy="1752600"/>
          </a:xfrm>
        </p:spPr>
        <p:txBody>
          <a:bodyPr/>
          <a:lstStyle>
            <a:lvl1pPr marL="0" indent="0" algn="l">
              <a:buNone/>
              <a:defRPr>
                <a:solidFill>
                  <a:schemeClr val="bg1"/>
                </a:solidFill>
                <a:latin typeface="Arial" panose="020B0604020202020204" pitchFamily="34" charset="0"/>
                <a:ea typeface="Open Sans" panose="020B0606030504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dirty="0"/>
          </a:p>
        </p:txBody>
      </p:sp>
    </p:spTree>
    <p:extLst>
      <p:ext uri="{BB962C8B-B14F-4D97-AF65-F5344CB8AC3E}">
        <p14:creationId xmlns:p14="http://schemas.microsoft.com/office/powerpoint/2010/main" val="1139780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rgbClr val="2B3180"/>
        </a:solidFill>
        <a:effectLst/>
      </p:bgPr>
    </p:bg>
    <p:spTree>
      <p:nvGrpSpPr>
        <p:cNvPr id="1" name=""/>
        <p:cNvGrpSpPr/>
        <p:nvPr/>
      </p:nvGrpSpPr>
      <p:grpSpPr>
        <a:xfrm>
          <a:off x="0" y="0"/>
          <a:ext cx="0" cy="0"/>
          <a:chOff x="0" y="0"/>
          <a:chExt cx="0" cy="0"/>
        </a:xfrm>
      </p:grpSpPr>
      <p:sp>
        <p:nvSpPr>
          <p:cNvPr id="3" name="Title 1"/>
          <p:cNvSpPr txBox="1">
            <a:spLocks/>
          </p:cNvSpPr>
          <p:nvPr userDrawn="1"/>
        </p:nvSpPr>
        <p:spPr>
          <a:xfrm>
            <a:off x="528886" y="1484784"/>
            <a:ext cx="8229600" cy="77809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400" b="1"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lgn="ctr"/>
            <a:r>
              <a:rPr lang="en-US" dirty="0">
                <a:latin typeface="Arial" panose="020B0604020202020204" pitchFamily="34" charset="0"/>
                <a:cs typeface="Arial" panose="020B0604020202020204" pitchFamily="34" charset="0"/>
              </a:rPr>
              <a:t>Thank you.</a:t>
            </a:r>
            <a:endParaRPr lang="en-GB" dirty="0">
              <a:latin typeface="Arial" panose="020B0604020202020204" pitchFamily="34" charset="0"/>
              <a:cs typeface="Arial" panose="020B0604020202020204" pitchFamily="34" charset="0"/>
            </a:endParaRPr>
          </a:p>
        </p:txBody>
      </p:sp>
      <p:sp>
        <p:nvSpPr>
          <p:cNvPr id="4" name="Title 1">
            <a:hlinkClick r:id="rId2"/>
          </p:cNvPr>
          <p:cNvSpPr txBox="1">
            <a:spLocks/>
          </p:cNvSpPr>
          <p:nvPr userDrawn="1"/>
        </p:nvSpPr>
        <p:spPr>
          <a:xfrm>
            <a:off x="528886" y="4077072"/>
            <a:ext cx="8229600" cy="77809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2400" b="1"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r>
              <a:rPr lang="en-US" sz="1800" b="0" dirty="0">
                <a:latin typeface="Arial" panose="020B0604020202020204" pitchFamily="34" charset="0"/>
                <a:cs typeface="Arial" panose="020B0604020202020204" pitchFamily="34" charset="0"/>
              </a:rPr>
              <a:t>www.poscoconsulting.com</a:t>
            </a:r>
          </a:p>
          <a:p>
            <a:r>
              <a:rPr lang="en-US" sz="1800" b="0" dirty="0">
                <a:latin typeface="Arial" panose="020B0604020202020204" pitchFamily="34" charset="0"/>
                <a:cs typeface="Arial" panose="020B0604020202020204" pitchFamily="34" charset="0"/>
              </a:rPr>
              <a:t>info@poscoconsulting.com</a:t>
            </a:r>
            <a:endParaRPr lang="en-GB" sz="1800" b="0" dirty="0">
              <a:latin typeface="Arial" panose="020B0604020202020204" pitchFamily="34" charset="0"/>
              <a:cs typeface="Arial" panose="020B0604020202020204" pitchFamily="34" charset="0"/>
            </a:endParaRPr>
          </a:p>
        </p:txBody>
      </p:sp>
      <p:sp>
        <p:nvSpPr>
          <p:cNvPr id="5" name="Title 1"/>
          <p:cNvSpPr txBox="1">
            <a:spLocks/>
          </p:cNvSpPr>
          <p:nvPr userDrawn="1"/>
        </p:nvSpPr>
        <p:spPr>
          <a:xfrm>
            <a:off x="528886" y="2708920"/>
            <a:ext cx="8229600" cy="778098"/>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2400" b="1"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algn="ctr"/>
            <a:r>
              <a:rPr lang="en-US" dirty="0">
                <a:latin typeface="Arial" panose="020B0604020202020204" pitchFamily="34" charset="0"/>
                <a:cs typeface="Arial" panose="020B0604020202020204" pitchFamily="34" charset="0"/>
              </a:rPr>
              <a:t>Any</a:t>
            </a:r>
            <a:r>
              <a:rPr lang="en-US" baseline="0" dirty="0">
                <a:latin typeface="Arial" panose="020B0604020202020204" pitchFamily="34" charset="0"/>
                <a:cs typeface="Arial" panose="020B0604020202020204" pitchFamily="34" charset="0"/>
              </a:rPr>
              <a:t> questions?</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8626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9437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normAutofit/>
          </a:bodyPr>
          <a:lstStyle>
            <a:lvl1pPr algn="l">
              <a:defRPr sz="2400" b="1"/>
            </a:lvl1pPr>
          </a:lstStyle>
          <a:p>
            <a:r>
              <a:rPr lang="en-US"/>
              <a:t>Click to edit Master title style</a:t>
            </a:r>
            <a:endParaRPr lang="en-GB" dirty="0"/>
          </a:p>
        </p:txBody>
      </p:sp>
      <p:sp>
        <p:nvSpPr>
          <p:cNvPr id="3" name="Content Placeholder 2"/>
          <p:cNvSpPr>
            <a:spLocks noGrp="1"/>
          </p:cNvSpPr>
          <p:nvPr>
            <p:ph idx="1"/>
          </p:nvPr>
        </p:nvSpPr>
        <p:spPr>
          <a:xfrm>
            <a:off x="3575050" y="273050"/>
            <a:ext cx="5111750" cy="585311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3972585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normAutofit/>
          </a:bodyPr>
          <a:lstStyle>
            <a:lvl1pPr algn="l">
              <a:defRPr sz="2400" b="1"/>
            </a:lvl1pPr>
          </a:lstStyle>
          <a:p>
            <a:r>
              <a:rPr lang="en-US"/>
              <a:t>Click to edit Master title style</a:t>
            </a:r>
            <a:endParaRPr lang="en-GB"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602201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513775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84368" y="274638"/>
            <a:ext cx="802432" cy="5851525"/>
          </a:xfrm>
        </p:spPr>
        <p:txBody>
          <a:bodyPr vert="eaVert"/>
          <a:lstStyle/>
          <a:p>
            <a:r>
              <a:rPr lang="en-US"/>
              <a:t>Click to edit Master title style</a:t>
            </a:r>
            <a:endParaRPr lang="en-GB" dirty="0"/>
          </a:p>
        </p:txBody>
      </p:sp>
      <p:sp>
        <p:nvSpPr>
          <p:cNvPr id="3" name="Vertical Text Placeholder 2"/>
          <p:cNvSpPr>
            <a:spLocks noGrp="1"/>
          </p:cNvSpPr>
          <p:nvPr>
            <p:ph type="body" orient="vert" idx="1"/>
          </p:nvPr>
        </p:nvSpPr>
        <p:spPr>
          <a:xfrm>
            <a:off x="457200" y="274638"/>
            <a:ext cx="6923112"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745784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2B3180"/>
                </a:solidFill>
                <a:latin typeface="Arial" panose="020B0604020202020204" pitchFamily="34" charset="0"/>
                <a:ea typeface="Open Sans" panose="020B0606030504020204" pitchFamily="34" charset="0"/>
                <a:cs typeface="Arial" panose="020B0604020202020204" pitchFamily="34" charset="0"/>
              </a:defRPr>
            </a:lvl1pPr>
          </a:lstStyle>
          <a:p>
            <a:r>
              <a:rPr lang="en-US"/>
              <a:t>Click to edit Master title style</a:t>
            </a:r>
            <a:endParaRPr lang="en-GB" dirty="0"/>
          </a:p>
        </p:txBody>
      </p:sp>
      <p:sp>
        <p:nvSpPr>
          <p:cNvPr id="3" name="Content Placeholder 2"/>
          <p:cNvSpPr>
            <a:spLocks noGrp="1"/>
          </p:cNvSpPr>
          <p:nvPr>
            <p:ph idx="1"/>
          </p:nvPr>
        </p:nvSpPr>
        <p:spPr>
          <a:xfrm>
            <a:off x="457200" y="1340768"/>
            <a:ext cx="8229600" cy="4536505"/>
          </a:xfrm>
        </p:spPr>
        <p:txBody>
          <a:bodyPr/>
          <a:lstStyle>
            <a:lvl1pPr>
              <a:buClr>
                <a:srgbClr val="4F5960"/>
              </a:buClr>
              <a:defRPr/>
            </a:lvl1pPr>
            <a:lvl2pPr>
              <a:buClr>
                <a:srgbClr val="4F5960"/>
              </a:buClr>
              <a:defRPr/>
            </a:lvl2pPr>
            <a:lvl3pPr>
              <a:buClr>
                <a:srgbClr val="4F5960"/>
              </a:buClr>
              <a:defRPr/>
            </a:lvl3pPr>
            <a:lvl4pPr>
              <a:buClr>
                <a:srgbClr val="4F5960"/>
              </a:buClr>
              <a:defRPr/>
            </a:lvl4pPr>
            <a:lvl5pPr>
              <a:buClr>
                <a:srgbClr val="4F5960"/>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294952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2900181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3_Section Header">
    <p:bg>
      <p:bgPr>
        <a:solidFill>
          <a:srgbClr val="2B31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normAutofit/>
          </a:bodyPr>
          <a:lstStyle>
            <a:lvl1pPr algn="l">
              <a:defRPr sz="2400" b="1" cap="all">
                <a:solidFill>
                  <a:schemeClr val="bg1"/>
                </a:solidFill>
              </a:defRPr>
            </a:lvl1pPr>
          </a:lstStyle>
          <a:p>
            <a:r>
              <a:rPr lang="en-US"/>
              <a:t>Click to edit Master title style</a:t>
            </a:r>
            <a:endParaRPr lang="en-GB"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966714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6CA84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normAutofit/>
          </a:bodyPr>
          <a:lstStyle>
            <a:lvl1pPr algn="l">
              <a:defRPr sz="2400" b="1" cap="all">
                <a:solidFill>
                  <a:schemeClr val="tx1"/>
                </a:solidFill>
              </a:defRPr>
            </a:lvl1pPr>
          </a:lstStyle>
          <a:p>
            <a:r>
              <a:rPr lang="en-US"/>
              <a:t>Click to edit Master title style</a:t>
            </a:r>
            <a:endParaRPr lang="en-GB"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98403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2_Section Header">
    <p:bg>
      <p:bgPr>
        <a:solidFill>
          <a:srgbClr val="0093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normAutofit/>
          </a:bodyPr>
          <a:lstStyle>
            <a:lvl1pPr algn="l">
              <a:defRPr sz="2400" b="1" cap="all">
                <a:solidFill>
                  <a:schemeClr val="tx1"/>
                </a:solidFill>
              </a:defRPr>
            </a:lvl1pPr>
          </a:lstStyle>
          <a:p>
            <a:r>
              <a:rPr lang="en-US"/>
              <a:t>Click to edit Master title style</a:t>
            </a:r>
            <a:endParaRPr lang="en-GB"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479949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1_Section Header">
    <p:bg>
      <p:bgPr>
        <a:solidFill>
          <a:srgbClr val="CF661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normAutofit/>
          </a:bodyPr>
          <a:lstStyle>
            <a:lvl1pPr algn="l">
              <a:defRPr sz="2400" b="1" cap="all">
                <a:solidFill>
                  <a:schemeClr val="tx1"/>
                </a:solidFill>
              </a:defRPr>
            </a:lvl1pPr>
          </a:lstStyle>
          <a:p>
            <a:r>
              <a:rPr lang="en-US"/>
              <a:t>Click to edit Master title style</a:t>
            </a:r>
            <a:endParaRPr lang="en-GB"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126425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sz="half" idx="1"/>
          </p:nvPr>
        </p:nvSpPr>
        <p:spPr>
          <a:xfrm>
            <a:off x="457200" y="1340768"/>
            <a:ext cx="4038600" cy="4608513"/>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4648200" y="1340768"/>
            <a:ext cx="4038600" cy="4608513"/>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725211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dirty="0"/>
          </a:p>
        </p:txBody>
      </p:sp>
      <p:sp>
        <p:nvSpPr>
          <p:cNvPr id="3" name="Text Placeholder 2"/>
          <p:cNvSpPr>
            <a:spLocks noGrp="1"/>
          </p:cNvSpPr>
          <p:nvPr>
            <p:ph type="body" idx="1"/>
          </p:nvPr>
        </p:nvSpPr>
        <p:spPr>
          <a:xfrm>
            <a:off x="457200" y="1268760"/>
            <a:ext cx="4040188" cy="63976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908522"/>
            <a:ext cx="4040188" cy="3951288"/>
          </a:xfrm>
        </p:spPr>
        <p:txBody>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p:nvPr>
        </p:nvSpPr>
        <p:spPr>
          <a:xfrm>
            <a:off x="4645025" y="1268760"/>
            <a:ext cx="4041775" cy="63976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908522"/>
            <a:ext cx="4041775" cy="3951288"/>
          </a:xfrm>
        </p:spPr>
        <p:txBody>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451147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778098"/>
          </a:xfrm>
          <a:prstGeom prst="rect">
            <a:avLst/>
          </a:prstGeom>
        </p:spPr>
        <p:txBody>
          <a:bodyPr vert="horz" lIns="91440" tIns="45720" rIns="91440" bIns="45720" rtlCol="0" anchor="ctr">
            <a:normAutofit/>
          </a:bodyPr>
          <a:lstStyle/>
          <a:p>
            <a:r>
              <a:rPr lang="en-US"/>
              <a:t>Click to edit Master title style</a:t>
            </a:r>
            <a:endParaRPr lang="en-GB" dirty="0"/>
          </a:p>
        </p:txBody>
      </p:sp>
      <p:sp>
        <p:nvSpPr>
          <p:cNvPr id="3" name="Text Placeholder 2"/>
          <p:cNvSpPr>
            <a:spLocks noGrp="1"/>
          </p:cNvSpPr>
          <p:nvPr>
            <p:ph type="body" idx="1"/>
          </p:nvPr>
        </p:nvSpPr>
        <p:spPr>
          <a:xfrm>
            <a:off x="457200" y="1196752"/>
            <a:ext cx="8229600" cy="468052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Rectangle 3"/>
          <p:cNvSpPr/>
          <p:nvPr userDrawn="1"/>
        </p:nvSpPr>
        <p:spPr>
          <a:xfrm>
            <a:off x="0" y="6237312"/>
            <a:ext cx="9144000" cy="620688"/>
          </a:xfrm>
          <a:prstGeom prst="rect">
            <a:avLst/>
          </a:prstGeom>
          <a:solidFill>
            <a:srgbClr val="4F59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p:cNvSpPr txBox="1"/>
          <p:nvPr userDrawn="1"/>
        </p:nvSpPr>
        <p:spPr>
          <a:xfrm>
            <a:off x="3707904" y="6347600"/>
            <a:ext cx="5328592" cy="400110"/>
          </a:xfrm>
          <a:prstGeom prst="rect">
            <a:avLst/>
          </a:prstGeom>
          <a:noFill/>
        </p:spPr>
        <p:txBody>
          <a:bodyPr wrap="square" rtlCol="0">
            <a:spAutoFit/>
          </a:bodyPr>
          <a:lstStyle/>
          <a:p>
            <a:pPr algn="r"/>
            <a:r>
              <a:rPr lang="en-GB" sz="1000" baseline="0" dirty="0">
                <a:solidFill>
                  <a:schemeClr val="bg1"/>
                </a:solidFill>
                <a:latin typeface="Arial" panose="020B0604020202020204" pitchFamily="34" charset="0"/>
                <a:cs typeface="Arial" panose="020B0604020202020204" pitchFamily="34" charset="0"/>
              </a:rPr>
              <a:t>www.poscoconsulting.com info@poscoconsulting.com</a:t>
            </a:r>
            <a:endParaRPr lang="en-GB" sz="1000" b="0" i="0" u="none" strike="noStrike" kern="1200" dirty="0">
              <a:solidFill>
                <a:schemeClr val="bg1"/>
              </a:solidFill>
              <a:effectLst/>
              <a:latin typeface="Arial" panose="020B0604020202020204" pitchFamily="34" charset="0"/>
              <a:ea typeface="+mn-ea"/>
              <a:cs typeface="Arial" panose="020B0604020202020204" pitchFamily="34" charset="0"/>
            </a:endParaRPr>
          </a:p>
          <a:p>
            <a:pPr algn="r"/>
            <a:r>
              <a:rPr lang="en-GB" sz="1000" b="0" i="0" u="none" strike="noStrike" kern="1200" dirty="0">
                <a:solidFill>
                  <a:schemeClr val="bg1"/>
                </a:solidFill>
                <a:effectLst/>
                <a:latin typeface="Arial" panose="020B0604020202020204" pitchFamily="34" charset="0"/>
                <a:ea typeface="+mn-ea"/>
                <a:cs typeface="Arial" panose="020B0604020202020204" pitchFamily="34" charset="0"/>
              </a:rPr>
              <a:t>Copyright © Posco Consulting Limited</a:t>
            </a:r>
            <a:r>
              <a:rPr lang="en-GB" sz="1000" b="0" i="0" u="none" strike="noStrike" kern="1200" baseline="0" dirty="0">
                <a:solidFill>
                  <a:schemeClr val="bg1"/>
                </a:solidFill>
                <a:effectLst/>
                <a:latin typeface="Arial" panose="020B0604020202020204" pitchFamily="34" charset="0"/>
                <a:ea typeface="+mn-ea"/>
                <a:cs typeface="Arial" panose="020B0604020202020204" pitchFamily="34" charset="0"/>
              </a:rPr>
              <a:t> </a:t>
            </a:r>
            <a:r>
              <a:rPr lang="en-GB" sz="1000" b="0" i="0" u="none" strike="noStrike" kern="1200" dirty="0">
                <a:solidFill>
                  <a:schemeClr val="bg1"/>
                </a:solidFill>
                <a:effectLst/>
                <a:latin typeface="Arial" panose="020B0604020202020204" pitchFamily="34" charset="0"/>
                <a:ea typeface="+mn-ea"/>
                <a:cs typeface="Arial" panose="020B0604020202020204" pitchFamily="34" charset="0"/>
              </a:rPr>
              <a:t>2017. All rights reserved.</a:t>
            </a:r>
            <a:endParaRPr lang="en-GB" sz="1000" baseline="0" dirty="0">
              <a:solidFill>
                <a:schemeClr val="bg1"/>
              </a:solidFill>
              <a:latin typeface="Arial" panose="020B0604020202020204" pitchFamily="34" charset="0"/>
              <a:cs typeface="Arial" panose="020B0604020202020204" pitchFamily="34" charset="0"/>
            </a:endParaRPr>
          </a:p>
        </p:txBody>
      </p:sp>
      <p:pic>
        <p:nvPicPr>
          <p:cNvPr id="10" name="Picture 9"/>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323528" y="6330801"/>
            <a:ext cx="1345510" cy="450653"/>
          </a:xfrm>
          <a:prstGeom prst="rect">
            <a:avLst/>
          </a:prstGeom>
        </p:spPr>
      </p:pic>
    </p:spTree>
    <p:extLst>
      <p:ext uri="{BB962C8B-B14F-4D97-AF65-F5344CB8AC3E}">
        <p14:creationId xmlns:p14="http://schemas.microsoft.com/office/powerpoint/2010/main" val="3581368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3" r:id="rId4"/>
    <p:sldLayoutId id="2147483651" r:id="rId5"/>
    <p:sldLayoutId id="2147483662" r:id="rId6"/>
    <p:sldLayoutId id="214748366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txStyles>
    <p:titleStyle>
      <a:lvl1pPr algn="l" defTabSz="914400" rtl="0" eaLnBrk="1" latinLnBrk="0" hangingPunct="1">
        <a:spcBef>
          <a:spcPct val="0"/>
        </a:spcBef>
        <a:buNone/>
        <a:defRPr sz="2400" b="1" kern="1200">
          <a:solidFill>
            <a:srgbClr val="2B3180"/>
          </a:solidFill>
          <a:latin typeface="Arial" panose="020B0604020202020204" pitchFamily="34" charset="0"/>
          <a:ea typeface="Open Sans" panose="020B0606030504020204" pitchFamily="34" charset="0"/>
          <a:cs typeface="Arial" panose="020B0604020202020204" pitchFamily="34" charset="0"/>
        </a:defRPr>
      </a:lvl1pPr>
    </p:titleStyle>
    <p:bodyStyle>
      <a:lvl1pPr marL="342900" indent="-342900" algn="l" defTabSz="914400" rtl="0" eaLnBrk="1" latinLnBrk="0" hangingPunct="1">
        <a:spcBef>
          <a:spcPct val="20000"/>
        </a:spcBef>
        <a:buClr>
          <a:srgbClr val="4F5960"/>
        </a:buClr>
        <a:buFont typeface="Arial" panose="020B0604020202020204" pitchFamily="34" charset="0"/>
        <a:buChar char="•"/>
        <a:defRPr sz="2000" kern="1200">
          <a:solidFill>
            <a:srgbClr val="2B3180"/>
          </a:solidFill>
          <a:latin typeface="Arial" panose="020B0604020202020204" pitchFamily="34" charset="0"/>
          <a:ea typeface="Open Sans" panose="020B0606030504020204" pitchFamily="34" charset="0"/>
          <a:cs typeface="Arial" panose="020B0604020202020204" pitchFamily="34" charset="0"/>
        </a:defRPr>
      </a:lvl1pPr>
      <a:lvl2pPr marL="742950" indent="-285750" algn="l" defTabSz="914400" rtl="0" eaLnBrk="1" latinLnBrk="0" hangingPunct="1">
        <a:spcBef>
          <a:spcPct val="20000"/>
        </a:spcBef>
        <a:buClr>
          <a:srgbClr val="4F5960"/>
        </a:buClr>
        <a:buFont typeface="Arial" panose="020B0604020202020204" pitchFamily="34" charset="0"/>
        <a:buChar char="–"/>
        <a:defRPr sz="1800" kern="1200">
          <a:solidFill>
            <a:srgbClr val="2B3180"/>
          </a:solidFill>
          <a:latin typeface="Arial" panose="020B0604020202020204" pitchFamily="34" charset="0"/>
          <a:ea typeface="Open Sans" panose="020B0606030504020204" pitchFamily="34" charset="0"/>
          <a:cs typeface="Arial" panose="020B0604020202020204" pitchFamily="34" charset="0"/>
        </a:defRPr>
      </a:lvl2pPr>
      <a:lvl3pPr marL="1143000" indent="-228600" algn="l" defTabSz="914400" rtl="0" eaLnBrk="1" latinLnBrk="0" hangingPunct="1">
        <a:spcBef>
          <a:spcPct val="20000"/>
        </a:spcBef>
        <a:buClr>
          <a:srgbClr val="4F5960"/>
        </a:buClr>
        <a:buFont typeface="Arial" panose="020B0604020202020204" pitchFamily="34" charset="0"/>
        <a:buChar char="•"/>
        <a:defRPr sz="1600" kern="1200">
          <a:solidFill>
            <a:srgbClr val="2B3180"/>
          </a:solidFill>
          <a:latin typeface="Arial" panose="020B0604020202020204" pitchFamily="34" charset="0"/>
          <a:ea typeface="Open Sans" panose="020B0606030504020204" pitchFamily="34" charset="0"/>
          <a:cs typeface="Arial" panose="020B0604020202020204" pitchFamily="34" charset="0"/>
        </a:defRPr>
      </a:lvl3pPr>
      <a:lvl4pPr marL="1600200" indent="-228600" algn="l" defTabSz="914400" rtl="0" eaLnBrk="1" latinLnBrk="0" hangingPunct="1">
        <a:spcBef>
          <a:spcPct val="20000"/>
        </a:spcBef>
        <a:buClr>
          <a:srgbClr val="4F5960"/>
        </a:buClr>
        <a:buFont typeface="Arial" panose="020B0604020202020204" pitchFamily="34" charset="0"/>
        <a:buChar char="–"/>
        <a:defRPr sz="1400" kern="1200">
          <a:solidFill>
            <a:srgbClr val="2B3180"/>
          </a:solidFill>
          <a:latin typeface="Arial" panose="020B0604020202020204" pitchFamily="34" charset="0"/>
          <a:ea typeface="Open Sans" panose="020B0606030504020204" pitchFamily="34" charset="0"/>
          <a:cs typeface="Arial" panose="020B0604020202020204" pitchFamily="34" charset="0"/>
        </a:defRPr>
      </a:lvl4pPr>
      <a:lvl5pPr marL="2057400" indent="-228600" algn="l" defTabSz="914400" rtl="0" eaLnBrk="1" latinLnBrk="0" hangingPunct="1">
        <a:spcBef>
          <a:spcPct val="20000"/>
        </a:spcBef>
        <a:buClr>
          <a:srgbClr val="4F5960"/>
        </a:buClr>
        <a:buFont typeface="Arial" panose="020B0604020202020204" pitchFamily="34" charset="0"/>
        <a:buChar char="»"/>
        <a:defRPr sz="1400" kern="1200">
          <a:solidFill>
            <a:srgbClr val="2B3180"/>
          </a:solidFill>
          <a:latin typeface="Arial" panose="020B0604020202020204" pitchFamily="34" charset="0"/>
          <a:ea typeface="Open Sans" panose="020B0606030504020204" pitchFamily="34" charset="0"/>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mailto:info@poscoconsulting.com"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poscoconsulting.com/" TargetMode="External"/><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Genetic_programming" TargetMode="External"/><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hyperlink" Target="http://www.genetic-programming.com/johnkoza.html"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WHAT IS CONDOR GP?</a:t>
            </a:r>
          </a:p>
        </p:txBody>
      </p:sp>
      <p:sp>
        <p:nvSpPr>
          <p:cNvPr id="3" name="Subtitle 2"/>
          <p:cNvSpPr>
            <a:spLocks noGrp="1"/>
          </p:cNvSpPr>
          <p:nvPr>
            <p:ph type="body" idx="1"/>
          </p:nvPr>
        </p:nvSpPr>
        <p:spPr/>
        <p:txBody>
          <a:bodyPr>
            <a:normAutofit fontScale="70000" lnSpcReduction="20000"/>
          </a:bodyPr>
          <a:lstStyle/>
          <a:p>
            <a:r>
              <a:rPr lang="en-GB" dirty="0"/>
              <a:t>Hugh Harford</a:t>
            </a:r>
          </a:p>
          <a:p>
            <a:r>
              <a:rPr lang="en-GB" dirty="0"/>
              <a:t>Posco Consulting</a:t>
            </a:r>
          </a:p>
          <a:p>
            <a:endParaRPr lang="en-GB" dirty="0"/>
          </a:p>
          <a:p>
            <a:r>
              <a:rPr lang="en-GB" dirty="0"/>
              <a:t>Autumn 2017</a:t>
            </a:r>
          </a:p>
          <a:p>
            <a:r>
              <a:rPr lang="en-GB" dirty="0"/>
              <a:t>A description of the Condor Genetic Programming project</a:t>
            </a:r>
          </a:p>
          <a:p>
            <a:r>
              <a:rPr lang="en-GB" dirty="0"/>
              <a:t>.</a:t>
            </a:r>
          </a:p>
        </p:txBody>
      </p:sp>
    </p:spTree>
    <p:extLst>
      <p:ext uri="{BB962C8B-B14F-4D97-AF65-F5344CB8AC3E}">
        <p14:creationId xmlns:p14="http://schemas.microsoft.com/office/powerpoint/2010/main" val="3067941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5D8562A-1563-4C3F-BECE-AFDF7A28DC10}"/>
              </a:ext>
            </a:extLst>
          </p:cNvPr>
          <p:cNvGrpSpPr/>
          <p:nvPr/>
        </p:nvGrpSpPr>
        <p:grpSpPr>
          <a:xfrm>
            <a:off x="0" y="0"/>
            <a:ext cx="9144000" cy="6226696"/>
            <a:chOff x="0" y="0"/>
            <a:chExt cx="9144000" cy="6226696"/>
          </a:xfrm>
        </p:grpSpPr>
        <p:pic>
          <p:nvPicPr>
            <p:cNvPr id="6" name="Picture 5">
              <a:extLst>
                <a:ext uri="{FF2B5EF4-FFF2-40B4-BE49-F238E27FC236}">
                  <a16:creationId xmlns:a16="http://schemas.microsoft.com/office/drawing/2014/main" id="{8610085F-CD45-449E-8011-02DA162B5EB9}"/>
                </a:ext>
              </a:extLst>
            </p:cNvPr>
            <p:cNvPicPr>
              <a:picLocks noChangeAspect="1"/>
            </p:cNvPicPr>
            <p:nvPr/>
          </p:nvPicPr>
          <p:blipFill>
            <a:blip r:embed="rId2"/>
            <a:stretch>
              <a:fillRect/>
            </a:stretch>
          </p:blipFill>
          <p:spPr>
            <a:xfrm>
              <a:off x="0" y="2492896"/>
              <a:ext cx="9144000" cy="3733800"/>
            </a:xfrm>
            <a:prstGeom prst="rect">
              <a:avLst/>
            </a:prstGeom>
          </p:spPr>
        </p:pic>
        <p:sp>
          <p:nvSpPr>
            <p:cNvPr id="7" name="Rectangle 6">
              <a:extLst>
                <a:ext uri="{FF2B5EF4-FFF2-40B4-BE49-F238E27FC236}">
                  <a16:creationId xmlns:a16="http://schemas.microsoft.com/office/drawing/2014/main" id="{A934C879-4568-43E3-B9E9-F888267173BA}"/>
                </a:ext>
              </a:extLst>
            </p:cNvPr>
            <p:cNvSpPr/>
            <p:nvPr/>
          </p:nvSpPr>
          <p:spPr>
            <a:xfrm>
              <a:off x="0" y="0"/>
              <a:ext cx="9144000" cy="2492896"/>
            </a:xfrm>
            <a:prstGeom prst="rect">
              <a:avLst/>
            </a:prstGeom>
            <a:solidFill>
              <a:srgbClr val="B7C7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 name="Rectangle 3">
            <a:extLst>
              <a:ext uri="{FF2B5EF4-FFF2-40B4-BE49-F238E27FC236}">
                <a16:creationId xmlns:a16="http://schemas.microsoft.com/office/drawing/2014/main" id="{1EDEF503-0A34-4D35-8B80-8B73CF65D942}"/>
              </a:ext>
            </a:extLst>
          </p:cNvPr>
          <p:cNvSpPr/>
          <p:nvPr/>
        </p:nvSpPr>
        <p:spPr>
          <a:xfrm>
            <a:off x="0" y="0"/>
            <a:ext cx="9144000" cy="6237312"/>
          </a:xfrm>
          <a:prstGeom prst="rect">
            <a:avLst/>
          </a:prstGeom>
          <a:solidFill>
            <a:srgbClr val="FFFFFF">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GB" sz="700" b="1" dirty="0">
                <a:solidFill>
                  <a:srgbClr val="FF0000"/>
                </a:solidFill>
              </a:rPr>
              <a:t>Image by </a:t>
            </a:r>
            <a:r>
              <a:rPr lang="en-GB" sz="700" dirty="0">
                <a:solidFill>
                  <a:srgbClr val="FF0000"/>
                </a:solidFill>
              </a:rPr>
              <a:t>WCS Argentina - Sergio </a:t>
            </a:r>
            <a:r>
              <a:rPr lang="en-GB" sz="700" dirty="0" err="1">
                <a:solidFill>
                  <a:srgbClr val="FF0000"/>
                </a:solidFill>
              </a:rPr>
              <a:t>Goitia</a:t>
            </a:r>
            <a:endParaRPr lang="en-GB" sz="700" dirty="0">
              <a:solidFill>
                <a:srgbClr val="FF0000"/>
              </a:solidFill>
            </a:endParaRPr>
          </a:p>
        </p:txBody>
      </p:sp>
      <p:sp>
        <p:nvSpPr>
          <p:cNvPr id="2" name="Title 1">
            <a:extLst>
              <a:ext uri="{FF2B5EF4-FFF2-40B4-BE49-F238E27FC236}">
                <a16:creationId xmlns:a16="http://schemas.microsoft.com/office/drawing/2014/main" id="{F03DA92D-047A-41D5-985E-4AB1667DA7DC}"/>
              </a:ext>
            </a:extLst>
          </p:cNvPr>
          <p:cNvSpPr>
            <a:spLocks noGrp="1"/>
          </p:cNvSpPr>
          <p:nvPr>
            <p:ph type="title"/>
          </p:nvPr>
        </p:nvSpPr>
        <p:spPr/>
        <p:txBody>
          <a:bodyPr/>
          <a:lstStyle/>
          <a:p>
            <a:r>
              <a:rPr lang="en-GB" dirty="0"/>
              <a:t>What these 5 slides look to achieve</a:t>
            </a:r>
          </a:p>
        </p:txBody>
      </p:sp>
      <p:sp>
        <p:nvSpPr>
          <p:cNvPr id="3" name="Content Placeholder 2">
            <a:extLst>
              <a:ext uri="{FF2B5EF4-FFF2-40B4-BE49-F238E27FC236}">
                <a16:creationId xmlns:a16="http://schemas.microsoft.com/office/drawing/2014/main" id="{7EAF3BAD-0F33-4942-AFC7-54D0483FA492}"/>
              </a:ext>
            </a:extLst>
          </p:cNvPr>
          <p:cNvSpPr>
            <a:spLocks noGrp="1"/>
          </p:cNvSpPr>
          <p:nvPr>
            <p:ph idx="1"/>
          </p:nvPr>
        </p:nvSpPr>
        <p:spPr/>
        <p:txBody>
          <a:bodyPr/>
          <a:lstStyle/>
          <a:p>
            <a:pPr marL="457200" indent="-457200">
              <a:buFont typeface="+mj-lt"/>
              <a:buAutoNum type="arabicPeriod"/>
            </a:pPr>
            <a:r>
              <a:rPr lang="en-GB" dirty="0"/>
              <a:t>To provide background information about </a:t>
            </a:r>
            <a:r>
              <a:rPr lang="en-GB" dirty="0" err="1"/>
              <a:t>CondorGP</a:t>
            </a:r>
            <a:endParaRPr lang="en-GB" dirty="0"/>
          </a:p>
          <a:p>
            <a:pPr marL="457200" indent="-457200">
              <a:buFont typeface="+mj-lt"/>
              <a:buAutoNum type="arabicPeriod"/>
            </a:pPr>
            <a:r>
              <a:rPr lang="en-GB" dirty="0"/>
              <a:t>To explain about Genetic Programming, and provide some pointers</a:t>
            </a:r>
          </a:p>
          <a:p>
            <a:pPr marL="457200" indent="-457200">
              <a:buFont typeface="+mj-lt"/>
              <a:buAutoNum type="arabicPeriod"/>
            </a:pPr>
            <a:r>
              <a:rPr lang="en-GB" dirty="0"/>
              <a:t>To highlight important things about the </a:t>
            </a:r>
            <a:r>
              <a:rPr lang="en-GB" dirty="0" err="1"/>
              <a:t>CondorGP</a:t>
            </a:r>
            <a:r>
              <a:rPr lang="en-GB" dirty="0"/>
              <a:t> project</a:t>
            </a:r>
          </a:p>
          <a:p>
            <a:pPr marL="457200" indent="-457200">
              <a:buFont typeface="+mj-lt"/>
              <a:buAutoNum type="arabicPeriod"/>
            </a:pPr>
            <a:r>
              <a:rPr lang="en-GB" dirty="0"/>
              <a:t>To introduce the </a:t>
            </a:r>
            <a:r>
              <a:rPr lang="en-GB" dirty="0" err="1"/>
              <a:t>CondorGP</a:t>
            </a:r>
            <a:r>
              <a:rPr lang="en-GB" dirty="0"/>
              <a:t> Project Strategy</a:t>
            </a:r>
          </a:p>
          <a:p>
            <a:pPr marL="457200" indent="-457200">
              <a:buFont typeface="+mj-lt"/>
              <a:buAutoNum type="arabicPeriod"/>
            </a:pPr>
            <a:endParaRPr lang="en-GB" dirty="0"/>
          </a:p>
          <a:p>
            <a:pPr marL="0" indent="0">
              <a:buNone/>
            </a:pPr>
            <a:r>
              <a:rPr lang="en-GB" dirty="0"/>
              <a:t>If you have any questions, please email:</a:t>
            </a:r>
          </a:p>
          <a:p>
            <a:pPr marL="0" indent="0">
              <a:buNone/>
            </a:pPr>
            <a:r>
              <a:rPr lang="en-GB" dirty="0"/>
              <a:t>				</a:t>
            </a:r>
            <a:r>
              <a:rPr lang="en-GB" dirty="0">
                <a:hlinkClick r:id="rId3"/>
              </a:rPr>
              <a:t>info@poscoconsulting.com</a:t>
            </a:r>
            <a:r>
              <a:rPr lang="en-GB" dirty="0"/>
              <a:t> </a:t>
            </a:r>
          </a:p>
          <a:p>
            <a:pPr marL="457200" indent="-457200">
              <a:buFont typeface="+mj-lt"/>
              <a:buAutoNum type="arabicPeriod"/>
            </a:pPr>
            <a:endParaRPr lang="en-GB" dirty="0"/>
          </a:p>
          <a:p>
            <a:endParaRPr lang="en-GB" dirty="0"/>
          </a:p>
          <a:p>
            <a:endParaRPr lang="en-GB" dirty="0"/>
          </a:p>
          <a:p>
            <a:endParaRPr lang="en-GB" dirty="0"/>
          </a:p>
        </p:txBody>
      </p:sp>
    </p:spTree>
    <p:extLst>
      <p:ext uri="{BB962C8B-B14F-4D97-AF65-F5344CB8AC3E}">
        <p14:creationId xmlns:p14="http://schemas.microsoft.com/office/powerpoint/2010/main" val="2626448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C1013A8-86E0-4CFD-818D-07A868A76C15}"/>
              </a:ext>
            </a:extLst>
          </p:cNvPr>
          <p:cNvPicPr>
            <a:picLocks noChangeAspect="1"/>
          </p:cNvPicPr>
          <p:nvPr/>
        </p:nvPicPr>
        <p:blipFill rotWithShape="1">
          <a:blip r:embed="rId2"/>
          <a:srcRect r="12394" b="9051"/>
          <a:stretch/>
        </p:blipFill>
        <p:spPr>
          <a:xfrm>
            <a:off x="0" y="0"/>
            <a:ext cx="9144000" cy="6237312"/>
          </a:xfrm>
          <a:prstGeom prst="rect">
            <a:avLst/>
          </a:prstGeom>
        </p:spPr>
      </p:pic>
      <p:sp>
        <p:nvSpPr>
          <p:cNvPr id="7" name="Rectangle 6">
            <a:extLst>
              <a:ext uri="{FF2B5EF4-FFF2-40B4-BE49-F238E27FC236}">
                <a16:creationId xmlns:a16="http://schemas.microsoft.com/office/drawing/2014/main" id="{CB80FD3F-8EDB-465C-8304-58901F18AB98}"/>
              </a:ext>
            </a:extLst>
          </p:cNvPr>
          <p:cNvSpPr/>
          <p:nvPr/>
        </p:nvSpPr>
        <p:spPr>
          <a:xfrm>
            <a:off x="-10716" y="0"/>
            <a:ext cx="9144000" cy="6237312"/>
          </a:xfrm>
          <a:prstGeom prst="rect">
            <a:avLst/>
          </a:prstGeom>
          <a:solidFill>
            <a:srgbClr val="FFFFFF">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GB" sz="700" b="1" dirty="0">
                <a:solidFill>
                  <a:srgbClr val="FF0000"/>
                </a:solidFill>
              </a:rPr>
              <a:t>Image by </a:t>
            </a:r>
            <a:r>
              <a:rPr lang="en-GB" sz="700" dirty="0">
                <a:solidFill>
                  <a:srgbClr val="FF0000"/>
                </a:solidFill>
              </a:rPr>
              <a:t>https://en.wikipedia.org/wiki/Condor</a:t>
            </a:r>
          </a:p>
        </p:txBody>
      </p:sp>
      <p:sp>
        <p:nvSpPr>
          <p:cNvPr id="2" name="Title 1"/>
          <p:cNvSpPr>
            <a:spLocks noGrp="1"/>
          </p:cNvSpPr>
          <p:nvPr>
            <p:ph type="title"/>
          </p:nvPr>
        </p:nvSpPr>
        <p:spPr/>
        <p:txBody>
          <a:bodyPr>
            <a:normAutofit/>
          </a:bodyPr>
          <a:lstStyle/>
          <a:p>
            <a:r>
              <a:rPr lang="en-GB" dirty="0"/>
              <a:t>About the </a:t>
            </a:r>
            <a:r>
              <a:rPr lang="en-GB" dirty="0" err="1"/>
              <a:t>CondorGP</a:t>
            </a:r>
            <a:r>
              <a:rPr lang="en-GB" dirty="0"/>
              <a:t> project</a:t>
            </a:r>
          </a:p>
        </p:txBody>
      </p:sp>
      <p:sp>
        <p:nvSpPr>
          <p:cNvPr id="3" name="Content Placeholder 2"/>
          <p:cNvSpPr>
            <a:spLocks noGrp="1"/>
          </p:cNvSpPr>
          <p:nvPr>
            <p:ph idx="1"/>
          </p:nvPr>
        </p:nvSpPr>
        <p:spPr>
          <a:xfrm>
            <a:off x="457200" y="1340768"/>
            <a:ext cx="8229600" cy="4680520"/>
          </a:xfrm>
        </p:spPr>
        <p:txBody>
          <a:bodyPr>
            <a:normAutofit fontScale="85000" lnSpcReduction="20000"/>
          </a:bodyPr>
          <a:lstStyle/>
          <a:p>
            <a:pPr marL="0" indent="0">
              <a:buNone/>
            </a:pPr>
            <a:r>
              <a:rPr lang="en-GB" b="1" dirty="0"/>
              <a:t>What is ‘</a:t>
            </a:r>
            <a:r>
              <a:rPr lang="en-GB" b="1" dirty="0" err="1"/>
              <a:t>CondorGP</a:t>
            </a:r>
            <a:r>
              <a:rPr lang="en-GB" b="1" dirty="0"/>
              <a:t>’?</a:t>
            </a:r>
          </a:p>
          <a:p>
            <a:pPr marL="0" indent="0">
              <a:buNone/>
            </a:pPr>
            <a:r>
              <a:rPr lang="en-GB" dirty="0"/>
              <a:t>CondorGP is a Genetic Programming project. </a:t>
            </a:r>
          </a:p>
          <a:p>
            <a:pPr marL="0" indent="0">
              <a:buNone/>
            </a:pPr>
            <a:r>
              <a:rPr lang="en-GB" dirty="0"/>
              <a:t>‘GP’ stands for Genetic Programming. The next slide talks more about GP.</a:t>
            </a:r>
          </a:p>
          <a:p>
            <a:pPr marL="0" indent="0">
              <a:buNone/>
            </a:pPr>
            <a:r>
              <a:rPr lang="en-GB" dirty="0"/>
              <a:t>‘Condor’ is a metaphor: a large bird with excellent vision, soaring up high. </a:t>
            </a:r>
          </a:p>
          <a:p>
            <a:pPr marL="0" indent="0">
              <a:buNone/>
            </a:pPr>
            <a:r>
              <a:rPr lang="en-GB" b="1" dirty="0"/>
              <a:t>Who had the idea and when?</a:t>
            </a:r>
          </a:p>
          <a:p>
            <a:pPr marL="0" indent="0">
              <a:buNone/>
            </a:pPr>
            <a:r>
              <a:rPr lang="en-GB" dirty="0"/>
              <a:t>Hugh </a:t>
            </a:r>
            <a:r>
              <a:rPr lang="en-GB" dirty="0" err="1"/>
              <a:t>Harford</a:t>
            </a:r>
            <a:r>
              <a:rPr lang="en-GB" dirty="0"/>
              <a:t> originally had the idea for </a:t>
            </a:r>
            <a:r>
              <a:rPr lang="en-GB" dirty="0" err="1"/>
              <a:t>CondorGP</a:t>
            </a:r>
            <a:r>
              <a:rPr lang="en-GB" dirty="0"/>
              <a:t> in about 2005.</a:t>
            </a:r>
          </a:p>
          <a:p>
            <a:pPr marL="0" indent="0">
              <a:buNone/>
            </a:pPr>
            <a:r>
              <a:rPr lang="en-GB" dirty="0"/>
              <a:t>Since 2005, three ineffective attempts were made, in </a:t>
            </a:r>
            <a:r>
              <a:rPr lang="en-GB" dirty="0" err="1"/>
              <a:t>Matlab</a:t>
            </a:r>
            <a:r>
              <a:rPr lang="en-GB" dirty="0"/>
              <a:t>. </a:t>
            </a:r>
          </a:p>
          <a:p>
            <a:pPr marL="0" indent="0">
              <a:buNone/>
            </a:pPr>
            <a:r>
              <a:rPr lang="en-GB" dirty="0"/>
              <a:t>Then in 2015, Hugh started to take the project more seriously, using Java and ECJ </a:t>
            </a:r>
            <a:r>
              <a:rPr lang="en-GB" dirty="0" err="1"/>
              <a:t>ECJ</a:t>
            </a:r>
            <a:r>
              <a:rPr lang="en-GB" dirty="0"/>
              <a:t> = Evolutionary Computation in Java. </a:t>
            </a:r>
          </a:p>
          <a:p>
            <a:pPr marL="0" indent="0">
              <a:buNone/>
            </a:pPr>
            <a:r>
              <a:rPr lang="en-GB" b="1" dirty="0"/>
              <a:t>What is Posco Consulting and how is it relevant?</a:t>
            </a:r>
          </a:p>
          <a:p>
            <a:pPr marL="0" indent="0">
              <a:buNone/>
            </a:pPr>
            <a:r>
              <a:rPr lang="en-GB" dirty="0"/>
              <a:t>Hugh started Posco Consulting Ltd, in 2015: </a:t>
            </a:r>
            <a:r>
              <a:rPr lang="en-GB" dirty="0">
                <a:hlinkClick r:id="rId3"/>
              </a:rPr>
              <a:t>www.poscoconsulting.com</a:t>
            </a:r>
            <a:r>
              <a:rPr lang="en-GB" dirty="0"/>
              <a:t> </a:t>
            </a:r>
          </a:p>
          <a:p>
            <a:pPr marL="0" indent="0">
              <a:buNone/>
            </a:pPr>
            <a:r>
              <a:rPr lang="en-GB" dirty="0" err="1"/>
              <a:t>Posco</a:t>
            </a:r>
            <a:r>
              <a:rPr lang="en-GB" dirty="0"/>
              <a:t> has a number of objectives, each different and each ambitious. </a:t>
            </a:r>
          </a:p>
          <a:p>
            <a:pPr marL="0" indent="0">
              <a:buNone/>
            </a:pPr>
            <a:r>
              <a:rPr lang="en-GB" dirty="0"/>
              <a:t>The timeframe for realising objectives is measured in years. </a:t>
            </a:r>
          </a:p>
          <a:p>
            <a:pPr marL="0" indent="0">
              <a:buNone/>
            </a:pPr>
            <a:r>
              <a:rPr lang="en-GB" dirty="0"/>
              <a:t>Long-term thinking enables high ambition, but requires care in the approach.</a:t>
            </a:r>
          </a:p>
          <a:p>
            <a:pPr marL="0" indent="0">
              <a:buNone/>
            </a:pPr>
            <a:r>
              <a:rPr lang="en-GB" b="1" dirty="0"/>
              <a:t>How does the </a:t>
            </a:r>
            <a:r>
              <a:rPr lang="en-GB" b="1" dirty="0" err="1"/>
              <a:t>CondorGP</a:t>
            </a:r>
            <a:r>
              <a:rPr lang="en-GB" b="1" dirty="0"/>
              <a:t> project fit as part of </a:t>
            </a:r>
            <a:r>
              <a:rPr lang="en-GB" b="1" dirty="0" err="1"/>
              <a:t>Posco</a:t>
            </a:r>
            <a:r>
              <a:rPr lang="en-GB" b="1" dirty="0"/>
              <a:t>?</a:t>
            </a:r>
          </a:p>
          <a:p>
            <a:pPr marL="0" indent="0">
              <a:buNone/>
            </a:pPr>
            <a:r>
              <a:rPr lang="en-GB" dirty="0"/>
              <a:t>Genetic Programming capability is one of the key company objectives. </a:t>
            </a:r>
            <a:r>
              <a:rPr lang="en-GB" dirty="0" err="1"/>
              <a:t>CondorGP</a:t>
            </a:r>
            <a:r>
              <a:rPr lang="en-GB" dirty="0"/>
              <a:t> is the first step towards this GP capability.  </a:t>
            </a:r>
          </a:p>
          <a:p>
            <a:pPr marL="0" indent="0">
              <a:buNone/>
            </a:pPr>
            <a:r>
              <a:rPr lang="en-GB" dirty="0"/>
              <a:t>The CondorGP will be run through the UK company </a:t>
            </a:r>
            <a:r>
              <a:rPr lang="en-GB" dirty="0" err="1"/>
              <a:t>Posco</a:t>
            </a:r>
            <a:r>
              <a:rPr lang="en-GB" dirty="0"/>
              <a:t> Consulting Ltd.</a:t>
            </a:r>
          </a:p>
        </p:txBody>
      </p:sp>
    </p:spTree>
    <p:extLst>
      <p:ext uri="{BB962C8B-B14F-4D97-AF65-F5344CB8AC3E}">
        <p14:creationId xmlns:p14="http://schemas.microsoft.com/office/powerpoint/2010/main" val="733543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01E6713-9617-4898-B88D-2F5807501A9D}"/>
              </a:ext>
            </a:extLst>
          </p:cNvPr>
          <p:cNvPicPr>
            <a:picLocks noChangeAspect="1"/>
          </p:cNvPicPr>
          <p:nvPr/>
        </p:nvPicPr>
        <p:blipFill>
          <a:blip r:embed="rId2"/>
          <a:stretch>
            <a:fillRect/>
          </a:stretch>
        </p:blipFill>
        <p:spPr>
          <a:xfrm>
            <a:off x="35495" y="613963"/>
            <a:ext cx="8651305" cy="5623349"/>
          </a:xfrm>
          <a:prstGeom prst="rect">
            <a:avLst/>
          </a:prstGeom>
        </p:spPr>
      </p:pic>
      <p:sp>
        <p:nvSpPr>
          <p:cNvPr id="4" name="Rectangle 3">
            <a:extLst>
              <a:ext uri="{FF2B5EF4-FFF2-40B4-BE49-F238E27FC236}">
                <a16:creationId xmlns:a16="http://schemas.microsoft.com/office/drawing/2014/main" id="{CD4B8537-EB4B-4705-8053-15DA85D2CDCF}"/>
              </a:ext>
            </a:extLst>
          </p:cNvPr>
          <p:cNvSpPr/>
          <p:nvPr/>
        </p:nvSpPr>
        <p:spPr>
          <a:xfrm>
            <a:off x="0" y="0"/>
            <a:ext cx="9144000" cy="6237312"/>
          </a:xfrm>
          <a:prstGeom prst="rect">
            <a:avLst/>
          </a:prstGeom>
          <a:solidFill>
            <a:srgbClr val="FFFFFF">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GB" sz="700" b="1" dirty="0">
                <a:solidFill>
                  <a:srgbClr val="FF0000"/>
                </a:solidFill>
              </a:rPr>
              <a:t>Image by </a:t>
            </a:r>
            <a:r>
              <a:rPr lang="en-GB" sz="700" dirty="0">
                <a:solidFill>
                  <a:srgbClr val="FF0000"/>
                </a:solidFill>
              </a:rPr>
              <a:t>www.biol.unt.edu/~jajohnson/DNA_sequencing_process</a:t>
            </a:r>
          </a:p>
        </p:txBody>
      </p:sp>
      <p:sp>
        <p:nvSpPr>
          <p:cNvPr id="2" name="Title 1"/>
          <p:cNvSpPr>
            <a:spLocks noGrp="1"/>
          </p:cNvSpPr>
          <p:nvPr>
            <p:ph type="title"/>
          </p:nvPr>
        </p:nvSpPr>
        <p:spPr/>
        <p:txBody>
          <a:bodyPr/>
          <a:lstStyle/>
          <a:p>
            <a:r>
              <a:rPr lang="en-GB" dirty="0"/>
              <a:t>About Genetic Programming</a:t>
            </a:r>
          </a:p>
        </p:txBody>
      </p:sp>
      <p:sp>
        <p:nvSpPr>
          <p:cNvPr id="3" name="Content Placeholder 2">
            <a:extLst>
              <a:ext uri="{FF2B5EF4-FFF2-40B4-BE49-F238E27FC236}">
                <a16:creationId xmlns:a16="http://schemas.microsoft.com/office/drawing/2014/main" id="{31E4EE8C-AD3B-4186-AC75-B13B0009BD56}"/>
              </a:ext>
            </a:extLst>
          </p:cNvPr>
          <p:cNvSpPr>
            <a:spLocks noGrp="1"/>
          </p:cNvSpPr>
          <p:nvPr>
            <p:ph idx="1"/>
          </p:nvPr>
        </p:nvSpPr>
        <p:spPr>
          <a:xfrm>
            <a:off x="457200" y="1340768"/>
            <a:ext cx="8229600" cy="5171182"/>
          </a:xfrm>
        </p:spPr>
        <p:txBody>
          <a:bodyPr>
            <a:normAutofit fontScale="77500" lnSpcReduction="20000"/>
          </a:bodyPr>
          <a:lstStyle/>
          <a:p>
            <a:pPr marL="0" indent="0">
              <a:buNone/>
            </a:pPr>
            <a:r>
              <a:rPr lang="en-GB" b="1" dirty="0"/>
              <a:t>Genetic Programming is abbreviated to GP, but what is it?	</a:t>
            </a:r>
          </a:p>
          <a:p>
            <a:pPr marL="0" indent="0">
              <a:buClr>
                <a:srgbClr val="4F5960"/>
              </a:buClr>
              <a:buNone/>
            </a:pPr>
            <a:r>
              <a:rPr lang="en-GB" dirty="0"/>
              <a:t>Programming, using genetics. Alternatively: producing programmes with evolution.</a:t>
            </a:r>
          </a:p>
          <a:p>
            <a:pPr marL="0" indent="0">
              <a:buNone/>
            </a:pPr>
            <a:r>
              <a:rPr lang="en-GB" dirty="0"/>
              <a:t>For further research, start with: </a:t>
            </a:r>
            <a:r>
              <a:rPr lang="en-GB" dirty="0">
                <a:hlinkClick r:id="rId3"/>
              </a:rPr>
              <a:t>https://en.wikipedia.org/wiki/Genetic_programming</a:t>
            </a:r>
            <a:r>
              <a:rPr lang="en-GB" dirty="0"/>
              <a:t> and </a:t>
            </a:r>
            <a:r>
              <a:rPr lang="en-GB" dirty="0">
                <a:hlinkClick r:id="rId4"/>
              </a:rPr>
              <a:t>http://www.genetic-programming.com/johnkoza.html</a:t>
            </a:r>
            <a:r>
              <a:rPr lang="en-GB" dirty="0"/>
              <a:t> </a:t>
            </a:r>
          </a:p>
          <a:p>
            <a:pPr marL="0" indent="0">
              <a:buNone/>
            </a:pPr>
            <a:r>
              <a:rPr lang="en-GB" dirty="0"/>
              <a:t>Genetic Programming is a form of Artificial Intelligence (AI). </a:t>
            </a:r>
          </a:p>
          <a:p>
            <a:pPr marL="0" indent="0">
              <a:buNone/>
            </a:pPr>
            <a:r>
              <a:rPr lang="en-GB" b="1" dirty="0"/>
              <a:t>The theory of </a:t>
            </a:r>
            <a:r>
              <a:rPr lang="en-GB" sz="2100" b="1" dirty="0"/>
              <a:t>evolution, developed by Darwin and Wallace</a:t>
            </a:r>
          </a:p>
          <a:p>
            <a:pPr marL="0" indent="0">
              <a:buClr>
                <a:srgbClr val="4F5960"/>
              </a:buClr>
              <a:buNone/>
            </a:pPr>
            <a:r>
              <a:rPr lang="en-GB" dirty="0"/>
              <a:t>The famous paper was published by Darwin in 1858, and was revolutionary, if controversial. Wallace contributed to the theory, but was later written out of history. </a:t>
            </a:r>
          </a:p>
          <a:p>
            <a:pPr marL="0" indent="0">
              <a:buNone/>
            </a:pPr>
            <a:r>
              <a:rPr lang="en-GB" b="1" dirty="0"/>
              <a:t>How is the theory of evolution relevant?</a:t>
            </a:r>
          </a:p>
          <a:p>
            <a:pPr marL="0" indent="0">
              <a:buNone/>
            </a:pPr>
            <a:r>
              <a:rPr lang="en-GB" dirty="0"/>
              <a:t>The AI discipline of GP takes an evolutionary approach. Evolution is applied, in a programmatic environment, to produce evolved individual programmes.</a:t>
            </a:r>
          </a:p>
          <a:p>
            <a:pPr marL="0" indent="0">
              <a:buNone/>
            </a:pPr>
            <a:r>
              <a:rPr lang="en-GB" dirty="0"/>
              <a:t>The principle: Evolve the individual, check the fitness of the individual, the best individuals go forward to the next generation. </a:t>
            </a:r>
          </a:p>
          <a:p>
            <a:pPr marL="0" indent="0">
              <a:buNone/>
            </a:pPr>
            <a:r>
              <a:rPr lang="en-GB" b="1" dirty="0"/>
              <a:t>The ‘Fitness Function’ gives a score for each individual</a:t>
            </a:r>
          </a:p>
          <a:p>
            <a:pPr marL="0" indent="0">
              <a:buNone/>
            </a:pPr>
            <a:r>
              <a:rPr lang="en-GB" dirty="0"/>
              <a:t>The Fitness Function measures the fitness result for every individual. The fitness thus dictates if the individual will be selected for the next generation. Careful design is required for the fitness function, so the intended programme is the evolved outcome.</a:t>
            </a:r>
          </a:p>
          <a:p>
            <a:pPr marL="0" indent="0">
              <a:buNone/>
            </a:pPr>
            <a:r>
              <a:rPr lang="en-GB" b="1" dirty="0"/>
              <a:t>The objective of GP is to automatically output programmes to solve a challenge</a:t>
            </a:r>
          </a:p>
          <a:p>
            <a:pPr marL="0" indent="0">
              <a:buNone/>
            </a:pPr>
            <a:r>
              <a:rPr lang="en-GB" dirty="0"/>
              <a:t>Many other evolutionary approaches exist - all similar in principle. </a:t>
            </a:r>
          </a:p>
          <a:p>
            <a:pPr marL="0" indent="0">
              <a:buNone/>
            </a:pPr>
            <a:r>
              <a:rPr lang="en-GB" dirty="0"/>
              <a:t>GP is different in that it seeks to produce a complete working programme.</a:t>
            </a:r>
          </a:p>
        </p:txBody>
      </p:sp>
    </p:spTree>
    <p:extLst>
      <p:ext uri="{BB962C8B-B14F-4D97-AF65-F5344CB8AC3E}">
        <p14:creationId xmlns:p14="http://schemas.microsoft.com/office/powerpoint/2010/main" val="702243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F0830D6-DF79-4058-B3FC-990314BC4125}"/>
              </a:ext>
            </a:extLst>
          </p:cNvPr>
          <p:cNvGrpSpPr/>
          <p:nvPr/>
        </p:nvGrpSpPr>
        <p:grpSpPr>
          <a:xfrm>
            <a:off x="-36512" y="0"/>
            <a:ext cx="9180512" cy="6230737"/>
            <a:chOff x="-36512" y="0"/>
            <a:chExt cx="9180512" cy="6230737"/>
          </a:xfrm>
        </p:grpSpPr>
        <p:pic>
          <p:nvPicPr>
            <p:cNvPr id="6" name="Picture 5">
              <a:extLst>
                <a:ext uri="{FF2B5EF4-FFF2-40B4-BE49-F238E27FC236}">
                  <a16:creationId xmlns:a16="http://schemas.microsoft.com/office/drawing/2014/main" id="{9F642075-93AC-4D02-879A-D4169AA34736}"/>
                </a:ext>
              </a:extLst>
            </p:cNvPr>
            <p:cNvPicPr>
              <a:picLocks noChangeAspect="1"/>
            </p:cNvPicPr>
            <p:nvPr/>
          </p:nvPicPr>
          <p:blipFill rotWithShape="1">
            <a:blip r:embed="rId2"/>
            <a:srcRect l="1045" r="1159"/>
            <a:stretch/>
          </p:blipFill>
          <p:spPr>
            <a:xfrm>
              <a:off x="-36512" y="620688"/>
              <a:ext cx="9180512" cy="5610049"/>
            </a:xfrm>
            <a:prstGeom prst="rect">
              <a:avLst/>
            </a:prstGeom>
          </p:spPr>
        </p:pic>
        <p:sp>
          <p:nvSpPr>
            <p:cNvPr id="7" name="Rectangle 6">
              <a:extLst>
                <a:ext uri="{FF2B5EF4-FFF2-40B4-BE49-F238E27FC236}">
                  <a16:creationId xmlns:a16="http://schemas.microsoft.com/office/drawing/2014/main" id="{086BC8CE-8702-4211-B562-C8911E819D32}"/>
                </a:ext>
              </a:extLst>
            </p:cNvPr>
            <p:cNvSpPr/>
            <p:nvPr/>
          </p:nvSpPr>
          <p:spPr>
            <a:xfrm>
              <a:off x="-36512" y="0"/>
              <a:ext cx="9180512" cy="620688"/>
            </a:xfrm>
            <a:prstGeom prst="rect">
              <a:avLst/>
            </a:prstGeom>
            <a:solidFill>
              <a:srgbClr val="AFB6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 name="Rectangle 3">
            <a:extLst>
              <a:ext uri="{FF2B5EF4-FFF2-40B4-BE49-F238E27FC236}">
                <a16:creationId xmlns:a16="http://schemas.microsoft.com/office/drawing/2014/main" id="{2EECC28E-7156-427D-BFEE-F8DFAF21B3E4}"/>
              </a:ext>
            </a:extLst>
          </p:cNvPr>
          <p:cNvSpPr/>
          <p:nvPr/>
        </p:nvSpPr>
        <p:spPr>
          <a:xfrm>
            <a:off x="-10716" y="0"/>
            <a:ext cx="9144000" cy="6237312"/>
          </a:xfrm>
          <a:prstGeom prst="rect">
            <a:avLst/>
          </a:prstGeom>
          <a:solidFill>
            <a:srgbClr val="FFFFFF">
              <a:alpha val="8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GB" sz="700" b="1" dirty="0">
                <a:solidFill>
                  <a:srgbClr val="FF0000"/>
                </a:solidFill>
              </a:rPr>
              <a:t>Image by </a:t>
            </a:r>
            <a:r>
              <a:rPr lang="en-GB" sz="700" dirty="0">
                <a:solidFill>
                  <a:srgbClr val="FF0000"/>
                </a:solidFill>
              </a:rPr>
              <a:t>http://www.conservacionpatagonica.org/blog/2012/08/03/species-profile-andean-condor/</a:t>
            </a:r>
          </a:p>
        </p:txBody>
      </p:sp>
      <p:sp>
        <p:nvSpPr>
          <p:cNvPr id="2" name="Title 1"/>
          <p:cNvSpPr>
            <a:spLocks noGrp="1"/>
          </p:cNvSpPr>
          <p:nvPr>
            <p:ph type="title"/>
          </p:nvPr>
        </p:nvSpPr>
        <p:spPr/>
        <p:txBody>
          <a:bodyPr/>
          <a:lstStyle/>
          <a:p>
            <a:r>
              <a:rPr lang="en-GB" dirty="0"/>
              <a:t>A few important things about </a:t>
            </a:r>
            <a:r>
              <a:rPr lang="en-GB" dirty="0" err="1"/>
              <a:t>CondorGP</a:t>
            </a:r>
            <a:endParaRPr lang="en-GB" dirty="0"/>
          </a:p>
        </p:txBody>
      </p:sp>
      <p:sp>
        <p:nvSpPr>
          <p:cNvPr id="3" name="Content Placeholder 2">
            <a:extLst>
              <a:ext uri="{FF2B5EF4-FFF2-40B4-BE49-F238E27FC236}">
                <a16:creationId xmlns:a16="http://schemas.microsoft.com/office/drawing/2014/main" id="{31E4EE8C-AD3B-4186-AC75-B13B0009BD56}"/>
              </a:ext>
            </a:extLst>
          </p:cNvPr>
          <p:cNvSpPr>
            <a:spLocks noGrp="1"/>
          </p:cNvSpPr>
          <p:nvPr>
            <p:ph idx="1"/>
          </p:nvPr>
        </p:nvSpPr>
        <p:spPr>
          <a:xfrm>
            <a:off x="457200" y="1340768"/>
            <a:ext cx="8435280" cy="4896544"/>
          </a:xfrm>
        </p:spPr>
        <p:txBody>
          <a:bodyPr>
            <a:normAutofit fontScale="85000" lnSpcReduction="20000"/>
          </a:bodyPr>
          <a:lstStyle/>
          <a:p>
            <a:pPr marL="0" indent="0">
              <a:buNone/>
            </a:pPr>
            <a:r>
              <a:rPr lang="en-GB" b="1" dirty="0"/>
              <a:t>What is important to understand about </a:t>
            </a:r>
            <a:r>
              <a:rPr lang="en-GB" b="1" dirty="0" err="1"/>
              <a:t>CondorGP</a:t>
            </a:r>
            <a:r>
              <a:rPr lang="en-GB" b="1" dirty="0"/>
              <a:t>?</a:t>
            </a:r>
          </a:p>
          <a:p>
            <a:pPr marL="0" indent="0">
              <a:buNone/>
            </a:pPr>
            <a:r>
              <a:rPr lang="en-GB" dirty="0"/>
              <a:t>The project will play a significant part in the development of a capability in GP, and will demonstrate the effectiveness of the </a:t>
            </a:r>
            <a:r>
              <a:rPr lang="en-GB" dirty="0" err="1"/>
              <a:t>Posco</a:t>
            </a:r>
            <a:r>
              <a:rPr lang="en-GB" dirty="0"/>
              <a:t> capability in GP.</a:t>
            </a:r>
          </a:p>
          <a:p>
            <a:pPr marL="0" indent="0">
              <a:buNone/>
            </a:pPr>
            <a:r>
              <a:rPr lang="en-GB" dirty="0"/>
              <a:t>The aims of this project are ambitious, success will be worth the effort and time. </a:t>
            </a:r>
          </a:p>
          <a:p>
            <a:pPr marL="0" indent="0">
              <a:buNone/>
            </a:pPr>
            <a:r>
              <a:rPr lang="en-GB" dirty="0"/>
              <a:t>The long term approach taken has its has benefits. It means that if success is not quick and easy, lessons are learnt and further attempts are then made.</a:t>
            </a:r>
          </a:p>
          <a:p>
            <a:pPr marL="0" indent="0">
              <a:buNone/>
            </a:pPr>
            <a:r>
              <a:rPr lang="en-GB" dirty="0"/>
              <a:t>Once the GP capability has been demonstrated, the capability will be used for many further purposes, some of these are philanthropic.</a:t>
            </a:r>
          </a:p>
          <a:p>
            <a:pPr marL="0" indent="0">
              <a:buNone/>
            </a:pPr>
            <a:r>
              <a:rPr lang="en-GB" b="1" dirty="0"/>
              <a:t>What about the more immediate objectives?</a:t>
            </a:r>
          </a:p>
          <a:p>
            <a:pPr marL="0" indent="0">
              <a:buNone/>
            </a:pPr>
            <a:r>
              <a:rPr lang="en-GB" dirty="0"/>
              <a:t>The immediate objective is to trade on the financial markets, in a way that is both autonomous (does not involve day-to-day human decisions) and that manages risk. </a:t>
            </a:r>
          </a:p>
          <a:p>
            <a:pPr marL="0" indent="0">
              <a:buNone/>
            </a:pPr>
            <a:r>
              <a:rPr lang="en-GB" dirty="0"/>
              <a:t>The metaphor of a Condor is for a successful, independent trading entity.</a:t>
            </a:r>
          </a:p>
          <a:p>
            <a:pPr marL="0" indent="0">
              <a:buNone/>
            </a:pPr>
            <a:r>
              <a:rPr lang="en-GB" dirty="0"/>
              <a:t>The Project Strategy for CondorGP is:</a:t>
            </a:r>
          </a:p>
          <a:p>
            <a:pPr marL="0" indent="0">
              <a:buNone/>
            </a:pPr>
            <a:endParaRPr lang="en-GB" b="1" dirty="0">
              <a:solidFill>
                <a:srgbClr val="00B0F0"/>
              </a:solidFill>
            </a:endParaRPr>
          </a:p>
          <a:p>
            <a:pPr marL="0" indent="0">
              <a:buNone/>
            </a:pPr>
            <a:r>
              <a:rPr lang="en-GB" b="1" dirty="0">
                <a:solidFill>
                  <a:srgbClr val="00B0F0"/>
                </a:solidFill>
              </a:rPr>
              <a:t>To autonomously operate a profitable and sustainable trading algorithm</a:t>
            </a:r>
          </a:p>
          <a:p>
            <a:pPr marL="0" indent="0">
              <a:buNone/>
            </a:pPr>
            <a:endParaRPr lang="en-GB" b="1" dirty="0"/>
          </a:p>
          <a:p>
            <a:pPr marL="0" indent="0">
              <a:buNone/>
            </a:pPr>
            <a:r>
              <a:rPr lang="en-GB" b="1" dirty="0"/>
              <a:t>Where is there more information about the project?</a:t>
            </a:r>
          </a:p>
          <a:p>
            <a:pPr marL="0" indent="0">
              <a:buNone/>
            </a:pPr>
            <a:r>
              <a:rPr lang="en-GB" dirty="0"/>
              <a:t>The following slide describes a little more about the Project Strategy. </a:t>
            </a:r>
          </a:p>
          <a:p>
            <a:pPr marL="0" indent="0">
              <a:buNone/>
            </a:pPr>
            <a:r>
              <a:rPr lang="en-GB" dirty="0"/>
              <a:t>To find out more, put together a few questions and email them in. </a:t>
            </a:r>
            <a:endParaRPr lang="en-GB" b="1" dirty="0">
              <a:solidFill>
                <a:srgbClr val="00B0F0"/>
              </a:solidFill>
            </a:endParaRPr>
          </a:p>
        </p:txBody>
      </p:sp>
    </p:spTree>
    <p:extLst>
      <p:ext uri="{BB962C8B-B14F-4D97-AF65-F5344CB8AC3E}">
        <p14:creationId xmlns:p14="http://schemas.microsoft.com/office/powerpoint/2010/main" val="2189948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8286AD2-2067-419E-AA4E-90BCCD7E6A22}"/>
              </a:ext>
            </a:extLst>
          </p:cNvPr>
          <p:cNvPicPr>
            <a:picLocks noChangeAspect="1"/>
          </p:cNvPicPr>
          <p:nvPr/>
        </p:nvPicPr>
        <p:blipFill rotWithShape="1">
          <a:blip r:embed="rId2"/>
          <a:srcRect l="6749" r="479"/>
          <a:stretch/>
        </p:blipFill>
        <p:spPr>
          <a:xfrm>
            <a:off x="-10716" y="0"/>
            <a:ext cx="9144000" cy="6237312"/>
          </a:xfrm>
          <a:prstGeom prst="rect">
            <a:avLst/>
          </a:prstGeom>
        </p:spPr>
      </p:pic>
      <p:sp>
        <p:nvSpPr>
          <p:cNvPr id="4" name="Rectangle 3">
            <a:extLst>
              <a:ext uri="{FF2B5EF4-FFF2-40B4-BE49-F238E27FC236}">
                <a16:creationId xmlns:a16="http://schemas.microsoft.com/office/drawing/2014/main" id="{619ED443-ADBC-4F13-AC88-AB047364FA05}"/>
              </a:ext>
            </a:extLst>
          </p:cNvPr>
          <p:cNvSpPr/>
          <p:nvPr/>
        </p:nvSpPr>
        <p:spPr>
          <a:xfrm>
            <a:off x="-10716" y="0"/>
            <a:ext cx="9144000" cy="6237312"/>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GB" sz="700" b="1" dirty="0">
                <a:solidFill>
                  <a:srgbClr val="FF0000"/>
                </a:solidFill>
              </a:rPr>
              <a:t>Image by </a:t>
            </a:r>
            <a:r>
              <a:rPr lang="en-GB" sz="700" dirty="0">
                <a:solidFill>
                  <a:srgbClr val="FF0000"/>
                </a:solidFill>
              </a:rPr>
              <a:t>© Jose </a:t>
            </a:r>
            <a:r>
              <a:rPr lang="en-GB" sz="700" dirty="0" err="1">
                <a:solidFill>
                  <a:srgbClr val="FF0000"/>
                </a:solidFill>
              </a:rPr>
              <a:t>Huaroto</a:t>
            </a:r>
            <a:endParaRPr lang="en-GB" sz="700" dirty="0">
              <a:solidFill>
                <a:srgbClr val="FF0000"/>
              </a:solidFill>
            </a:endParaRPr>
          </a:p>
        </p:txBody>
      </p:sp>
      <p:sp>
        <p:nvSpPr>
          <p:cNvPr id="2" name="Title 1">
            <a:extLst>
              <a:ext uri="{FF2B5EF4-FFF2-40B4-BE49-F238E27FC236}">
                <a16:creationId xmlns:a16="http://schemas.microsoft.com/office/drawing/2014/main" id="{DFDDFA22-6A32-4D5C-86DA-60603999AD39}"/>
              </a:ext>
            </a:extLst>
          </p:cNvPr>
          <p:cNvSpPr>
            <a:spLocks noGrp="1"/>
          </p:cNvSpPr>
          <p:nvPr>
            <p:ph type="title"/>
          </p:nvPr>
        </p:nvSpPr>
        <p:spPr/>
        <p:txBody>
          <a:bodyPr>
            <a:normAutofit fontScale="90000"/>
          </a:bodyPr>
          <a:lstStyle/>
          <a:p>
            <a:r>
              <a:rPr lang="en-GB" dirty="0"/>
              <a:t>CondorGP Project Strategy: </a:t>
            </a:r>
            <a:br>
              <a:rPr lang="en-GB" dirty="0"/>
            </a:br>
            <a:r>
              <a:rPr lang="en-GB" sz="2000" dirty="0">
                <a:solidFill>
                  <a:srgbClr val="00B0F0"/>
                </a:solidFill>
              </a:rPr>
              <a:t>To autonomously operate a profitable and perpetual trading algorithm</a:t>
            </a:r>
            <a:endParaRPr lang="en-GB" dirty="0">
              <a:solidFill>
                <a:srgbClr val="00B0F0"/>
              </a:solidFill>
            </a:endParaRPr>
          </a:p>
        </p:txBody>
      </p:sp>
      <p:sp>
        <p:nvSpPr>
          <p:cNvPr id="3" name="Content Placeholder 2">
            <a:extLst>
              <a:ext uri="{FF2B5EF4-FFF2-40B4-BE49-F238E27FC236}">
                <a16:creationId xmlns:a16="http://schemas.microsoft.com/office/drawing/2014/main" id="{B36CDBF2-D750-48D7-95E3-FAD26D564F44}"/>
              </a:ext>
            </a:extLst>
          </p:cNvPr>
          <p:cNvSpPr>
            <a:spLocks noGrp="1"/>
          </p:cNvSpPr>
          <p:nvPr>
            <p:ph idx="1"/>
          </p:nvPr>
        </p:nvSpPr>
        <p:spPr/>
        <p:txBody>
          <a:bodyPr>
            <a:normAutofit fontScale="85000" lnSpcReduction="10000"/>
          </a:bodyPr>
          <a:lstStyle/>
          <a:p>
            <a:pPr marL="0" indent="0">
              <a:buNone/>
            </a:pPr>
            <a:r>
              <a:rPr lang="en-GB" b="1" dirty="0"/>
              <a:t>Why a financial trading algorithm?</a:t>
            </a:r>
          </a:p>
          <a:p>
            <a:pPr marL="0" indent="0">
              <a:buNone/>
            </a:pPr>
            <a:r>
              <a:rPr lang="en-GB" dirty="0"/>
              <a:t>The financial markets are complex, and beyond full comprehension by humans. This makes the trading problem a good candidate for GP.</a:t>
            </a:r>
          </a:p>
          <a:p>
            <a:pPr marL="0" indent="0">
              <a:buNone/>
            </a:pPr>
            <a:r>
              <a:rPr lang="en-GB" b="1" dirty="0"/>
              <a:t>What will CondorGP trade in?</a:t>
            </a:r>
          </a:p>
          <a:p>
            <a:pPr marL="0" indent="0">
              <a:buNone/>
            </a:pPr>
            <a:r>
              <a:rPr lang="en-GB" dirty="0"/>
              <a:t>Any market indicator that is ‘appropriate’, i.e. accessible, liquid enough, cheap and potentially profitable.</a:t>
            </a:r>
          </a:p>
          <a:p>
            <a:pPr marL="0" indent="0">
              <a:buNone/>
            </a:pPr>
            <a:r>
              <a:rPr lang="en-GB" b="1" dirty="0"/>
              <a:t>Why would GP work well with this challenge?</a:t>
            </a:r>
          </a:p>
          <a:p>
            <a:pPr marL="0" indent="0">
              <a:buNone/>
            </a:pPr>
            <a:r>
              <a:rPr lang="en-GB" dirty="0"/>
              <a:t>GP is known for producing unusual answers to questions, so it can be expected to find useful differentiations. </a:t>
            </a:r>
          </a:p>
          <a:p>
            <a:pPr marL="0" indent="0">
              <a:buNone/>
            </a:pPr>
            <a:r>
              <a:rPr lang="en-GB" dirty="0"/>
              <a:t>As the output programmes are developed by evolution approaches (GP), and with minimal human input, the market complexity can be dealt with more objectively. </a:t>
            </a:r>
          </a:p>
          <a:p>
            <a:pPr marL="0" indent="0">
              <a:buNone/>
            </a:pPr>
            <a:r>
              <a:rPr lang="en-GB" b="1" dirty="0"/>
              <a:t>Perpetual? Is that realistic?</a:t>
            </a:r>
          </a:p>
          <a:p>
            <a:pPr marL="0" indent="0">
              <a:buNone/>
            </a:pPr>
            <a:r>
              <a:rPr lang="en-GB" dirty="0"/>
              <a:t>The objective is to develop a trading algorithm that will adapt itself, via evolution, and be able to continue to trade, essentially forever. Objectivity is therefore fundamental for unemotional (and therefore successful) trading in the long-term.   </a:t>
            </a:r>
          </a:p>
          <a:p>
            <a:pPr marL="0" indent="0">
              <a:buNone/>
            </a:pPr>
            <a:r>
              <a:rPr lang="en-GB" dirty="0"/>
              <a:t>The realism is a good question. The objectives are specifically beyond realistic, to ensure the project aims for something beyond what is currently plausible. </a:t>
            </a:r>
          </a:p>
          <a:p>
            <a:pPr marL="0" indent="0">
              <a:buNone/>
            </a:pPr>
            <a:endParaRPr lang="en-GB" dirty="0"/>
          </a:p>
        </p:txBody>
      </p:sp>
    </p:spTree>
    <p:extLst>
      <p:ext uri="{BB962C8B-B14F-4D97-AF65-F5344CB8AC3E}">
        <p14:creationId xmlns:p14="http://schemas.microsoft.com/office/powerpoint/2010/main" val="1150964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18CDD4D-AB22-4C40-BCE1-BB72016B506F}"/>
              </a:ext>
            </a:extLst>
          </p:cNvPr>
          <p:cNvSpPr>
            <a:spLocks noGrp="1"/>
          </p:cNvSpPr>
          <p:nvPr>
            <p:ph type="body" idx="1"/>
          </p:nvPr>
        </p:nvSpPr>
        <p:spPr/>
        <p:txBody>
          <a:bodyPr/>
          <a:lstStyle/>
          <a:p>
            <a:r>
              <a:rPr lang="en-GB" dirty="0"/>
              <a:t>Thank you</a:t>
            </a:r>
          </a:p>
          <a:p>
            <a:endParaRPr lang="en-GB"/>
          </a:p>
          <a:p>
            <a:endParaRPr lang="en-GB" dirty="0"/>
          </a:p>
          <a:p>
            <a:r>
              <a:rPr lang="en-GB" dirty="0"/>
              <a:t>Email address and website below</a:t>
            </a:r>
          </a:p>
        </p:txBody>
      </p:sp>
      <p:sp>
        <p:nvSpPr>
          <p:cNvPr id="6" name="Title 1">
            <a:extLst>
              <a:ext uri="{FF2B5EF4-FFF2-40B4-BE49-F238E27FC236}">
                <a16:creationId xmlns:a16="http://schemas.microsoft.com/office/drawing/2014/main" id="{34EEE5F0-DCE9-43B9-BB56-1B6543A74898}"/>
              </a:ext>
            </a:extLst>
          </p:cNvPr>
          <p:cNvSpPr>
            <a:spLocks noGrp="1"/>
          </p:cNvSpPr>
          <p:nvPr>
            <p:ph type="title"/>
          </p:nvPr>
        </p:nvSpPr>
        <p:spPr>
          <a:xfrm>
            <a:off x="722312" y="3425825"/>
            <a:ext cx="8507413" cy="1362075"/>
          </a:xfrm>
        </p:spPr>
        <p:txBody>
          <a:bodyPr/>
          <a:lstStyle/>
          <a:p>
            <a:r>
              <a:rPr lang="en-GB" dirty="0"/>
              <a:t>PLEASE ASK questions</a:t>
            </a:r>
          </a:p>
        </p:txBody>
      </p:sp>
    </p:spTree>
    <p:extLst>
      <p:ext uri="{BB962C8B-B14F-4D97-AF65-F5344CB8AC3E}">
        <p14:creationId xmlns:p14="http://schemas.microsoft.com/office/powerpoint/2010/main" val="193542406"/>
      </p:ext>
    </p:extLst>
  </p:cSld>
  <p:clrMapOvr>
    <a:masterClrMapping/>
  </p:clrMapOvr>
</p:sld>
</file>

<file path=ppt/theme/theme1.xml><?xml version="1.0" encoding="utf-8"?>
<a:theme xmlns:a="http://schemas.openxmlformats.org/drawingml/2006/main" name="Posco PowerPoint Template (2014) V0-1 20140918">
  <a:themeElements>
    <a:clrScheme name="CAS 2014">
      <a:dk1>
        <a:srgbClr val="222221"/>
      </a:dk1>
      <a:lt1>
        <a:srgbClr val="FFFFFF"/>
      </a:lt1>
      <a:dk2>
        <a:srgbClr val="222221"/>
      </a:dk2>
      <a:lt2>
        <a:srgbClr val="FFFFFF"/>
      </a:lt2>
      <a:accent1>
        <a:srgbClr val="2DABAA"/>
      </a:accent1>
      <a:accent2>
        <a:srgbClr val="B5BBB4"/>
      </a:accent2>
      <a:accent3>
        <a:srgbClr val="ABDDDD"/>
      </a:accent3>
      <a:accent4>
        <a:srgbClr val="B7B7B7"/>
      </a:accent4>
      <a:accent5>
        <a:srgbClr val="92B95F"/>
      </a:accent5>
      <a:accent6>
        <a:srgbClr val="D7891B"/>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15 01 21 Posco PPT Template v0-25 2015.potx" id="{8463E565-0F2D-45B5-A5D4-0F0A00DFB80D}" vid="{7274E22E-5B19-42A5-A785-E7BEA20035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366</TotalTime>
  <Words>772</Words>
  <Application>Microsoft Office PowerPoint</Application>
  <PresentationFormat>On-screen Show (4:3)</PresentationFormat>
  <Paragraphs>86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Open Sans</vt:lpstr>
      <vt:lpstr>Posco PowerPoint Template (2014) V0-1 20140918</vt:lpstr>
      <vt:lpstr>WHAT IS CONDOR GP?</vt:lpstr>
      <vt:lpstr>What these 5 slides look to achieve</vt:lpstr>
      <vt:lpstr>About the CondorGP project</vt:lpstr>
      <vt:lpstr>About Genetic Programming</vt:lpstr>
      <vt:lpstr>A few important things about CondorGP</vt:lpstr>
      <vt:lpstr>CondorGP Project Strategy:  To autonomously operate a profitable and perpetual trading algorithm</vt:lpstr>
      <vt:lpstr>PLEASE ASK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Hugh Harford</dc:creator>
  <cp:lastModifiedBy>Hugh Harford</cp:lastModifiedBy>
  <cp:revision>51</cp:revision>
  <dcterms:created xsi:type="dcterms:W3CDTF">2015-01-21T09:22:40Z</dcterms:created>
  <dcterms:modified xsi:type="dcterms:W3CDTF">2017-11-30T21:11:31Z</dcterms:modified>
</cp:coreProperties>
</file>