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4.wmf" ContentType="image/x-wm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wmf" ContentType="image/x-wmf"/>
  <Override PartName="/ppt/media/image11.png" ContentType="image/png"/>
  <Override PartName="/ppt/media/image6.wmf" ContentType="image/x-wmf"/>
  <Override PartName="/ppt/media/image12.png" ContentType="image/png"/>
  <Override PartName="/ppt/media/image7.wmf" ContentType="image/x-wmf"/>
  <Override PartName="/ppt/media/image8.png" ContentType="image/png"/>
  <Override PartName="/ppt/media/image13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ca8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37360"/>
            <a:ext cx="9143640" cy="620280"/>
          </a:xfrm>
          <a:prstGeom prst="rect">
            <a:avLst/>
          </a:prstGeom>
          <a:solidFill>
            <a:srgbClr val="4f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3708000" y="6347520"/>
            <a:ext cx="5328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</a:rPr>
              <a:t>www.poscoconsulting.com info@poscoconsulting.com</a:t>
            </a:r>
            <a:endParaRPr b="0" lang="en-GB" sz="1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</a:rPr>
              <a:t>Copyright © Posco Consulting Limited 2015. All rights reserved.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2" name="Picture 9" descr=""/>
          <p:cNvPicPr/>
          <p:nvPr/>
        </p:nvPicPr>
        <p:blipFill>
          <a:blip r:embed="rId2"/>
          <a:stretch/>
        </p:blipFill>
        <p:spPr>
          <a:xfrm>
            <a:off x="323640" y="6330960"/>
            <a:ext cx="1345320" cy="45036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 cap="all">
                <a:solidFill>
                  <a:srgbClr val="222221"/>
                </a:solidFill>
                <a:latin typeface="Arial"/>
                <a:ea typeface="Open Sans"/>
              </a:rPr>
              <a:t>Click </a:t>
            </a:r>
            <a:r>
              <a:rPr b="1" lang="en-US" sz="2400" spc="-1" strike="noStrike" cap="all">
                <a:solidFill>
                  <a:srgbClr val="222221"/>
                </a:solidFill>
                <a:latin typeface="Arial"/>
                <a:ea typeface="Open Sans"/>
              </a:rPr>
              <a:t>to </a:t>
            </a:r>
            <a:r>
              <a:rPr b="1" lang="en-US" sz="2400" spc="-1" strike="noStrike" cap="all">
                <a:solidFill>
                  <a:srgbClr val="222221"/>
                </a:solidFill>
                <a:latin typeface="Arial"/>
                <a:ea typeface="Open Sans"/>
              </a:rPr>
              <a:t>edit </a:t>
            </a:r>
            <a:r>
              <a:rPr b="1" lang="en-US" sz="2400" spc="-1" strike="noStrike" cap="all">
                <a:solidFill>
                  <a:srgbClr val="222221"/>
                </a:solidFill>
                <a:latin typeface="Arial"/>
                <a:ea typeface="Open Sans"/>
              </a:rPr>
              <a:t>Mast</a:t>
            </a:r>
            <a:r>
              <a:rPr b="1" lang="en-US" sz="2400" spc="-1" strike="noStrike" cap="all">
                <a:solidFill>
                  <a:srgbClr val="222221"/>
                </a:solidFill>
                <a:latin typeface="Arial"/>
                <a:ea typeface="Open Sans"/>
              </a:rPr>
              <a:t>er </a:t>
            </a:r>
            <a:r>
              <a:rPr b="1" lang="en-US" sz="2400" spc="-1" strike="noStrike" cap="all">
                <a:solidFill>
                  <a:srgbClr val="222221"/>
                </a:solidFill>
                <a:latin typeface="Arial"/>
                <a:ea typeface="Open Sans"/>
              </a:rPr>
              <a:t>title </a:t>
            </a:r>
            <a:r>
              <a:rPr b="1" lang="en-US" sz="2400" spc="-1" strike="noStrike" cap="all">
                <a:solidFill>
                  <a:srgbClr val="222221"/>
                </a:solidFill>
                <a:latin typeface="Arial"/>
                <a:ea typeface="Open Sans"/>
              </a:rPr>
              <a:t>style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22221"/>
                </a:solidFill>
                <a:latin typeface="Arial"/>
                <a:ea typeface="Open Sans"/>
              </a:rPr>
              <a:t>Edit Master text styles</a:t>
            </a: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237360"/>
            <a:ext cx="9143640" cy="620280"/>
          </a:xfrm>
          <a:prstGeom prst="rect">
            <a:avLst/>
          </a:prstGeom>
          <a:solidFill>
            <a:srgbClr val="4f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708000" y="6347520"/>
            <a:ext cx="5328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</a:rPr>
              <a:t>www.poscoconsulting.com info@poscoconsulting.com</a:t>
            </a:r>
            <a:endParaRPr b="0" lang="en-GB" sz="1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</a:rPr>
              <a:t>Copyright © Posco Consulting Limited 2015. All rights reserved.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43" name="Picture 9" descr=""/>
          <p:cNvPicPr/>
          <p:nvPr/>
        </p:nvPicPr>
        <p:blipFill>
          <a:blip r:embed="rId2"/>
          <a:stretch/>
        </p:blipFill>
        <p:spPr>
          <a:xfrm>
            <a:off x="323640" y="6330960"/>
            <a:ext cx="1345320" cy="45036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77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b3180"/>
                </a:solidFill>
                <a:latin typeface="Arial"/>
                <a:ea typeface="Open Sans"/>
              </a:rPr>
              <a:t>Click to edit Master title style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b318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b318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2b318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b318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2b318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b318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2b318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b318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b318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b318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237360"/>
            <a:ext cx="9143640" cy="620280"/>
          </a:xfrm>
          <a:prstGeom prst="rect">
            <a:avLst/>
          </a:prstGeom>
          <a:solidFill>
            <a:srgbClr val="4f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708000" y="6347520"/>
            <a:ext cx="5328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</a:rPr>
              <a:t>www.poscoconsulting.com info@poscoconsulting.com</a:t>
            </a:r>
            <a:endParaRPr b="0" lang="en-GB" sz="1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</a:rPr>
              <a:t>Copyright © Posco Consulting Limited 2015. All rights reserved.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84" name="Picture 9" descr=""/>
          <p:cNvPicPr/>
          <p:nvPr/>
        </p:nvPicPr>
        <p:blipFill>
          <a:blip r:embed="rId2"/>
          <a:stretch/>
        </p:blipFill>
        <p:spPr>
          <a:xfrm>
            <a:off x="323640" y="6330960"/>
            <a:ext cx="1345320" cy="450360"/>
          </a:xfrm>
          <a:prstGeom prst="rect">
            <a:avLst/>
          </a:prstGeom>
          <a:ln>
            <a:noFill/>
          </a:ln>
        </p:spPr>
      </p:pic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b3180"/>
                </a:solidFill>
                <a:latin typeface="Arial"/>
                <a:ea typeface="Open Sans"/>
              </a:rPr>
              <a:t>Click to edit Master </a:t>
            </a:r>
            <a:r>
              <a:rPr b="1" lang="en-US" sz="2400" spc="-1" strike="noStrike">
                <a:solidFill>
                  <a:srgbClr val="2b3180"/>
                </a:solidFill>
                <a:latin typeface="Arial"/>
                <a:ea typeface="Open Sans"/>
              </a:rPr>
              <a:t>title style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222221"/>
                </a:solidFill>
                <a:latin typeface="Calibri"/>
              </a:rPr>
              <a:t>Click icon to add picture</a:t>
            </a:r>
            <a:endParaRPr b="0" lang="en-US" sz="32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2b3180"/>
                </a:solidFill>
                <a:latin typeface="Arial"/>
                <a:ea typeface="Open Sans"/>
              </a:rPr>
              <a:t>Edit Master text styles</a:t>
            </a:r>
            <a:endParaRPr b="0" lang="en-US" sz="14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6237360"/>
            <a:ext cx="9143640" cy="620280"/>
          </a:xfrm>
          <a:prstGeom prst="rect">
            <a:avLst/>
          </a:prstGeom>
          <a:solidFill>
            <a:srgbClr val="4f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3708000" y="6347520"/>
            <a:ext cx="5328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</a:rPr>
              <a:t>www.poscoconsulting.com info@poscoconsulting.com</a:t>
            </a:r>
            <a:endParaRPr b="0" lang="en-GB" sz="1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</a:rPr>
              <a:t>Copyright © Posco Consulting Limited 2015. All rights reserved.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26" name="Picture 9" descr=""/>
          <p:cNvPicPr/>
          <p:nvPr/>
        </p:nvPicPr>
        <p:blipFill>
          <a:blip r:embed="rId2"/>
          <a:stretch/>
        </p:blipFill>
        <p:spPr>
          <a:xfrm>
            <a:off x="323640" y="6330960"/>
            <a:ext cx="1345320" cy="450360"/>
          </a:xfrm>
          <a:prstGeom prst="rect">
            <a:avLst/>
          </a:prstGeom>
          <a:ln>
            <a:noFill/>
          </a:ln>
        </p:spPr>
      </p:pic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77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b3180"/>
                </a:solidFill>
                <a:latin typeface="Arial"/>
                <a:ea typeface="Open Sans"/>
              </a:rPr>
              <a:t>Click to edit Master </a:t>
            </a:r>
            <a:r>
              <a:rPr b="1" lang="en-US" sz="2400" spc="-1" strike="noStrike">
                <a:solidFill>
                  <a:srgbClr val="2b3180"/>
                </a:solidFill>
                <a:latin typeface="Arial"/>
                <a:ea typeface="Open Sans"/>
              </a:rPr>
              <a:t>title style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1340640"/>
            <a:ext cx="8229240" cy="453600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b3180"/>
                </a:solidFill>
                <a:latin typeface="Arial"/>
                <a:ea typeface="Open Sans"/>
              </a:rPr>
              <a:t>Edit Master text styles</a:t>
            </a: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4f596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2b3180"/>
                </a:solidFill>
                <a:latin typeface="Arial"/>
                <a:ea typeface="Open Sans"/>
              </a:rPr>
              <a:t>Second level</a:t>
            </a:r>
            <a:endParaRPr b="0" lang="en-US" sz="1800" spc="-1" strike="noStrike">
              <a:solidFill>
                <a:srgbClr val="2b318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b3180"/>
                </a:solidFill>
                <a:latin typeface="Arial"/>
                <a:ea typeface="Open Sans"/>
              </a:rPr>
              <a:t>Third level</a:t>
            </a:r>
            <a:endParaRPr b="0" lang="en-US" sz="1600" spc="-1" strike="noStrike">
              <a:solidFill>
                <a:srgbClr val="2b318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2b3180"/>
                </a:solidFill>
                <a:latin typeface="Arial"/>
                <a:ea typeface="Open Sans"/>
              </a:rPr>
              <a:t>Fourth level</a:t>
            </a:r>
            <a:endParaRPr b="0" lang="en-US" sz="1400" spc="-1" strike="noStrike">
              <a:solidFill>
                <a:srgbClr val="2b318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»"/>
            </a:pPr>
            <a:r>
              <a:rPr b="0" lang="en-US" sz="1400" spc="-1" strike="noStrike">
                <a:solidFill>
                  <a:srgbClr val="2b3180"/>
                </a:solidFill>
                <a:latin typeface="Arial"/>
                <a:ea typeface="Open Sans"/>
              </a:rPr>
              <a:t>Fifth level</a:t>
            </a:r>
            <a:endParaRPr b="0" lang="en-US" sz="14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GB" sz="2400" spc="-1" strike="noStrike" cap="all">
                <a:solidFill>
                  <a:srgbClr val="222221"/>
                </a:solidFill>
                <a:latin typeface="Arial"/>
                <a:ea typeface="Open Sans"/>
              </a:rPr>
              <a:t>THE DESIGN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0000"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222221"/>
                </a:solidFill>
                <a:latin typeface="Arial"/>
                <a:ea typeface="Open Sans"/>
              </a:rPr>
              <a:t>Hugh Harford</a:t>
            </a: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222221"/>
                </a:solidFill>
                <a:latin typeface="Arial"/>
                <a:ea typeface="Open Sans"/>
              </a:rPr>
              <a:t>Posco Consulting</a:t>
            </a: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222221"/>
                </a:solidFill>
                <a:latin typeface="Arial"/>
                <a:ea typeface="Open Sans"/>
              </a:rPr>
              <a:t>Late 2017</a:t>
            </a: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222221"/>
                </a:solidFill>
                <a:latin typeface="Arial"/>
                <a:ea typeface="Open Sans"/>
              </a:rPr>
              <a:t>An outline of the Condor GP Design</a:t>
            </a: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222221"/>
                </a:solidFill>
                <a:latin typeface="Arial"/>
                <a:ea typeface="Open Sans"/>
              </a:rPr>
              <a:t>.</a:t>
            </a: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Stories for each Epic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61800" y="1083600"/>
            <a:ext cx="85341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Open Sans"/>
              </a:rPr>
              <a:t>B - Analyse and specify Setups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Specify Setups, by processing existing results and new and existing search space progress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Stories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Make ready a list of defined and prioritised Setups to be selected from and created when new input is needed to process the GP Core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Identify from Data Analysis results which Evolving Populations are worth progressing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Identify from Data Analysis results areas of the search space worth opening up or closing down</a:t>
            </a: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Stories for each Epic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61800" y="1083600"/>
            <a:ext cx="85341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Open Sans"/>
              </a:rPr>
              <a:t>C - Define GP Core input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Create full 'Setups' using Parameters controlling GP output syntax, Fitness Function, Building Blocks, and Prioritised Evolution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Stories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Create the Setup, specifying fitness function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Create the Building Blocks (Functions and Terminals set)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Confirm all possible syntax combinations are legal in output language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Place latest Setup in list of prioritised Setups for evolutionary progress by GP Core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Stories for each Epic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61800" y="1083600"/>
            <a:ext cx="85341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Open Sans"/>
              </a:rPr>
              <a:t>D - Run GP Core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Progress prioritised evolution of existing and new GP Populations (both simple and advanced)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Stories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Progress new Setups as created Evolving GP Populations, with 50 individuals and 100 generations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Progress all prioritised existing Evolving GP Populations, by 100 generations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Continue progressing Evolving GP Populations to make best use of alloted evolution resources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Establish new external (slave) populations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Progress existing checkpointed population externally as slave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Stories for each Epic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61800" y="1083600"/>
            <a:ext cx="85341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Open Sans"/>
              </a:rPr>
              <a:t>E - Data Output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Capture and store the requisite data for future analyses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Stories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Grab data at all the requisite timings across the process to enable later analysis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Store all data in a safe, ordered and accessible format for later analysis</a:t>
            </a: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Notes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Data output required not listed at this point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Data output will be required pre, post and during GP Core and Living Cell processing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Stories for each Epic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361800" y="1083600"/>
            <a:ext cx="85341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Open Sans"/>
              </a:rPr>
              <a:t>F - Run Living Cell (paper / £) process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Run LC process to trade, keep Cells updated based on trading results, sapping, growth, clone, death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Stories</a:t>
            </a: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i="1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Note: All Living Cells will be paper (i.e. not trading live) for the foreseeable future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Prioritise birth of new Living Cells with the each of the latest best new individuals from the GP Core Outputs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Birth new Living Cells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Clone Living Cells that are performing well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Kill off Living Cells that are not performing well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Sap Living Cells to provide reliable income from trading activity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Run Living Cells with latest data to establish trades and execute trade orders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Stories for each Epic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61800" y="1083600"/>
            <a:ext cx="85341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Open Sans"/>
              </a:rPr>
              <a:t>G - Provide a scalable, linked process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Allow the many event steps and processing required to interlink and be undertaken to required timescales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Stories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Updated market data is available for use, e.g. after market close trading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Living Cell processes run efficiently and within specified time allotted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GP Core progress according to the prioritised lists of 'Setups' and Evolving Populations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Data Analyses are undertaken when GP Core or Living Cell activities have completed 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Data Output during or immediately after Living Cell, GP Core or Data Analysis processes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The activity cycle is repeatable at the specified frequency (currently set as weekly, could be daily)</a:t>
            </a:r>
            <a:endParaRPr b="0" lang="en-GB" sz="14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Run GP Core according to latest priorities</a:t>
            </a:r>
            <a:endParaRPr b="0" lang="en-GB" sz="14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Run Living Cells, trade as required</a:t>
            </a:r>
            <a:endParaRPr b="0" lang="en-GB" sz="14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Analyse data and set ongoing priorities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When the activity cycle is adjusted, the processing is scaled and the cycle is thus achieved in the specified time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The cost and resource requirement for an activity cycle frequency and scale can be forecast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Events, min and max est. frequencies &amp; est. timing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pic>
        <p:nvPicPr>
          <p:cNvPr id="308" name="Picture 9" descr=""/>
          <p:cNvPicPr/>
          <p:nvPr/>
        </p:nvPicPr>
        <p:blipFill>
          <a:blip r:embed="rId1"/>
          <a:stretch/>
        </p:blipFill>
        <p:spPr>
          <a:xfrm>
            <a:off x="555840" y="978480"/>
            <a:ext cx="8261280" cy="493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722160" y="3425760"/>
            <a:ext cx="850716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 cap="all">
                <a:solidFill>
                  <a:srgbClr val="222221"/>
                </a:solidFill>
                <a:latin typeface="Arial"/>
                <a:ea typeface="Open Sans"/>
              </a:rPr>
              <a:t>PLEASE ASK questions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722160" y="2906640"/>
            <a:ext cx="4192200" cy="1499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222221"/>
                </a:solidFill>
                <a:latin typeface="Arial"/>
                <a:ea typeface="Open Sans"/>
              </a:rPr>
              <a:t>Thank you</a:t>
            </a: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222221"/>
                </a:solidFill>
                <a:latin typeface="Arial"/>
                <a:ea typeface="Open Sans"/>
              </a:rPr>
              <a:t>Email address and website below</a:t>
            </a: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About this deck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89920" y="1340640"/>
            <a:ext cx="67395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Open Sans"/>
              </a:rPr>
              <a:t>This deck is in two parts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Open Sans"/>
              </a:rPr>
              <a:t>Firstly, diagrams and a little text to describe a little of the design core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Open Sans"/>
              </a:rPr>
              <a:t>Secondly, text to describe Epics and Stories – these are a good first draft to describe the functionality of the wider design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Open Sans"/>
              </a:rPr>
              <a:t>The immediate objective of this deck is to attempt a first view of the non-functional requirements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Open Sans"/>
              </a:rPr>
              <a:t>For the stories on these, skip to the penultimate slide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Part One – Design Outline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7640" y="1044360"/>
            <a:ext cx="3984480" cy="4176000"/>
          </a:xfrm>
          <a:prstGeom prst="ellipse">
            <a:avLst/>
          </a:prstGeom>
          <a:solidFill>
            <a:srgbClr val="ab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TextShape 2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Design Outline: </a:t>
            </a:r>
            <a:br/>
            <a:r>
              <a:rPr b="1" lang="en-GB" sz="2400" spc="-1" strike="noStrike">
                <a:solidFill>
                  <a:srgbClr val="ff0000"/>
                </a:solidFill>
                <a:latin typeface="Arial"/>
                <a:ea typeface="Open Sans"/>
              </a:rPr>
              <a:t>Core Element - Genetic Programming and Trading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grpSp>
        <p:nvGrpSpPr>
          <p:cNvPr id="172" name="Group 3"/>
          <p:cNvGrpSpPr/>
          <p:nvPr/>
        </p:nvGrpSpPr>
        <p:grpSpPr>
          <a:xfrm>
            <a:off x="467640" y="2003760"/>
            <a:ext cx="958680" cy="2401200"/>
            <a:chOff x="467640" y="2003760"/>
            <a:chExt cx="958680" cy="2401200"/>
          </a:xfrm>
        </p:grpSpPr>
        <p:grpSp>
          <p:nvGrpSpPr>
            <p:cNvPr id="173" name="Group 4"/>
            <p:cNvGrpSpPr/>
            <p:nvPr/>
          </p:nvGrpSpPr>
          <p:grpSpPr>
            <a:xfrm>
              <a:off x="467640" y="2052360"/>
              <a:ext cx="633600" cy="2280240"/>
              <a:chOff x="467640" y="2052360"/>
              <a:chExt cx="633600" cy="2280240"/>
            </a:xfrm>
          </p:grpSpPr>
          <p:grpSp>
            <p:nvGrpSpPr>
              <p:cNvPr id="174" name="Group 5"/>
              <p:cNvGrpSpPr/>
              <p:nvPr/>
            </p:nvGrpSpPr>
            <p:grpSpPr>
              <a:xfrm>
                <a:off x="467640" y="2052360"/>
                <a:ext cx="615960" cy="632520"/>
                <a:chOff x="467640" y="2052360"/>
                <a:chExt cx="615960" cy="632520"/>
              </a:xfrm>
            </p:grpSpPr>
            <p:sp>
              <p:nvSpPr>
                <p:cNvPr id="175" name="CustomShape 6"/>
                <p:cNvSpPr/>
                <p:nvPr/>
              </p:nvSpPr>
              <p:spPr>
                <a:xfrm>
                  <a:off x="467640" y="205236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6" name="CustomShape 7"/>
                <p:cNvSpPr/>
                <p:nvPr/>
              </p:nvSpPr>
              <p:spPr>
                <a:xfrm>
                  <a:off x="573120" y="215820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7" name="CustomShape 8"/>
                <p:cNvSpPr/>
                <p:nvPr/>
              </p:nvSpPr>
              <p:spPr>
                <a:xfrm>
                  <a:off x="678960" y="226368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8" name="CustomShape 9"/>
                <p:cNvSpPr/>
                <p:nvPr/>
              </p:nvSpPr>
              <p:spPr>
                <a:xfrm>
                  <a:off x="784440" y="23695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79" name="Group 10"/>
              <p:cNvGrpSpPr/>
              <p:nvPr/>
            </p:nvGrpSpPr>
            <p:grpSpPr>
              <a:xfrm>
                <a:off x="467640" y="2601720"/>
                <a:ext cx="615960" cy="632520"/>
                <a:chOff x="467640" y="2601720"/>
                <a:chExt cx="615960" cy="632520"/>
              </a:xfrm>
            </p:grpSpPr>
            <p:sp>
              <p:nvSpPr>
                <p:cNvPr id="180" name="CustomShape 11"/>
                <p:cNvSpPr/>
                <p:nvPr/>
              </p:nvSpPr>
              <p:spPr>
                <a:xfrm>
                  <a:off x="467640" y="26017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1" name="CustomShape 12"/>
                <p:cNvSpPr/>
                <p:nvPr/>
              </p:nvSpPr>
              <p:spPr>
                <a:xfrm>
                  <a:off x="573120" y="270756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2" name="CustomShape 13"/>
                <p:cNvSpPr/>
                <p:nvPr/>
              </p:nvSpPr>
              <p:spPr>
                <a:xfrm>
                  <a:off x="678960" y="281304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3" name="CustomShape 14"/>
                <p:cNvSpPr/>
                <p:nvPr/>
              </p:nvSpPr>
              <p:spPr>
                <a:xfrm>
                  <a:off x="784440" y="291888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84" name="Group 15"/>
              <p:cNvGrpSpPr/>
              <p:nvPr/>
            </p:nvGrpSpPr>
            <p:grpSpPr>
              <a:xfrm>
                <a:off x="484920" y="3151080"/>
                <a:ext cx="616320" cy="632520"/>
                <a:chOff x="484920" y="3151080"/>
                <a:chExt cx="616320" cy="632520"/>
              </a:xfrm>
            </p:grpSpPr>
            <p:sp>
              <p:nvSpPr>
                <p:cNvPr id="185" name="CustomShape 16"/>
                <p:cNvSpPr/>
                <p:nvPr/>
              </p:nvSpPr>
              <p:spPr>
                <a:xfrm>
                  <a:off x="484920" y="315108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6" name="CustomShape 17"/>
                <p:cNvSpPr/>
                <p:nvPr/>
              </p:nvSpPr>
              <p:spPr>
                <a:xfrm>
                  <a:off x="590760" y="325656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7" name="CustomShape 18"/>
                <p:cNvSpPr/>
                <p:nvPr/>
              </p:nvSpPr>
              <p:spPr>
                <a:xfrm>
                  <a:off x="696240" y="336240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8" name="CustomShape 19"/>
                <p:cNvSpPr/>
                <p:nvPr/>
              </p:nvSpPr>
              <p:spPr>
                <a:xfrm>
                  <a:off x="802080" y="346824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89" name="Group 20"/>
              <p:cNvGrpSpPr/>
              <p:nvPr/>
            </p:nvGrpSpPr>
            <p:grpSpPr>
              <a:xfrm>
                <a:off x="467640" y="3700440"/>
                <a:ext cx="615960" cy="632160"/>
                <a:chOff x="467640" y="3700440"/>
                <a:chExt cx="615960" cy="632160"/>
              </a:xfrm>
            </p:grpSpPr>
            <p:sp>
              <p:nvSpPr>
                <p:cNvPr id="190" name="CustomShape 21"/>
                <p:cNvSpPr/>
                <p:nvPr/>
              </p:nvSpPr>
              <p:spPr>
                <a:xfrm>
                  <a:off x="467640" y="370044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1" name="CustomShape 22"/>
                <p:cNvSpPr/>
                <p:nvPr/>
              </p:nvSpPr>
              <p:spPr>
                <a:xfrm>
                  <a:off x="573120" y="38059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2" name="CustomShape 23"/>
                <p:cNvSpPr/>
                <p:nvPr/>
              </p:nvSpPr>
              <p:spPr>
                <a:xfrm>
                  <a:off x="678960" y="391176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3" name="CustomShape 24"/>
                <p:cNvSpPr/>
                <p:nvPr/>
              </p:nvSpPr>
              <p:spPr>
                <a:xfrm>
                  <a:off x="784440" y="401724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94" name="CustomShape 25"/>
            <p:cNvSpPr/>
            <p:nvPr/>
          </p:nvSpPr>
          <p:spPr>
            <a:xfrm flipH="1">
              <a:off x="995760" y="2003760"/>
              <a:ext cx="430560" cy="2401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5724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5" name="Group 26"/>
          <p:cNvGrpSpPr/>
          <p:nvPr/>
        </p:nvGrpSpPr>
        <p:grpSpPr>
          <a:xfrm>
            <a:off x="2988000" y="2148840"/>
            <a:ext cx="576000" cy="1991880"/>
            <a:chOff x="2988000" y="2148840"/>
            <a:chExt cx="576000" cy="1991880"/>
          </a:xfrm>
        </p:grpSpPr>
        <p:sp>
          <p:nvSpPr>
            <p:cNvPr id="196" name="CustomShape 27"/>
            <p:cNvSpPr/>
            <p:nvPr/>
          </p:nvSpPr>
          <p:spPr>
            <a:xfrm>
              <a:off x="2988000" y="2148840"/>
              <a:ext cx="575640" cy="527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28"/>
            <p:cNvSpPr/>
            <p:nvPr/>
          </p:nvSpPr>
          <p:spPr>
            <a:xfrm rot="10800000">
              <a:off x="2988360" y="3613680"/>
              <a:ext cx="575640" cy="527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8" name="Group 29"/>
          <p:cNvGrpSpPr/>
          <p:nvPr/>
        </p:nvGrpSpPr>
        <p:grpSpPr>
          <a:xfrm>
            <a:off x="3669480" y="1548360"/>
            <a:ext cx="5063400" cy="3456000"/>
            <a:chOff x="3669480" y="1548360"/>
            <a:chExt cx="5063400" cy="3456000"/>
          </a:xfrm>
        </p:grpSpPr>
        <p:sp>
          <p:nvSpPr>
            <p:cNvPr id="199" name="CustomShape 30"/>
            <p:cNvSpPr/>
            <p:nvPr/>
          </p:nvSpPr>
          <p:spPr>
            <a:xfrm>
              <a:off x="6594480" y="1548360"/>
              <a:ext cx="2138400" cy="3456000"/>
            </a:xfrm>
            <a:prstGeom prst="roundRect">
              <a:avLst>
                <a:gd name="adj" fmla="val 3439"/>
              </a:avLst>
            </a:prstGeom>
            <a:noFill/>
            <a:ln w="57240">
              <a:solidFill>
                <a:schemeClr val="tx2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CustomShape 31"/>
            <p:cNvSpPr/>
            <p:nvPr/>
          </p:nvSpPr>
          <p:spPr>
            <a:xfrm>
              <a:off x="6635520" y="1595880"/>
              <a:ext cx="1982880" cy="3323520"/>
            </a:xfrm>
            <a:prstGeom prst="roundRect">
              <a:avLst>
                <a:gd name="adj" fmla="val 343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1" name="Group 32"/>
            <p:cNvGrpSpPr/>
            <p:nvPr/>
          </p:nvGrpSpPr>
          <p:grpSpPr>
            <a:xfrm>
              <a:off x="3669480" y="2243160"/>
              <a:ext cx="3168360" cy="1897200"/>
              <a:chOff x="3669480" y="2243160"/>
              <a:chExt cx="3168360" cy="1897200"/>
            </a:xfrm>
          </p:grpSpPr>
          <p:sp>
            <p:nvSpPr>
              <p:cNvPr id="202" name="CustomShape 33"/>
              <p:cNvSpPr/>
              <p:nvPr/>
            </p:nvSpPr>
            <p:spPr>
              <a:xfrm>
                <a:off x="3669480" y="2243160"/>
                <a:ext cx="3168360" cy="1897200"/>
              </a:xfrm>
              <a:prstGeom prst="roundRect">
                <a:avLst>
                  <a:gd name="adj" fmla="val 3439"/>
                </a:avLst>
              </a:prstGeom>
              <a:solidFill>
                <a:schemeClr val="bg1"/>
              </a:solidFill>
              <a:ln w="57240">
                <a:solidFill>
                  <a:schemeClr val="tx2"/>
                </a:solidFill>
                <a:prstDash val="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203" name="Picture 15" descr=""/>
              <p:cNvPicPr/>
              <p:nvPr/>
            </p:nvPicPr>
            <p:blipFill>
              <a:blip r:embed="rId1"/>
              <a:stretch/>
            </p:blipFill>
            <p:spPr>
              <a:xfrm>
                <a:off x="3813480" y="2370600"/>
                <a:ext cx="2808000" cy="16426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04" name="Group 34"/>
            <p:cNvGrpSpPr/>
            <p:nvPr/>
          </p:nvGrpSpPr>
          <p:grpSpPr>
            <a:xfrm>
              <a:off x="6663600" y="1618560"/>
              <a:ext cx="1982880" cy="3323520"/>
              <a:chOff x="6663600" y="1618560"/>
              <a:chExt cx="1982880" cy="3323520"/>
            </a:xfrm>
          </p:grpSpPr>
          <p:sp>
            <p:nvSpPr>
              <p:cNvPr id="205" name="CustomShape 35"/>
              <p:cNvSpPr/>
              <p:nvPr/>
            </p:nvSpPr>
            <p:spPr>
              <a:xfrm>
                <a:off x="6663600" y="1618560"/>
                <a:ext cx="1982880" cy="3323520"/>
              </a:xfrm>
              <a:prstGeom prst="roundRect">
                <a:avLst>
                  <a:gd name="adj" fmla="val 3439"/>
                </a:avLst>
              </a:prstGeom>
              <a:solidFill>
                <a:srgbClr val="6ca8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206" name="Picture 18" descr=""/>
              <p:cNvPicPr/>
              <p:nvPr/>
            </p:nvPicPr>
            <p:blipFill>
              <a:blip r:embed="rId2"/>
              <a:stretch/>
            </p:blipFill>
            <p:spPr>
              <a:xfrm>
                <a:off x="6809040" y="1758960"/>
                <a:ext cx="1692360" cy="1667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7" name="Picture 19" descr=""/>
              <p:cNvPicPr/>
              <p:nvPr/>
            </p:nvPicPr>
            <p:blipFill>
              <a:blip r:embed="rId3"/>
              <a:stretch/>
            </p:blipFill>
            <p:spPr>
              <a:xfrm>
                <a:off x="6809040" y="3553560"/>
                <a:ext cx="1692360" cy="12578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08" name="Group 36"/>
          <p:cNvGrpSpPr/>
          <p:nvPr/>
        </p:nvGrpSpPr>
        <p:grpSpPr>
          <a:xfrm>
            <a:off x="1356120" y="2016360"/>
            <a:ext cx="1764360" cy="2375640"/>
            <a:chOff x="1356120" y="2016360"/>
            <a:chExt cx="1764360" cy="2375640"/>
          </a:xfrm>
        </p:grpSpPr>
        <p:grpSp>
          <p:nvGrpSpPr>
            <p:cNvPr id="209" name="Group 37"/>
            <p:cNvGrpSpPr/>
            <p:nvPr/>
          </p:nvGrpSpPr>
          <p:grpSpPr>
            <a:xfrm>
              <a:off x="1356120" y="2016360"/>
              <a:ext cx="1764360" cy="2375640"/>
              <a:chOff x="1356120" y="2016360"/>
              <a:chExt cx="1764360" cy="2375640"/>
            </a:xfrm>
          </p:grpSpPr>
          <p:grpSp>
            <p:nvGrpSpPr>
              <p:cNvPr id="210" name="Group 38"/>
              <p:cNvGrpSpPr/>
              <p:nvPr/>
            </p:nvGrpSpPr>
            <p:grpSpPr>
              <a:xfrm>
                <a:off x="1356120" y="2016360"/>
                <a:ext cx="1764360" cy="2375640"/>
                <a:chOff x="1356120" y="2016360"/>
                <a:chExt cx="1764360" cy="2375640"/>
              </a:xfrm>
            </p:grpSpPr>
            <p:sp>
              <p:nvSpPr>
                <p:cNvPr id="211" name="CustomShape 39"/>
                <p:cNvSpPr/>
                <p:nvPr/>
              </p:nvSpPr>
              <p:spPr>
                <a:xfrm>
                  <a:off x="1356120" y="3116160"/>
                  <a:ext cx="1764000" cy="1275840"/>
                </a:xfrm>
                <a:prstGeom prst="triangle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2" name="CustomShape 40"/>
                <p:cNvSpPr/>
                <p:nvPr/>
              </p:nvSpPr>
              <p:spPr>
                <a:xfrm rot="10800000">
                  <a:off x="1356480" y="2016000"/>
                  <a:ext cx="1764000" cy="1275840"/>
                </a:xfrm>
                <a:prstGeom prst="triangle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13" name="CustomShape 41"/>
              <p:cNvSpPr/>
              <p:nvPr/>
            </p:nvSpPr>
            <p:spPr>
              <a:xfrm>
                <a:off x="1716480" y="2096280"/>
                <a:ext cx="1187640" cy="333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600" spc="-1" strike="noStrike">
                    <a:solidFill>
                      <a:srgbClr val="222221"/>
                    </a:solidFill>
                    <a:latin typeface="Calibri"/>
                  </a:rPr>
                  <a:t>Evolution</a:t>
                </a:r>
                <a:endParaRPr b="0" lang="en-GB" sz="1600" spc="-1" strike="noStrike">
                  <a:latin typeface="Arial"/>
                </a:endParaRPr>
              </a:p>
            </p:txBody>
          </p:sp>
          <p:sp>
            <p:nvSpPr>
              <p:cNvPr id="214" name="CustomShape 42"/>
              <p:cNvSpPr/>
              <p:nvPr/>
            </p:nvSpPr>
            <p:spPr>
              <a:xfrm>
                <a:off x="1824120" y="3962160"/>
                <a:ext cx="1187640" cy="333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600" spc="-1" strike="noStrike">
                    <a:solidFill>
                      <a:srgbClr val="222221"/>
                    </a:solidFill>
                    <a:latin typeface="Calibri"/>
                  </a:rPr>
                  <a:t>Fitness</a:t>
                </a:r>
                <a:endParaRPr b="0" lang="en-GB" sz="1600" spc="-1" strike="noStrike">
                  <a:latin typeface="Arial"/>
                </a:endParaRPr>
              </a:p>
            </p:txBody>
          </p:sp>
        </p:grpSp>
        <p:grpSp>
          <p:nvGrpSpPr>
            <p:cNvPr id="215" name="Group 43"/>
            <p:cNvGrpSpPr/>
            <p:nvPr/>
          </p:nvGrpSpPr>
          <p:grpSpPr>
            <a:xfrm>
              <a:off x="1576800" y="2490840"/>
              <a:ext cx="1288440" cy="1399320"/>
              <a:chOff x="1576800" y="2490840"/>
              <a:chExt cx="1288440" cy="1399320"/>
            </a:xfrm>
          </p:grpSpPr>
          <p:pic>
            <p:nvPicPr>
              <p:cNvPr id="216" name="Picture 59" descr=""/>
              <p:cNvPicPr/>
              <p:nvPr/>
            </p:nvPicPr>
            <p:blipFill>
              <a:blip r:embed="rId4"/>
              <a:stretch/>
            </p:blipFill>
            <p:spPr>
              <a:xfrm>
                <a:off x="1576800" y="2490840"/>
                <a:ext cx="1288440" cy="139932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217" name="Group 44"/>
              <p:cNvGrpSpPr/>
              <p:nvPr/>
            </p:nvGrpSpPr>
            <p:grpSpPr>
              <a:xfrm>
                <a:off x="1927080" y="2611440"/>
                <a:ext cx="701280" cy="1199880"/>
                <a:chOff x="1927080" y="2611440"/>
                <a:chExt cx="701280" cy="1199880"/>
              </a:xfrm>
            </p:grpSpPr>
            <p:sp>
              <p:nvSpPr>
                <p:cNvPr id="218" name="CustomShape 45"/>
                <p:cNvSpPr/>
                <p:nvPr/>
              </p:nvSpPr>
              <p:spPr>
                <a:xfrm rot="20833200">
                  <a:off x="1945800" y="2681640"/>
                  <a:ext cx="663480" cy="244800"/>
                </a:xfrm>
                <a:prstGeom prst="rightArrow">
                  <a:avLst>
                    <a:gd name="adj1" fmla="val 50000"/>
                    <a:gd name="adj2" fmla="val 131381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9" name="CustomShape 46"/>
                <p:cNvSpPr/>
                <p:nvPr/>
              </p:nvSpPr>
              <p:spPr>
                <a:xfrm rot="20833200">
                  <a:off x="1945800" y="3085920"/>
                  <a:ext cx="663480" cy="244800"/>
                </a:xfrm>
                <a:prstGeom prst="rightArrow">
                  <a:avLst>
                    <a:gd name="adj1" fmla="val 50000"/>
                    <a:gd name="adj2" fmla="val 131381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" name="CustomShape 47"/>
                <p:cNvSpPr/>
                <p:nvPr/>
              </p:nvSpPr>
              <p:spPr>
                <a:xfrm rot="20833200">
                  <a:off x="1945800" y="3495960"/>
                  <a:ext cx="663480" cy="244800"/>
                </a:xfrm>
                <a:prstGeom prst="rightArrow">
                  <a:avLst>
                    <a:gd name="adj1" fmla="val 50000"/>
                    <a:gd name="adj2" fmla="val 131381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</p:grpSp>
      <p:sp>
        <p:nvSpPr>
          <p:cNvPr id="221" name="CustomShape 48"/>
          <p:cNvSpPr/>
          <p:nvPr/>
        </p:nvSpPr>
        <p:spPr>
          <a:xfrm>
            <a:off x="401040" y="5329440"/>
            <a:ext cx="3424320" cy="741240"/>
          </a:xfrm>
          <a:prstGeom prst="ellipse">
            <a:avLst/>
          </a:prstGeom>
          <a:solidFill>
            <a:srgbClr val="ab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222221"/>
                </a:solidFill>
                <a:latin typeface="Calibri"/>
              </a:rPr>
              <a:t>Genetic Programming (GP)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2" name="CustomShape 49"/>
          <p:cNvSpPr/>
          <p:nvPr/>
        </p:nvSpPr>
        <p:spPr>
          <a:xfrm>
            <a:off x="4092480" y="5329440"/>
            <a:ext cx="4640760" cy="660600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 w="57240">
            <a:solidFill>
              <a:schemeClr val="tx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222221"/>
                </a:solidFill>
                <a:latin typeface="Calibri"/>
              </a:rPr>
              <a:t>Trading analysis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222221"/>
                </a:solidFill>
                <a:latin typeface="Calibri"/>
              </a:rPr>
              <a:t>(will later provide market access)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889920" y="1340640"/>
            <a:ext cx="8229240" cy="453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Open Sans"/>
              </a:rPr>
              <a:t>Analysis &amp; Decision Making</a:t>
            </a: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Open Sans"/>
              </a:rPr>
              <a:t>Evolution Processing</a:t>
            </a:r>
            <a:endParaRPr b="0" lang="en-US" sz="200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Production Environments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grpSp>
        <p:nvGrpSpPr>
          <p:cNvPr id="225" name="Group 3"/>
          <p:cNvGrpSpPr/>
          <p:nvPr/>
        </p:nvGrpSpPr>
        <p:grpSpPr>
          <a:xfrm>
            <a:off x="1212840" y="4075200"/>
            <a:ext cx="7237080" cy="333720"/>
            <a:chOff x="1212840" y="4075200"/>
            <a:chExt cx="7237080" cy="333720"/>
          </a:xfrm>
        </p:grpSpPr>
        <p:sp>
          <p:nvSpPr>
            <p:cNvPr id="226" name="CustomShape 4"/>
            <p:cNvSpPr/>
            <p:nvPr/>
          </p:nvSpPr>
          <p:spPr>
            <a:xfrm>
              <a:off x="1212840" y="4075200"/>
              <a:ext cx="33861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222221"/>
                  </a:solidFill>
                  <a:latin typeface="Calibri"/>
                </a:rPr>
                <a:t>Posco hardware (master)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227" name="CustomShape 5"/>
            <p:cNvSpPr/>
            <p:nvPr/>
          </p:nvSpPr>
          <p:spPr>
            <a:xfrm>
              <a:off x="5063760" y="4075200"/>
              <a:ext cx="33861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222221"/>
                  </a:solidFill>
                  <a:latin typeface="Calibri"/>
                </a:rPr>
                <a:t>AWS or similar (slave)</a:t>
              </a:r>
              <a:endParaRPr b="0" lang="en-GB" sz="1600" spc="-1" strike="noStrike">
                <a:latin typeface="Arial"/>
              </a:endParaRPr>
            </a:p>
          </p:txBody>
        </p:sp>
      </p:grpSp>
      <p:grpSp>
        <p:nvGrpSpPr>
          <p:cNvPr id="228" name="Group 6"/>
          <p:cNvGrpSpPr/>
          <p:nvPr/>
        </p:nvGrpSpPr>
        <p:grpSpPr>
          <a:xfrm>
            <a:off x="457200" y="4853880"/>
            <a:ext cx="7290360" cy="1300680"/>
            <a:chOff x="457200" y="4853880"/>
            <a:chExt cx="7290360" cy="1300680"/>
          </a:xfrm>
        </p:grpSpPr>
        <p:pic>
          <p:nvPicPr>
            <p:cNvPr id="229" name="Picture 19" descr=""/>
            <p:cNvPicPr/>
            <p:nvPr/>
          </p:nvPicPr>
          <p:blipFill>
            <a:blip r:embed="rId1"/>
            <a:stretch/>
          </p:blipFill>
          <p:spPr>
            <a:xfrm>
              <a:off x="5051160" y="4853880"/>
              <a:ext cx="2696400" cy="1300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0" name="Picture 22" descr=""/>
            <p:cNvPicPr/>
            <p:nvPr/>
          </p:nvPicPr>
          <p:blipFill>
            <a:blip r:embed="rId2"/>
            <a:stretch/>
          </p:blipFill>
          <p:spPr>
            <a:xfrm>
              <a:off x="457200" y="4853880"/>
              <a:ext cx="2696400" cy="1300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1" name="CustomShape 7"/>
          <p:cNvSpPr/>
          <p:nvPr/>
        </p:nvSpPr>
        <p:spPr>
          <a:xfrm>
            <a:off x="1212840" y="1760040"/>
            <a:ext cx="3386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222221"/>
                </a:solidFill>
                <a:latin typeface="Calibri"/>
              </a:rPr>
              <a:t>Posco hardware</a:t>
            </a:r>
            <a:endParaRPr b="0" lang="en-GB" sz="1600" spc="-1" strike="noStrike">
              <a:latin typeface="Arial"/>
            </a:endParaRPr>
          </a:p>
        </p:txBody>
      </p:sp>
      <p:grpSp>
        <p:nvGrpSpPr>
          <p:cNvPr id="232" name="Group 8"/>
          <p:cNvGrpSpPr/>
          <p:nvPr/>
        </p:nvGrpSpPr>
        <p:grpSpPr>
          <a:xfrm>
            <a:off x="1692360" y="2305080"/>
            <a:ext cx="2791080" cy="970560"/>
            <a:chOff x="1692360" y="2305080"/>
            <a:chExt cx="2791080" cy="970560"/>
          </a:xfrm>
        </p:grpSpPr>
        <p:sp>
          <p:nvSpPr>
            <p:cNvPr id="233" name="CustomShape 9"/>
            <p:cNvSpPr/>
            <p:nvPr/>
          </p:nvSpPr>
          <p:spPr>
            <a:xfrm>
              <a:off x="1692360" y="2306880"/>
              <a:ext cx="738720" cy="968760"/>
            </a:xfrm>
            <a:prstGeom prst="can">
              <a:avLst>
                <a:gd name="adj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ffffff"/>
                  </a:solidFill>
                  <a:latin typeface="Calibri"/>
                </a:rPr>
                <a:t>Input</a:t>
              </a:r>
              <a:endParaRPr b="0" lang="en-GB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ffffff"/>
                  </a:solidFill>
                  <a:latin typeface="Calibri"/>
                </a:rPr>
                <a:t>data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234" name="CustomShape 10"/>
            <p:cNvSpPr/>
            <p:nvPr/>
          </p:nvSpPr>
          <p:spPr>
            <a:xfrm>
              <a:off x="2669760" y="2490120"/>
              <a:ext cx="864720" cy="60192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11"/>
            <p:cNvSpPr/>
            <p:nvPr/>
          </p:nvSpPr>
          <p:spPr>
            <a:xfrm>
              <a:off x="3744720" y="2306880"/>
              <a:ext cx="738720" cy="968760"/>
            </a:xfrm>
            <a:prstGeom prst="can">
              <a:avLst>
                <a:gd name="adj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500" spc="-1" strike="noStrike">
                  <a:solidFill>
                    <a:srgbClr val="ffffff"/>
                  </a:solidFill>
                  <a:latin typeface="Calibri"/>
                </a:rPr>
                <a:t>Setup</a:t>
              </a:r>
              <a:endParaRPr b="0" lang="en-GB" sz="15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500" spc="-1" strike="noStrike">
                  <a:solidFill>
                    <a:srgbClr val="ffffff"/>
                  </a:solidFill>
                  <a:latin typeface="Calibri"/>
                </a:rPr>
                <a:t>data</a:t>
              </a:r>
              <a:endParaRPr b="0" lang="en-GB" sz="1500" spc="-1" strike="noStrike">
                <a:latin typeface="Arial"/>
              </a:endParaRPr>
            </a:p>
          </p:txBody>
        </p:sp>
        <p:sp>
          <p:nvSpPr>
            <p:cNvPr id="236" name="CustomShape 12"/>
            <p:cNvSpPr/>
            <p:nvPr/>
          </p:nvSpPr>
          <p:spPr>
            <a:xfrm>
              <a:off x="2387880" y="2631240"/>
              <a:ext cx="287640" cy="3196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59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13"/>
            <p:cNvSpPr/>
            <p:nvPr/>
          </p:nvSpPr>
          <p:spPr>
            <a:xfrm>
              <a:off x="3520800" y="2631240"/>
              <a:ext cx="287640" cy="3196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59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14"/>
            <p:cNvSpPr/>
            <p:nvPr/>
          </p:nvSpPr>
          <p:spPr>
            <a:xfrm>
              <a:off x="2493360" y="2305080"/>
              <a:ext cx="127224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222221"/>
                  </a:solidFill>
                  <a:latin typeface="Calibri"/>
                </a:rPr>
                <a:t>Analysis </a:t>
              </a: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222221"/>
                  </a:solidFill>
                  <a:latin typeface="Calibri"/>
                </a:rPr>
                <a:t>&amp; </a:t>
              </a: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222221"/>
                  </a:solidFill>
                  <a:latin typeface="Calibri"/>
                </a:rPr>
                <a:t>Decisions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239" name="Group 15"/>
          <p:cNvGrpSpPr/>
          <p:nvPr/>
        </p:nvGrpSpPr>
        <p:grpSpPr>
          <a:xfrm>
            <a:off x="1401120" y="3393000"/>
            <a:ext cx="3564720" cy="2497680"/>
            <a:chOff x="1401120" y="3393000"/>
            <a:chExt cx="3564720" cy="2497680"/>
          </a:xfrm>
        </p:grpSpPr>
        <p:grpSp>
          <p:nvGrpSpPr>
            <p:cNvPr id="240" name="Group 16"/>
            <p:cNvGrpSpPr/>
            <p:nvPr/>
          </p:nvGrpSpPr>
          <p:grpSpPr>
            <a:xfrm>
              <a:off x="1401120" y="3393000"/>
              <a:ext cx="3564720" cy="2264400"/>
              <a:chOff x="1401120" y="3393000"/>
              <a:chExt cx="3564720" cy="2264400"/>
            </a:xfrm>
          </p:grpSpPr>
          <p:sp>
            <p:nvSpPr>
              <p:cNvPr id="241" name="CustomShape 17"/>
              <p:cNvSpPr/>
              <p:nvPr/>
            </p:nvSpPr>
            <p:spPr>
              <a:xfrm rot="10800000">
                <a:off x="1401120" y="3392640"/>
                <a:ext cx="2807640" cy="1619640"/>
              </a:xfrm>
              <a:prstGeom prst="bentArrow">
                <a:avLst>
                  <a:gd name="adj1" fmla="val 12653"/>
                  <a:gd name="adj2" fmla="val 12653"/>
                  <a:gd name="adj3" fmla="val 17356"/>
                  <a:gd name="adj4" fmla="val 4375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CustomShape 18"/>
              <p:cNvSpPr/>
              <p:nvPr/>
            </p:nvSpPr>
            <p:spPr>
              <a:xfrm>
                <a:off x="3534840" y="5277600"/>
                <a:ext cx="1431000" cy="379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3" name="CustomShape 19"/>
            <p:cNvSpPr/>
            <p:nvPr/>
          </p:nvSpPr>
          <p:spPr>
            <a:xfrm>
              <a:off x="3664440" y="5572080"/>
              <a:ext cx="1164240" cy="31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500" spc="-1" strike="noStrike">
                  <a:solidFill>
                    <a:srgbClr val="222221"/>
                  </a:solidFill>
                  <a:latin typeface="Calibri"/>
                </a:rPr>
                <a:t>Serialised</a:t>
              </a:r>
              <a:endParaRPr b="0" lang="en-GB" sz="1500" spc="-1" strike="noStrike">
                <a:latin typeface="Arial"/>
              </a:endParaRPr>
            </a:p>
          </p:txBody>
        </p:sp>
      </p:grpSp>
      <p:grpSp>
        <p:nvGrpSpPr>
          <p:cNvPr id="244" name="Group 20"/>
          <p:cNvGrpSpPr/>
          <p:nvPr/>
        </p:nvGrpSpPr>
        <p:grpSpPr>
          <a:xfrm>
            <a:off x="6071760" y="719640"/>
            <a:ext cx="2822400" cy="1241640"/>
            <a:chOff x="6071760" y="719640"/>
            <a:chExt cx="2822400" cy="1241640"/>
          </a:xfrm>
        </p:grpSpPr>
        <p:pic>
          <p:nvPicPr>
            <p:cNvPr id="245" name="Picture 2" descr="Image result for bitbucket icon"/>
            <p:cNvPicPr/>
            <p:nvPr/>
          </p:nvPicPr>
          <p:blipFill>
            <a:blip r:embed="rId3"/>
            <a:stretch/>
          </p:blipFill>
          <p:spPr>
            <a:xfrm>
              <a:off x="6071760" y="719640"/>
              <a:ext cx="2822400" cy="808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6" name="Picture 5" descr=""/>
            <p:cNvPicPr/>
            <p:nvPr/>
          </p:nvPicPr>
          <p:blipFill>
            <a:blip r:embed="rId4"/>
            <a:srcRect l="21001" t="0" r="21469" b="79777"/>
            <a:stretch/>
          </p:blipFill>
          <p:spPr>
            <a:xfrm>
              <a:off x="6398280" y="1527840"/>
              <a:ext cx="2194920" cy="433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47" name="CustomShape 21"/>
          <p:cNvSpPr/>
          <p:nvPr/>
        </p:nvSpPr>
        <p:spPr>
          <a:xfrm>
            <a:off x="366840" y="141588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ffffff"/>
                </a:solidFill>
                <a:latin typeface="Calibri"/>
              </a:rPr>
              <a:t>Eyrie Review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248" name="CustomShape 22"/>
          <p:cNvSpPr/>
          <p:nvPr/>
        </p:nvSpPr>
        <p:spPr>
          <a:xfrm>
            <a:off x="366840" y="361116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ffffff"/>
                </a:solidFill>
                <a:latin typeface="Calibri"/>
              </a:rPr>
              <a:t>Eyrie Progress</a:t>
            </a:r>
            <a:endParaRPr b="0" lang="en-GB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        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Design Block Diagram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58200" y="52956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</a:rPr>
              <a:t>Eyrie Progress</a:t>
            </a:r>
            <a:endParaRPr b="0" lang="en-GB" sz="1400" spc="-1" strike="noStrike">
              <a:latin typeface="Arial"/>
            </a:endParaRPr>
          </a:p>
        </p:txBody>
      </p:sp>
      <p:grpSp>
        <p:nvGrpSpPr>
          <p:cNvPr id="251" name="Group 3"/>
          <p:cNvGrpSpPr/>
          <p:nvPr/>
        </p:nvGrpSpPr>
        <p:grpSpPr>
          <a:xfrm>
            <a:off x="3849480" y="1052640"/>
            <a:ext cx="4836960" cy="4934160"/>
            <a:chOff x="3849480" y="1052640"/>
            <a:chExt cx="4836960" cy="4934160"/>
          </a:xfrm>
        </p:grpSpPr>
        <p:grpSp>
          <p:nvGrpSpPr>
            <p:cNvPr id="252" name="Group 4"/>
            <p:cNvGrpSpPr/>
            <p:nvPr/>
          </p:nvGrpSpPr>
          <p:grpSpPr>
            <a:xfrm>
              <a:off x="4008960" y="3788640"/>
              <a:ext cx="2696400" cy="1306800"/>
              <a:chOff x="4008960" y="3788640"/>
              <a:chExt cx="2696400" cy="1306800"/>
            </a:xfrm>
          </p:grpSpPr>
          <p:sp>
            <p:nvSpPr>
              <p:cNvPr id="253" name="CustomShape 5"/>
              <p:cNvSpPr/>
              <p:nvPr/>
            </p:nvSpPr>
            <p:spPr>
              <a:xfrm>
                <a:off x="4106880" y="3804480"/>
                <a:ext cx="1139400" cy="1275840"/>
              </a:xfrm>
              <a:prstGeom prst="flowChartConnector">
                <a:avLst/>
              </a:prstGeom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254" name="Picture 127" descr=""/>
              <p:cNvPicPr/>
              <p:nvPr/>
            </p:nvPicPr>
            <p:blipFill>
              <a:blip r:embed="rId1"/>
              <a:stretch/>
            </p:blipFill>
            <p:spPr>
              <a:xfrm>
                <a:off x="4008960" y="3794760"/>
                <a:ext cx="2696400" cy="1300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55" name="CustomShape 6"/>
              <p:cNvSpPr/>
              <p:nvPr/>
            </p:nvSpPr>
            <p:spPr>
              <a:xfrm>
                <a:off x="4379400" y="3788640"/>
                <a:ext cx="56052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222221"/>
                    </a:solidFill>
                    <a:latin typeface="Calibri"/>
                  </a:rPr>
                  <a:t>ECJ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sp>
          <p:nvSpPr>
            <p:cNvPr id="256" name="CustomShape 7"/>
            <p:cNvSpPr/>
            <p:nvPr/>
          </p:nvSpPr>
          <p:spPr>
            <a:xfrm>
              <a:off x="7537320" y="2368440"/>
              <a:ext cx="1149120" cy="3618360"/>
            </a:xfrm>
            <a:prstGeom prst="can">
              <a:avLst>
                <a:gd name="adj" fmla="val 25000"/>
              </a:avLst>
            </a:prstGeom>
            <a:solidFill>
              <a:srgbClr val="2b3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500" spc="-1" strike="noStrike">
                  <a:solidFill>
                    <a:srgbClr val="ffffff"/>
                  </a:solidFill>
                  <a:latin typeface="Calibri"/>
                </a:rPr>
                <a:t>CondorGP</a:t>
              </a:r>
              <a:endParaRPr b="0" lang="en-GB" sz="15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500" spc="-1" strike="noStrike">
                  <a:solidFill>
                    <a:srgbClr val="ffffff"/>
                  </a:solidFill>
                  <a:latin typeface="Calibri"/>
                </a:rPr>
                <a:t>database</a:t>
              </a:r>
              <a:endParaRPr b="0" lang="en-GB" sz="1500" spc="-1" strike="noStrike">
                <a:latin typeface="Arial"/>
              </a:endParaRPr>
            </a:p>
          </p:txBody>
        </p:sp>
        <p:sp>
          <p:nvSpPr>
            <p:cNvPr id="257" name="CustomShape 8"/>
            <p:cNvSpPr/>
            <p:nvPr/>
          </p:nvSpPr>
          <p:spPr>
            <a:xfrm>
              <a:off x="6483240" y="5274000"/>
              <a:ext cx="1149120" cy="503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59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9"/>
            <p:cNvSpPr/>
            <p:nvPr/>
          </p:nvSpPr>
          <p:spPr>
            <a:xfrm rot="1946400">
              <a:off x="5479560" y="2050200"/>
              <a:ext cx="2306160" cy="503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59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CustomShape 10"/>
            <p:cNvSpPr/>
            <p:nvPr/>
          </p:nvSpPr>
          <p:spPr>
            <a:xfrm rot="5400000">
              <a:off x="7746480" y="1879560"/>
              <a:ext cx="731160" cy="503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59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60" name="Group 11"/>
            <p:cNvGrpSpPr/>
            <p:nvPr/>
          </p:nvGrpSpPr>
          <p:grpSpPr>
            <a:xfrm>
              <a:off x="3849480" y="1052640"/>
              <a:ext cx="1983600" cy="692640"/>
              <a:chOff x="3849480" y="1052640"/>
              <a:chExt cx="1983600" cy="692640"/>
            </a:xfrm>
          </p:grpSpPr>
          <p:grpSp>
            <p:nvGrpSpPr>
              <p:cNvPr id="261" name="Group 12"/>
              <p:cNvGrpSpPr/>
              <p:nvPr/>
            </p:nvGrpSpPr>
            <p:grpSpPr>
              <a:xfrm>
                <a:off x="3898440" y="1077120"/>
                <a:ext cx="616320" cy="632160"/>
                <a:chOff x="3898440" y="1077120"/>
                <a:chExt cx="616320" cy="632160"/>
              </a:xfrm>
            </p:grpSpPr>
            <p:sp>
              <p:nvSpPr>
                <p:cNvPr id="262" name="CustomShape 13"/>
                <p:cNvSpPr/>
                <p:nvPr/>
              </p:nvSpPr>
              <p:spPr>
                <a:xfrm>
                  <a:off x="3898440" y="10771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3" name="CustomShape 14"/>
                <p:cNvSpPr/>
                <p:nvPr/>
              </p:nvSpPr>
              <p:spPr>
                <a:xfrm>
                  <a:off x="4004280" y="118260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4" name="CustomShape 15"/>
                <p:cNvSpPr/>
                <p:nvPr/>
              </p:nvSpPr>
              <p:spPr>
                <a:xfrm>
                  <a:off x="4110120" y="128844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5" name="CustomShape 16"/>
                <p:cNvSpPr/>
                <p:nvPr/>
              </p:nvSpPr>
              <p:spPr>
                <a:xfrm>
                  <a:off x="4215600" y="13939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66" name="Group 17"/>
              <p:cNvGrpSpPr/>
              <p:nvPr/>
            </p:nvGrpSpPr>
            <p:grpSpPr>
              <a:xfrm>
                <a:off x="4505040" y="1077120"/>
                <a:ext cx="616320" cy="632160"/>
                <a:chOff x="4505040" y="1077120"/>
                <a:chExt cx="616320" cy="632160"/>
              </a:xfrm>
            </p:grpSpPr>
            <p:sp>
              <p:nvSpPr>
                <p:cNvPr id="267" name="CustomShape 18"/>
                <p:cNvSpPr/>
                <p:nvPr/>
              </p:nvSpPr>
              <p:spPr>
                <a:xfrm>
                  <a:off x="4505040" y="10771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8" name="CustomShape 19"/>
                <p:cNvSpPr/>
                <p:nvPr/>
              </p:nvSpPr>
              <p:spPr>
                <a:xfrm>
                  <a:off x="4610880" y="118260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9" name="CustomShape 20"/>
                <p:cNvSpPr/>
                <p:nvPr/>
              </p:nvSpPr>
              <p:spPr>
                <a:xfrm>
                  <a:off x="4716360" y="128844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0" name="CustomShape 21"/>
                <p:cNvSpPr/>
                <p:nvPr/>
              </p:nvSpPr>
              <p:spPr>
                <a:xfrm>
                  <a:off x="4822200" y="13939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71" name="Group 22"/>
              <p:cNvGrpSpPr/>
              <p:nvPr/>
            </p:nvGrpSpPr>
            <p:grpSpPr>
              <a:xfrm>
                <a:off x="5134680" y="1077120"/>
                <a:ext cx="616320" cy="632160"/>
                <a:chOff x="5134680" y="1077120"/>
                <a:chExt cx="616320" cy="632160"/>
              </a:xfrm>
            </p:grpSpPr>
            <p:sp>
              <p:nvSpPr>
                <p:cNvPr id="272" name="CustomShape 23"/>
                <p:cNvSpPr/>
                <p:nvPr/>
              </p:nvSpPr>
              <p:spPr>
                <a:xfrm>
                  <a:off x="5134680" y="10771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3" name="CustomShape 24"/>
                <p:cNvSpPr/>
                <p:nvPr/>
              </p:nvSpPr>
              <p:spPr>
                <a:xfrm>
                  <a:off x="5240520" y="118260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4" name="CustomShape 25"/>
                <p:cNvSpPr/>
                <p:nvPr/>
              </p:nvSpPr>
              <p:spPr>
                <a:xfrm>
                  <a:off x="5346360" y="128844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5" name="CustomShape 26"/>
                <p:cNvSpPr/>
                <p:nvPr/>
              </p:nvSpPr>
              <p:spPr>
                <a:xfrm>
                  <a:off x="5451840" y="13939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76" name="CustomShape 27"/>
              <p:cNvSpPr/>
              <p:nvPr/>
            </p:nvSpPr>
            <p:spPr>
              <a:xfrm>
                <a:off x="3849480" y="1052640"/>
                <a:ext cx="1983600" cy="692640"/>
              </a:xfrm>
              <a:prstGeom prst="rect">
                <a:avLst/>
              </a:prstGeom>
              <a:solidFill>
                <a:srgbClr val="ffffff">
                  <a:alpha val="7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GB" sz="1600" spc="-1" strike="noStrike">
                    <a:solidFill>
                      <a:srgbClr val="222221"/>
                    </a:solidFill>
                    <a:latin typeface="Calibri"/>
                  </a:rPr>
                  <a:t>Building Blocks (Function and Terminal Sets)</a:t>
                </a:r>
                <a:endParaRPr b="0" lang="en-GB" sz="1600" spc="-1" strike="noStrike">
                  <a:latin typeface="Arial"/>
                </a:endParaRPr>
              </a:p>
            </p:txBody>
          </p:sp>
        </p:grpSp>
        <p:sp>
          <p:nvSpPr>
            <p:cNvPr id="277" name="CustomShape 28"/>
            <p:cNvSpPr/>
            <p:nvPr/>
          </p:nvSpPr>
          <p:spPr>
            <a:xfrm>
              <a:off x="7537320" y="1232640"/>
              <a:ext cx="1149120" cy="924840"/>
            </a:xfrm>
            <a:prstGeom prst="flowChartMultidocument">
              <a:avLst/>
            </a:prstGeom>
            <a:solidFill>
              <a:srgbClr val="009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CondorGP Setups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278" name="CustomShape 29"/>
            <p:cNvSpPr/>
            <p:nvPr/>
          </p:nvSpPr>
          <p:spPr>
            <a:xfrm>
              <a:off x="3947040" y="1912680"/>
              <a:ext cx="1788480" cy="629280"/>
            </a:xfrm>
            <a:prstGeom prst="flowChartPreparation">
              <a:avLst/>
            </a:prstGeom>
            <a:solidFill>
              <a:srgbClr val="6ca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Syntax and Parameters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279" name="CustomShape 30"/>
            <p:cNvSpPr/>
            <p:nvPr/>
          </p:nvSpPr>
          <p:spPr>
            <a:xfrm>
              <a:off x="4456800" y="3186720"/>
              <a:ext cx="3175560" cy="503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59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CustomShape 31"/>
            <p:cNvSpPr/>
            <p:nvPr/>
          </p:nvSpPr>
          <p:spPr>
            <a:xfrm>
              <a:off x="4185720" y="2720880"/>
              <a:ext cx="1149120" cy="924840"/>
            </a:xfrm>
            <a:prstGeom prst="flowChartMultidocumen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300" spc="-1" strike="noStrike">
                  <a:solidFill>
                    <a:srgbClr val="ffffff"/>
                  </a:solidFill>
                  <a:latin typeface="Calibri"/>
                </a:rPr>
                <a:t>Parameters</a:t>
              </a:r>
              <a:endParaRPr b="0" lang="en-GB" sz="1300" spc="-1" strike="noStrike">
                <a:latin typeface="Arial"/>
              </a:endParaRPr>
            </a:p>
          </p:txBody>
        </p:sp>
        <p:sp>
          <p:nvSpPr>
            <p:cNvPr id="281" name="CustomShape 32"/>
            <p:cNvSpPr/>
            <p:nvPr/>
          </p:nvSpPr>
          <p:spPr>
            <a:xfrm flipH="1">
              <a:off x="4840560" y="1745640"/>
              <a:ext cx="360" cy="16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CustomShape 33"/>
            <p:cNvSpPr/>
            <p:nvPr/>
          </p:nvSpPr>
          <p:spPr>
            <a:xfrm flipH="1">
              <a:off x="5735160" y="1695240"/>
              <a:ext cx="1801080" cy="532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CustomShape 34"/>
            <p:cNvSpPr/>
            <p:nvPr/>
          </p:nvSpPr>
          <p:spPr>
            <a:xfrm flipH="1">
              <a:off x="4839480" y="2542320"/>
              <a:ext cx="1440" cy="178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35"/>
            <p:cNvSpPr/>
            <p:nvPr/>
          </p:nvSpPr>
          <p:spPr>
            <a:xfrm flipH="1">
              <a:off x="4676760" y="3611160"/>
              <a:ext cx="3600" cy="19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CustomShape 36"/>
            <p:cNvSpPr/>
            <p:nvPr/>
          </p:nvSpPr>
          <p:spPr>
            <a:xfrm>
              <a:off x="4712400" y="5118480"/>
              <a:ext cx="2665800" cy="74268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300" spc="-1" strike="noStrike">
                  <a:solidFill>
                    <a:srgbClr val="ffffff"/>
                  </a:solidFill>
                  <a:latin typeface="Calibri"/>
                </a:rPr>
                <a:t>Checkpointed Population, Fitness and Resource data</a:t>
              </a:r>
              <a:endParaRPr b="0" lang="en-GB" sz="1300" spc="-1" strike="noStrike">
                <a:latin typeface="Arial"/>
              </a:endParaRPr>
            </a:p>
          </p:txBody>
        </p:sp>
        <p:sp>
          <p:nvSpPr>
            <p:cNvPr id="286" name="CustomShape 37"/>
            <p:cNvSpPr/>
            <p:nvPr/>
          </p:nvSpPr>
          <p:spPr>
            <a:xfrm>
              <a:off x="4676760" y="5080320"/>
              <a:ext cx="302040" cy="408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38"/>
            <p:cNvSpPr/>
            <p:nvPr/>
          </p:nvSpPr>
          <p:spPr>
            <a:xfrm flipH="1">
              <a:off x="5335200" y="1695240"/>
              <a:ext cx="2201760" cy="1487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8" name="CustomShape 39"/>
          <p:cNvSpPr/>
          <p:nvPr/>
        </p:nvSpPr>
        <p:spPr>
          <a:xfrm>
            <a:off x="669600" y="1340640"/>
            <a:ext cx="31755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Open Sans"/>
              </a:rPr>
              <a:t>This shows Phase 1, the MVP. Later Phases add functionality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Open Sans"/>
              </a:rPr>
              <a:t>Phase 1 MVP is evolution with data recording, excluding, for example, the Living Cells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Open Sans"/>
              </a:rPr>
              <a:t>Phase 1 shows viability in external processing, e.g. AWS, and therefore achieve builds and serialisation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Part Two – Design Epics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Functionality and Epics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61800" y="1083600"/>
            <a:ext cx="85341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Calibri"/>
              <a:buAutoNum type="alphaUcPeriod"/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Open Sans"/>
              </a:rPr>
              <a:t>Undertake and visualise Data Analyses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Perform the range of analyses of GP and Trading and provide graphic views thereof</a:t>
            </a:r>
            <a:endParaRPr b="0" lang="en-GB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Calibri"/>
              <a:buAutoNum type="alphaUcPeriod"/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Open Sans"/>
              </a:rPr>
              <a:t>Analyse and specify Setups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Specify Setups, by processing existing results and new and existing search space progress</a:t>
            </a:r>
            <a:endParaRPr b="0" lang="en-GB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Calibri"/>
              <a:buAutoNum type="alphaUcPeriod"/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Open Sans"/>
              </a:rPr>
              <a:t>Define GP Core input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Create full 'Setups' using Parameters controlling GP output syntax, Fitness Function, Building Blocks, and Prioritised Evolution</a:t>
            </a:r>
            <a:endParaRPr b="0" lang="en-GB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Calibri"/>
              <a:buAutoNum type="alphaUcPeriod"/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Open Sans"/>
              </a:rPr>
              <a:t>Run GP Core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Progress prioritised evolution of existing and new GP Populations (both simple and advanced)</a:t>
            </a:r>
            <a:endParaRPr b="0" lang="en-GB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Calibri"/>
              <a:buAutoNum type="alphaUcPeriod"/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Open Sans"/>
              </a:rPr>
              <a:t>Data Output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Capture and store the requisite data for future analyses</a:t>
            </a:r>
            <a:endParaRPr b="0" lang="en-GB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Calibri"/>
              <a:buAutoNum type="alphaUcPeriod"/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Open Sans"/>
              </a:rPr>
              <a:t>Run Living Cell (paper / £) process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Run LC process to trade, keep Cells updated based on trading results, sapping, growth, clone, death</a:t>
            </a:r>
            <a:endParaRPr b="0" lang="en-GB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Calibri"/>
              <a:buAutoNum type="alphaUcPeriod"/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Open Sans"/>
              </a:rPr>
              <a:t>Provide a scalable, linked process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Allow the many event steps and processing required to interlink and be undertaken to required timescales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5418000" y="0"/>
            <a:ext cx="372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30/12/17: See Rows 10672 &amp; ff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Open Sans"/>
              </a:rPr>
              <a:t>Functionality and first pass Epics</a:t>
            </a:r>
            <a:endParaRPr b="0" lang="en-US" sz="240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361800" y="1083600"/>
            <a:ext cx="85341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Open Sans"/>
              </a:rPr>
              <a:t>A - Undertake and visualise Data Analyses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Perform the range of analyses of GP and Trading and provide graphic views thereof</a:t>
            </a: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Stories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Undertake the required analyses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Update the visualisations with the latest analysis data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Notes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Analysis required not listed in full at this point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Analysis will likely cover the following areas / questions: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Simple results from Evolving Populations (Fitness improvement, consistency of improvement)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More advanced results from Evolving Populations (Genetic diversity, local minima identification)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Wider evolutionary results: e.g. Which Building Blocks (FnT) are most influential (single and groups of Building Blocks)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Open Sans"/>
              </a:rPr>
              <a:t>Results from Living Cells (Trading performance, Cell population stats, income stability and longevity)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1"/>
      </a:dk2>
      <a:lt2>
        <a:srgbClr val="ffffff"/>
      </a:lt2>
      <a:accent1>
        <a:srgbClr val="2dabaa"/>
      </a:accent1>
      <a:accent2>
        <a:srgbClr val="b5bbb4"/>
      </a:accent2>
      <a:accent3>
        <a:srgbClr val="abdddd"/>
      </a:accent3>
      <a:accent4>
        <a:srgbClr val="b7b7b7"/>
      </a:accent4>
      <a:accent5>
        <a:srgbClr val="92b95f"/>
      </a:accent5>
      <a:accent6>
        <a:srgbClr val="d7891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1"/>
      </a:dk2>
      <a:lt2>
        <a:srgbClr val="ffffff"/>
      </a:lt2>
      <a:accent1>
        <a:srgbClr val="2dabaa"/>
      </a:accent1>
      <a:accent2>
        <a:srgbClr val="b5bbb4"/>
      </a:accent2>
      <a:accent3>
        <a:srgbClr val="abdddd"/>
      </a:accent3>
      <a:accent4>
        <a:srgbClr val="b7b7b7"/>
      </a:accent4>
      <a:accent5>
        <a:srgbClr val="92b95f"/>
      </a:accent5>
      <a:accent6>
        <a:srgbClr val="d7891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1"/>
      </a:dk2>
      <a:lt2>
        <a:srgbClr val="ffffff"/>
      </a:lt2>
      <a:accent1>
        <a:srgbClr val="2dabaa"/>
      </a:accent1>
      <a:accent2>
        <a:srgbClr val="b5bbb4"/>
      </a:accent2>
      <a:accent3>
        <a:srgbClr val="abdddd"/>
      </a:accent3>
      <a:accent4>
        <a:srgbClr val="b7b7b7"/>
      </a:accent4>
      <a:accent5>
        <a:srgbClr val="92b95f"/>
      </a:accent5>
      <a:accent6>
        <a:srgbClr val="d7891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1"/>
      </a:dk2>
      <a:lt2>
        <a:srgbClr val="ffffff"/>
      </a:lt2>
      <a:accent1>
        <a:srgbClr val="2dabaa"/>
      </a:accent1>
      <a:accent2>
        <a:srgbClr val="b5bbb4"/>
      </a:accent2>
      <a:accent3>
        <a:srgbClr val="abdddd"/>
      </a:accent3>
      <a:accent4>
        <a:srgbClr val="b7b7b7"/>
      </a:accent4>
      <a:accent5>
        <a:srgbClr val="92b95f"/>
      </a:accent5>
      <a:accent6>
        <a:srgbClr val="d7891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17 11 11 Posco PPT Template v0-3 2017</Template>
  <TotalTime>804</TotalTime>
  <Application>LibreOffice/6.4.7.2$Linux_X86_64 LibreOffice_project/40$Build-2</Application>
  <Words>1122</Words>
  <Paragraphs>186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2017-11-30T19:50:52Z</dcterms:created>
  <dc:creator>Hugh Harford</dc:creator>
  <dc:description/>
  <dc:language>en-GB</dc:language>
  <cp:lastModifiedBy/>
  <cp:lastPrinted>2017-12-02T21:34:14Z</cp:lastPrinted>
  <dcterms:modified xsi:type="dcterms:W3CDTF">2022-07-01T10:22:07Z</dcterms:modified>
  <cp:revision>47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