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6.wmf" ContentType="image/x-wmf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wmf" ContentType="image/x-wmf"/>
  <Override PartName="/ppt/media/image15.png" ContentType="image/png"/>
  <Override PartName="/ppt/media/image23.wmf" ContentType="image/x-wmf"/>
  <Override PartName="/ppt/media/image22.png" ContentType="image/png"/>
  <Override PartName="/ppt/media/image21.png" ContentType="image/png"/>
  <Override PartName="/ppt/media/image19.png" ContentType="image/png"/>
  <Override PartName="/ppt/media/image20.wmf" ContentType="image/x-wmf"/>
  <Override PartName="/ppt/media/image18.wmf" ContentType="image/x-wmf"/>
  <Override PartName="/ppt/media/image24.png" ContentType="image/png"/>
  <Override PartName="/ppt/media/image1.png" ContentType="image/png"/>
  <Override PartName="/ppt/media/image17.png" ContentType="image/png"/>
  <Override PartName="/ppt/media/image14.png" ContentType="image/png"/>
  <Override PartName="/ppt/media/image2.png" ContentType="image/png"/>
  <Override PartName="/ppt/media/image25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35016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7780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35016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7780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35016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97780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35016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97780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35016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97780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35016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597780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35016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597780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35016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597780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35016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597780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335016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597780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335016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5977800" y="290664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 type="body"/>
          </p:nvPr>
        </p:nvSpPr>
        <p:spPr>
          <a:xfrm>
            <a:off x="335016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 type="body"/>
          </p:nvPr>
        </p:nvSpPr>
        <p:spPr>
          <a:xfrm>
            <a:off x="5977800" y="3690360"/>
            <a:ext cx="250236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ca8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237360"/>
            <a:ext cx="9143640" cy="620280"/>
          </a:xfrm>
          <a:prstGeom prst="rect">
            <a:avLst/>
          </a:prstGeom>
          <a:solidFill>
            <a:srgbClr val="4f596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3708000" y="6347520"/>
            <a:ext cx="532836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www.poscoconsulting.com info@poscoconsulting.com</a:t>
            </a:r>
            <a:endParaRPr b="0" lang="en-GB" sz="10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Copyright © Posco Consulting Limited 2018. All rights reserved.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2" name="Shape 13" descr=""/>
          <p:cNvPicPr/>
          <p:nvPr/>
        </p:nvPicPr>
        <p:blipFill>
          <a:blip r:embed="rId2"/>
          <a:stretch/>
        </p:blipFill>
        <p:spPr>
          <a:xfrm>
            <a:off x="323640" y="6330960"/>
            <a:ext cx="1345320" cy="45036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dit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237360"/>
            <a:ext cx="9143640" cy="620280"/>
          </a:xfrm>
          <a:prstGeom prst="rect">
            <a:avLst/>
          </a:prstGeom>
          <a:solidFill>
            <a:srgbClr val="4f596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3708000" y="6347520"/>
            <a:ext cx="532836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www.poscoconsulting.com info@poscoconsulting.com</a:t>
            </a:r>
            <a:endParaRPr b="0" lang="en-GB" sz="10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Copyright © Posco Consulting Limited 2018. All rights reserved.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43" name="Shape 13" descr=""/>
          <p:cNvPicPr/>
          <p:nvPr/>
        </p:nvPicPr>
        <p:blipFill>
          <a:blip r:embed="rId2"/>
          <a:stretch/>
        </p:blipFill>
        <p:spPr>
          <a:xfrm>
            <a:off x="323640" y="6330960"/>
            <a:ext cx="1345320" cy="450360"/>
          </a:xfrm>
          <a:prstGeom prst="rect">
            <a:avLst/>
          </a:prstGeom>
          <a:ln>
            <a:noFill/>
          </a:ln>
        </p:spPr>
      </p:pic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7760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6237360"/>
            <a:ext cx="9143640" cy="620280"/>
          </a:xfrm>
          <a:prstGeom prst="rect">
            <a:avLst/>
          </a:prstGeom>
          <a:solidFill>
            <a:srgbClr val="4f596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3708000" y="6347520"/>
            <a:ext cx="532836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www.poscoconsulting.com info@poscoconsulting.com</a:t>
            </a:r>
            <a:endParaRPr b="0" lang="en-GB" sz="10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Copyright © Posco Consulting Limited 2018. All rights reserved.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84" name="Shape 13" descr=""/>
          <p:cNvPicPr/>
          <p:nvPr/>
        </p:nvPicPr>
        <p:blipFill>
          <a:blip r:embed="rId2"/>
          <a:stretch/>
        </p:blipFill>
        <p:spPr>
          <a:xfrm>
            <a:off x="323640" y="6330960"/>
            <a:ext cx="1345320" cy="450360"/>
          </a:xfrm>
          <a:prstGeom prst="rect">
            <a:avLst/>
          </a:prstGeom>
          <a:ln>
            <a:noFill/>
          </a:ln>
        </p:spPr>
      </p:pic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31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6237360"/>
            <a:ext cx="9143640" cy="620280"/>
          </a:xfrm>
          <a:prstGeom prst="rect">
            <a:avLst/>
          </a:prstGeom>
          <a:solidFill>
            <a:srgbClr val="4f596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3708000" y="6347520"/>
            <a:ext cx="532836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www.poscoconsulting.com info@poscoconsulting.com</a:t>
            </a:r>
            <a:endParaRPr b="0" lang="en-GB" sz="10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Copyright © Posco Consulting Limited 2018. All rights reserved.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26" name="Shape 13" descr=""/>
          <p:cNvPicPr/>
          <p:nvPr/>
        </p:nvPicPr>
        <p:blipFill>
          <a:blip r:embed="rId2"/>
          <a:stretch/>
        </p:blipFill>
        <p:spPr>
          <a:xfrm>
            <a:off x="323640" y="6330960"/>
            <a:ext cx="1345320" cy="450360"/>
          </a:xfrm>
          <a:prstGeom prst="rect">
            <a:avLst/>
          </a:prstGeom>
          <a:ln>
            <a:noFill/>
          </a:ln>
        </p:spPr>
      </p:pic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539640" y="476640"/>
            <a:ext cx="7772040" cy="14695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dit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6237360"/>
            <a:ext cx="9143640" cy="620280"/>
          </a:xfrm>
          <a:prstGeom prst="rect">
            <a:avLst/>
          </a:prstGeom>
          <a:solidFill>
            <a:srgbClr val="4f596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3708000" y="6347520"/>
            <a:ext cx="532836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www.poscoconsulting.com info@poscoconsulting.com</a:t>
            </a:r>
            <a:endParaRPr b="0" lang="en-GB" sz="10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Copyright © Posco Consulting Limited 2018. All rights reserved.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67" name="Shape 13" descr=""/>
          <p:cNvPicPr/>
          <p:nvPr/>
        </p:nvPicPr>
        <p:blipFill>
          <a:blip r:embed="rId2"/>
          <a:stretch/>
        </p:blipFill>
        <p:spPr>
          <a:xfrm>
            <a:off x="323640" y="6330960"/>
            <a:ext cx="1345320" cy="450360"/>
          </a:xfrm>
          <a:prstGeom prst="rect">
            <a:avLst/>
          </a:prstGeom>
          <a:ln>
            <a:noFill/>
          </a:ln>
        </p:spPr>
      </p:pic>
      <p:sp>
        <p:nvSpPr>
          <p:cNvPr id="168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7760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57200" y="1340640"/>
            <a:ext cx="4038120" cy="46080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4648320" y="1340640"/>
            <a:ext cx="4038120" cy="46080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0" y="6237360"/>
            <a:ext cx="9143640" cy="620280"/>
          </a:xfrm>
          <a:prstGeom prst="rect">
            <a:avLst/>
          </a:prstGeom>
          <a:solidFill>
            <a:srgbClr val="4f596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"/>
          <p:cNvSpPr/>
          <p:nvPr/>
        </p:nvSpPr>
        <p:spPr>
          <a:xfrm>
            <a:off x="3708000" y="6347520"/>
            <a:ext cx="532836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www.poscoconsulting.com info@poscoconsulting.com</a:t>
            </a:r>
            <a:endParaRPr b="0" lang="en-GB" sz="10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Copyright © Posco Consulting Limited 2018. All rights reserved.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209" name="Shape 13" descr=""/>
          <p:cNvPicPr/>
          <p:nvPr/>
        </p:nvPicPr>
        <p:blipFill>
          <a:blip r:embed="rId2"/>
          <a:stretch/>
        </p:blipFill>
        <p:spPr>
          <a:xfrm>
            <a:off x="323640" y="6330960"/>
            <a:ext cx="1345320" cy="450360"/>
          </a:xfrm>
          <a:prstGeom prst="rect">
            <a:avLst/>
          </a:prstGeom>
          <a:ln>
            <a:noFill/>
          </a:ln>
        </p:spPr>
      </p:pic>
      <p:sp>
        <p:nvSpPr>
          <p:cNvPr id="210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7760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dit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1340640"/>
            <a:ext cx="8229240" cy="45360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png"/><Relationship Id="rId3" Type="http://schemas.openxmlformats.org/officeDocument/2006/relationships/image" Target="../media/image18.wmf"/><Relationship Id="rId4" Type="http://schemas.openxmlformats.org/officeDocument/2006/relationships/image" Target="../media/image19.png"/><Relationship Id="rId5" Type="http://schemas.openxmlformats.org/officeDocument/2006/relationships/image" Target="../media/image20.wmf"/><Relationship Id="rId6" Type="http://schemas.openxmlformats.org/officeDocument/2006/relationships/image" Target="../media/image21.png"/><Relationship Id="rId7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wmf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wmf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www.genetic-programming.com/johnkoza.html" TargetMode="External"/><Relationship Id="rId2" Type="http://schemas.openxmlformats.org/officeDocument/2006/relationships/slideLayout" Target="../slideLayouts/slideLayout5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ds1416.risd.gd/uploads/CAPRA_WEBofLife.pdf" TargetMode="External"/><Relationship Id="rId2" Type="http://schemas.openxmlformats.org/officeDocument/2006/relationships/slideLayout" Target="../slideLayouts/slideLayout5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222221"/>
                </a:solidFill>
                <a:latin typeface="Arial"/>
                <a:ea typeface="Arial"/>
              </a:rPr>
              <a:t>THE </a:t>
            </a:r>
            <a:r>
              <a:rPr b="1" lang="en-GB" sz="2400" spc="-1" strike="noStrike">
                <a:solidFill>
                  <a:srgbClr val="222221"/>
                </a:solidFill>
                <a:latin typeface="Arial"/>
                <a:ea typeface="Arial"/>
              </a:rPr>
              <a:t>DESIG</a:t>
            </a:r>
            <a:r>
              <a:rPr b="1" lang="en-GB" sz="2400" spc="-1" strike="noStrike">
                <a:solidFill>
                  <a:srgbClr val="222221"/>
                </a:solidFill>
                <a:latin typeface="Arial"/>
                <a:ea typeface="Arial"/>
              </a:rPr>
              <a:t>N </a:t>
            </a:r>
            <a:r>
              <a:rPr b="0" lang="en-GB" sz="2400" spc="-1" strike="noStrike">
                <a:solidFill>
                  <a:srgbClr val="ff0000"/>
                </a:solidFill>
                <a:latin typeface="Arial"/>
                <a:ea typeface="Arial"/>
              </a:rPr>
              <a:t>(note, </a:t>
            </a:r>
            <a:r>
              <a:rPr b="0" lang="en-GB" sz="2400" spc="-1" strike="noStrike">
                <a:solidFill>
                  <a:srgbClr val="ff0000"/>
                </a:solidFill>
                <a:latin typeface="Arial"/>
                <a:ea typeface="Arial"/>
              </a:rPr>
              <a:t>out of </a:t>
            </a:r>
            <a:r>
              <a:rPr b="0" lang="en-GB" sz="2400" spc="-1" strike="noStrike">
                <a:solidFill>
                  <a:srgbClr val="ff0000"/>
                </a:solidFill>
                <a:latin typeface="Arial"/>
                <a:ea typeface="Arial"/>
              </a:rPr>
              <a:t>date – </a:t>
            </a:r>
            <a:r>
              <a:rPr b="0" lang="en-GB" sz="2400" spc="-1" strike="noStrike">
                <a:solidFill>
                  <a:srgbClr val="ff0000"/>
                </a:solidFill>
                <a:latin typeface="Arial"/>
                <a:ea typeface="Arial"/>
              </a:rPr>
              <a:t>1</a:t>
            </a:r>
            <a:r>
              <a:rPr b="0" lang="en-GB" sz="2400" spc="-1" strike="noStrike" baseline="30000">
                <a:solidFill>
                  <a:srgbClr val="ff0000"/>
                </a:solidFill>
                <a:latin typeface="Arial"/>
                <a:ea typeface="Arial"/>
              </a:rPr>
              <a:t>st</a:t>
            </a:r>
            <a:r>
              <a:rPr b="0" lang="en-GB" sz="24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GB" sz="2400" spc="-1" strike="noStrike">
                <a:solidFill>
                  <a:srgbClr val="ff0000"/>
                </a:solidFill>
                <a:latin typeface="Arial"/>
                <a:ea typeface="Arial"/>
              </a:rPr>
              <a:t>August </a:t>
            </a:r>
            <a:r>
              <a:rPr b="0" lang="en-GB" sz="2400" spc="-1" strike="noStrike">
                <a:solidFill>
                  <a:srgbClr val="ff0000"/>
                </a:solidFill>
                <a:latin typeface="Arial"/>
                <a:ea typeface="Arial"/>
              </a:rPr>
              <a:t>2018)</a:t>
            </a:r>
            <a:br/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222221"/>
                </a:solidFill>
                <a:latin typeface="Arial"/>
                <a:ea typeface="Arial"/>
              </a:rPr>
              <a:t>Hugh Harford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GB" sz="1400" spc="-1" strike="noStrike">
                <a:solidFill>
                  <a:srgbClr val="222221"/>
                </a:solidFill>
                <a:latin typeface="Arial"/>
                <a:ea typeface="Arial"/>
              </a:rPr>
              <a:t>Posco Consulting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GB" sz="1400" spc="-1" strike="noStrike">
                <a:solidFill>
                  <a:srgbClr val="222221"/>
                </a:solidFill>
                <a:latin typeface="Arial"/>
                <a:ea typeface="Arial"/>
              </a:rPr>
              <a:t>March 2018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GB" sz="1400" spc="-1" strike="noStrike">
                <a:solidFill>
                  <a:srgbClr val="222221"/>
                </a:solidFill>
                <a:latin typeface="Arial"/>
                <a:ea typeface="Arial"/>
              </a:rPr>
              <a:t>An outline of the Condor GP Design.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889920" y="1340640"/>
            <a:ext cx="8229240" cy="4536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buClr>
                <a:srgbClr val="4f596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2b3180"/>
                </a:solidFill>
                <a:latin typeface="Arial"/>
                <a:ea typeface="Arial"/>
              </a:rPr>
              <a:t>Analysis &amp; Decision Making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2156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2156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2156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2156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2156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f596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2b3180"/>
                </a:solidFill>
                <a:latin typeface="Arial"/>
                <a:ea typeface="Arial"/>
              </a:rPr>
              <a:t>Evolution Processing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Production Environments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8" name="Group 3"/>
          <p:cNvGrpSpPr/>
          <p:nvPr/>
        </p:nvGrpSpPr>
        <p:grpSpPr>
          <a:xfrm>
            <a:off x="1212840" y="4075200"/>
            <a:ext cx="7237080" cy="369000"/>
            <a:chOff x="1212840" y="4075200"/>
            <a:chExt cx="7237080" cy="369000"/>
          </a:xfrm>
        </p:grpSpPr>
        <p:sp>
          <p:nvSpPr>
            <p:cNvPr id="319" name="CustomShape 4"/>
            <p:cNvSpPr/>
            <p:nvPr/>
          </p:nvSpPr>
          <p:spPr>
            <a:xfrm>
              <a:off x="1212840" y="4075200"/>
              <a:ext cx="3386160" cy="36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rgbClr val="222221"/>
                  </a:solidFill>
                  <a:latin typeface="Calibri"/>
                  <a:ea typeface="Calibri"/>
                </a:rPr>
                <a:t>Posco hardware (master)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20" name="CustomShape 5"/>
            <p:cNvSpPr/>
            <p:nvPr/>
          </p:nvSpPr>
          <p:spPr>
            <a:xfrm>
              <a:off x="5063760" y="4075200"/>
              <a:ext cx="3386160" cy="36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rgbClr val="222221"/>
                  </a:solidFill>
                  <a:latin typeface="Calibri"/>
                  <a:ea typeface="Calibri"/>
                </a:rPr>
                <a:t>AWS or similar (slave)</a:t>
              </a:r>
              <a:endParaRPr b="0" lang="en-GB" sz="1800" spc="-1" strike="noStrike">
                <a:latin typeface="Arial"/>
              </a:endParaRPr>
            </a:p>
          </p:txBody>
        </p:sp>
      </p:grpSp>
      <p:grpSp>
        <p:nvGrpSpPr>
          <p:cNvPr id="321" name="Group 6"/>
          <p:cNvGrpSpPr/>
          <p:nvPr/>
        </p:nvGrpSpPr>
        <p:grpSpPr>
          <a:xfrm>
            <a:off x="457200" y="4853880"/>
            <a:ext cx="7290360" cy="1300680"/>
            <a:chOff x="457200" y="4853880"/>
            <a:chExt cx="7290360" cy="1300680"/>
          </a:xfrm>
        </p:grpSpPr>
        <p:pic>
          <p:nvPicPr>
            <p:cNvPr id="322" name="Shape 153" descr=""/>
            <p:cNvPicPr/>
            <p:nvPr/>
          </p:nvPicPr>
          <p:blipFill>
            <a:blip r:embed="rId1"/>
            <a:stretch/>
          </p:blipFill>
          <p:spPr>
            <a:xfrm>
              <a:off x="5051160" y="4853880"/>
              <a:ext cx="2696400" cy="1300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3" name="Shape 154" descr=""/>
            <p:cNvPicPr/>
            <p:nvPr/>
          </p:nvPicPr>
          <p:blipFill>
            <a:blip r:embed="rId2"/>
            <a:stretch/>
          </p:blipFill>
          <p:spPr>
            <a:xfrm>
              <a:off x="457200" y="4853880"/>
              <a:ext cx="2696400" cy="13006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24" name="CustomShape 7"/>
          <p:cNvSpPr/>
          <p:nvPr/>
        </p:nvSpPr>
        <p:spPr>
          <a:xfrm>
            <a:off x="1212840" y="1760040"/>
            <a:ext cx="338616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222221"/>
                </a:solidFill>
                <a:latin typeface="Calibri"/>
                <a:ea typeface="Calibri"/>
              </a:rPr>
              <a:t>Posco hardware</a:t>
            </a:r>
            <a:endParaRPr b="0" lang="en-GB" sz="1800" spc="-1" strike="noStrike">
              <a:latin typeface="Arial"/>
            </a:endParaRPr>
          </a:p>
        </p:txBody>
      </p:sp>
      <p:grpSp>
        <p:nvGrpSpPr>
          <p:cNvPr id="325" name="Group 8"/>
          <p:cNvGrpSpPr/>
          <p:nvPr/>
        </p:nvGrpSpPr>
        <p:grpSpPr>
          <a:xfrm>
            <a:off x="1692360" y="2305080"/>
            <a:ext cx="2791080" cy="970560"/>
            <a:chOff x="1692360" y="2305080"/>
            <a:chExt cx="2791080" cy="970560"/>
          </a:xfrm>
        </p:grpSpPr>
        <p:sp>
          <p:nvSpPr>
            <p:cNvPr id="326" name="CustomShape 9"/>
            <p:cNvSpPr/>
            <p:nvPr/>
          </p:nvSpPr>
          <p:spPr>
            <a:xfrm>
              <a:off x="1692360" y="2306880"/>
              <a:ext cx="738720" cy="96876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Input</a:t>
              </a:r>
              <a:endParaRPr b="0" lang="en-GB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data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27" name="CustomShape 10"/>
            <p:cNvSpPr/>
            <p:nvPr/>
          </p:nvSpPr>
          <p:spPr>
            <a:xfrm>
              <a:off x="2669760" y="2490120"/>
              <a:ext cx="864720" cy="601920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11"/>
            <p:cNvSpPr/>
            <p:nvPr/>
          </p:nvSpPr>
          <p:spPr>
            <a:xfrm>
              <a:off x="3744720" y="2306880"/>
              <a:ext cx="738720" cy="96876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Setup</a:t>
              </a:r>
              <a:endParaRPr b="0" lang="en-GB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data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329" name="CustomShape 12"/>
            <p:cNvSpPr/>
            <p:nvPr/>
          </p:nvSpPr>
          <p:spPr>
            <a:xfrm>
              <a:off x="2387880" y="2631240"/>
              <a:ext cx="287640" cy="3196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f596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13"/>
            <p:cNvSpPr/>
            <p:nvPr/>
          </p:nvSpPr>
          <p:spPr>
            <a:xfrm>
              <a:off x="3520800" y="2631240"/>
              <a:ext cx="287640" cy="3196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f596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14"/>
            <p:cNvSpPr/>
            <p:nvPr/>
          </p:nvSpPr>
          <p:spPr>
            <a:xfrm>
              <a:off x="2594880" y="2305080"/>
              <a:ext cx="1069200" cy="923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rgbClr val="222221"/>
                  </a:solidFill>
                  <a:latin typeface="Calibri"/>
                  <a:ea typeface="Calibri"/>
                </a:rPr>
                <a:t>Analysis </a:t>
              </a:r>
              <a:endParaRPr b="0" lang="en-GB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rgbClr val="222221"/>
                  </a:solidFill>
                  <a:latin typeface="Calibri"/>
                  <a:ea typeface="Calibri"/>
                </a:rPr>
                <a:t>&amp; </a:t>
              </a:r>
              <a:endParaRPr b="0" lang="en-GB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rgbClr val="222221"/>
                  </a:solidFill>
                  <a:latin typeface="Calibri"/>
                  <a:ea typeface="Calibri"/>
                </a:rPr>
                <a:t>Decisions</a:t>
              </a:r>
              <a:endParaRPr b="0" lang="en-GB" sz="1800" spc="-1" strike="noStrike">
                <a:latin typeface="Arial"/>
              </a:endParaRPr>
            </a:p>
          </p:txBody>
        </p:sp>
      </p:grpSp>
      <p:grpSp>
        <p:nvGrpSpPr>
          <p:cNvPr id="332" name="Group 15"/>
          <p:cNvGrpSpPr/>
          <p:nvPr/>
        </p:nvGrpSpPr>
        <p:grpSpPr>
          <a:xfrm>
            <a:off x="1401120" y="3393000"/>
            <a:ext cx="3564720" cy="2558880"/>
            <a:chOff x="1401120" y="3393000"/>
            <a:chExt cx="3564720" cy="2558880"/>
          </a:xfrm>
        </p:grpSpPr>
        <p:grpSp>
          <p:nvGrpSpPr>
            <p:cNvPr id="333" name="Group 16"/>
            <p:cNvGrpSpPr/>
            <p:nvPr/>
          </p:nvGrpSpPr>
          <p:grpSpPr>
            <a:xfrm>
              <a:off x="1401120" y="3393000"/>
              <a:ext cx="3564720" cy="2264400"/>
              <a:chOff x="1401120" y="3393000"/>
              <a:chExt cx="3564720" cy="2264400"/>
            </a:xfrm>
          </p:grpSpPr>
          <p:sp>
            <p:nvSpPr>
              <p:cNvPr id="334" name="CustomShape 17"/>
              <p:cNvSpPr/>
              <p:nvPr/>
            </p:nvSpPr>
            <p:spPr>
              <a:xfrm rot="10800000">
                <a:off x="1401120" y="3392640"/>
                <a:ext cx="2807640" cy="1619640"/>
              </a:xfrm>
              <a:prstGeom prst="bentArrow">
                <a:avLst>
                  <a:gd name="adj1" fmla="val 12653"/>
                  <a:gd name="adj2" fmla="val 12653"/>
                  <a:gd name="adj3" fmla="val 17356"/>
                  <a:gd name="adj4" fmla="val 43750"/>
                </a:avLst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5" name="CustomShape 18"/>
              <p:cNvSpPr/>
              <p:nvPr/>
            </p:nvSpPr>
            <p:spPr>
              <a:xfrm>
                <a:off x="3534840" y="5277600"/>
                <a:ext cx="1431000" cy="3798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36" name="CustomShape 19"/>
            <p:cNvSpPr/>
            <p:nvPr/>
          </p:nvSpPr>
          <p:spPr>
            <a:xfrm>
              <a:off x="3664440" y="5572080"/>
              <a:ext cx="1164240" cy="379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rgbClr val="222221"/>
                  </a:solidFill>
                  <a:latin typeface="Calibri"/>
                  <a:ea typeface="Calibri"/>
                </a:rPr>
                <a:t>Serialised</a:t>
              </a:r>
              <a:endParaRPr b="0" lang="en-GB" sz="1800" spc="-1" strike="noStrike">
                <a:latin typeface="Arial"/>
              </a:endParaRPr>
            </a:p>
          </p:txBody>
        </p:sp>
      </p:grpSp>
      <p:grpSp>
        <p:nvGrpSpPr>
          <p:cNvPr id="337" name="Group 20"/>
          <p:cNvGrpSpPr/>
          <p:nvPr/>
        </p:nvGrpSpPr>
        <p:grpSpPr>
          <a:xfrm>
            <a:off x="6071760" y="719640"/>
            <a:ext cx="2822400" cy="1241640"/>
            <a:chOff x="6071760" y="719640"/>
            <a:chExt cx="2822400" cy="1241640"/>
          </a:xfrm>
        </p:grpSpPr>
        <p:pic>
          <p:nvPicPr>
            <p:cNvPr id="338" name="Shape 169" descr="Image result for bitbucket icon"/>
            <p:cNvPicPr/>
            <p:nvPr/>
          </p:nvPicPr>
          <p:blipFill>
            <a:blip r:embed="rId3"/>
            <a:stretch/>
          </p:blipFill>
          <p:spPr>
            <a:xfrm>
              <a:off x="6071760" y="719640"/>
              <a:ext cx="2822400" cy="808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39" name="Shape 170" descr=""/>
            <p:cNvPicPr/>
            <p:nvPr/>
          </p:nvPicPr>
          <p:blipFill>
            <a:blip r:embed="rId4"/>
            <a:srcRect l="21001" t="0" r="21469" b="79777"/>
            <a:stretch/>
          </p:blipFill>
          <p:spPr>
            <a:xfrm>
              <a:off x="6398280" y="1527840"/>
              <a:ext cx="2194920" cy="433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40" name="CustomShape 21"/>
          <p:cNvSpPr/>
          <p:nvPr/>
        </p:nvSpPr>
        <p:spPr>
          <a:xfrm>
            <a:off x="366840" y="1415880"/>
            <a:ext cx="875160" cy="875160"/>
          </a:xfrm>
          <a:prstGeom prst="teardrop">
            <a:avLst>
              <a:gd name="adj" fmla="val 100000"/>
            </a:avLst>
          </a:prstGeom>
          <a:solidFill>
            <a:srgbClr val="2b3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Calibri"/>
              </a:rPr>
              <a:t>Eyrie Review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41" name="CustomShape 22"/>
          <p:cNvSpPr/>
          <p:nvPr/>
        </p:nvSpPr>
        <p:spPr>
          <a:xfrm>
            <a:off x="366840" y="3534840"/>
            <a:ext cx="875160" cy="875160"/>
          </a:xfrm>
          <a:prstGeom prst="teardrop">
            <a:avLst>
              <a:gd name="adj" fmla="val 100000"/>
            </a:avLst>
          </a:prstGeom>
          <a:solidFill>
            <a:srgbClr val="2b3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Calibri"/>
              </a:rPr>
              <a:t>Run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Calibri"/>
              </a:rPr>
              <a:t>Eyrie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3845520" y="880920"/>
            <a:ext cx="3368880" cy="2839320"/>
          </a:xfrm>
          <a:prstGeom prst="roundRect">
            <a:avLst>
              <a:gd name="adj" fmla="val 16667"/>
            </a:avLst>
          </a:prstGeom>
          <a:noFill/>
          <a:ln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TextShape 2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         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Design 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Block 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Diagram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4" name="Group 3"/>
          <p:cNvGrpSpPr/>
          <p:nvPr/>
        </p:nvGrpSpPr>
        <p:grpSpPr>
          <a:xfrm>
            <a:off x="3849480" y="1052640"/>
            <a:ext cx="4836960" cy="4934160"/>
            <a:chOff x="3849480" y="1052640"/>
            <a:chExt cx="4836960" cy="4934160"/>
          </a:xfrm>
        </p:grpSpPr>
        <p:grpSp>
          <p:nvGrpSpPr>
            <p:cNvPr id="345" name="Group 4"/>
            <p:cNvGrpSpPr/>
            <p:nvPr/>
          </p:nvGrpSpPr>
          <p:grpSpPr>
            <a:xfrm>
              <a:off x="4008960" y="3788640"/>
              <a:ext cx="2696400" cy="1306800"/>
              <a:chOff x="4008960" y="3788640"/>
              <a:chExt cx="2696400" cy="1306800"/>
            </a:xfrm>
          </p:grpSpPr>
          <p:sp>
            <p:nvSpPr>
              <p:cNvPr id="346" name="CustomShape 5"/>
              <p:cNvSpPr/>
              <p:nvPr/>
            </p:nvSpPr>
            <p:spPr>
              <a:xfrm>
                <a:off x="4106880" y="3804480"/>
                <a:ext cx="1139400" cy="1275840"/>
              </a:xfrm>
              <a:prstGeom prst="flowChartConnector">
                <a:avLst/>
              </a:prstGeom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347" name="Picture 127" descr=""/>
              <p:cNvPicPr/>
              <p:nvPr/>
            </p:nvPicPr>
            <p:blipFill>
              <a:blip r:embed="rId1"/>
              <a:stretch/>
            </p:blipFill>
            <p:spPr>
              <a:xfrm>
                <a:off x="4008960" y="3794760"/>
                <a:ext cx="2696400" cy="1300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48" name="CustomShape 6"/>
              <p:cNvSpPr/>
              <p:nvPr/>
            </p:nvSpPr>
            <p:spPr>
              <a:xfrm>
                <a:off x="4379400" y="3788640"/>
                <a:ext cx="560520" cy="302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ECJ</a:t>
                </a:r>
                <a:endParaRPr b="0" lang="en-GB" sz="1400" spc="-1" strike="noStrike">
                  <a:latin typeface="Arial"/>
                </a:endParaRPr>
              </a:p>
            </p:txBody>
          </p:sp>
        </p:grpSp>
        <p:sp>
          <p:nvSpPr>
            <p:cNvPr id="349" name="CustomShape 7"/>
            <p:cNvSpPr/>
            <p:nvPr/>
          </p:nvSpPr>
          <p:spPr>
            <a:xfrm>
              <a:off x="7537320" y="2368440"/>
              <a:ext cx="1149120" cy="3618360"/>
            </a:xfrm>
            <a:prstGeom prst="can">
              <a:avLst>
                <a:gd name="adj" fmla="val 25000"/>
              </a:avLst>
            </a:prstGeom>
            <a:solidFill>
              <a:srgbClr val="2b3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ffffff"/>
                  </a:solidFill>
                  <a:latin typeface="Arial"/>
                  <a:ea typeface="Arial"/>
                </a:rPr>
                <a:t>CondorGP</a:t>
              </a:r>
              <a:endParaRPr b="0" lang="en-GB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ffffff"/>
                  </a:solidFill>
                  <a:latin typeface="Arial"/>
                  <a:ea typeface="Arial"/>
                </a:rPr>
                <a:t>Data</a:t>
              </a: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350" name="CustomShape 8"/>
            <p:cNvSpPr/>
            <p:nvPr/>
          </p:nvSpPr>
          <p:spPr>
            <a:xfrm>
              <a:off x="6483240" y="5274000"/>
              <a:ext cx="1149120" cy="5032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f59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" name="CustomShape 9"/>
            <p:cNvSpPr/>
            <p:nvPr/>
          </p:nvSpPr>
          <p:spPr>
            <a:xfrm rot="1462800">
              <a:off x="5533560" y="1702440"/>
              <a:ext cx="2771280" cy="5032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f59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" name="CustomShape 10"/>
            <p:cNvSpPr/>
            <p:nvPr/>
          </p:nvSpPr>
          <p:spPr>
            <a:xfrm rot="1737000">
              <a:off x="6943320" y="2678760"/>
              <a:ext cx="731160" cy="5032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f59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53" name="Group 11"/>
            <p:cNvGrpSpPr/>
            <p:nvPr/>
          </p:nvGrpSpPr>
          <p:grpSpPr>
            <a:xfrm>
              <a:off x="3849480" y="1052640"/>
              <a:ext cx="1983600" cy="692640"/>
              <a:chOff x="3849480" y="1052640"/>
              <a:chExt cx="1983600" cy="692640"/>
            </a:xfrm>
          </p:grpSpPr>
          <p:grpSp>
            <p:nvGrpSpPr>
              <p:cNvPr id="354" name="Group 12"/>
              <p:cNvGrpSpPr/>
              <p:nvPr/>
            </p:nvGrpSpPr>
            <p:grpSpPr>
              <a:xfrm>
                <a:off x="3898440" y="1077120"/>
                <a:ext cx="616320" cy="632160"/>
                <a:chOff x="3898440" y="1077120"/>
                <a:chExt cx="616320" cy="632160"/>
              </a:xfrm>
            </p:grpSpPr>
            <p:sp>
              <p:nvSpPr>
                <p:cNvPr id="355" name="CustomShape 13"/>
                <p:cNvSpPr/>
                <p:nvPr/>
              </p:nvSpPr>
              <p:spPr>
                <a:xfrm>
                  <a:off x="3898440" y="107712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2b31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6" name="CustomShape 14"/>
                <p:cNvSpPr/>
                <p:nvPr/>
              </p:nvSpPr>
              <p:spPr>
                <a:xfrm>
                  <a:off x="4004280" y="118260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2b31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7" name="CustomShape 15"/>
                <p:cNvSpPr/>
                <p:nvPr/>
              </p:nvSpPr>
              <p:spPr>
                <a:xfrm>
                  <a:off x="4110120" y="128844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2b31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8" name="CustomShape 16"/>
                <p:cNvSpPr/>
                <p:nvPr/>
              </p:nvSpPr>
              <p:spPr>
                <a:xfrm>
                  <a:off x="4215600" y="139392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2b31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59" name="Group 17"/>
              <p:cNvGrpSpPr/>
              <p:nvPr/>
            </p:nvGrpSpPr>
            <p:grpSpPr>
              <a:xfrm>
                <a:off x="4505040" y="1077120"/>
                <a:ext cx="616320" cy="632160"/>
                <a:chOff x="4505040" y="1077120"/>
                <a:chExt cx="616320" cy="632160"/>
              </a:xfrm>
            </p:grpSpPr>
            <p:sp>
              <p:nvSpPr>
                <p:cNvPr id="360" name="CustomShape 18"/>
                <p:cNvSpPr/>
                <p:nvPr/>
              </p:nvSpPr>
              <p:spPr>
                <a:xfrm>
                  <a:off x="4505040" y="107712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1" name="CustomShape 19"/>
                <p:cNvSpPr/>
                <p:nvPr/>
              </p:nvSpPr>
              <p:spPr>
                <a:xfrm>
                  <a:off x="4610880" y="118260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2" name="CustomShape 20"/>
                <p:cNvSpPr/>
                <p:nvPr/>
              </p:nvSpPr>
              <p:spPr>
                <a:xfrm>
                  <a:off x="4716360" y="128844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3" name="CustomShape 21"/>
                <p:cNvSpPr/>
                <p:nvPr/>
              </p:nvSpPr>
              <p:spPr>
                <a:xfrm>
                  <a:off x="4822200" y="139392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64" name="Group 22"/>
              <p:cNvGrpSpPr/>
              <p:nvPr/>
            </p:nvGrpSpPr>
            <p:grpSpPr>
              <a:xfrm>
                <a:off x="5134680" y="1077120"/>
                <a:ext cx="616320" cy="632160"/>
                <a:chOff x="5134680" y="1077120"/>
                <a:chExt cx="616320" cy="632160"/>
              </a:xfrm>
            </p:grpSpPr>
            <p:sp>
              <p:nvSpPr>
                <p:cNvPr id="365" name="CustomShape 23"/>
                <p:cNvSpPr/>
                <p:nvPr/>
              </p:nvSpPr>
              <p:spPr>
                <a:xfrm>
                  <a:off x="5134680" y="107712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93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6" name="CustomShape 24"/>
                <p:cNvSpPr/>
                <p:nvPr/>
              </p:nvSpPr>
              <p:spPr>
                <a:xfrm>
                  <a:off x="5240520" y="118260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93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7" name="CustomShape 25"/>
                <p:cNvSpPr/>
                <p:nvPr/>
              </p:nvSpPr>
              <p:spPr>
                <a:xfrm>
                  <a:off x="5346360" y="128844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93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8" name="CustomShape 26"/>
                <p:cNvSpPr/>
                <p:nvPr/>
              </p:nvSpPr>
              <p:spPr>
                <a:xfrm>
                  <a:off x="5451840" y="139392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93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369" name="CustomShape 27"/>
              <p:cNvSpPr/>
              <p:nvPr/>
            </p:nvSpPr>
            <p:spPr>
              <a:xfrm>
                <a:off x="3849480" y="1052640"/>
                <a:ext cx="1983600" cy="692640"/>
              </a:xfrm>
              <a:prstGeom prst="rect">
                <a:avLst/>
              </a:prstGeom>
              <a:solidFill>
                <a:srgbClr val="ffffff">
                  <a:alpha val="7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GB" sz="16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Building Blocks (Function and Terminal Sets)</a:t>
                </a:r>
                <a:endParaRPr b="0" lang="en-GB" sz="1600" spc="-1" strike="noStrike">
                  <a:latin typeface="Arial"/>
                </a:endParaRPr>
              </a:p>
            </p:txBody>
          </p:sp>
        </p:grpSp>
        <p:sp>
          <p:nvSpPr>
            <p:cNvPr id="370" name="CustomShape 28"/>
            <p:cNvSpPr/>
            <p:nvPr/>
          </p:nvSpPr>
          <p:spPr>
            <a:xfrm>
              <a:off x="5911200" y="2238840"/>
              <a:ext cx="1149120" cy="924840"/>
            </a:xfrm>
            <a:prstGeom prst="flowChartMultidocument">
              <a:avLst/>
            </a:prstGeom>
            <a:solidFill>
              <a:srgbClr val="009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600" spc="-1" strike="noStrike">
                  <a:solidFill>
                    <a:srgbClr val="ffffff"/>
                  </a:solidFill>
                  <a:latin typeface="Arial"/>
                  <a:ea typeface="Arial"/>
                </a:rPr>
                <a:t>CondorGP Setups</a:t>
              </a:r>
              <a:endParaRPr b="0" lang="en-GB" sz="1600" spc="-1" strike="noStrike">
                <a:latin typeface="Arial"/>
              </a:endParaRPr>
            </a:p>
          </p:txBody>
        </p:sp>
        <p:sp>
          <p:nvSpPr>
            <p:cNvPr id="371" name="CustomShape 29"/>
            <p:cNvSpPr/>
            <p:nvPr/>
          </p:nvSpPr>
          <p:spPr>
            <a:xfrm>
              <a:off x="3947040" y="1912680"/>
              <a:ext cx="1788480" cy="629280"/>
            </a:xfrm>
            <a:prstGeom prst="flowChartPreparation">
              <a:avLst/>
            </a:prstGeom>
            <a:solidFill>
              <a:srgbClr val="6ca8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600" spc="-1" strike="noStrike">
                  <a:solidFill>
                    <a:srgbClr val="ffffff"/>
                  </a:solidFill>
                  <a:latin typeface="Arial"/>
                  <a:ea typeface="Arial"/>
                </a:rPr>
                <a:t>Syntax and Parameters</a:t>
              </a:r>
              <a:endParaRPr b="0" lang="en-GB" sz="1600" spc="-1" strike="noStrike">
                <a:latin typeface="Arial"/>
              </a:endParaRPr>
            </a:p>
          </p:txBody>
        </p:sp>
        <p:sp>
          <p:nvSpPr>
            <p:cNvPr id="372" name="CustomShape 30"/>
            <p:cNvSpPr/>
            <p:nvPr/>
          </p:nvSpPr>
          <p:spPr>
            <a:xfrm>
              <a:off x="4456800" y="3186720"/>
              <a:ext cx="3175560" cy="5032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f59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" name="CustomShape 31"/>
            <p:cNvSpPr/>
            <p:nvPr/>
          </p:nvSpPr>
          <p:spPr>
            <a:xfrm>
              <a:off x="4185720" y="2720880"/>
              <a:ext cx="1149120" cy="924840"/>
            </a:xfrm>
            <a:prstGeom prst="flowChartMultidocumen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600" spc="-1" strike="noStrike">
                  <a:solidFill>
                    <a:srgbClr val="ffffff"/>
                  </a:solidFill>
                  <a:latin typeface="Arial"/>
                  <a:ea typeface="Arial"/>
                </a:rPr>
                <a:t>Parameters</a:t>
              </a:r>
              <a:endParaRPr b="0" lang="en-GB" sz="1600" spc="-1" strike="noStrike">
                <a:latin typeface="Arial"/>
              </a:endParaRPr>
            </a:p>
          </p:txBody>
        </p:sp>
        <p:sp>
          <p:nvSpPr>
            <p:cNvPr id="374" name="CustomShape 32"/>
            <p:cNvSpPr/>
            <p:nvPr/>
          </p:nvSpPr>
          <p:spPr>
            <a:xfrm flipH="1">
              <a:off x="4840560" y="1745640"/>
              <a:ext cx="360" cy="166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5" name="CustomShape 33"/>
            <p:cNvSpPr/>
            <p:nvPr/>
          </p:nvSpPr>
          <p:spPr>
            <a:xfrm flipH="1" flipV="1">
              <a:off x="5474160" y="2449800"/>
              <a:ext cx="435960" cy="250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6" name="CustomShape 34"/>
            <p:cNvSpPr/>
            <p:nvPr/>
          </p:nvSpPr>
          <p:spPr>
            <a:xfrm flipH="1">
              <a:off x="4839480" y="2542320"/>
              <a:ext cx="1440" cy="178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" name="CustomShape 35"/>
            <p:cNvSpPr/>
            <p:nvPr/>
          </p:nvSpPr>
          <p:spPr>
            <a:xfrm flipH="1">
              <a:off x="4676760" y="3611160"/>
              <a:ext cx="3600" cy="192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8" name="CustomShape 36"/>
            <p:cNvSpPr/>
            <p:nvPr/>
          </p:nvSpPr>
          <p:spPr>
            <a:xfrm>
              <a:off x="4712400" y="5118480"/>
              <a:ext cx="2665800" cy="742680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ffffff"/>
                  </a:solidFill>
                  <a:latin typeface="Arial"/>
                  <a:ea typeface="Arial"/>
                </a:rPr>
                <a:t>Checkpointed Population, Fitness and Resource data</a:t>
              </a: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379" name="CustomShape 37"/>
            <p:cNvSpPr/>
            <p:nvPr/>
          </p:nvSpPr>
          <p:spPr>
            <a:xfrm>
              <a:off x="4676760" y="5080320"/>
              <a:ext cx="302040" cy="408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0" name="CustomShape 38"/>
            <p:cNvSpPr/>
            <p:nvPr/>
          </p:nvSpPr>
          <p:spPr>
            <a:xfrm flipH="1">
              <a:off x="5334480" y="2701440"/>
              <a:ext cx="575640" cy="481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81" name="CustomShape 39"/>
          <p:cNvSpPr/>
          <p:nvPr/>
        </p:nvSpPr>
        <p:spPr>
          <a:xfrm>
            <a:off x="669600" y="1340640"/>
            <a:ext cx="3175560" cy="45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GB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f596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2b3180"/>
                </a:solidFill>
                <a:latin typeface="Arial"/>
                <a:ea typeface="Open Sans"/>
              </a:rPr>
              <a:t>This shows Phase 1, the MVP. Later Phases add functionality</a:t>
            </a: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f596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2b3180"/>
                </a:solidFill>
                <a:latin typeface="Arial"/>
                <a:ea typeface="Open Sans"/>
              </a:rPr>
              <a:t>Phase 1 MVP is evolution with data recording, excluding, for example, the Living Cells</a:t>
            </a: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f596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2b3180"/>
                </a:solidFill>
                <a:latin typeface="Arial"/>
                <a:ea typeface="Open Sans"/>
              </a:rPr>
              <a:t>Phase 1 shows viability in external processing, e.g. AWS, and therefore achieve builds and serialisation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 flipH="1" flipV="1">
            <a:off x="5645880" y="1738800"/>
            <a:ext cx="264960" cy="96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41"/>
          <p:cNvSpPr/>
          <p:nvPr/>
        </p:nvSpPr>
        <p:spPr>
          <a:xfrm>
            <a:off x="6158520" y="591120"/>
            <a:ext cx="8852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Setups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84" name="CustomShape 42"/>
          <p:cNvSpPr/>
          <p:nvPr/>
        </p:nvSpPr>
        <p:spPr>
          <a:xfrm>
            <a:off x="278280" y="542880"/>
            <a:ext cx="875160" cy="875160"/>
          </a:xfrm>
          <a:prstGeom prst="teardrop">
            <a:avLst>
              <a:gd name="adj" fmla="val 100000"/>
            </a:avLst>
          </a:prstGeom>
          <a:solidFill>
            <a:srgbClr val="2b3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Calibri"/>
              </a:rPr>
              <a:t>Run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Calibri"/>
              </a:rPr>
              <a:t>Eyrie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High Level Design - outline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1809720" y="1325520"/>
            <a:ext cx="5966640" cy="33948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CondorGP Data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190440" y="2662200"/>
            <a:ext cx="1468440" cy="8524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222221"/>
                </a:solidFill>
                <a:latin typeface="Arial"/>
                <a:ea typeface="Arial"/>
              </a:rPr>
              <a:t>Definition of all key characteristics</a:t>
            </a:r>
            <a:endParaRPr b="0" lang="en-GB" sz="1050" spc="-1" strike="noStrike">
              <a:latin typeface="Arial"/>
            </a:endParaRPr>
          </a:p>
        </p:txBody>
      </p:sp>
      <p:grpSp>
        <p:nvGrpSpPr>
          <p:cNvPr id="388" name="Group 4"/>
          <p:cNvGrpSpPr/>
          <p:nvPr/>
        </p:nvGrpSpPr>
        <p:grpSpPr>
          <a:xfrm>
            <a:off x="209520" y="1737720"/>
            <a:ext cx="8657640" cy="3920760"/>
            <a:chOff x="209520" y="1737720"/>
            <a:chExt cx="8657640" cy="3920760"/>
          </a:xfrm>
        </p:grpSpPr>
        <p:sp>
          <p:nvSpPr>
            <p:cNvPr id="389" name="Line 5"/>
            <p:cNvSpPr/>
            <p:nvPr/>
          </p:nvSpPr>
          <p:spPr>
            <a:xfrm>
              <a:off x="209520" y="1737720"/>
              <a:ext cx="8657640" cy="0"/>
            </a:xfrm>
            <a:prstGeom prst="line">
              <a:avLst/>
            </a:prstGeom>
            <a:ln>
              <a:solidFill>
                <a:srgbClr val="29aaa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0" name="Line 6"/>
            <p:cNvSpPr/>
            <p:nvPr/>
          </p:nvSpPr>
          <p:spPr>
            <a:xfrm>
              <a:off x="209520" y="2570760"/>
              <a:ext cx="8657640" cy="0"/>
            </a:xfrm>
            <a:prstGeom prst="line">
              <a:avLst/>
            </a:prstGeom>
            <a:ln>
              <a:solidFill>
                <a:srgbClr val="29aaa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1" name="Line 7"/>
            <p:cNvSpPr/>
            <p:nvPr/>
          </p:nvSpPr>
          <p:spPr>
            <a:xfrm>
              <a:off x="209520" y="3575520"/>
              <a:ext cx="8657640" cy="0"/>
            </a:xfrm>
            <a:prstGeom prst="line">
              <a:avLst/>
            </a:prstGeom>
            <a:ln>
              <a:solidFill>
                <a:srgbClr val="29aaa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2" name="Line 8"/>
            <p:cNvSpPr/>
            <p:nvPr/>
          </p:nvSpPr>
          <p:spPr>
            <a:xfrm>
              <a:off x="209520" y="5658480"/>
              <a:ext cx="8657640" cy="0"/>
            </a:xfrm>
            <a:prstGeom prst="line">
              <a:avLst/>
            </a:prstGeom>
            <a:ln>
              <a:solidFill>
                <a:srgbClr val="29aaa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3" name="Line 9"/>
            <p:cNvSpPr/>
            <p:nvPr/>
          </p:nvSpPr>
          <p:spPr>
            <a:xfrm>
              <a:off x="209520" y="4643280"/>
              <a:ext cx="8657640" cy="0"/>
            </a:xfrm>
            <a:prstGeom prst="line">
              <a:avLst/>
            </a:prstGeom>
            <a:ln>
              <a:solidFill>
                <a:srgbClr val="29aaa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94" name="CustomShape 10"/>
          <p:cNvSpPr/>
          <p:nvPr/>
        </p:nvSpPr>
        <p:spPr>
          <a:xfrm>
            <a:off x="190440" y="1118520"/>
            <a:ext cx="1468440" cy="5464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222221"/>
                </a:solidFill>
                <a:latin typeface="Arial"/>
                <a:ea typeface="Arial"/>
              </a:rPr>
              <a:t>Data storage</a:t>
            </a:r>
            <a:endParaRPr b="0" lang="en-GB" sz="1050" spc="-1" strike="noStrike">
              <a:latin typeface="Arial"/>
            </a:endParaRPr>
          </a:p>
        </p:txBody>
      </p:sp>
      <p:sp>
        <p:nvSpPr>
          <p:cNvPr id="395" name="CustomShape 11"/>
          <p:cNvSpPr/>
          <p:nvPr/>
        </p:nvSpPr>
        <p:spPr>
          <a:xfrm>
            <a:off x="213840" y="1819440"/>
            <a:ext cx="1468440" cy="647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222221"/>
                </a:solidFill>
                <a:latin typeface="Arial"/>
                <a:ea typeface="Arial"/>
              </a:rPr>
              <a:t>Analysis of Results</a:t>
            </a:r>
            <a:endParaRPr b="0" lang="en-GB" sz="1050" spc="-1" strike="noStrike">
              <a:latin typeface="Arial"/>
            </a:endParaRPr>
          </a:p>
        </p:txBody>
      </p:sp>
      <p:sp>
        <p:nvSpPr>
          <p:cNvPr id="396" name="CustomShape 12"/>
          <p:cNvSpPr/>
          <p:nvPr/>
        </p:nvSpPr>
        <p:spPr>
          <a:xfrm>
            <a:off x="190440" y="3753360"/>
            <a:ext cx="1468440" cy="7408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222221"/>
                </a:solidFill>
                <a:latin typeface="Arial"/>
                <a:ea typeface="Arial"/>
              </a:rPr>
              <a:t>Evolution</a:t>
            </a:r>
            <a:endParaRPr b="0" lang="en-GB" sz="1050" spc="-1" strike="noStrike">
              <a:latin typeface="Arial"/>
            </a:endParaRPr>
          </a:p>
        </p:txBody>
      </p:sp>
      <p:sp>
        <p:nvSpPr>
          <p:cNvPr id="397" name="CustomShape 13"/>
          <p:cNvSpPr/>
          <p:nvPr/>
        </p:nvSpPr>
        <p:spPr>
          <a:xfrm>
            <a:off x="190440" y="4788360"/>
            <a:ext cx="1468440" cy="7408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222221"/>
                </a:solidFill>
                <a:latin typeface="Arial"/>
                <a:ea typeface="Arial"/>
              </a:rPr>
              <a:t>Evaluation </a:t>
            </a:r>
            <a:endParaRPr b="0" lang="en-GB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222221"/>
                </a:solidFill>
                <a:latin typeface="Arial"/>
                <a:ea typeface="Arial"/>
              </a:rPr>
              <a:t>using market data</a:t>
            </a:r>
            <a:endParaRPr b="0" lang="en-GB" sz="1050" spc="-1" strike="noStrike">
              <a:latin typeface="Arial"/>
            </a:endParaRPr>
          </a:p>
        </p:txBody>
      </p:sp>
      <p:sp>
        <p:nvSpPr>
          <p:cNvPr id="398" name="CustomShape 14"/>
          <p:cNvSpPr/>
          <p:nvPr/>
        </p:nvSpPr>
        <p:spPr>
          <a:xfrm>
            <a:off x="190440" y="5727600"/>
            <a:ext cx="1468440" cy="47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222221"/>
                </a:solidFill>
                <a:latin typeface="Arial"/>
                <a:ea typeface="Arial"/>
              </a:rPr>
              <a:t>Market Data</a:t>
            </a:r>
            <a:endParaRPr b="0" lang="en-GB" sz="1050" spc="-1" strike="noStrike">
              <a:latin typeface="Arial"/>
            </a:endParaRPr>
          </a:p>
        </p:txBody>
      </p:sp>
      <p:sp>
        <p:nvSpPr>
          <p:cNvPr id="399" name="CustomShape 15"/>
          <p:cNvSpPr/>
          <p:nvPr/>
        </p:nvSpPr>
        <p:spPr>
          <a:xfrm>
            <a:off x="2114280" y="5727600"/>
            <a:ext cx="1403640" cy="379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Historical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00" name="CustomShape 16"/>
          <p:cNvSpPr/>
          <p:nvPr/>
        </p:nvSpPr>
        <p:spPr>
          <a:xfrm>
            <a:off x="3840480" y="5727600"/>
            <a:ext cx="3935520" cy="379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Live data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01" name="CustomShape 17"/>
          <p:cNvSpPr/>
          <p:nvPr/>
        </p:nvSpPr>
        <p:spPr>
          <a:xfrm>
            <a:off x="2052720" y="935640"/>
            <a:ext cx="1468440" cy="2383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222221"/>
                </a:solidFill>
                <a:latin typeface="Arial"/>
                <a:ea typeface="Arial"/>
              </a:rPr>
              <a:t>1. Trading Strategies</a:t>
            </a:r>
            <a:endParaRPr b="0" lang="en-GB" sz="1050" spc="-1" strike="noStrike">
              <a:latin typeface="Arial"/>
            </a:endParaRPr>
          </a:p>
        </p:txBody>
      </p:sp>
      <p:sp>
        <p:nvSpPr>
          <p:cNvPr id="402" name="CustomShape 18"/>
          <p:cNvSpPr/>
          <p:nvPr/>
        </p:nvSpPr>
        <p:spPr>
          <a:xfrm>
            <a:off x="5964480" y="938520"/>
            <a:ext cx="1468440" cy="2383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222221"/>
                </a:solidFill>
                <a:latin typeface="Arial"/>
                <a:ea typeface="Arial"/>
              </a:rPr>
              <a:t>3. £ Trading</a:t>
            </a:r>
            <a:endParaRPr b="0" lang="en-GB" sz="1050" spc="-1" strike="noStrike">
              <a:latin typeface="Arial"/>
            </a:endParaRPr>
          </a:p>
        </p:txBody>
      </p:sp>
      <p:sp>
        <p:nvSpPr>
          <p:cNvPr id="403" name="CustomShape 19"/>
          <p:cNvSpPr/>
          <p:nvPr/>
        </p:nvSpPr>
        <p:spPr>
          <a:xfrm>
            <a:off x="7762680" y="1761480"/>
            <a:ext cx="330840" cy="178704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20"/>
          <p:cNvSpPr/>
          <p:nvPr/>
        </p:nvSpPr>
        <p:spPr>
          <a:xfrm>
            <a:off x="8026200" y="2212560"/>
            <a:ext cx="875160" cy="875160"/>
          </a:xfrm>
          <a:prstGeom prst="teardrop">
            <a:avLst>
              <a:gd name="adj" fmla="val 100000"/>
            </a:avLst>
          </a:prstGeom>
          <a:solidFill>
            <a:srgbClr val="2b3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Eyrie Review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05" name="CustomShape 21"/>
          <p:cNvSpPr/>
          <p:nvPr/>
        </p:nvSpPr>
        <p:spPr>
          <a:xfrm>
            <a:off x="7762680" y="3601080"/>
            <a:ext cx="330840" cy="20574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22"/>
          <p:cNvSpPr/>
          <p:nvPr/>
        </p:nvSpPr>
        <p:spPr>
          <a:xfrm>
            <a:off x="7991640" y="4192200"/>
            <a:ext cx="875160" cy="875160"/>
          </a:xfrm>
          <a:prstGeom prst="teardrop">
            <a:avLst>
              <a:gd name="adj" fmla="val 100000"/>
            </a:avLst>
          </a:prstGeom>
          <a:solidFill>
            <a:srgbClr val="2b3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Calibri"/>
              </a:rPr>
              <a:t>Run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Calibri"/>
              </a:rPr>
              <a:t>Eyrie</a:t>
            </a:r>
            <a:endParaRPr b="0" lang="en-GB" sz="1400" spc="-1" strike="noStrike">
              <a:latin typeface="Arial"/>
            </a:endParaRPr>
          </a:p>
        </p:txBody>
      </p:sp>
      <p:grpSp>
        <p:nvGrpSpPr>
          <p:cNvPr id="407" name="Group 23"/>
          <p:cNvGrpSpPr/>
          <p:nvPr/>
        </p:nvGrpSpPr>
        <p:grpSpPr>
          <a:xfrm>
            <a:off x="1631160" y="1433160"/>
            <a:ext cx="2426760" cy="4185000"/>
            <a:chOff x="1631160" y="1433160"/>
            <a:chExt cx="2426760" cy="4185000"/>
          </a:xfrm>
        </p:grpSpPr>
        <p:grpSp>
          <p:nvGrpSpPr>
            <p:cNvPr id="408" name="Group 24"/>
            <p:cNvGrpSpPr/>
            <p:nvPr/>
          </p:nvGrpSpPr>
          <p:grpSpPr>
            <a:xfrm>
              <a:off x="2113560" y="1794600"/>
              <a:ext cx="1479600" cy="3823560"/>
              <a:chOff x="2113560" y="1794600"/>
              <a:chExt cx="1479600" cy="3823560"/>
            </a:xfrm>
          </p:grpSpPr>
          <p:sp>
            <p:nvSpPr>
              <p:cNvPr id="409" name="CustomShape 25"/>
              <p:cNvSpPr/>
              <p:nvPr/>
            </p:nvSpPr>
            <p:spPr>
              <a:xfrm>
                <a:off x="2124360" y="1794600"/>
                <a:ext cx="1403640" cy="68076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100" spc="-1" strike="noStrike">
                    <a:solidFill>
                      <a:srgbClr val="ffffff"/>
                    </a:solidFill>
                    <a:latin typeface="Arial"/>
                    <a:ea typeface="Arial"/>
                  </a:rPr>
                  <a:t>Analysis: Trading </a:t>
                </a:r>
                <a:endParaRPr b="0" lang="en-GB" sz="11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GB" sz="1100" spc="-1" strike="noStrike">
                    <a:solidFill>
                      <a:srgbClr val="ffffff"/>
                    </a:solidFill>
                    <a:latin typeface="Arial"/>
                    <a:ea typeface="Arial"/>
                  </a:rPr>
                  <a:t>Strategies</a:t>
                </a:r>
                <a:endParaRPr b="0" lang="en-GB" sz="11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100" spc="-1" strike="noStrike">
                  <a:latin typeface="Arial"/>
                </a:endParaRPr>
              </a:p>
            </p:txBody>
          </p:sp>
          <p:sp>
            <p:nvSpPr>
              <p:cNvPr id="410" name="CustomShape 26"/>
              <p:cNvSpPr/>
              <p:nvPr/>
            </p:nvSpPr>
            <p:spPr>
              <a:xfrm>
                <a:off x="3051000" y="2195640"/>
                <a:ext cx="503640" cy="26532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222221"/>
                    </a:solidFill>
                    <a:latin typeface="Arial"/>
                    <a:ea typeface="Arial"/>
                  </a:rPr>
                  <a:t>1.1</a:t>
                </a:r>
                <a:endParaRPr b="0" lang="en-GB" sz="1200" spc="-1" strike="noStrike">
                  <a:latin typeface="Arial"/>
                </a:endParaRPr>
              </a:p>
            </p:txBody>
          </p:sp>
          <p:grpSp>
            <p:nvGrpSpPr>
              <p:cNvPr id="411" name="Group 27"/>
              <p:cNvGrpSpPr/>
              <p:nvPr/>
            </p:nvGrpSpPr>
            <p:grpSpPr>
              <a:xfrm>
                <a:off x="2113560" y="2649600"/>
                <a:ext cx="1436040" cy="852480"/>
                <a:chOff x="2113560" y="2649600"/>
                <a:chExt cx="1436040" cy="852480"/>
              </a:xfrm>
            </p:grpSpPr>
            <p:sp>
              <p:nvSpPr>
                <p:cNvPr id="412" name="CustomShape 28"/>
                <p:cNvSpPr/>
                <p:nvPr/>
              </p:nvSpPr>
              <p:spPr>
                <a:xfrm>
                  <a:off x="2113560" y="2649600"/>
                  <a:ext cx="1403640" cy="85248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GB" sz="1100" spc="-1" strike="noStrike">
                      <a:solidFill>
                        <a:srgbClr val="ffffff"/>
                      </a:solidFill>
                      <a:latin typeface="Arial"/>
                      <a:ea typeface="Arial"/>
                    </a:rPr>
                    <a:t>Setup: Trading </a:t>
                  </a:r>
                  <a:endParaRPr b="0" lang="en-GB" sz="11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</a:pPr>
                  <a:r>
                    <a:rPr b="0" lang="en-GB" sz="1100" spc="-1" strike="noStrike">
                      <a:solidFill>
                        <a:srgbClr val="ffffff"/>
                      </a:solidFill>
                      <a:latin typeface="Arial"/>
                      <a:ea typeface="Arial"/>
                    </a:rPr>
                    <a:t>Strategies</a:t>
                  </a:r>
                  <a:endParaRPr b="0" lang="en-GB" sz="11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</a:pPr>
                  <a:endParaRPr b="0" lang="en-GB" sz="11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</a:pPr>
                  <a:endParaRPr b="0" lang="en-GB" sz="1100" spc="-1" strike="noStrike">
                    <a:latin typeface="Arial"/>
                  </a:endParaRPr>
                </a:p>
              </p:txBody>
            </p:sp>
            <p:sp>
              <p:nvSpPr>
                <p:cNvPr id="413" name="CustomShape 29"/>
                <p:cNvSpPr/>
                <p:nvPr/>
              </p:nvSpPr>
              <p:spPr>
                <a:xfrm>
                  <a:off x="3045960" y="3222000"/>
                  <a:ext cx="503640" cy="26532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GB" sz="1200" spc="-1" strike="noStrike">
                      <a:solidFill>
                        <a:srgbClr val="222221"/>
                      </a:solidFill>
                      <a:latin typeface="Arial"/>
                      <a:ea typeface="Arial"/>
                    </a:rPr>
                    <a:t>1.2</a:t>
                  </a:r>
                  <a:endParaRPr b="0" lang="en-GB" sz="1200" spc="-1" strike="noStrike">
                    <a:latin typeface="Arial"/>
                  </a:endParaRPr>
                </a:p>
              </p:txBody>
            </p:sp>
            <p:grpSp>
              <p:nvGrpSpPr>
                <p:cNvPr id="414" name="Group 30"/>
                <p:cNvGrpSpPr/>
                <p:nvPr/>
              </p:nvGrpSpPr>
              <p:grpSpPr>
                <a:xfrm>
                  <a:off x="2216160" y="3076200"/>
                  <a:ext cx="807840" cy="322560"/>
                  <a:chOff x="2216160" y="3076200"/>
                  <a:chExt cx="807840" cy="322560"/>
                </a:xfrm>
              </p:grpSpPr>
              <p:grpSp>
                <p:nvGrpSpPr>
                  <p:cNvPr id="415" name="Group 31"/>
                  <p:cNvGrpSpPr/>
                  <p:nvPr/>
                </p:nvGrpSpPr>
                <p:grpSpPr>
                  <a:xfrm>
                    <a:off x="2240640" y="3076200"/>
                    <a:ext cx="767520" cy="212760"/>
                    <a:chOff x="2240640" y="3076200"/>
                    <a:chExt cx="767520" cy="212760"/>
                  </a:xfrm>
                </p:grpSpPr>
                <p:grpSp>
                  <p:nvGrpSpPr>
                    <p:cNvPr id="416" name="Group 32"/>
                    <p:cNvGrpSpPr/>
                    <p:nvPr/>
                  </p:nvGrpSpPr>
                  <p:grpSpPr>
                    <a:xfrm>
                      <a:off x="2795400" y="3076200"/>
                      <a:ext cx="212760" cy="207000"/>
                      <a:chOff x="2795400" y="3076200"/>
                      <a:chExt cx="212760" cy="207000"/>
                    </a:xfrm>
                  </p:grpSpPr>
                  <p:sp>
                    <p:nvSpPr>
                      <p:cNvPr id="417" name="CustomShape 33"/>
                      <p:cNvSpPr/>
                      <p:nvPr/>
                    </p:nvSpPr>
                    <p:spPr>
                      <a:xfrm rot="5400000">
                        <a:off x="2904840" y="307332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2b318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418" name="CustomShape 34"/>
                      <p:cNvSpPr/>
                      <p:nvPr/>
                    </p:nvSpPr>
                    <p:spPr>
                      <a:xfrm rot="5400000">
                        <a:off x="2869200" y="310860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2b318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419" name="CustomShape 35"/>
                      <p:cNvSpPr/>
                      <p:nvPr/>
                    </p:nvSpPr>
                    <p:spPr>
                      <a:xfrm rot="5400000">
                        <a:off x="2833560" y="314424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2b318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420" name="CustomShape 36"/>
                      <p:cNvSpPr/>
                      <p:nvPr/>
                    </p:nvSpPr>
                    <p:spPr>
                      <a:xfrm rot="5400000">
                        <a:off x="2797920" y="317988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2b318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</p:grpSp>
                <p:grpSp>
                  <p:nvGrpSpPr>
                    <p:cNvPr id="421" name="Group 37"/>
                    <p:cNvGrpSpPr/>
                    <p:nvPr/>
                  </p:nvGrpSpPr>
                  <p:grpSpPr>
                    <a:xfrm>
                      <a:off x="2610720" y="3076200"/>
                      <a:ext cx="212400" cy="207000"/>
                      <a:chOff x="2610720" y="3076200"/>
                      <a:chExt cx="212400" cy="207000"/>
                    </a:xfrm>
                  </p:grpSpPr>
                  <p:sp>
                    <p:nvSpPr>
                      <p:cNvPr id="422" name="CustomShape 38"/>
                      <p:cNvSpPr/>
                      <p:nvPr/>
                    </p:nvSpPr>
                    <p:spPr>
                      <a:xfrm rot="5400000">
                        <a:off x="2719800" y="307332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423" name="CustomShape 39"/>
                      <p:cNvSpPr/>
                      <p:nvPr/>
                    </p:nvSpPr>
                    <p:spPr>
                      <a:xfrm rot="5400000">
                        <a:off x="2684160" y="310860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424" name="CustomShape 40"/>
                      <p:cNvSpPr/>
                      <p:nvPr/>
                    </p:nvSpPr>
                    <p:spPr>
                      <a:xfrm rot="5400000">
                        <a:off x="2648520" y="314424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425" name="CustomShape 41"/>
                      <p:cNvSpPr/>
                      <p:nvPr/>
                    </p:nvSpPr>
                    <p:spPr>
                      <a:xfrm rot="5400000">
                        <a:off x="2613240" y="317988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</p:grpSp>
                <p:grpSp>
                  <p:nvGrpSpPr>
                    <p:cNvPr id="426" name="Group 42"/>
                    <p:cNvGrpSpPr/>
                    <p:nvPr/>
                  </p:nvGrpSpPr>
                  <p:grpSpPr>
                    <a:xfrm>
                      <a:off x="2425680" y="3081960"/>
                      <a:ext cx="212400" cy="207000"/>
                      <a:chOff x="2425680" y="3081960"/>
                      <a:chExt cx="212400" cy="207000"/>
                    </a:xfrm>
                  </p:grpSpPr>
                  <p:sp>
                    <p:nvSpPr>
                      <p:cNvPr id="427" name="CustomShape 43"/>
                      <p:cNvSpPr/>
                      <p:nvPr/>
                    </p:nvSpPr>
                    <p:spPr>
                      <a:xfrm rot="5400000">
                        <a:off x="2534760" y="307908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428" name="CustomShape 44"/>
                      <p:cNvSpPr/>
                      <p:nvPr/>
                    </p:nvSpPr>
                    <p:spPr>
                      <a:xfrm rot="5400000">
                        <a:off x="2499480" y="311472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429" name="CustomShape 45"/>
                      <p:cNvSpPr/>
                      <p:nvPr/>
                    </p:nvSpPr>
                    <p:spPr>
                      <a:xfrm rot="5400000">
                        <a:off x="2463840" y="315000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430" name="CustomShape 46"/>
                      <p:cNvSpPr/>
                      <p:nvPr/>
                    </p:nvSpPr>
                    <p:spPr>
                      <a:xfrm rot="5400000">
                        <a:off x="2428200" y="318564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</p:grpSp>
                <p:grpSp>
                  <p:nvGrpSpPr>
                    <p:cNvPr id="431" name="Group 47"/>
                    <p:cNvGrpSpPr/>
                    <p:nvPr/>
                  </p:nvGrpSpPr>
                  <p:grpSpPr>
                    <a:xfrm>
                      <a:off x="2240640" y="3076200"/>
                      <a:ext cx="212760" cy="207000"/>
                      <a:chOff x="2240640" y="3076200"/>
                      <a:chExt cx="212760" cy="207000"/>
                    </a:xfrm>
                  </p:grpSpPr>
                  <p:sp>
                    <p:nvSpPr>
                      <p:cNvPr id="432" name="CustomShape 48"/>
                      <p:cNvSpPr/>
                      <p:nvPr/>
                    </p:nvSpPr>
                    <p:spPr>
                      <a:xfrm rot="5400000">
                        <a:off x="2350080" y="307332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93d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433" name="CustomShape 49"/>
                      <p:cNvSpPr/>
                      <p:nvPr/>
                    </p:nvSpPr>
                    <p:spPr>
                      <a:xfrm rot="5400000">
                        <a:off x="2314440" y="310860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93d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434" name="CustomShape 50"/>
                      <p:cNvSpPr/>
                      <p:nvPr/>
                    </p:nvSpPr>
                    <p:spPr>
                      <a:xfrm rot="5400000">
                        <a:off x="2278800" y="314424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93d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435" name="CustomShape 51"/>
                      <p:cNvSpPr/>
                      <p:nvPr/>
                    </p:nvSpPr>
                    <p:spPr>
                      <a:xfrm rot="5400000">
                        <a:off x="2243160" y="317988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93d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</p:grpSp>
              </p:grpSp>
              <p:sp>
                <p:nvSpPr>
                  <p:cNvPr id="436" name="CustomShape 52"/>
                  <p:cNvSpPr/>
                  <p:nvPr/>
                </p:nvSpPr>
                <p:spPr>
                  <a:xfrm flipH="1" rot="5400000">
                    <a:off x="2547720" y="2922480"/>
                    <a:ext cx="144720" cy="807840"/>
                  </a:xfrm>
                  <a:prstGeom prst="leftBrace">
                    <a:avLst>
                      <a:gd name="adj1" fmla="val 8333"/>
                      <a:gd name="adj2" fmla="val 50000"/>
                    </a:avLst>
                  </a:prstGeom>
                  <a:noFill/>
                  <a:ln w="57240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grpSp>
            <p:nvGrpSpPr>
              <p:cNvPr id="437" name="Group 53"/>
              <p:cNvGrpSpPr/>
              <p:nvPr/>
            </p:nvGrpSpPr>
            <p:grpSpPr>
              <a:xfrm>
                <a:off x="2126880" y="3625560"/>
                <a:ext cx="1466280" cy="1992600"/>
                <a:chOff x="2126880" y="3625560"/>
                <a:chExt cx="1466280" cy="1992600"/>
              </a:xfrm>
            </p:grpSpPr>
            <p:sp>
              <p:nvSpPr>
                <p:cNvPr id="438" name="CustomShape 54"/>
                <p:cNvSpPr/>
                <p:nvPr/>
              </p:nvSpPr>
              <p:spPr>
                <a:xfrm>
                  <a:off x="2127240" y="3625560"/>
                  <a:ext cx="1403640" cy="1992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0" rIns="0" tIns="0" bIns="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GB" sz="1100" spc="-1" strike="noStrike">
                      <a:solidFill>
                        <a:srgbClr val="ffffff"/>
                      </a:solidFill>
                      <a:latin typeface="Arial"/>
                      <a:ea typeface="Arial"/>
                    </a:rPr>
                    <a:t>Evolution: Trading Strategies</a:t>
                  </a:r>
                  <a:endParaRPr b="0" lang="en-GB" sz="11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</a:pPr>
                  <a:endParaRPr b="0" lang="en-GB" sz="11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</a:pPr>
                  <a:endParaRPr b="0" lang="en-GB" sz="11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</a:pPr>
                  <a:endParaRPr b="0" lang="en-GB" sz="11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</a:pPr>
                  <a:endParaRPr b="0" lang="en-GB" sz="11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</a:pPr>
                  <a:endParaRPr b="0" lang="en-GB" sz="11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</a:pPr>
                  <a:r>
                    <a:rPr b="0" lang="en-GB" sz="1100" spc="-1" strike="noStrike">
                      <a:solidFill>
                        <a:srgbClr val="ffffff"/>
                      </a:solidFill>
                      <a:latin typeface="Arial"/>
                      <a:ea typeface="Arial"/>
                    </a:rPr>
                    <a:t>Evaluation: Trading </a:t>
                  </a:r>
                  <a:endParaRPr b="0" lang="en-GB" sz="11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</a:pPr>
                  <a:r>
                    <a:rPr b="0" lang="en-GB" sz="1100" spc="-1" strike="noStrike">
                      <a:solidFill>
                        <a:srgbClr val="ffffff"/>
                      </a:solidFill>
                      <a:latin typeface="Arial"/>
                      <a:ea typeface="Arial"/>
                    </a:rPr>
                    <a:t>Strategies</a:t>
                  </a:r>
                  <a:endParaRPr b="0" lang="en-GB" sz="11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</a:pPr>
                  <a:endParaRPr b="0" lang="en-GB" sz="11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</a:pPr>
                  <a:endParaRPr b="0" lang="en-GB" sz="1100" spc="-1" strike="noStrike">
                    <a:latin typeface="Arial"/>
                  </a:endParaRPr>
                </a:p>
              </p:txBody>
            </p:sp>
            <p:sp>
              <p:nvSpPr>
                <p:cNvPr id="439" name="CustomShape 55"/>
                <p:cNvSpPr/>
                <p:nvPr/>
              </p:nvSpPr>
              <p:spPr>
                <a:xfrm>
                  <a:off x="3053520" y="4341240"/>
                  <a:ext cx="539640" cy="26532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GB" sz="1200" spc="-1" strike="noStrike">
                      <a:solidFill>
                        <a:srgbClr val="222221"/>
                      </a:solidFill>
                      <a:latin typeface="Arial"/>
                      <a:ea typeface="Arial"/>
                    </a:rPr>
                    <a:t>1.3a</a:t>
                  </a:r>
                  <a:endParaRPr b="0" lang="en-GB" sz="1200" spc="-1" strike="noStrike">
                    <a:latin typeface="Arial"/>
                  </a:endParaRPr>
                </a:p>
              </p:txBody>
            </p:sp>
            <p:pic>
              <p:nvPicPr>
                <p:cNvPr id="440" name="Picture 190" descr=""/>
                <p:cNvPicPr/>
                <p:nvPr/>
              </p:nvPicPr>
              <p:blipFill>
                <a:blip r:embed="rId1"/>
                <a:stretch/>
              </p:blipFill>
              <p:spPr>
                <a:xfrm>
                  <a:off x="2241360" y="5223240"/>
                  <a:ext cx="544680" cy="31824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441" name="CustomShape 56"/>
                <p:cNvSpPr/>
                <p:nvPr/>
              </p:nvSpPr>
              <p:spPr>
                <a:xfrm>
                  <a:off x="3053520" y="5342760"/>
                  <a:ext cx="539640" cy="26532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GB" sz="1200" spc="-1" strike="noStrike">
                      <a:solidFill>
                        <a:srgbClr val="222221"/>
                      </a:solidFill>
                      <a:latin typeface="Arial"/>
                      <a:ea typeface="Arial"/>
                    </a:rPr>
                    <a:t>1.3b</a:t>
                  </a:r>
                  <a:endParaRPr b="0" lang="en-GB" sz="1200" spc="-1" strike="noStrike">
                    <a:latin typeface="Arial"/>
                  </a:endParaRPr>
                </a:p>
              </p:txBody>
            </p:sp>
            <p:sp>
              <p:nvSpPr>
                <p:cNvPr id="442" name="Line 57"/>
                <p:cNvSpPr/>
                <p:nvPr/>
              </p:nvSpPr>
              <p:spPr>
                <a:xfrm>
                  <a:off x="2126880" y="4640400"/>
                  <a:ext cx="1404000" cy="0"/>
                </a:xfrm>
                <a:prstGeom prst="line">
                  <a:avLst/>
                </a:prstGeom>
                <a:ln w="41400">
                  <a:solidFill>
                    <a:schemeClr val="bg1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grpSp>
              <p:nvGrpSpPr>
                <p:cNvPr id="443" name="Group 58"/>
                <p:cNvGrpSpPr/>
                <p:nvPr/>
              </p:nvGrpSpPr>
              <p:grpSpPr>
                <a:xfrm>
                  <a:off x="2222640" y="4008600"/>
                  <a:ext cx="653400" cy="810360"/>
                  <a:chOff x="2222640" y="4008600"/>
                  <a:chExt cx="653400" cy="810360"/>
                </a:xfrm>
              </p:grpSpPr>
              <p:grpSp>
                <p:nvGrpSpPr>
                  <p:cNvPr id="444" name="Group 59"/>
                  <p:cNvGrpSpPr/>
                  <p:nvPr/>
                </p:nvGrpSpPr>
                <p:grpSpPr>
                  <a:xfrm>
                    <a:off x="2371680" y="4461480"/>
                    <a:ext cx="354240" cy="357480"/>
                    <a:chOff x="2371680" y="4461480"/>
                    <a:chExt cx="354240" cy="357480"/>
                  </a:xfrm>
                </p:grpSpPr>
                <p:sp>
                  <p:nvSpPr>
                    <p:cNvPr id="445" name="CustomShape 60"/>
                    <p:cNvSpPr/>
                    <p:nvPr/>
                  </p:nvSpPr>
                  <p:spPr>
                    <a:xfrm rot="10800000">
                      <a:off x="2371680" y="4461840"/>
                      <a:ext cx="142200" cy="357120"/>
                    </a:xfrm>
                    <a:prstGeom prst="downArrow">
                      <a:avLst>
                        <a:gd name="adj1" fmla="val 41095"/>
                        <a:gd name="adj2" fmla="val 83394"/>
                      </a:avLst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46" name="CustomShape 61"/>
                    <p:cNvSpPr/>
                    <p:nvPr/>
                  </p:nvSpPr>
                  <p:spPr>
                    <a:xfrm>
                      <a:off x="2583720" y="4461480"/>
                      <a:ext cx="142200" cy="357120"/>
                    </a:xfrm>
                    <a:prstGeom prst="downArrow">
                      <a:avLst>
                        <a:gd name="adj1" fmla="val 41095"/>
                        <a:gd name="adj2" fmla="val 83394"/>
                      </a:avLst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47" name="Group 62"/>
                  <p:cNvGrpSpPr/>
                  <p:nvPr/>
                </p:nvGrpSpPr>
                <p:grpSpPr>
                  <a:xfrm>
                    <a:off x="2222640" y="4008600"/>
                    <a:ext cx="653400" cy="485280"/>
                    <a:chOff x="2222640" y="4008600"/>
                    <a:chExt cx="653400" cy="485280"/>
                  </a:xfrm>
                </p:grpSpPr>
                <p:grpSp>
                  <p:nvGrpSpPr>
                    <p:cNvPr id="448" name="Group 63"/>
                    <p:cNvGrpSpPr/>
                    <p:nvPr/>
                  </p:nvGrpSpPr>
                  <p:grpSpPr>
                    <a:xfrm>
                      <a:off x="2222640" y="4008600"/>
                      <a:ext cx="653400" cy="485280"/>
                      <a:chOff x="2222640" y="4008600"/>
                      <a:chExt cx="653400" cy="485280"/>
                    </a:xfrm>
                  </p:grpSpPr>
                  <p:sp>
                    <p:nvSpPr>
                      <p:cNvPr id="449" name="CustomShape 64"/>
                      <p:cNvSpPr/>
                      <p:nvPr/>
                    </p:nvSpPr>
                    <p:spPr>
                      <a:xfrm rot="5400000">
                        <a:off x="2155320" y="4075560"/>
                        <a:ext cx="485280" cy="3510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450" name="CustomShape 65"/>
                      <p:cNvSpPr/>
                      <p:nvPr/>
                    </p:nvSpPr>
                    <p:spPr>
                      <a:xfrm rot="16200000">
                        <a:off x="2457720" y="4075560"/>
                        <a:ext cx="485280" cy="3510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</p:grpSp>
                <p:grpSp>
                  <p:nvGrpSpPr>
                    <p:cNvPr id="451" name="Group 66"/>
                    <p:cNvGrpSpPr/>
                    <p:nvPr/>
                  </p:nvGrpSpPr>
                  <p:grpSpPr>
                    <a:xfrm>
                      <a:off x="2360880" y="4069440"/>
                      <a:ext cx="384840" cy="354240"/>
                      <a:chOff x="2360880" y="4069440"/>
                      <a:chExt cx="384840" cy="354240"/>
                    </a:xfrm>
                  </p:grpSpPr>
                  <p:pic>
                    <p:nvPicPr>
                      <p:cNvPr id="452" name="Picture 198" descr=""/>
                      <p:cNvPicPr/>
                      <p:nvPr/>
                    </p:nvPicPr>
                    <p:blipFill>
                      <a:blip r:embed="rId2"/>
                      <a:stretch/>
                    </p:blipFill>
                    <p:spPr>
                      <a:xfrm rot="5400000">
                        <a:off x="2376000" y="4053960"/>
                        <a:ext cx="354240" cy="38484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  <p:grpSp>
                    <p:nvGrpSpPr>
                      <p:cNvPr id="453" name="Group 67"/>
                      <p:cNvGrpSpPr/>
                      <p:nvPr/>
                    </p:nvGrpSpPr>
                    <p:grpSpPr>
                      <a:xfrm>
                        <a:off x="2382480" y="4165560"/>
                        <a:ext cx="329760" cy="192600"/>
                        <a:chOff x="2382480" y="4165560"/>
                        <a:chExt cx="329760" cy="192600"/>
                      </a:xfrm>
                    </p:grpSpPr>
                    <p:sp>
                      <p:nvSpPr>
                        <p:cNvPr id="454" name="CustomShape 68"/>
                        <p:cNvSpPr/>
                        <p:nvPr/>
                      </p:nvSpPr>
                      <p:spPr>
                        <a:xfrm rot="4633800">
                          <a:off x="2567880" y="4227840"/>
                          <a:ext cx="182160" cy="67320"/>
                        </a:xfrm>
                        <a:prstGeom prst="rightArrow">
                          <a:avLst>
                            <a:gd name="adj1" fmla="val 50000"/>
                            <a:gd name="adj2" fmla="val 131381"/>
                          </a:avLst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/>
                      </p:style>
                    </p:sp>
                    <p:sp>
                      <p:nvSpPr>
                        <p:cNvPr id="455" name="CustomShape 69"/>
                        <p:cNvSpPr/>
                        <p:nvPr/>
                      </p:nvSpPr>
                      <p:spPr>
                        <a:xfrm rot="4633800">
                          <a:off x="2456640" y="4227840"/>
                          <a:ext cx="182160" cy="67320"/>
                        </a:xfrm>
                        <a:prstGeom prst="rightArrow">
                          <a:avLst>
                            <a:gd name="adj1" fmla="val 50000"/>
                            <a:gd name="adj2" fmla="val 131381"/>
                          </a:avLst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/>
                      </p:style>
                    </p:sp>
                    <p:sp>
                      <p:nvSpPr>
                        <p:cNvPr id="456" name="CustomShape 70"/>
                        <p:cNvSpPr/>
                        <p:nvPr/>
                      </p:nvSpPr>
                      <p:spPr>
                        <a:xfrm rot="4633800">
                          <a:off x="2343960" y="4227840"/>
                          <a:ext cx="182160" cy="67320"/>
                        </a:xfrm>
                        <a:prstGeom prst="rightArrow">
                          <a:avLst>
                            <a:gd name="adj1" fmla="val 50000"/>
                            <a:gd name="adj2" fmla="val 131381"/>
                          </a:avLst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/>
                      </p:style>
                    </p:sp>
                  </p:grpSp>
                </p:grpSp>
              </p:grpSp>
            </p:grpSp>
          </p:grpSp>
        </p:grpSp>
        <p:grpSp>
          <p:nvGrpSpPr>
            <p:cNvPr id="457" name="Group 71"/>
            <p:cNvGrpSpPr/>
            <p:nvPr/>
          </p:nvGrpSpPr>
          <p:grpSpPr>
            <a:xfrm>
              <a:off x="1631160" y="1433160"/>
              <a:ext cx="2426760" cy="3072960"/>
              <a:chOff x="1631160" y="1433160"/>
              <a:chExt cx="2426760" cy="3072960"/>
            </a:xfrm>
          </p:grpSpPr>
          <p:sp>
            <p:nvSpPr>
              <p:cNvPr id="458" name="CustomShape 72"/>
              <p:cNvSpPr/>
              <p:nvPr/>
            </p:nvSpPr>
            <p:spPr>
              <a:xfrm flipH="1" rot="18900000">
                <a:off x="1962720" y="1863360"/>
                <a:ext cx="1226520" cy="1436040"/>
              </a:xfrm>
              <a:prstGeom prst="circularArrow">
                <a:avLst>
                  <a:gd name="adj1" fmla="val 9768"/>
                  <a:gd name="adj2" fmla="val 1142319"/>
                  <a:gd name="adj3" fmla="val 20725366"/>
                  <a:gd name="adj4" fmla="val 15615120"/>
                  <a:gd name="adj5" fmla="val 10094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9" name="CustomShape 73"/>
              <p:cNvSpPr/>
              <p:nvPr/>
            </p:nvSpPr>
            <p:spPr>
              <a:xfrm flipH="1" rot="18900000">
                <a:off x="1959120" y="2846520"/>
                <a:ext cx="1226520" cy="1436040"/>
              </a:xfrm>
              <a:prstGeom prst="circularArrow">
                <a:avLst>
                  <a:gd name="adj1" fmla="val 9768"/>
                  <a:gd name="adj2" fmla="val 1142319"/>
                  <a:gd name="adj3" fmla="val 20725366"/>
                  <a:gd name="adj4" fmla="val 15615120"/>
                  <a:gd name="adj5" fmla="val 10094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0" name="CustomShape 74"/>
              <p:cNvSpPr/>
              <p:nvPr/>
            </p:nvSpPr>
            <p:spPr>
              <a:xfrm flipV="1" rot="18900000">
                <a:off x="2503080" y="1656360"/>
                <a:ext cx="1226520" cy="1436040"/>
              </a:xfrm>
              <a:prstGeom prst="circularArrow">
                <a:avLst>
                  <a:gd name="adj1" fmla="val 9768"/>
                  <a:gd name="adj2" fmla="val 1142319"/>
                  <a:gd name="adj3" fmla="val 20725366"/>
                  <a:gd name="adj4" fmla="val 15615120"/>
                  <a:gd name="adj5" fmla="val 10094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1" name="CustomShape 75"/>
              <p:cNvSpPr/>
              <p:nvPr/>
            </p:nvSpPr>
            <p:spPr>
              <a:xfrm flipV="1" rot="18900000">
                <a:off x="2499120" y="2639160"/>
                <a:ext cx="1226520" cy="1436040"/>
              </a:xfrm>
              <a:prstGeom prst="circularArrow">
                <a:avLst>
                  <a:gd name="adj1" fmla="val 9768"/>
                  <a:gd name="adj2" fmla="val 1142319"/>
                  <a:gd name="adj3" fmla="val 20725366"/>
                  <a:gd name="adj4" fmla="val 15615120"/>
                  <a:gd name="adj5" fmla="val 10094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462" name="CustomShape 76"/>
          <p:cNvSpPr/>
          <p:nvPr/>
        </p:nvSpPr>
        <p:spPr>
          <a:xfrm>
            <a:off x="3913920" y="935640"/>
            <a:ext cx="1468440" cy="2383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222221"/>
                </a:solidFill>
                <a:latin typeface="Arial"/>
                <a:ea typeface="Arial"/>
              </a:rPr>
              <a:t>2. Paper Trading</a:t>
            </a:r>
            <a:endParaRPr b="0" lang="en-GB" sz="1050" spc="-1" strike="noStrike">
              <a:latin typeface="Arial"/>
            </a:endParaRPr>
          </a:p>
        </p:txBody>
      </p:sp>
      <p:sp>
        <p:nvSpPr>
          <p:cNvPr id="463" name="CustomShape 77"/>
          <p:cNvSpPr/>
          <p:nvPr/>
        </p:nvSpPr>
        <p:spPr>
          <a:xfrm>
            <a:off x="4599360" y="32709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78"/>
          <p:cNvSpPr/>
          <p:nvPr/>
        </p:nvSpPr>
        <p:spPr>
          <a:xfrm>
            <a:off x="3959280" y="1794600"/>
            <a:ext cx="1511640" cy="68076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ffffff"/>
                </a:solidFill>
                <a:latin typeface="Arial"/>
                <a:ea typeface="Arial"/>
              </a:rPr>
              <a:t>Analysis: 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ffffff"/>
                </a:solidFill>
                <a:latin typeface="Arial"/>
                <a:ea typeface="Arial"/>
              </a:rPr>
              <a:t>Paper Trading Living Cell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100" spc="-1" strike="noStrike">
              <a:latin typeface="Arial"/>
            </a:endParaRPr>
          </a:p>
        </p:txBody>
      </p:sp>
      <p:sp>
        <p:nvSpPr>
          <p:cNvPr id="465" name="CustomShape 79"/>
          <p:cNvSpPr/>
          <p:nvPr/>
        </p:nvSpPr>
        <p:spPr>
          <a:xfrm>
            <a:off x="4885920" y="2195640"/>
            <a:ext cx="503640" cy="265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222221"/>
                </a:solidFill>
                <a:latin typeface="Arial"/>
                <a:ea typeface="Arial"/>
              </a:rPr>
              <a:t>2.1</a:t>
            </a:r>
            <a:endParaRPr b="0" lang="en-GB" sz="1200" spc="-1" strike="noStrike">
              <a:latin typeface="Arial"/>
            </a:endParaRPr>
          </a:p>
        </p:txBody>
      </p:sp>
      <p:grpSp>
        <p:nvGrpSpPr>
          <p:cNvPr id="466" name="Group 80"/>
          <p:cNvGrpSpPr/>
          <p:nvPr/>
        </p:nvGrpSpPr>
        <p:grpSpPr>
          <a:xfrm>
            <a:off x="3948480" y="2649600"/>
            <a:ext cx="1511640" cy="852480"/>
            <a:chOff x="3948480" y="2649600"/>
            <a:chExt cx="1511640" cy="852480"/>
          </a:xfrm>
        </p:grpSpPr>
        <p:sp>
          <p:nvSpPr>
            <p:cNvPr id="467" name="CustomShape 81"/>
            <p:cNvSpPr/>
            <p:nvPr/>
          </p:nvSpPr>
          <p:spPr>
            <a:xfrm>
              <a:off x="3948480" y="2649600"/>
              <a:ext cx="1477440" cy="8524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100" spc="-1" strike="noStrike">
                  <a:solidFill>
                    <a:srgbClr val="ffffff"/>
                  </a:solidFill>
                  <a:latin typeface="Arial"/>
                  <a:ea typeface="Arial"/>
                </a:rPr>
                <a:t>Setup: Paper Trading Living Cell</a:t>
              </a:r>
              <a:endParaRPr b="0" lang="en-GB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100" spc="-1" strike="noStrike">
                <a:latin typeface="Arial"/>
              </a:endParaRPr>
            </a:p>
          </p:txBody>
        </p:sp>
        <p:sp>
          <p:nvSpPr>
            <p:cNvPr id="468" name="CustomShape 82"/>
            <p:cNvSpPr/>
            <p:nvPr/>
          </p:nvSpPr>
          <p:spPr>
            <a:xfrm>
              <a:off x="4929840" y="3222000"/>
              <a:ext cx="530280" cy="26532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200" spc="-1" strike="noStrike">
                  <a:solidFill>
                    <a:srgbClr val="222221"/>
                  </a:solidFill>
                  <a:latin typeface="Arial"/>
                  <a:ea typeface="Arial"/>
                </a:rPr>
                <a:t>2.2</a:t>
              </a:r>
              <a:endParaRPr b="0" lang="en-GB" sz="1200" spc="-1" strike="noStrike">
                <a:latin typeface="Arial"/>
              </a:endParaRPr>
            </a:p>
          </p:txBody>
        </p:sp>
        <p:grpSp>
          <p:nvGrpSpPr>
            <p:cNvPr id="469" name="Group 83"/>
            <p:cNvGrpSpPr/>
            <p:nvPr/>
          </p:nvGrpSpPr>
          <p:grpSpPr>
            <a:xfrm>
              <a:off x="4056480" y="3076200"/>
              <a:ext cx="850320" cy="322560"/>
              <a:chOff x="4056480" y="3076200"/>
              <a:chExt cx="850320" cy="322560"/>
            </a:xfrm>
          </p:grpSpPr>
          <p:grpSp>
            <p:nvGrpSpPr>
              <p:cNvPr id="470" name="Group 84"/>
              <p:cNvGrpSpPr/>
              <p:nvPr/>
            </p:nvGrpSpPr>
            <p:grpSpPr>
              <a:xfrm>
                <a:off x="4082400" y="3076200"/>
                <a:ext cx="807480" cy="212760"/>
                <a:chOff x="4082400" y="3076200"/>
                <a:chExt cx="807480" cy="212760"/>
              </a:xfrm>
            </p:grpSpPr>
            <p:grpSp>
              <p:nvGrpSpPr>
                <p:cNvPr id="471" name="Group 85"/>
                <p:cNvGrpSpPr/>
                <p:nvPr/>
              </p:nvGrpSpPr>
              <p:grpSpPr>
                <a:xfrm>
                  <a:off x="4665960" y="3076200"/>
                  <a:ext cx="223920" cy="207000"/>
                  <a:chOff x="4665960" y="3076200"/>
                  <a:chExt cx="223920" cy="207000"/>
                </a:xfrm>
              </p:grpSpPr>
              <p:sp>
                <p:nvSpPr>
                  <p:cNvPr id="472" name="CustomShape 86"/>
                  <p:cNvSpPr/>
                  <p:nvPr/>
                </p:nvSpPr>
                <p:spPr>
                  <a:xfrm rot="5400000">
                    <a:off x="4783680" y="3070440"/>
                    <a:ext cx="100440" cy="11160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2b31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73" name="CustomShape 87"/>
                  <p:cNvSpPr/>
                  <p:nvPr/>
                </p:nvSpPr>
                <p:spPr>
                  <a:xfrm rot="5400000">
                    <a:off x="4746240" y="3105720"/>
                    <a:ext cx="100440" cy="11160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2b31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74" name="CustomShape 88"/>
                  <p:cNvSpPr/>
                  <p:nvPr/>
                </p:nvSpPr>
                <p:spPr>
                  <a:xfrm rot="5400000">
                    <a:off x="4708800" y="3141360"/>
                    <a:ext cx="100440" cy="11160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2b31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75" name="CustomShape 89"/>
                  <p:cNvSpPr/>
                  <p:nvPr/>
                </p:nvSpPr>
                <p:spPr>
                  <a:xfrm rot="5400000">
                    <a:off x="4671360" y="3177000"/>
                    <a:ext cx="100440" cy="11160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2b31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476" name="Group 90"/>
                <p:cNvGrpSpPr/>
                <p:nvPr/>
              </p:nvGrpSpPr>
              <p:grpSpPr>
                <a:xfrm>
                  <a:off x="4471560" y="3076200"/>
                  <a:ext cx="223920" cy="207000"/>
                  <a:chOff x="4471560" y="3076200"/>
                  <a:chExt cx="223920" cy="207000"/>
                </a:xfrm>
              </p:grpSpPr>
              <p:sp>
                <p:nvSpPr>
                  <p:cNvPr id="477" name="CustomShape 91"/>
                  <p:cNvSpPr/>
                  <p:nvPr/>
                </p:nvSpPr>
                <p:spPr>
                  <a:xfrm rot="5400000">
                    <a:off x="4589280" y="3070440"/>
                    <a:ext cx="100440" cy="11160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78" name="CustomShape 92"/>
                  <p:cNvSpPr/>
                  <p:nvPr/>
                </p:nvSpPr>
                <p:spPr>
                  <a:xfrm rot="5400000">
                    <a:off x="4551840" y="3105720"/>
                    <a:ext cx="100440" cy="11160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79" name="CustomShape 93"/>
                  <p:cNvSpPr/>
                  <p:nvPr/>
                </p:nvSpPr>
                <p:spPr>
                  <a:xfrm rot="5400000">
                    <a:off x="4514400" y="3141360"/>
                    <a:ext cx="100440" cy="11160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0" name="CustomShape 94"/>
                  <p:cNvSpPr/>
                  <p:nvPr/>
                </p:nvSpPr>
                <p:spPr>
                  <a:xfrm rot="5400000">
                    <a:off x="4476960" y="3177000"/>
                    <a:ext cx="100440" cy="11160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481" name="Group 95"/>
                <p:cNvGrpSpPr/>
                <p:nvPr/>
              </p:nvGrpSpPr>
              <p:grpSpPr>
                <a:xfrm>
                  <a:off x="4276800" y="3081960"/>
                  <a:ext cx="223920" cy="207000"/>
                  <a:chOff x="4276800" y="3081960"/>
                  <a:chExt cx="223920" cy="207000"/>
                </a:xfrm>
              </p:grpSpPr>
              <p:sp>
                <p:nvSpPr>
                  <p:cNvPr id="482" name="CustomShape 96"/>
                  <p:cNvSpPr/>
                  <p:nvPr/>
                </p:nvSpPr>
                <p:spPr>
                  <a:xfrm rot="5400000">
                    <a:off x="4394520" y="3076200"/>
                    <a:ext cx="100440" cy="11160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3" name="CustomShape 97"/>
                  <p:cNvSpPr/>
                  <p:nvPr/>
                </p:nvSpPr>
                <p:spPr>
                  <a:xfrm rot="5400000">
                    <a:off x="4357080" y="3111840"/>
                    <a:ext cx="100440" cy="11160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4" name="CustomShape 98"/>
                  <p:cNvSpPr/>
                  <p:nvPr/>
                </p:nvSpPr>
                <p:spPr>
                  <a:xfrm rot="5400000">
                    <a:off x="4319640" y="3147120"/>
                    <a:ext cx="100440" cy="11160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5" name="CustomShape 99"/>
                  <p:cNvSpPr/>
                  <p:nvPr/>
                </p:nvSpPr>
                <p:spPr>
                  <a:xfrm rot="5400000">
                    <a:off x="4282200" y="3182760"/>
                    <a:ext cx="100440" cy="11160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486" name="Group 100"/>
                <p:cNvGrpSpPr/>
                <p:nvPr/>
              </p:nvGrpSpPr>
              <p:grpSpPr>
                <a:xfrm>
                  <a:off x="4082400" y="3076200"/>
                  <a:ext cx="223920" cy="207000"/>
                  <a:chOff x="4082400" y="3076200"/>
                  <a:chExt cx="223920" cy="207000"/>
                </a:xfrm>
              </p:grpSpPr>
              <p:sp>
                <p:nvSpPr>
                  <p:cNvPr id="487" name="CustomShape 101"/>
                  <p:cNvSpPr/>
                  <p:nvPr/>
                </p:nvSpPr>
                <p:spPr>
                  <a:xfrm rot="5400000">
                    <a:off x="4200120" y="3070440"/>
                    <a:ext cx="100440" cy="11160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93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8" name="CustomShape 102"/>
                  <p:cNvSpPr/>
                  <p:nvPr/>
                </p:nvSpPr>
                <p:spPr>
                  <a:xfrm rot="5400000">
                    <a:off x="4162680" y="3105720"/>
                    <a:ext cx="100440" cy="11160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93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9" name="CustomShape 103"/>
                  <p:cNvSpPr/>
                  <p:nvPr/>
                </p:nvSpPr>
                <p:spPr>
                  <a:xfrm rot="5400000">
                    <a:off x="4125240" y="3141360"/>
                    <a:ext cx="100440" cy="11160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93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90" name="CustomShape 104"/>
                  <p:cNvSpPr/>
                  <p:nvPr/>
                </p:nvSpPr>
                <p:spPr>
                  <a:xfrm rot="5400000">
                    <a:off x="4087800" y="3177000"/>
                    <a:ext cx="100440" cy="11160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93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sp>
            <p:nvSpPr>
              <p:cNvPr id="491" name="CustomShape 105"/>
              <p:cNvSpPr/>
              <p:nvPr/>
            </p:nvSpPr>
            <p:spPr>
              <a:xfrm flipH="1" rot="5400000">
                <a:off x="4409280" y="2901240"/>
                <a:ext cx="144720" cy="850320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 w="5724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492" name="Group 106"/>
          <p:cNvGrpSpPr/>
          <p:nvPr/>
        </p:nvGrpSpPr>
        <p:grpSpPr>
          <a:xfrm>
            <a:off x="3962160" y="3625560"/>
            <a:ext cx="1511640" cy="1992600"/>
            <a:chOff x="3962160" y="3625560"/>
            <a:chExt cx="1511640" cy="1992600"/>
          </a:xfrm>
        </p:grpSpPr>
        <p:sp>
          <p:nvSpPr>
            <p:cNvPr id="493" name="CustomShape 107"/>
            <p:cNvSpPr/>
            <p:nvPr/>
          </p:nvSpPr>
          <p:spPr>
            <a:xfrm>
              <a:off x="3962160" y="3625560"/>
              <a:ext cx="1447200" cy="19926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100" spc="-1" strike="noStrike">
                  <a:solidFill>
                    <a:srgbClr val="ffffff"/>
                  </a:solidFill>
                  <a:latin typeface="Arial"/>
                  <a:ea typeface="Arial"/>
                </a:rPr>
                <a:t>Evolution: Trading Strategies</a:t>
              </a:r>
              <a:endParaRPr b="0" lang="en-GB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100" spc="-1" strike="noStrike">
                  <a:solidFill>
                    <a:srgbClr val="ffffff"/>
                  </a:solidFill>
                  <a:latin typeface="Arial"/>
                  <a:ea typeface="Arial"/>
                </a:rPr>
                <a:t>Evaluation: Trading </a:t>
              </a:r>
              <a:endParaRPr b="0" lang="en-GB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100" spc="-1" strike="noStrike">
                  <a:solidFill>
                    <a:srgbClr val="ffffff"/>
                  </a:solidFill>
                  <a:latin typeface="Arial"/>
                  <a:ea typeface="Arial"/>
                </a:rPr>
                <a:t>Strategies</a:t>
              </a:r>
              <a:endParaRPr b="0" lang="en-GB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100" spc="-1" strike="noStrike">
                <a:latin typeface="Arial"/>
              </a:endParaRPr>
            </a:p>
          </p:txBody>
        </p:sp>
        <p:sp>
          <p:nvSpPr>
            <p:cNvPr id="494" name="CustomShape 108"/>
            <p:cNvSpPr/>
            <p:nvPr/>
          </p:nvSpPr>
          <p:spPr>
            <a:xfrm>
              <a:off x="4917240" y="4341240"/>
              <a:ext cx="556560" cy="26532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200" spc="-1" strike="noStrike">
                  <a:solidFill>
                    <a:srgbClr val="222221"/>
                  </a:solidFill>
                  <a:latin typeface="Arial"/>
                  <a:ea typeface="Arial"/>
                </a:rPr>
                <a:t>2.3a</a:t>
              </a:r>
              <a:endParaRPr b="0" lang="en-GB" sz="1200" spc="-1" strike="noStrike">
                <a:latin typeface="Arial"/>
              </a:endParaRPr>
            </a:p>
          </p:txBody>
        </p:sp>
        <p:pic>
          <p:nvPicPr>
            <p:cNvPr id="495" name="Picture 243" descr=""/>
            <p:cNvPicPr/>
            <p:nvPr/>
          </p:nvPicPr>
          <p:blipFill>
            <a:blip r:embed="rId3"/>
            <a:stretch/>
          </p:blipFill>
          <p:spPr>
            <a:xfrm>
              <a:off x="4079880" y="5223240"/>
              <a:ext cx="561600" cy="318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496" name="CustomShape 109"/>
            <p:cNvSpPr/>
            <p:nvPr/>
          </p:nvSpPr>
          <p:spPr>
            <a:xfrm>
              <a:off x="4917240" y="5342760"/>
              <a:ext cx="556560" cy="26532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200" spc="-1" strike="noStrike">
                  <a:solidFill>
                    <a:srgbClr val="222221"/>
                  </a:solidFill>
                  <a:latin typeface="Arial"/>
                  <a:ea typeface="Arial"/>
                </a:rPr>
                <a:t>2.3b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497" name="Line 110"/>
            <p:cNvSpPr/>
            <p:nvPr/>
          </p:nvSpPr>
          <p:spPr>
            <a:xfrm>
              <a:off x="3962160" y="4640400"/>
              <a:ext cx="1447560" cy="0"/>
            </a:xfrm>
            <a:prstGeom prst="line">
              <a:avLst/>
            </a:prstGeom>
            <a:ln w="41400">
              <a:solidFill>
                <a:schemeClr val="bg1"/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498" name="Group 111"/>
            <p:cNvGrpSpPr/>
            <p:nvPr/>
          </p:nvGrpSpPr>
          <p:grpSpPr>
            <a:xfrm>
              <a:off x="4060800" y="4008600"/>
              <a:ext cx="673560" cy="810360"/>
              <a:chOff x="4060800" y="4008600"/>
              <a:chExt cx="673560" cy="810360"/>
            </a:xfrm>
          </p:grpSpPr>
          <p:grpSp>
            <p:nvGrpSpPr>
              <p:cNvPr id="499" name="Group 112"/>
              <p:cNvGrpSpPr/>
              <p:nvPr/>
            </p:nvGrpSpPr>
            <p:grpSpPr>
              <a:xfrm>
                <a:off x="4214160" y="4461480"/>
                <a:ext cx="365040" cy="357480"/>
                <a:chOff x="4214160" y="4461480"/>
                <a:chExt cx="365040" cy="357480"/>
              </a:xfrm>
            </p:grpSpPr>
            <p:sp>
              <p:nvSpPr>
                <p:cNvPr id="500" name="CustomShape 113"/>
                <p:cNvSpPr/>
                <p:nvPr/>
              </p:nvSpPr>
              <p:spPr>
                <a:xfrm rot="10800000">
                  <a:off x="4214160" y="4461840"/>
                  <a:ext cx="146520" cy="357120"/>
                </a:xfrm>
                <a:prstGeom prst="downArrow">
                  <a:avLst>
                    <a:gd name="adj1" fmla="val 41095"/>
                    <a:gd name="adj2" fmla="val 83394"/>
                  </a:avLst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1" name="CustomShape 114"/>
                <p:cNvSpPr/>
                <p:nvPr/>
              </p:nvSpPr>
              <p:spPr>
                <a:xfrm>
                  <a:off x="4432680" y="4461480"/>
                  <a:ext cx="146520" cy="357120"/>
                </a:xfrm>
                <a:prstGeom prst="downArrow">
                  <a:avLst>
                    <a:gd name="adj1" fmla="val 41095"/>
                    <a:gd name="adj2" fmla="val 83394"/>
                  </a:avLst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502" name="Group 115"/>
              <p:cNvGrpSpPr/>
              <p:nvPr/>
            </p:nvGrpSpPr>
            <p:grpSpPr>
              <a:xfrm>
                <a:off x="4060800" y="4008600"/>
                <a:ext cx="673560" cy="485280"/>
                <a:chOff x="4060800" y="4008600"/>
                <a:chExt cx="673560" cy="485280"/>
              </a:xfrm>
            </p:grpSpPr>
            <p:grpSp>
              <p:nvGrpSpPr>
                <p:cNvPr id="503" name="Group 116"/>
                <p:cNvGrpSpPr/>
                <p:nvPr/>
              </p:nvGrpSpPr>
              <p:grpSpPr>
                <a:xfrm>
                  <a:off x="4060800" y="4008600"/>
                  <a:ext cx="673560" cy="485280"/>
                  <a:chOff x="4060800" y="4008600"/>
                  <a:chExt cx="673560" cy="485280"/>
                </a:xfrm>
              </p:grpSpPr>
              <p:sp>
                <p:nvSpPr>
                  <p:cNvPr id="504" name="CustomShape 117"/>
                  <p:cNvSpPr/>
                  <p:nvPr/>
                </p:nvSpPr>
                <p:spPr>
                  <a:xfrm rot="5400000">
                    <a:off x="3998880" y="4070160"/>
                    <a:ext cx="485280" cy="361800"/>
                  </a:xfrm>
                  <a:prstGeom prst="triangle">
                    <a:avLst>
                      <a:gd name="adj" fmla="val 5000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05" name="CustomShape 118"/>
                  <p:cNvSpPr/>
                  <p:nvPr/>
                </p:nvSpPr>
                <p:spPr>
                  <a:xfrm rot="16200000">
                    <a:off x="4310640" y="4070160"/>
                    <a:ext cx="485280" cy="361800"/>
                  </a:xfrm>
                  <a:prstGeom prst="triangle">
                    <a:avLst>
                      <a:gd name="adj" fmla="val 5000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506" name="Group 119"/>
                <p:cNvGrpSpPr/>
                <p:nvPr/>
              </p:nvGrpSpPr>
              <p:grpSpPr>
                <a:xfrm>
                  <a:off x="4203000" y="4069440"/>
                  <a:ext cx="396720" cy="354240"/>
                  <a:chOff x="4203000" y="4069440"/>
                  <a:chExt cx="396720" cy="354240"/>
                </a:xfrm>
              </p:grpSpPr>
              <p:pic>
                <p:nvPicPr>
                  <p:cNvPr id="507" name="Picture 269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 rot="5400000">
                    <a:off x="4224240" y="4048200"/>
                    <a:ext cx="354240" cy="3967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508" name="Group 120"/>
                  <p:cNvGrpSpPr/>
                  <p:nvPr/>
                </p:nvGrpSpPr>
                <p:grpSpPr>
                  <a:xfrm>
                    <a:off x="4226040" y="4165560"/>
                    <a:ext cx="339480" cy="194400"/>
                    <a:chOff x="4226040" y="4165560"/>
                    <a:chExt cx="339480" cy="194400"/>
                  </a:xfrm>
                </p:grpSpPr>
                <p:sp>
                  <p:nvSpPr>
                    <p:cNvPr id="509" name="CustomShape 121"/>
                    <p:cNvSpPr/>
                    <p:nvPr/>
                  </p:nvSpPr>
                  <p:spPr>
                    <a:xfrm rot="4610400">
                      <a:off x="4419720" y="4227480"/>
                      <a:ext cx="182520" cy="69120"/>
                    </a:xfrm>
                    <a:prstGeom prst="rightArrow">
                      <a:avLst>
                        <a:gd name="adj1" fmla="val 50000"/>
                        <a:gd name="adj2" fmla="val 131381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10" name="CustomShape 122"/>
                    <p:cNvSpPr/>
                    <p:nvPr/>
                  </p:nvSpPr>
                  <p:spPr>
                    <a:xfrm rot="4610400">
                      <a:off x="4304880" y="4227480"/>
                      <a:ext cx="182520" cy="69120"/>
                    </a:xfrm>
                    <a:prstGeom prst="rightArrow">
                      <a:avLst>
                        <a:gd name="adj1" fmla="val 50000"/>
                        <a:gd name="adj2" fmla="val 131381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11" name="CustomShape 123"/>
                    <p:cNvSpPr/>
                    <p:nvPr/>
                  </p:nvSpPr>
                  <p:spPr>
                    <a:xfrm rot="4610400">
                      <a:off x="4188600" y="4227480"/>
                      <a:ext cx="182520" cy="69120"/>
                    </a:xfrm>
                    <a:prstGeom prst="rightArrow">
                      <a:avLst>
                        <a:gd name="adj1" fmla="val 50000"/>
                        <a:gd name="adj2" fmla="val 131381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</p:grpSp>
          </p:grpSp>
        </p:grpSp>
      </p:grpSp>
      <p:grpSp>
        <p:nvGrpSpPr>
          <p:cNvPr id="512" name="Group 124"/>
          <p:cNvGrpSpPr/>
          <p:nvPr/>
        </p:nvGrpSpPr>
        <p:grpSpPr>
          <a:xfrm>
            <a:off x="3466080" y="1433160"/>
            <a:ext cx="2426760" cy="3072960"/>
            <a:chOff x="3466080" y="1433160"/>
            <a:chExt cx="2426760" cy="3072960"/>
          </a:xfrm>
        </p:grpSpPr>
        <p:sp>
          <p:nvSpPr>
            <p:cNvPr id="513" name="CustomShape 125"/>
            <p:cNvSpPr/>
            <p:nvPr/>
          </p:nvSpPr>
          <p:spPr>
            <a:xfrm flipH="1" rot="18900000">
              <a:off x="3798000" y="1863360"/>
              <a:ext cx="1226520" cy="1436040"/>
            </a:xfrm>
            <a:prstGeom prst="circularArrow">
              <a:avLst>
                <a:gd name="adj1" fmla="val 9768"/>
                <a:gd name="adj2" fmla="val 1142319"/>
                <a:gd name="adj3" fmla="val 20725366"/>
                <a:gd name="adj4" fmla="val 15615120"/>
                <a:gd name="adj5" fmla="val 10094"/>
              </a:avLst>
            </a:prstGeom>
            <a:solidFill>
              <a:schemeClr val="bg1"/>
            </a:solidFill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4" name="CustomShape 126"/>
            <p:cNvSpPr/>
            <p:nvPr/>
          </p:nvSpPr>
          <p:spPr>
            <a:xfrm flipH="1" rot="18900000">
              <a:off x="3794040" y="2846520"/>
              <a:ext cx="1226520" cy="1436040"/>
            </a:xfrm>
            <a:prstGeom prst="circularArrow">
              <a:avLst>
                <a:gd name="adj1" fmla="val 9768"/>
                <a:gd name="adj2" fmla="val 1142319"/>
                <a:gd name="adj3" fmla="val 20725366"/>
                <a:gd name="adj4" fmla="val 15615120"/>
                <a:gd name="adj5" fmla="val 10094"/>
              </a:avLst>
            </a:prstGeom>
            <a:solidFill>
              <a:schemeClr val="bg1"/>
            </a:solidFill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5" name="CustomShape 127"/>
            <p:cNvSpPr/>
            <p:nvPr/>
          </p:nvSpPr>
          <p:spPr>
            <a:xfrm flipV="1" rot="18900000">
              <a:off x="4338000" y="1656360"/>
              <a:ext cx="1226520" cy="1436040"/>
            </a:xfrm>
            <a:prstGeom prst="circularArrow">
              <a:avLst>
                <a:gd name="adj1" fmla="val 9768"/>
                <a:gd name="adj2" fmla="val 1142319"/>
                <a:gd name="adj3" fmla="val 20725366"/>
                <a:gd name="adj4" fmla="val 15615120"/>
                <a:gd name="adj5" fmla="val 10094"/>
              </a:avLst>
            </a:prstGeom>
            <a:solidFill>
              <a:schemeClr val="bg1"/>
            </a:solidFill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6" name="CustomShape 128"/>
            <p:cNvSpPr/>
            <p:nvPr/>
          </p:nvSpPr>
          <p:spPr>
            <a:xfrm flipV="1" rot="18900000">
              <a:off x="4334040" y="2639160"/>
              <a:ext cx="1226520" cy="1436040"/>
            </a:xfrm>
            <a:prstGeom prst="circularArrow">
              <a:avLst>
                <a:gd name="adj1" fmla="val 9768"/>
                <a:gd name="adj2" fmla="val 1142319"/>
                <a:gd name="adj3" fmla="val 20725366"/>
                <a:gd name="adj4" fmla="val 15615120"/>
                <a:gd name="adj5" fmla="val 10094"/>
              </a:avLst>
            </a:prstGeom>
            <a:solidFill>
              <a:schemeClr val="bg1"/>
            </a:solidFill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17" name="Group 129"/>
          <p:cNvGrpSpPr/>
          <p:nvPr/>
        </p:nvGrpSpPr>
        <p:grpSpPr>
          <a:xfrm>
            <a:off x="5518080" y="1433160"/>
            <a:ext cx="2426760" cy="4185000"/>
            <a:chOff x="5518080" y="1433160"/>
            <a:chExt cx="2426760" cy="4185000"/>
          </a:xfrm>
        </p:grpSpPr>
        <p:sp>
          <p:nvSpPr>
            <p:cNvPr id="518" name="CustomShape 130"/>
            <p:cNvSpPr/>
            <p:nvPr/>
          </p:nvSpPr>
          <p:spPr>
            <a:xfrm>
              <a:off x="6011280" y="1794600"/>
              <a:ext cx="1403640" cy="6807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100" spc="-1" strike="noStrike">
                  <a:solidFill>
                    <a:srgbClr val="ffffff"/>
                  </a:solidFill>
                  <a:latin typeface="Arial"/>
                  <a:ea typeface="Arial"/>
                </a:rPr>
                <a:t>Analysis: Trading </a:t>
              </a:r>
              <a:endParaRPr b="0" lang="en-GB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100" spc="-1" strike="noStrike">
                  <a:solidFill>
                    <a:srgbClr val="ffffff"/>
                  </a:solidFill>
                  <a:latin typeface="Arial"/>
                  <a:ea typeface="Arial"/>
                </a:rPr>
                <a:t>Strategies</a:t>
              </a:r>
              <a:endParaRPr b="0" lang="en-GB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100" spc="-1" strike="noStrike">
                <a:latin typeface="Arial"/>
              </a:endParaRPr>
            </a:p>
          </p:txBody>
        </p:sp>
        <p:sp>
          <p:nvSpPr>
            <p:cNvPr id="519" name="CustomShape 131"/>
            <p:cNvSpPr/>
            <p:nvPr/>
          </p:nvSpPr>
          <p:spPr>
            <a:xfrm>
              <a:off x="6938280" y="2195640"/>
              <a:ext cx="503640" cy="26532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200" spc="-1" strike="noStrike">
                  <a:solidFill>
                    <a:srgbClr val="222221"/>
                  </a:solidFill>
                  <a:latin typeface="Arial"/>
                  <a:ea typeface="Arial"/>
                </a:rPr>
                <a:t>3.1</a:t>
              </a:r>
              <a:endParaRPr b="0" lang="en-GB" sz="1200" spc="-1" strike="noStrike">
                <a:latin typeface="Arial"/>
              </a:endParaRPr>
            </a:p>
          </p:txBody>
        </p:sp>
        <p:grpSp>
          <p:nvGrpSpPr>
            <p:cNvPr id="520" name="Group 132"/>
            <p:cNvGrpSpPr/>
            <p:nvPr/>
          </p:nvGrpSpPr>
          <p:grpSpPr>
            <a:xfrm>
              <a:off x="6000480" y="2649600"/>
              <a:ext cx="1436400" cy="852480"/>
              <a:chOff x="6000480" y="2649600"/>
              <a:chExt cx="1436400" cy="852480"/>
            </a:xfrm>
          </p:grpSpPr>
          <p:sp>
            <p:nvSpPr>
              <p:cNvPr id="521" name="CustomShape 133"/>
              <p:cNvSpPr/>
              <p:nvPr/>
            </p:nvSpPr>
            <p:spPr>
              <a:xfrm>
                <a:off x="6000480" y="2649600"/>
                <a:ext cx="1403640" cy="85248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100" spc="-1" strike="noStrike">
                    <a:solidFill>
                      <a:srgbClr val="ffffff"/>
                    </a:solidFill>
                    <a:latin typeface="Arial"/>
                    <a:ea typeface="Arial"/>
                  </a:rPr>
                  <a:t>Setup: Trading </a:t>
                </a:r>
                <a:endParaRPr b="0" lang="en-GB" sz="11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GB" sz="1100" spc="-1" strike="noStrike">
                    <a:solidFill>
                      <a:srgbClr val="ffffff"/>
                    </a:solidFill>
                    <a:latin typeface="Arial"/>
                    <a:ea typeface="Arial"/>
                  </a:rPr>
                  <a:t>Strategies</a:t>
                </a:r>
                <a:endParaRPr b="0" lang="en-GB" sz="11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1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100" spc="-1" strike="noStrike">
                  <a:latin typeface="Arial"/>
                </a:endParaRPr>
              </a:p>
            </p:txBody>
          </p:sp>
          <p:sp>
            <p:nvSpPr>
              <p:cNvPr id="522" name="CustomShape 134"/>
              <p:cNvSpPr/>
              <p:nvPr/>
            </p:nvSpPr>
            <p:spPr>
              <a:xfrm>
                <a:off x="6933240" y="3222000"/>
                <a:ext cx="503640" cy="26532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222221"/>
                    </a:solidFill>
                    <a:latin typeface="Arial"/>
                    <a:ea typeface="Arial"/>
                  </a:rPr>
                  <a:t>3.2</a:t>
                </a:r>
                <a:endParaRPr b="0" lang="en-GB" sz="1200" spc="-1" strike="noStrike">
                  <a:latin typeface="Arial"/>
                </a:endParaRPr>
              </a:p>
            </p:txBody>
          </p:sp>
          <p:grpSp>
            <p:nvGrpSpPr>
              <p:cNvPr id="523" name="Group 135"/>
              <p:cNvGrpSpPr/>
              <p:nvPr/>
            </p:nvGrpSpPr>
            <p:grpSpPr>
              <a:xfrm>
                <a:off x="6103080" y="3076200"/>
                <a:ext cx="807840" cy="322560"/>
                <a:chOff x="6103080" y="3076200"/>
                <a:chExt cx="807840" cy="322560"/>
              </a:xfrm>
            </p:grpSpPr>
            <p:grpSp>
              <p:nvGrpSpPr>
                <p:cNvPr id="524" name="Group 136"/>
                <p:cNvGrpSpPr/>
                <p:nvPr/>
              </p:nvGrpSpPr>
              <p:grpSpPr>
                <a:xfrm>
                  <a:off x="6127920" y="3076200"/>
                  <a:ext cx="767160" cy="212760"/>
                  <a:chOff x="6127920" y="3076200"/>
                  <a:chExt cx="767160" cy="212760"/>
                </a:xfrm>
              </p:grpSpPr>
              <p:grpSp>
                <p:nvGrpSpPr>
                  <p:cNvPr id="525" name="Group 137"/>
                  <p:cNvGrpSpPr/>
                  <p:nvPr/>
                </p:nvGrpSpPr>
                <p:grpSpPr>
                  <a:xfrm>
                    <a:off x="6682680" y="3076200"/>
                    <a:ext cx="212400" cy="207000"/>
                    <a:chOff x="6682680" y="3076200"/>
                    <a:chExt cx="212400" cy="207000"/>
                  </a:xfrm>
                </p:grpSpPr>
                <p:sp>
                  <p:nvSpPr>
                    <p:cNvPr id="526" name="CustomShape 138"/>
                    <p:cNvSpPr/>
                    <p:nvPr/>
                  </p:nvSpPr>
                  <p:spPr>
                    <a:xfrm rot="5400000">
                      <a:off x="6791760" y="3073320"/>
                      <a:ext cx="100440" cy="10584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2b318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27" name="CustomShape 139"/>
                    <p:cNvSpPr/>
                    <p:nvPr/>
                  </p:nvSpPr>
                  <p:spPr>
                    <a:xfrm rot="5400000">
                      <a:off x="6756120" y="3108600"/>
                      <a:ext cx="100440" cy="10584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2b318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28" name="CustomShape 140"/>
                    <p:cNvSpPr/>
                    <p:nvPr/>
                  </p:nvSpPr>
                  <p:spPr>
                    <a:xfrm rot="5400000">
                      <a:off x="6720480" y="3144240"/>
                      <a:ext cx="100440" cy="10584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2b318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29" name="CustomShape 141"/>
                    <p:cNvSpPr/>
                    <p:nvPr/>
                  </p:nvSpPr>
                  <p:spPr>
                    <a:xfrm rot="5400000">
                      <a:off x="6685200" y="3179880"/>
                      <a:ext cx="100440" cy="10584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2b318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30" name="Group 142"/>
                  <p:cNvGrpSpPr/>
                  <p:nvPr/>
                </p:nvGrpSpPr>
                <p:grpSpPr>
                  <a:xfrm>
                    <a:off x="6497640" y="3076200"/>
                    <a:ext cx="212400" cy="207000"/>
                    <a:chOff x="6497640" y="3076200"/>
                    <a:chExt cx="212400" cy="207000"/>
                  </a:xfrm>
                </p:grpSpPr>
                <p:sp>
                  <p:nvSpPr>
                    <p:cNvPr id="531" name="CustomShape 143"/>
                    <p:cNvSpPr/>
                    <p:nvPr/>
                  </p:nvSpPr>
                  <p:spPr>
                    <a:xfrm rot="5400000">
                      <a:off x="6606720" y="3073320"/>
                      <a:ext cx="100440" cy="10584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32" name="CustomShape 144"/>
                    <p:cNvSpPr/>
                    <p:nvPr/>
                  </p:nvSpPr>
                  <p:spPr>
                    <a:xfrm rot="5400000">
                      <a:off x="6571440" y="3108600"/>
                      <a:ext cx="100440" cy="10584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33" name="CustomShape 145"/>
                    <p:cNvSpPr/>
                    <p:nvPr/>
                  </p:nvSpPr>
                  <p:spPr>
                    <a:xfrm rot="5400000">
                      <a:off x="6535800" y="3144240"/>
                      <a:ext cx="100440" cy="10584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34" name="CustomShape 146"/>
                    <p:cNvSpPr/>
                    <p:nvPr/>
                  </p:nvSpPr>
                  <p:spPr>
                    <a:xfrm rot="5400000">
                      <a:off x="6500160" y="3179880"/>
                      <a:ext cx="100440" cy="10584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35" name="Group 147"/>
                  <p:cNvGrpSpPr/>
                  <p:nvPr/>
                </p:nvGrpSpPr>
                <p:grpSpPr>
                  <a:xfrm>
                    <a:off x="6312600" y="3081960"/>
                    <a:ext cx="212760" cy="207000"/>
                    <a:chOff x="6312600" y="3081960"/>
                    <a:chExt cx="212760" cy="207000"/>
                  </a:xfrm>
                </p:grpSpPr>
                <p:sp>
                  <p:nvSpPr>
                    <p:cNvPr id="536" name="CustomShape 148"/>
                    <p:cNvSpPr/>
                    <p:nvPr/>
                  </p:nvSpPr>
                  <p:spPr>
                    <a:xfrm rot="5400000">
                      <a:off x="6422040" y="3079080"/>
                      <a:ext cx="100440" cy="10584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37" name="CustomShape 149"/>
                    <p:cNvSpPr/>
                    <p:nvPr/>
                  </p:nvSpPr>
                  <p:spPr>
                    <a:xfrm rot="5400000">
                      <a:off x="6386400" y="3114720"/>
                      <a:ext cx="100440" cy="10584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38" name="CustomShape 150"/>
                    <p:cNvSpPr/>
                    <p:nvPr/>
                  </p:nvSpPr>
                  <p:spPr>
                    <a:xfrm rot="5400000">
                      <a:off x="6350760" y="3150000"/>
                      <a:ext cx="100440" cy="10584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39" name="CustomShape 151"/>
                    <p:cNvSpPr/>
                    <p:nvPr/>
                  </p:nvSpPr>
                  <p:spPr>
                    <a:xfrm rot="5400000">
                      <a:off x="6315120" y="3185640"/>
                      <a:ext cx="100440" cy="10584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40" name="Group 152"/>
                  <p:cNvGrpSpPr/>
                  <p:nvPr/>
                </p:nvGrpSpPr>
                <p:grpSpPr>
                  <a:xfrm>
                    <a:off x="6127920" y="3076200"/>
                    <a:ext cx="212400" cy="207000"/>
                    <a:chOff x="6127920" y="3076200"/>
                    <a:chExt cx="212400" cy="207000"/>
                  </a:xfrm>
                </p:grpSpPr>
                <p:sp>
                  <p:nvSpPr>
                    <p:cNvPr id="541" name="CustomShape 153"/>
                    <p:cNvSpPr/>
                    <p:nvPr/>
                  </p:nvSpPr>
                  <p:spPr>
                    <a:xfrm rot="5400000">
                      <a:off x="6237000" y="3073320"/>
                      <a:ext cx="100440" cy="10584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0093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42" name="CustomShape 154"/>
                    <p:cNvSpPr/>
                    <p:nvPr/>
                  </p:nvSpPr>
                  <p:spPr>
                    <a:xfrm rot="5400000">
                      <a:off x="6201360" y="3108600"/>
                      <a:ext cx="100440" cy="10584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0093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43" name="CustomShape 155"/>
                    <p:cNvSpPr/>
                    <p:nvPr/>
                  </p:nvSpPr>
                  <p:spPr>
                    <a:xfrm rot="5400000">
                      <a:off x="6166080" y="3144240"/>
                      <a:ext cx="100440" cy="10584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0093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44" name="CustomShape 156"/>
                    <p:cNvSpPr/>
                    <p:nvPr/>
                  </p:nvSpPr>
                  <p:spPr>
                    <a:xfrm rot="5400000">
                      <a:off x="6130440" y="3179880"/>
                      <a:ext cx="100440" cy="105840"/>
                    </a:xfrm>
                    <a:prstGeom prst="cube">
                      <a:avLst>
                        <a:gd name="adj" fmla="val 25000"/>
                      </a:avLst>
                    </a:prstGeom>
                    <a:solidFill>
                      <a:srgbClr val="0093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</p:grpSp>
            <p:sp>
              <p:nvSpPr>
                <p:cNvPr id="545" name="CustomShape 157"/>
                <p:cNvSpPr/>
                <p:nvPr/>
              </p:nvSpPr>
              <p:spPr>
                <a:xfrm flipH="1" rot="5400000">
                  <a:off x="6434640" y="2922480"/>
                  <a:ext cx="144720" cy="807840"/>
                </a:xfrm>
                <a:prstGeom prst="leftBrace">
                  <a:avLst>
                    <a:gd name="adj1" fmla="val 8333"/>
                    <a:gd name="adj2" fmla="val 50000"/>
                  </a:avLst>
                </a:prstGeom>
                <a:noFill/>
                <a:ln w="57240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grpSp>
          <p:nvGrpSpPr>
            <p:cNvPr id="546" name="Group 158"/>
            <p:cNvGrpSpPr/>
            <p:nvPr/>
          </p:nvGrpSpPr>
          <p:grpSpPr>
            <a:xfrm>
              <a:off x="6014160" y="3625560"/>
              <a:ext cx="1465920" cy="1992600"/>
              <a:chOff x="6014160" y="3625560"/>
              <a:chExt cx="1465920" cy="1992600"/>
            </a:xfrm>
          </p:grpSpPr>
          <p:sp>
            <p:nvSpPr>
              <p:cNvPr id="547" name="CustomShape 159"/>
              <p:cNvSpPr/>
              <p:nvPr/>
            </p:nvSpPr>
            <p:spPr>
              <a:xfrm>
                <a:off x="6014160" y="3625560"/>
                <a:ext cx="1403640" cy="19926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0" rIns="0" tIns="0" bIns="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100" spc="-1" strike="noStrike">
                    <a:solidFill>
                      <a:srgbClr val="ffffff"/>
                    </a:solidFill>
                    <a:latin typeface="Arial"/>
                    <a:ea typeface="Arial"/>
                  </a:rPr>
                  <a:t>Evolution: Trading Strategies</a:t>
                </a:r>
                <a:endParaRPr b="0" lang="en-GB" sz="11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1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1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1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1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1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GB" sz="1100" spc="-1" strike="noStrike">
                    <a:solidFill>
                      <a:srgbClr val="ffffff"/>
                    </a:solidFill>
                    <a:latin typeface="Arial"/>
                    <a:ea typeface="Arial"/>
                  </a:rPr>
                  <a:t>Evaluation: Trading </a:t>
                </a:r>
                <a:endParaRPr b="0" lang="en-GB" sz="11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GB" sz="1100" spc="-1" strike="noStrike">
                    <a:solidFill>
                      <a:srgbClr val="ffffff"/>
                    </a:solidFill>
                    <a:latin typeface="Arial"/>
                    <a:ea typeface="Arial"/>
                  </a:rPr>
                  <a:t>Strategies</a:t>
                </a:r>
                <a:endParaRPr b="0" lang="en-GB" sz="11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1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100" spc="-1" strike="noStrike">
                  <a:latin typeface="Arial"/>
                </a:endParaRPr>
              </a:p>
            </p:txBody>
          </p:sp>
          <p:sp>
            <p:nvSpPr>
              <p:cNvPr id="548" name="CustomShape 160"/>
              <p:cNvSpPr/>
              <p:nvPr/>
            </p:nvSpPr>
            <p:spPr>
              <a:xfrm>
                <a:off x="6940440" y="4341240"/>
                <a:ext cx="539640" cy="26532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222221"/>
                    </a:solidFill>
                    <a:latin typeface="Arial"/>
                    <a:ea typeface="Arial"/>
                  </a:rPr>
                  <a:t>3.3a</a:t>
                </a:r>
                <a:endParaRPr b="0" lang="en-GB" sz="1200" spc="-1" strike="noStrike">
                  <a:latin typeface="Arial"/>
                </a:endParaRPr>
              </a:p>
            </p:txBody>
          </p:sp>
          <p:pic>
            <p:nvPicPr>
              <p:cNvPr id="549" name="Picture 314" descr=""/>
              <p:cNvPicPr/>
              <p:nvPr/>
            </p:nvPicPr>
            <p:blipFill>
              <a:blip r:embed="rId5"/>
              <a:stretch/>
            </p:blipFill>
            <p:spPr>
              <a:xfrm>
                <a:off x="6128280" y="5223240"/>
                <a:ext cx="544680" cy="3182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50" name="CustomShape 161"/>
              <p:cNvSpPr/>
              <p:nvPr/>
            </p:nvSpPr>
            <p:spPr>
              <a:xfrm>
                <a:off x="6940440" y="5342760"/>
                <a:ext cx="539640" cy="26532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222221"/>
                    </a:solidFill>
                    <a:latin typeface="Arial"/>
                    <a:ea typeface="Arial"/>
                  </a:rPr>
                  <a:t>3.3b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551" name="Line 162"/>
              <p:cNvSpPr/>
              <p:nvPr/>
            </p:nvSpPr>
            <p:spPr>
              <a:xfrm>
                <a:off x="6014160" y="4640400"/>
                <a:ext cx="1404000" cy="0"/>
              </a:xfrm>
              <a:prstGeom prst="line">
                <a:avLst/>
              </a:prstGeom>
              <a:ln w="41400">
                <a:solidFill>
                  <a:schemeClr val="bg1"/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552" name="Group 163"/>
              <p:cNvGrpSpPr/>
              <p:nvPr/>
            </p:nvGrpSpPr>
            <p:grpSpPr>
              <a:xfrm>
                <a:off x="6109560" y="4008600"/>
                <a:ext cx="653760" cy="810360"/>
                <a:chOff x="6109560" y="4008600"/>
                <a:chExt cx="653760" cy="810360"/>
              </a:xfrm>
            </p:grpSpPr>
            <p:grpSp>
              <p:nvGrpSpPr>
                <p:cNvPr id="553" name="Group 164"/>
                <p:cNvGrpSpPr/>
                <p:nvPr/>
              </p:nvGrpSpPr>
              <p:grpSpPr>
                <a:xfrm>
                  <a:off x="6258600" y="4461480"/>
                  <a:ext cx="354240" cy="357480"/>
                  <a:chOff x="6258600" y="4461480"/>
                  <a:chExt cx="354240" cy="357480"/>
                </a:xfrm>
              </p:grpSpPr>
              <p:sp>
                <p:nvSpPr>
                  <p:cNvPr id="554" name="CustomShape 165"/>
                  <p:cNvSpPr/>
                  <p:nvPr/>
                </p:nvSpPr>
                <p:spPr>
                  <a:xfrm rot="10800000">
                    <a:off x="6258600" y="4461840"/>
                    <a:ext cx="142200" cy="357120"/>
                  </a:xfrm>
                  <a:prstGeom prst="downArrow">
                    <a:avLst>
                      <a:gd name="adj1" fmla="val 41095"/>
                      <a:gd name="adj2" fmla="val 83394"/>
                    </a:avLst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55" name="CustomShape 166"/>
                  <p:cNvSpPr/>
                  <p:nvPr/>
                </p:nvSpPr>
                <p:spPr>
                  <a:xfrm>
                    <a:off x="6470640" y="4461480"/>
                    <a:ext cx="142200" cy="357120"/>
                  </a:xfrm>
                  <a:prstGeom prst="downArrow">
                    <a:avLst>
                      <a:gd name="adj1" fmla="val 41095"/>
                      <a:gd name="adj2" fmla="val 83394"/>
                    </a:avLst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556" name="Group 167"/>
                <p:cNvGrpSpPr/>
                <p:nvPr/>
              </p:nvGrpSpPr>
              <p:grpSpPr>
                <a:xfrm>
                  <a:off x="6109560" y="4008600"/>
                  <a:ext cx="653760" cy="485280"/>
                  <a:chOff x="6109560" y="4008600"/>
                  <a:chExt cx="653760" cy="485280"/>
                </a:xfrm>
              </p:grpSpPr>
              <p:grpSp>
                <p:nvGrpSpPr>
                  <p:cNvPr id="557" name="Group 168"/>
                  <p:cNvGrpSpPr/>
                  <p:nvPr/>
                </p:nvGrpSpPr>
                <p:grpSpPr>
                  <a:xfrm>
                    <a:off x="6109560" y="4008600"/>
                    <a:ext cx="653760" cy="485280"/>
                    <a:chOff x="6109560" y="4008600"/>
                    <a:chExt cx="653760" cy="485280"/>
                  </a:xfrm>
                </p:grpSpPr>
                <p:sp>
                  <p:nvSpPr>
                    <p:cNvPr id="558" name="CustomShape 169"/>
                    <p:cNvSpPr/>
                    <p:nvPr/>
                  </p:nvSpPr>
                  <p:spPr>
                    <a:xfrm rot="5400000">
                      <a:off x="6042240" y="4075560"/>
                      <a:ext cx="485280" cy="351000"/>
                    </a:xfrm>
                    <a:prstGeom prst="triangle">
                      <a:avLst>
                        <a:gd name="adj" fmla="val 50000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59" name="CustomShape 170"/>
                    <p:cNvSpPr/>
                    <p:nvPr/>
                  </p:nvSpPr>
                  <p:spPr>
                    <a:xfrm rot="16200000">
                      <a:off x="6345000" y="4075560"/>
                      <a:ext cx="485280" cy="351000"/>
                    </a:xfrm>
                    <a:prstGeom prst="triangle">
                      <a:avLst>
                        <a:gd name="adj" fmla="val 50000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60" name="Group 171"/>
                  <p:cNvGrpSpPr/>
                  <p:nvPr/>
                </p:nvGrpSpPr>
                <p:grpSpPr>
                  <a:xfrm>
                    <a:off x="6247800" y="4069440"/>
                    <a:ext cx="384840" cy="354240"/>
                    <a:chOff x="6247800" y="4069440"/>
                    <a:chExt cx="384840" cy="354240"/>
                  </a:xfrm>
                </p:grpSpPr>
                <p:pic>
                  <p:nvPicPr>
                    <p:cNvPr id="561" name="Picture 322" descr=""/>
                    <p:cNvPicPr/>
                    <p:nvPr/>
                  </p:nvPicPr>
                  <p:blipFill>
                    <a:blip r:embed="rId6"/>
                    <a:stretch/>
                  </p:blipFill>
                  <p:spPr>
                    <a:xfrm rot="5400000">
                      <a:off x="6262920" y="4053960"/>
                      <a:ext cx="354240" cy="3848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  <p:grpSp>
                  <p:nvGrpSpPr>
                    <p:cNvPr id="562" name="Group 172"/>
                    <p:cNvGrpSpPr/>
                    <p:nvPr/>
                  </p:nvGrpSpPr>
                  <p:grpSpPr>
                    <a:xfrm>
                      <a:off x="6269400" y="4165560"/>
                      <a:ext cx="330120" cy="192600"/>
                      <a:chOff x="6269400" y="4165560"/>
                      <a:chExt cx="330120" cy="192600"/>
                    </a:xfrm>
                  </p:grpSpPr>
                  <p:sp>
                    <p:nvSpPr>
                      <p:cNvPr id="563" name="CustomShape 173"/>
                      <p:cNvSpPr/>
                      <p:nvPr/>
                    </p:nvSpPr>
                    <p:spPr>
                      <a:xfrm rot="4633800">
                        <a:off x="6455160" y="4227840"/>
                        <a:ext cx="182160" cy="67320"/>
                      </a:xfrm>
                      <a:prstGeom prst="rightArrow">
                        <a:avLst>
                          <a:gd name="adj1" fmla="val 50000"/>
                          <a:gd name="adj2" fmla="val 131381"/>
                        </a:avLst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564" name="CustomShape 174"/>
                      <p:cNvSpPr/>
                      <p:nvPr/>
                    </p:nvSpPr>
                    <p:spPr>
                      <a:xfrm rot="4633800">
                        <a:off x="6343920" y="4227840"/>
                        <a:ext cx="182160" cy="67320"/>
                      </a:xfrm>
                      <a:prstGeom prst="rightArrow">
                        <a:avLst>
                          <a:gd name="adj1" fmla="val 50000"/>
                          <a:gd name="adj2" fmla="val 131381"/>
                        </a:avLst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565" name="CustomShape 175"/>
                      <p:cNvSpPr/>
                      <p:nvPr/>
                    </p:nvSpPr>
                    <p:spPr>
                      <a:xfrm rot="4633800">
                        <a:off x="6230880" y="4227840"/>
                        <a:ext cx="182160" cy="67320"/>
                      </a:xfrm>
                      <a:prstGeom prst="rightArrow">
                        <a:avLst>
                          <a:gd name="adj1" fmla="val 50000"/>
                          <a:gd name="adj2" fmla="val 131381"/>
                        </a:avLst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</p:grpSp>
              </p:grpSp>
            </p:grpSp>
          </p:grpSp>
        </p:grpSp>
        <p:grpSp>
          <p:nvGrpSpPr>
            <p:cNvPr id="566" name="Group 176"/>
            <p:cNvGrpSpPr/>
            <p:nvPr/>
          </p:nvGrpSpPr>
          <p:grpSpPr>
            <a:xfrm>
              <a:off x="5518080" y="1433160"/>
              <a:ext cx="2426760" cy="3072960"/>
              <a:chOff x="5518080" y="1433160"/>
              <a:chExt cx="2426760" cy="3072960"/>
            </a:xfrm>
          </p:grpSpPr>
          <p:sp>
            <p:nvSpPr>
              <p:cNvPr id="567" name="CustomShape 177"/>
              <p:cNvSpPr/>
              <p:nvPr/>
            </p:nvSpPr>
            <p:spPr>
              <a:xfrm flipH="1" rot="18900000">
                <a:off x="5850000" y="1863360"/>
                <a:ext cx="1226520" cy="1436040"/>
              </a:xfrm>
              <a:prstGeom prst="circularArrow">
                <a:avLst>
                  <a:gd name="adj1" fmla="val 9768"/>
                  <a:gd name="adj2" fmla="val 1142319"/>
                  <a:gd name="adj3" fmla="val 20725366"/>
                  <a:gd name="adj4" fmla="val 15615120"/>
                  <a:gd name="adj5" fmla="val 10094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8" name="CustomShape 178"/>
              <p:cNvSpPr/>
              <p:nvPr/>
            </p:nvSpPr>
            <p:spPr>
              <a:xfrm flipH="1" rot="18900000">
                <a:off x="5846040" y="2846520"/>
                <a:ext cx="1226520" cy="1436040"/>
              </a:xfrm>
              <a:prstGeom prst="circularArrow">
                <a:avLst>
                  <a:gd name="adj1" fmla="val 9768"/>
                  <a:gd name="adj2" fmla="val 1142319"/>
                  <a:gd name="adj3" fmla="val 20725366"/>
                  <a:gd name="adj4" fmla="val 15615120"/>
                  <a:gd name="adj5" fmla="val 10094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9" name="CustomShape 179"/>
              <p:cNvSpPr/>
              <p:nvPr/>
            </p:nvSpPr>
            <p:spPr>
              <a:xfrm flipV="1" rot="18900000">
                <a:off x="6390000" y="1656360"/>
                <a:ext cx="1226520" cy="1436040"/>
              </a:xfrm>
              <a:prstGeom prst="circularArrow">
                <a:avLst>
                  <a:gd name="adj1" fmla="val 9768"/>
                  <a:gd name="adj2" fmla="val 1142319"/>
                  <a:gd name="adj3" fmla="val 20725366"/>
                  <a:gd name="adj4" fmla="val 15615120"/>
                  <a:gd name="adj5" fmla="val 10094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0" name="CustomShape 180"/>
              <p:cNvSpPr/>
              <p:nvPr/>
            </p:nvSpPr>
            <p:spPr>
              <a:xfrm flipV="1" rot="18900000">
                <a:off x="6386400" y="2639160"/>
                <a:ext cx="1226520" cy="1436040"/>
              </a:xfrm>
              <a:prstGeom prst="circularArrow">
                <a:avLst>
                  <a:gd name="adj1" fmla="val 9768"/>
                  <a:gd name="adj2" fmla="val 1142319"/>
                  <a:gd name="adj3" fmla="val 20725366"/>
                  <a:gd name="adj4" fmla="val 15615120"/>
                  <a:gd name="adj5" fmla="val 10094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571" name="CustomShape 181"/>
          <p:cNvSpPr/>
          <p:nvPr/>
        </p:nvSpPr>
        <p:spPr>
          <a:xfrm rot="16200000">
            <a:off x="3624480" y="1483920"/>
            <a:ext cx="142200" cy="683640"/>
          </a:xfrm>
          <a:prstGeom prst="downArrow">
            <a:avLst>
              <a:gd name="adj1" fmla="val 41095"/>
              <a:gd name="adj2" fmla="val 83394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CustomShape 182"/>
          <p:cNvSpPr/>
          <p:nvPr/>
        </p:nvSpPr>
        <p:spPr>
          <a:xfrm rot="16200000">
            <a:off x="5645520" y="1467720"/>
            <a:ext cx="142200" cy="719640"/>
          </a:xfrm>
          <a:prstGeom prst="downArrow">
            <a:avLst>
              <a:gd name="adj1" fmla="val 41095"/>
              <a:gd name="adj2" fmla="val 83394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CustomShape 183"/>
          <p:cNvSpPr/>
          <p:nvPr/>
        </p:nvSpPr>
        <p:spPr>
          <a:xfrm rot="10800000">
            <a:off x="2762280" y="5534280"/>
            <a:ext cx="142200" cy="266400"/>
          </a:xfrm>
          <a:prstGeom prst="downArrow">
            <a:avLst>
              <a:gd name="adj1" fmla="val 41095"/>
              <a:gd name="adj2" fmla="val 83394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CustomShape 184"/>
          <p:cNvSpPr/>
          <p:nvPr/>
        </p:nvSpPr>
        <p:spPr>
          <a:xfrm rot="10800000">
            <a:off x="4674240" y="5534280"/>
            <a:ext cx="142200" cy="266400"/>
          </a:xfrm>
          <a:prstGeom prst="downArrow">
            <a:avLst>
              <a:gd name="adj1" fmla="val 41095"/>
              <a:gd name="adj2" fmla="val 83394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CustomShape 185"/>
          <p:cNvSpPr/>
          <p:nvPr/>
        </p:nvSpPr>
        <p:spPr>
          <a:xfrm rot="10800000">
            <a:off x="6730200" y="5534280"/>
            <a:ext cx="142200" cy="266400"/>
          </a:xfrm>
          <a:prstGeom prst="downArrow">
            <a:avLst>
              <a:gd name="adj1" fmla="val 41095"/>
              <a:gd name="adj2" fmla="val 83394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CustomShape 186"/>
          <p:cNvSpPr/>
          <p:nvPr/>
        </p:nvSpPr>
        <p:spPr>
          <a:xfrm rot="10800000">
            <a:off x="2541240" y="1586880"/>
            <a:ext cx="142200" cy="266400"/>
          </a:xfrm>
          <a:prstGeom prst="downArrow">
            <a:avLst>
              <a:gd name="adj1" fmla="val 41095"/>
              <a:gd name="adj2" fmla="val 83394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CustomShape 187"/>
          <p:cNvSpPr/>
          <p:nvPr/>
        </p:nvSpPr>
        <p:spPr>
          <a:xfrm rot="10800000">
            <a:off x="4453200" y="1586880"/>
            <a:ext cx="142200" cy="266400"/>
          </a:xfrm>
          <a:prstGeom prst="downArrow">
            <a:avLst>
              <a:gd name="adj1" fmla="val 41095"/>
              <a:gd name="adj2" fmla="val 83394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CustomShape 188"/>
          <p:cNvSpPr/>
          <p:nvPr/>
        </p:nvSpPr>
        <p:spPr>
          <a:xfrm rot="10800000">
            <a:off x="6508800" y="1586880"/>
            <a:ext cx="142200" cy="266400"/>
          </a:xfrm>
          <a:prstGeom prst="downArrow">
            <a:avLst>
              <a:gd name="adj1" fmla="val 41095"/>
              <a:gd name="adj2" fmla="val 83394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CustomShape 189"/>
          <p:cNvSpPr/>
          <p:nvPr/>
        </p:nvSpPr>
        <p:spPr>
          <a:xfrm flipV="1" rot="10800000">
            <a:off x="2910600" y="1586880"/>
            <a:ext cx="142200" cy="266400"/>
          </a:xfrm>
          <a:prstGeom prst="downArrow">
            <a:avLst>
              <a:gd name="adj1" fmla="val 41095"/>
              <a:gd name="adj2" fmla="val 83394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CustomShape 190"/>
          <p:cNvSpPr/>
          <p:nvPr/>
        </p:nvSpPr>
        <p:spPr>
          <a:xfrm flipV="1" rot="10800000">
            <a:off x="4822560" y="1586880"/>
            <a:ext cx="142200" cy="266400"/>
          </a:xfrm>
          <a:prstGeom prst="downArrow">
            <a:avLst>
              <a:gd name="adj1" fmla="val 41095"/>
              <a:gd name="adj2" fmla="val 83394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CustomShape 191"/>
          <p:cNvSpPr/>
          <p:nvPr/>
        </p:nvSpPr>
        <p:spPr>
          <a:xfrm flipV="1" rot="10800000">
            <a:off x="6878520" y="1586880"/>
            <a:ext cx="142200" cy="266400"/>
          </a:xfrm>
          <a:prstGeom prst="downArrow">
            <a:avLst>
              <a:gd name="adj1" fmla="val 41095"/>
              <a:gd name="adj2" fmla="val 83394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TextShape 1"/>
          <p:cNvSpPr txBox="1"/>
          <p:nvPr/>
        </p:nvSpPr>
        <p:spPr>
          <a:xfrm>
            <a:off x="457200" y="274680"/>
            <a:ext cx="7599240" cy="777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High Level Design – function and loading outline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83" name="Group 2"/>
          <p:cNvGrpSpPr/>
          <p:nvPr/>
        </p:nvGrpSpPr>
        <p:grpSpPr>
          <a:xfrm>
            <a:off x="209520" y="1737720"/>
            <a:ext cx="8657640" cy="3920760"/>
            <a:chOff x="209520" y="1737720"/>
            <a:chExt cx="8657640" cy="3920760"/>
          </a:xfrm>
        </p:grpSpPr>
        <p:sp>
          <p:nvSpPr>
            <p:cNvPr id="584" name="Line 3"/>
            <p:cNvSpPr/>
            <p:nvPr/>
          </p:nvSpPr>
          <p:spPr>
            <a:xfrm>
              <a:off x="209520" y="1737720"/>
              <a:ext cx="8657640" cy="0"/>
            </a:xfrm>
            <a:prstGeom prst="line">
              <a:avLst/>
            </a:prstGeom>
            <a:ln>
              <a:solidFill>
                <a:srgbClr val="29aaa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" name="Line 4"/>
            <p:cNvSpPr/>
            <p:nvPr/>
          </p:nvSpPr>
          <p:spPr>
            <a:xfrm>
              <a:off x="209520" y="2608920"/>
              <a:ext cx="8657640" cy="0"/>
            </a:xfrm>
            <a:prstGeom prst="line">
              <a:avLst/>
            </a:prstGeom>
            <a:ln>
              <a:solidFill>
                <a:srgbClr val="29aaa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6" name="Line 5"/>
            <p:cNvSpPr/>
            <p:nvPr/>
          </p:nvSpPr>
          <p:spPr>
            <a:xfrm>
              <a:off x="209520" y="3575520"/>
              <a:ext cx="8657640" cy="0"/>
            </a:xfrm>
            <a:prstGeom prst="line">
              <a:avLst/>
            </a:prstGeom>
            <a:ln>
              <a:solidFill>
                <a:srgbClr val="29aaa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7" name="Line 6"/>
            <p:cNvSpPr/>
            <p:nvPr/>
          </p:nvSpPr>
          <p:spPr>
            <a:xfrm>
              <a:off x="209520" y="5658480"/>
              <a:ext cx="8657640" cy="0"/>
            </a:xfrm>
            <a:prstGeom prst="line">
              <a:avLst/>
            </a:prstGeom>
            <a:ln>
              <a:solidFill>
                <a:srgbClr val="29aaa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" name="Line 7"/>
            <p:cNvSpPr/>
            <p:nvPr/>
          </p:nvSpPr>
          <p:spPr>
            <a:xfrm>
              <a:off x="209520" y="4689360"/>
              <a:ext cx="8657640" cy="0"/>
            </a:xfrm>
            <a:prstGeom prst="line">
              <a:avLst/>
            </a:prstGeom>
            <a:ln>
              <a:solidFill>
                <a:srgbClr val="29aaa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89" name="Group 8"/>
          <p:cNvGrpSpPr/>
          <p:nvPr/>
        </p:nvGrpSpPr>
        <p:grpSpPr>
          <a:xfrm>
            <a:off x="1272600" y="873360"/>
            <a:ext cx="2879640" cy="5330160"/>
            <a:chOff x="1272600" y="873360"/>
            <a:chExt cx="2879640" cy="5330160"/>
          </a:xfrm>
        </p:grpSpPr>
        <p:sp>
          <p:nvSpPr>
            <p:cNvPr id="590" name="CustomShape 9"/>
            <p:cNvSpPr/>
            <p:nvPr/>
          </p:nvSpPr>
          <p:spPr>
            <a:xfrm>
              <a:off x="1272600" y="2652480"/>
              <a:ext cx="2879640" cy="85248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Specifies all of the following:</a:t>
              </a:r>
              <a:endParaRPr b="0" lang="en-GB" sz="105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Experiments to be run, evolutionary function and terminal sets, evolutionary parameters, fitness functions, fitness test characteristics, living cell rulesets</a:t>
              </a:r>
              <a:endParaRPr b="0" lang="en-GB" sz="1050" spc="-1" strike="noStrike">
                <a:latin typeface="Arial"/>
              </a:endParaRPr>
            </a:p>
          </p:txBody>
        </p:sp>
        <p:sp>
          <p:nvSpPr>
            <p:cNvPr id="591" name="CustomShape 10"/>
            <p:cNvSpPr/>
            <p:nvPr/>
          </p:nvSpPr>
          <p:spPr>
            <a:xfrm>
              <a:off x="1272600" y="1118520"/>
              <a:ext cx="2879640" cy="54648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Receive and store timestamped input from all other functionality that is retrievable for analysis</a:t>
              </a:r>
              <a:endParaRPr b="0" lang="en-GB" sz="1050" spc="-1" strike="noStrike">
                <a:latin typeface="Arial"/>
              </a:endParaRPr>
            </a:p>
          </p:txBody>
        </p:sp>
        <p:sp>
          <p:nvSpPr>
            <p:cNvPr id="592" name="CustomShape 11"/>
            <p:cNvSpPr/>
            <p:nvPr/>
          </p:nvSpPr>
          <p:spPr>
            <a:xfrm>
              <a:off x="1272600" y="1798920"/>
              <a:ext cx="2879640" cy="74088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Provides insight into data available to guide future experiments to better find increasing fitness</a:t>
              </a:r>
              <a:endParaRPr b="0" lang="en-GB" sz="1050" spc="-1" strike="noStrike">
                <a:latin typeface="Arial"/>
              </a:endParaRPr>
            </a:p>
          </p:txBody>
        </p:sp>
        <p:sp>
          <p:nvSpPr>
            <p:cNvPr id="593" name="CustomShape 12"/>
            <p:cNvSpPr/>
            <p:nvPr/>
          </p:nvSpPr>
          <p:spPr>
            <a:xfrm>
              <a:off x="1272600" y="3622680"/>
              <a:ext cx="2879640" cy="100764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Uses Genetic Programming techniques to create from the functions and terminals provided, evaluate and evolve Generations of Evolved Individuals. Many Populations will be required.</a:t>
              </a:r>
              <a:endParaRPr b="0" lang="en-GB" sz="1050" spc="-1" strike="noStrike">
                <a:latin typeface="Arial"/>
              </a:endParaRPr>
            </a:p>
          </p:txBody>
        </p:sp>
        <p:sp>
          <p:nvSpPr>
            <p:cNvPr id="594" name="CustomShape 13"/>
            <p:cNvSpPr/>
            <p:nvPr/>
          </p:nvSpPr>
          <p:spPr>
            <a:xfrm>
              <a:off x="1272600" y="4788360"/>
              <a:ext cx="2879640" cy="74088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Evaluates Evolved Individuals against specified market data, returning fitness score. Evaluates against historical or live data in historical, live-paper or live-£ contexts </a:t>
              </a:r>
              <a:endParaRPr b="0" lang="en-GB" sz="1050" spc="-1" strike="noStrike">
                <a:latin typeface="Arial"/>
              </a:endParaRPr>
            </a:p>
          </p:txBody>
        </p:sp>
        <p:sp>
          <p:nvSpPr>
            <p:cNvPr id="595" name="CustomShape 14"/>
            <p:cNvSpPr/>
            <p:nvPr/>
          </p:nvSpPr>
          <p:spPr>
            <a:xfrm>
              <a:off x="1272600" y="5727600"/>
              <a:ext cx="2879640" cy="47592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Provides required market data</a:t>
              </a:r>
              <a:endParaRPr b="0" lang="en-GB" sz="1050" spc="-1" strike="noStrike">
                <a:latin typeface="Arial"/>
              </a:endParaRPr>
            </a:p>
          </p:txBody>
        </p:sp>
        <p:sp>
          <p:nvSpPr>
            <p:cNvPr id="596" name="CustomShape 15"/>
            <p:cNvSpPr/>
            <p:nvPr/>
          </p:nvSpPr>
          <p:spPr>
            <a:xfrm>
              <a:off x="1978200" y="873360"/>
              <a:ext cx="1468440" cy="2167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ffffff"/>
                  </a:solidFill>
                  <a:latin typeface="Arial"/>
                  <a:ea typeface="Arial"/>
                </a:rPr>
                <a:t>Function</a:t>
              </a:r>
              <a:endParaRPr b="0" lang="en-GB" sz="1050" spc="-1" strike="noStrike">
                <a:latin typeface="Arial"/>
              </a:endParaRPr>
            </a:p>
          </p:txBody>
        </p:sp>
      </p:grpSp>
      <p:grpSp>
        <p:nvGrpSpPr>
          <p:cNvPr id="597" name="Group 16"/>
          <p:cNvGrpSpPr/>
          <p:nvPr/>
        </p:nvGrpSpPr>
        <p:grpSpPr>
          <a:xfrm>
            <a:off x="4255920" y="869040"/>
            <a:ext cx="3742560" cy="5330160"/>
            <a:chOff x="4255920" y="869040"/>
            <a:chExt cx="3742560" cy="5330160"/>
          </a:xfrm>
        </p:grpSpPr>
        <p:sp>
          <p:nvSpPr>
            <p:cNvPr id="598" name="CustomShape 17"/>
            <p:cNvSpPr/>
            <p:nvPr/>
          </p:nvSpPr>
          <p:spPr>
            <a:xfrm>
              <a:off x="4255920" y="2648160"/>
              <a:ext cx="3742560" cy="85248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Experiment definition and variation of characteristics require low resources, run on a weekly basis. </a:t>
              </a:r>
              <a:endParaRPr b="0" lang="en-GB" sz="105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This is a manual process to specify experiment rotations. Then automated parameter setup creation to fill out the full requirements. </a:t>
              </a:r>
              <a:endParaRPr b="0" lang="en-GB" sz="1050" spc="-1" strike="noStrike">
                <a:latin typeface="Arial"/>
              </a:endParaRPr>
            </a:p>
          </p:txBody>
        </p:sp>
        <p:sp>
          <p:nvSpPr>
            <p:cNvPr id="599" name="CustomShape 18"/>
            <p:cNvSpPr/>
            <p:nvPr/>
          </p:nvSpPr>
          <p:spPr>
            <a:xfrm>
              <a:off x="4255920" y="1114200"/>
              <a:ext cx="3742560" cy="54648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On demand data storage, that scales with every functionality. Data storage simple, with appropriate metadata. Later extracts will be simple but may be large</a:t>
              </a:r>
              <a:endParaRPr b="0" lang="en-GB" sz="1050" spc="-1" strike="noStrike">
                <a:latin typeface="Arial"/>
              </a:endParaRPr>
            </a:p>
          </p:txBody>
        </p:sp>
        <p:sp>
          <p:nvSpPr>
            <p:cNvPr id="600" name="CustomShape 19"/>
            <p:cNvSpPr/>
            <p:nvPr/>
          </p:nvSpPr>
          <p:spPr>
            <a:xfrm>
              <a:off x="4255920" y="1794600"/>
              <a:ext cx="3742560" cy="74088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Scales to the data volume, and the determinations required. Genetic variation and per function analysis may be reasonably heavy loading. In-depth analysis expected</a:t>
              </a:r>
              <a:endParaRPr b="0" lang="en-GB" sz="1050" spc="-1" strike="noStrike">
                <a:latin typeface="Arial"/>
              </a:endParaRPr>
            </a:p>
          </p:txBody>
        </p:sp>
        <p:sp>
          <p:nvSpPr>
            <p:cNvPr id="601" name="CustomShape 20"/>
            <p:cNvSpPr/>
            <p:nvPr/>
          </p:nvSpPr>
          <p:spPr>
            <a:xfrm>
              <a:off x="4255920" y="3618360"/>
              <a:ext cx="3742560" cy="191088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High load, will need resource management for both these two sections.</a:t>
              </a:r>
              <a:endParaRPr b="0" lang="en-GB" sz="105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Loading will depend on experiment definition, each experiment will require &gt;=1 Population. Optimisation of fitness function(s) (Evaluation), and of Evolutionary processes may be crucial - this is the heavy lifting. </a:t>
              </a:r>
              <a:endParaRPr b="0" lang="en-GB" sz="105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5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Difficult to predict the loading until later in the development process. Will be considerable. </a:t>
              </a:r>
              <a:br/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Once the Evolution process is carefully tuned, the Evaluation may be the most load heavy. </a:t>
              </a:r>
              <a:endParaRPr b="0" lang="en-GB" sz="1050" spc="-1" strike="noStrike">
                <a:latin typeface="Arial"/>
              </a:endParaRPr>
            </a:p>
          </p:txBody>
        </p:sp>
        <p:sp>
          <p:nvSpPr>
            <p:cNvPr id="602" name="CustomShape 21"/>
            <p:cNvSpPr/>
            <p:nvPr/>
          </p:nvSpPr>
          <p:spPr>
            <a:xfrm>
              <a:off x="4255920" y="5723280"/>
              <a:ext cx="3742560" cy="47592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Initially weekly, then live data daily so light loading. Later on, if greater types of data are required could be heavy.</a:t>
              </a:r>
              <a:endParaRPr b="0" lang="en-GB" sz="1050" spc="-1" strike="noStrike">
                <a:latin typeface="Arial"/>
              </a:endParaRPr>
            </a:p>
          </p:txBody>
        </p:sp>
        <p:sp>
          <p:nvSpPr>
            <p:cNvPr id="603" name="CustomShape 22"/>
            <p:cNvSpPr/>
            <p:nvPr/>
          </p:nvSpPr>
          <p:spPr>
            <a:xfrm>
              <a:off x="5393160" y="869040"/>
              <a:ext cx="1468440" cy="2167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ffffff"/>
                  </a:solidFill>
                  <a:latin typeface="Arial"/>
                  <a:ea typeface="Arial"/>
                </a:rPr>
                <a:t>Loading</a:t>
              </a:r>
              <a:endParaRPr b="0" lang="en-GB" sz="1050" spc="-1" strike="noStrike">
                <a:latin typeface="Arial"/>
              </a:endParaRPr>
            </a:p>
          </p:txBody>
        </p:sp>
      </p:grpSp>
      <p:grpSp>
        <p:nvGrpSpPr>
          <p:cNvPr id="604" name="Group 23"/>
          <p:cNvGrpSpPr/>
          <p:nvPr/>
        </p:nvGrpSpPr>
        <p:grpSpPr>
          <a:xfrm>
            <a:off x="8068680" y="864000"/>
            <a:ext cx="935640" cy="5335200"/>
            <a:chOff x="8068680" y="864000"/>
            <a:chExt cx="935640" cy="5335200"/>
          </a:xfrm>
        </p:grpSpPr>
        <p:sp>
          <p:nvSpPr>
            <p:cNvPr id="605" name="CustomShape 24"/>
            <p:cNvSpPr/>
            <p:nvPr/>
          </p:nvSpPr>
          <p:spPr>
            <a:xfrm>
              <a:off x="8068680" y="2648160"/>
              <a:ext cx="935640" cy="8524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3-5</a:t>
              </a:r>
              <a:endParaRPr b="0" lang="en-GB" sz="1050" spc="-1" strike="noStrike">
                <a:latin typeface="Arial"/>
              </a:endParaRPr>
            </a:p>
          </p:txBody>
        </p:sp>
        <p:sp>
          <p:nvSpPr>
            <p:cNvPr id="606" name="CustomShape 25"/>
            <p:cNvSpPr/>
            <p:nvPr/>
          </p:nvSpPr>
          <p:spPr>
            <a:xfrm>
              <a:off x="8068680" y="1114200"/>
              <a:ext cx="935640" cy="5464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&lt; 10 Tb initially</a:t>
              </a:r>
              <a:endParaRPr b="0" lang="en-GB" sz="1050" spc="-1" strike="noStrike">
                <a:latin typeface="Arial"/>
              </a:endParaRPr>
            </a:p>
          </p:txBody>
        </p:sp>
        <p:sp>
          <p:nvSpPr>
            <p:cNvPr id="607" name="CustomShape 26"/>
            <p:cNvSpPr/>
            <p:nvPr/>
          </p:nvSpPr>
          <p:spPr>
            <a:xfrm>
              <a:off x="8068680" y="1794600"/>
              <a:ext cx="935640" cy="7408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10+ analysis functions</a:t>
              </a:r>
              <a:endParaRPr b="0" lang="en-GB" sz="1050" spc="-1" strike="noStrike">
                <a:latin typeface="Arial"/>
              </a:endParaRPr>
            </a:p>
          </p:txBody>
        </p:sp>
        <p:sp>
          <p:nvSpPr>
            <p:cNvPr id="608" name="CustomShape 27"/>
            <p:cNvSpPr/>
            <p:nvPr/>
          </p:nvSpPr>
          <p:spPr>
            <a:xfrm>
              <a:off x="8068680" y="3618360"/>
              <a:ext cx="935640" cy="10076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Evolution:</a:t>
              </a:r>
              <a:endParaRPr b="0" lang="en-GB" sz="105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&lt;200 Populations each of 150 individuals\</a:t>
              </a:r>
              <a:endParaRPr b="0" lang="en-GB" sz="1050" spc="-1" strike="noStrike">
                <a:latin typeface="Arial"/>
              </a:endParaRPr>
            </a:p>
          </p:txBody>
        </p:sp>
        <p:sp>
          <p:nvSpPr>
            <p:cNvPr id="609" name="CustomShape 28"/>
            <p:cNvSpPr/>
            <p:nvPr/>
          </p:nvSpPr>
          <p:spPr>
            <a:xfrm>
              <a:off x="8068680" y="4784040"/>
              <a:ext cx="935640" cy="7408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Evaluation: Every individual</a:t>
              </a:r>
              <a:endParaRPr b="0" lang="en-GB" sz="1050" spc="-1" strike="noStrike">
                <a:latin typeface="Arial"/>
              </a:endParaRPr>
            </a:p>
          </p:txBody>
        </p:sp>
        <p:sp>
          <p:nvSpPr>
            <p:cNvPr id="610" name="CustomShape 29"/>
            <p:cNvSpPr/>
            <p:nvPr/>
          </p:nvSpPr>
          <p:spPr>
            <a:xfrm>
              <a:off x="8068680" y="5723280"/>
              <a:ext cx="935640" cy="475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&lt;30 initially</a:t>
              </a:r>
              <a:endParaRPr b="0" lang="en-GB" sz="1050" spc="-1" strike="noStrike">
                <a:latin typeface="Arial"/>
              </a:endParaRPr>
            </a:p>
          </p:txBody>
        </p:sp>
        <p:sp>
          <p:nvSpPr>
            <p:cNvPr id="611" name="CustomShape 30"/>
            <p:cNvSpPr/>
            <p:nvPr/>
          </p:nvSpPr>
          <p:spPr>
            <a:xfrm>
              <a:off x="8140680" y="864000"/>
              <a:ext cx="791640" cy="2167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ffffff"/>
                  </a:solidFill>
                  <a:latin typeface="Arial"/>
                  <a:ea typeface="Arial"/>
                </a:rPr>
                <a:t>Estimates</a:t>
              </a:r>
              <a:endParaRPr b="0" lang="en-GB" sz="1050" spc="-1" strike="noStrike">
                <a:latin typeface="Arial"/>
              </a:endParaRPr>
            </a:p>
          </p:txBody>
        </p:sp>
      </p:grpSp>
      <p:grpSp>
        <p:nvGrpSpPr>
          <p:cNvPr id="612" name="Group 31"/>
          <p:cNvGrpSpPr/>
          <p:nvPr/>
        </p:nvGrpSpPr>
        <p:grpSpPr>
          <a:xfrm>
            <a:off x="126000" y="864000"/>
            <a:ext cx="1043640" cy="5339520"/>
            <a:chOff x="126000" y="864000"/>
            <a:chExt cx="1043640" cy="5339520"/>
          </a:xfrm>
        </p:grpSpPr>
        <p:sp>
          <p:nvSpPr>
            <p:cNvPr id="613" name="CustomShape 32"/>
            <p:cNvSpPr/>
            <p:nvPr/>
          </p:nvSpPr>
          <p:spPr>
            <a:xfrm>
              <a:off x="126000" y="2652480"/>
              <a:ext cx="1043640" cy="8524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Definition of all key characteristics</a:t>
              </a:r>
              <a:endParaRPr b="0" lang="en-GB" sz="1050" spc="-1" strike="noStrike">
                <a:latin typeface="Arial"/>
              </a:endParaRPr>
            </a:p>
          </p:txBody>
        </p:sp>
        <p:sp>
          <p:nvSpPr>
            <p:cNvPr id="614" name="CustomShape 33"/>
            <p:cNvSpPr/>
            <p:nvPr/>
          </p:nvSpPr>
          <p:spPr>
            <a:xfrm>
              <a:off x="126000" y="1118520"/>
              <a:ext cx="1043640" cy="5464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Data storage</a:t>
              </a:r>
              <a:endParaRPr b="0" lang="en-GB" sz="1050" spc="-1" strike="noStrike">
                <a:latin typeface="Arial"/>
              </a:endParaRPr>
            </a:p>
          </p:txBody>
        </p:sp>
        <p:sp>
          <p:nvSpPr>
            <p:cNvPr id="615" name="CustomShape 34"/>
            <p:cNvSpPr/>
            <p:nvPr/>
          </p:nvSpPr>
          <p:spPr>
            <a:xfrm>
              <a:off x="126000" y="1798920"/>
              <a:ext cx="1043640" cy="7408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Analysis of Results</a:t>
              </a:r>
              <a:endParaRPr b="0" lang="en-GB" sz="1050" spc="-1" strike="noStrike">
                <a:latin typeface="Arial"/>
              </a:endParaRPr>
            </a:p>
          </p:txBody>
        </p:sp>
        <p:sp>
          <p:nvSpPr>
            <p:cNvPr id="616" name="CustomShape 35"/>
            <p:cNvSpPr/>
            <p:nvPr/>
          </p:nvSpPr>
          <p:spPr>
            <a:xfrm>
              <a:off x="126000" y="3622680"/>
              <a:ext cx="1043640" cy="10076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Evolution</a:t>
              </a:r>
              <a:endParaRPr b="0" lang="en-GB" sz="1050" spc="-1" strike="noStrike">
                <a:latin typeface="Arial"/>
              </a:endParaRPr>
            </a:p>
          </p:txBody>
        </p:sp>
        <p:sp>
          <p:nvSpPr>
            <p:cNvPr id="617" name="CustomShape 36"/>
            <p:cNvSpPr/>
            <p:nvPr/>
          </p:nvSpPr>
          <p:spPr>
            <a:xfrm>
              <a:off x="126000" y="4788360"/>
              <a:ext cx="1043640" cy="74088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Evaluation </a:t>
              </a:r>
              <a:endParaRPr b="0" lang="en-GB" sz="105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using market data</a:t>
              </a:r>
              <a:endParaRPr b="0" lang="en-GB" sz="1050" spc="-1" strike="noStrike">
                <a:latin typeface="Arial"/>
              </a:endParaRPr>
            </a:p>
          </p:txBody>
        </p:sp>
        <p:sp>
          <p:nvSpPr>
            <p:cNvPr id="618" name="CustomShape 37"/>
            <p:cNvSpPr/>
            <p:nvPr/>
          </p:nvSpPr>
          <p:spPr>
            <a:xfrm>
              <a:off x="126000" y="5727600"/>
              <a:ext cx="1043640" cy="475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Market Data</a:t>
              </a:r>
              <a:endParaRPr b="0" lang="en-GB" sz="1050" spc="-1" strike="noStrike">
                <a:latin typeface="Arial"/>
              </a:endParaRPr>
            </a:p>
          </p:txBody>
        </p:sp>
        <p:sp>
          <p:nvSpPr>
            <p:cNvPr id="619" name="CustomShape 38"/>
            <p:cNvSpPr/>
            <p:nvPr/>
          </p:nvSpPr>
          <p:spPr>
            <a:xfrm>
              <a:off x="252000" y="864000"/>
              <a:ext cx="791640" cy="2167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ffffff"/>
                  </a:solidFill>
                  <a:latin typeface="Arial"/>
                  <a:ea typeface="Arial"/>
                </a:rPr>
                <a:t>Category</a:t>
              </a:r>
              <a:endParaRPr b="0" lang="en-GB" sz="105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TextShape 1"/>
          <p:cNvSpPr txBox="1"/>
          <p:nvPr/>
        </p:nvSpPr>
        <p:spPr>
          <a:xfrm>
            <a:off x="457200" y="274680"/>
            <a:ext cx="8281440" cy="777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High Level Design – repeated abstracted unit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21" name="Group 2"/>
          <p:cNvGrpSpPr/>
          <p:nvPr/>
        </p:nvGrpSpPr>
        <p:grpSpPr>
          <a:xfrm>
            <a:off x="1348560" y="6313680"/>
            <a:ext cx="7747920" cy="462240"/>
            <a:chOff x="1348560" y="6313680"/>
            <a:chExt cx="7747920" cy="462240"/>
          </a:xfrm>
        </p:grpSpPr>
        <p:sp>
          <p:nvSpPr>
            <p:cNvPr id="622" name="CustomShape 3"/>
            <p:cNvSpPr/>
            <p:nvPr/>
          </p:nvSpPr>
          <p:spPr>
            <a:xfrm>
              <a:off x="1348560" y="6313680"/>
              <a:ext cx="7747920" cy="462240"/>
            </a:xfrm>
            <a:prstGeom prst="rect">
              <a:avLst/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KEY:</a:t>
              </a: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	</a:t>
              </a: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	</a:t>
              </a: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	</a:t>
              </a: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	</a:t>
              </a: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	</a:t>
              </a: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	</a:t>
              </a: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	</a:t>
              </a: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        </a:t>
              </a:r>
              <a:endParaRPr b="0" lang="en-GB" sz="1050" spc="-1" strike="noStrike">
                <a:latin typeface="Arial"/>
              </a:endParaRPr>
            </a:p>
          </p:txBody>
        </p:sp>
        <p:grpSp>
          <p:nvGrpSpPr>
            <p:cNvPr id="623" name="Group 4"/>
            <p:cNvGrpSpPr/>
            <p:nvPr/>
          </p:nvGrpSpPr>
          <p:grpSpPr>
            <a:xfrm>
              <a:off x="3545280" y="6391440"/>
              <a:ext cx="1102680" cy="297720"/>
              <a:chOff x="3545280" y="6391440"/>
              <a:chExt cx="1102680" cy="297720"/>
            </a:xfrm>
          </p:grpSpPr>
          <p:sp>
            <p:nvSpPr>
              <p:cNvPr id="624" name="CustomShape 5"/>
              <p:cNvSpPr/>
              <p:nvPr/>
            </p:nvSpPr>
            <p:spPr>
              <a:xfrm>
                <a:off x="3545280" y="6391440"/>
                <a:ext cx="1102680" cy="297720"/>
              </a:xfrm>
              <a:prstGeom prst="rect">
                <a:avLst/>
              </a:prstGeom>
              <a:solidFill>
                <a:schemeClr val="bg1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en-GB" sz="1050" spc="-1" strike="noStrike">
                    <a:solidFill>
                      <a:srgbClr val="222221"/>
                    </a:solidFill>
                    <a:latin typeface="Arial"/>
                    <a:ea typeface="Arial"/>
                  </a:rPr>
                  <a:t>Evaluation</a:t>
                </a:r>
                <a:endParaRPr b="0" lang="en-GB" sz="1050" spc="-1" strike="noStrike">
                  <a:latin typeface="Arial"/>
                </a:endParaRPr>
              </a:p>
            </p:txBody>
          </p:sp>
          <p:grpSp>
            <p:nvGrpSpPr>
              <p:cNvPr id="625" name="Group 6"/>
              <p:cNvGrpSpPr/>
              <p:nvPr/>
            </p:nvGrpSpPr>
            <p:grpSpPr>
              <a:xfrm>
                <a:off x="4311000" y="6450120"/>
                <a:ext cx="174960" cy="178920"/>
                <a:chOff x="4311000" y="6450120"/>
                <a:chExt cx="174960" cy="178920"/>
              </a:xfrm>
            </p:grpSpPr>
            <p:sp>
              <p:nvSpPr>
                <p:cNvPr id="626" name="CustomShape 7"/>
                <p:cNvSpPr/>
                <p:nvPr/>
              </p:nvSpPr>
              <p:spPr>
                <a:xfrm rot="10800000">
                  <a:off x="4311000" y="6450480"/>
                  <a:ext cx="70200" cy="178560"/>
                </a:xfrm>
                <a:prstGeom prst="downArrow">
                  <a:avLst>
                    <a:gd name="adj1" fmla="val 41095"/>
                    <a:gd name="adj2" fmla="val 83394"/>
                  </a:avLst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27" name="CustomShape 8"/>
                <p:cNvSpPr/>
                <p:nvPr/>
              </p:nvSpPr>
              <p:spPr>
                <a:xfrm>
                  <a:off x="4415760" y="6450120"/>
                  <a:ext cx="70200" cy="178560"/>
                </a:xfrm>
                <a:prstGeom prst="downArrow">
                  <a:avLst>
                    <a:gd name="adj1" fmla="val 41095"/>
                    <a:gd name="adj2" fmla="val 83394"/>
                  </a:avLst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grpSp>
          <p:nvGrpSpPr>
            <p:cNvPr id="628" name="Group 9"/>
            <p:cNvGrpSpPr/>
            <p:nvPr/>
          </p:nvGrpSpPr>
          <p:grpSpPr>
            <a:xfrm>
              <a:off x="6004440" y="6356880"/>
              <a:ext cx="1102680" cy="385920"/>
              <a:chOff x="6004440" y="6356880"/>
              <a:chExt cx="1102680" cy="385920"/>
            </a:xfrm>
          </p:grpSpPr>
          <p:sp>
            <p:nvSpPr>
              <p:cNvPr id="629" name="CustomShape 10"/>
              <p:cNvSpPr/>
              <p:nvPr/>
            </p:nvSpPr>
            <p:spPr>
              <a:xfrm>
                <a:off x="6004440" y="6356880"/>
                <a:ext cx="1102680" cy="385920"/>
              </a:xfrm>
              <a:prstGeom prst="rect">
                <a:avLst/>
              </a:prstGeom>
              <a:solidFill>
                <a:schemeClr val="bg1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en-GB" sz="1050" spc="-1" strike="noStrike">
                    <a:solidFill>
                      <a:srgbClr val="222221"/>
                    </a:solidFill>
                    <a:latin typeface="Arial"/>
                    <a:ea typeface="Arial"/>
                  </a:rPr>
                  <a:t>Evolution </a:t>
                </a:r>
                <a:endParaRPr b="0" lang="en-GB" sz="105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GB" sz="1050" spc="-1" strike="noStrike">
                    <a:solidFill>
                      <a:srgbClr val="222221"/>
                    </a:solidFill>
                    <a:latin typeface="Arial"/>
                    <a:ea typeface="Arial"/>
                  </a:rPr>
                  <a:t>core</a:t>
                </a:r>
                <a:endParaRPr b="0" lang="en-GB" sz="1050" spc="-1" strike="noStrike">
                  <a:latin typeface="Arial"/>
                </a:endParaRPr>
              </a:p>
            </p:txBody>
          </p:sp>
          <p:grpSp>
            <p:nvGrpSpPr>
              <p:cNvPr id="630" name="Group 11"/>
              <p:cNvGrpSpPr/>
              <p:nvPr/>
            </p:nvGrpSpPr>
            <p:grpSpPr>
              <a:xfrm>
                <a:off x="6637680" y="6410520"/>
                <a:ext cx="411840" cy="309600"/>
                <a:chOff x="6637680" y="6410520"/>
                <a:chExt cx="411840" cy="309600"/>
              </a:xfrm>
            </p:grpSpPr>
            <p:grpSp>
              <p:nvGrpSpPr>
                <p:cNvPr id="631" name="Group 12"/>
                <p:cNvGrpSpPr/>
                <p:nvPr/>
              </p:nvGrpSpPr>
              <p:grpSpPr>
                <a:xfrm>
                  <a:off x="6637680" y="6410520"/>
                  <a:ext cx="411840" cy="309600"/>
                  <a:chOff x="6637680" y="6410520"/>
                  <a:chExt cx="411840" cy="309600"/>
                </a:xfrm>
              </p:grpSpPr>
              <p:sp>
                <p:nvSpPr>
                  <p:cNvPr id="632" name="CustomShape 13"/>
                  <p:cNvSpPr/>
                  <p:nvPr/>
                </p:nvSpPr>
                <p:spPr>
                  <a:xfrm rot="5400000">
                    <a:off x="6593760" y="6454440"/>
                    <a:ext cx="309240" cy="221400"/>
                  </a:xfrm>
                  <a:prstGeom prst="triangle">
                    <a:avLst>
                      <a:gd name="adj" fmla="val 5000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633" name="CustomShape 14"/>
                  <p:cNvSpPr/>
                  <p:nvPr/>
                </p:nvSpPr>
                <p:spPr>
                  <a:xfrm rot="16200000">
                    <a:off x="6784200" y="6454800"/>
                    <a:ext cx="309240" cy="221400"/>
                  </a:xfrm>
                  <a:prstGeom prst="triangle">
                    <a:avLst>
                      <a:gd name="adj" fmla="val 5000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634" name="Group 15"/>
                <p:cNvGrpSpPr/>
                <p:nvPr/>
              </p:nvGrpSpPr>
              <p:grpSpPr>
                <a:xfrm>
                  <a:off x="6724440" y="6449400"/>
                  <a:ext cx="243000" cy="225720"/>
                  <a:chOff x="6724440" y="6449400"/>
                  <a:chExt cx="243000" cy="225720"/>
                </a:xfrm>
              </p:grpSpPr>
              <p:pic>
                <p:nvPicPr>
                  <p:cNvPr id="635" name="Picture 225" descr=""/>
                  <p:cNvPicPr/>
                  <p:nvPr/>
                </p:nvPicPr>
                <p:blipFill>
                  <a:blip r:embed="rId1"/>
                  <a:stretch/>
                </p:blipFill>
                <p:spPr>
                  <a:xfrm rot="5400000">
                    <a:off x="6733080" y="6440760"/>
                    <a:ext cx="225720" cy="2430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636" name="Group 16"/>
                  <p:cNvGrpSpPr/>
                  <p:nvPr/>
                </p:nvGrpSpPr>
                <p:grpSpPr>
                  <a:xfrm>
                    <a:off x="6738120" y="6510960"/>
                    <a:ext cx="208440" cy="122400"/>
                    <a:chOff x="6738120" y="6510960"/>
                    <a:chExt cx="208440" cy="122400"/>
                  </a:xfrm>
                </p:grpSpPr>
                <p:sp>
                  <p:nvSpPr>
                    <p:cNvPr id="637" name="CustomShape 17"/>
                    <p:cNvSpPr/>
                    <p:nvPr/>
                  </p:nvSpPr>
                  <p:spPr>
                    <a:xfrm rot="4639800">
                      <a:off x="6854760" y="6550920"/>
                      <a:ext cx="115920" cy="42480"/>
                    </a:xfrm>
                    <a:prstGeom prst="rightArrow">
                      <a:avLst>
                        <a:gd name="adj1" fmla="val 50000"/>
                        <a:gd name="adj2" fmla="val 131381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638" name="CustomShape 18"/>
                    <p:cNvSpPr/>
                    <p:nvPr/>
                  </p:nvSpPr>
                  <p:spPr>
                    <a:xfrm rot="4639800">
                      <a:off x="6784560" y="6550920"/>
                      <a:ext cx="115920" cy="42480"/>
                    </a:xfrm>
                    <a:prstGeom prst="rightArrow">
                      <a:avLst>
                        <a:gd name="adj1" fmla="val 50000"/>
                        <a:gd name="adj2" fmla="val 131381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639" name="CustomShape 19"/>
                    <p:cNvSpPr/>
                    <p:nvPr/>
                  </p:nvSpPr>
                  <p:spPr>
                    <a:xfrm rot="4639800">
                      <a:off x="6713280" y="6550920"/>
                      <a:ext cx="115920" cy="42480"/>
                    </a:xfrm>
                    <a:prstGeom prst="rightArrow">
                      <a:avLst>
                        <a:gd name="adj1" fmla="val 50000"/>
                        <a:gd name="adj2" fmla="val 131381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</p:grpSp>
          </p:grpSp>
        </p:grpSp>
        <p:sp>
          <p:nvSpPr>
            <p:cNvPr id="640" name="CustomShape 20"/>
            <p:cNvSpPr/>
            <p:nvPr/>
          </p:nvSpPr>
          <p:spPr>
            <a:xfrm>
              <a:off x="7241400" y="6354720"/>
              <a:ext cx="1802520" cy="38592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Parameter </a:t>
              </a:r>
              <a:endParaRPr b="0" lang="en-GB" sz="105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and nodes</a:t>
              </a:r>
              <a:endParaRPr b="0" lang="en-GB" sz="1050" spc="-1" strike="noStrike">
                <a:latin typeface="Arial"/>
              </a:endParaRPr>
            </a:p>
          </p:txBody>
        </p:sp>
        <p:grpSp>
          <p:nvGrpSpPr>
            <p:cNvPr id="641" name="Group 21"/>
            <p:cNvGrpSpPr/>
            <p:nvPr/>
          </p:nvGrpSpPr>
          <p:grpSpPr>
            <a:xfrm>
              <a:off x="8056440" y="6427800"/>
              <a:ext cx="847800" cy="227160"/>
              <a:chOff x="8056440" y="6427800"/>
              <a:chExt cx="847800" cy="227160"/>
            </a:xfrm>
          </p:grpSpPr>
          <p:grpSp>
            <p:nvGrpSpPr>
              <p:cNvPr id="642" name="Group 22"/>
              <p:cNvGrpSpPr/>
              <p:nvPr/>
            </p:nvGrpSpPr>
            <p:grpSpPr>
              <a:xfrm>
                <a:off x="8082360" y="6427800"/>
                <a:ext cx="805320" cy="149760"/>
                <a:chOff x="8082360" y="6427800"/>
                <a:chExt cx="805320" cy="149760"/>
              </a:xfrm>
            </p:grpSpPr>
            <p:grpSp>
              <p:nvGrpSpPr>
                <p:cNvPr id="643" name="Group 23"/>
                <p:cNvGrpSpPr/>
                <p:nvPr/>
              </p:nvGrpSpPr>
              <p:grpSpPr>
                <a:xfrm>
                  <a:off x="8664480" y="6427800"/>
                  <a:ext cx="223200" cy="145800"/>
                  <a:chOff x="8664480" y="6427800"/>
                  <a:chExt cx="223200" cy="145800"/>
                </a:xfrm>
              </p:grpSpPr>
              <p:sp>
                <p:nvSpPr>
                  <p:cNvPr id="644" name="CustomShape 24"/>
                  <p:cNvSpPr/>
                  <p:nvPr/>
                </p:nvSpPr>
                <p:spPr>
                  <a:xfrm rot="5400000">
                    <a:off x="8796600" y="6407280"/>
                    <a:ext cx="70560" cy="111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2b31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645" name="CustomShape 25"/>
                  <p:cNvSpPr/>
                  <p:nvPr/>
                </p:nvSpPr>
                <p:spPr>
                  <a:xfrm rot="5400000">
                    <a:off x="8759160" y="6432480"/>
                    <a:ext cx="70560" cy="111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2b31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646" name="CustomShape 26"/>
                  <p:cNvSpPr/>
                  <p:nvPr/>
                </p:nvSpPr>
                <p:spPr>
                  <a:xfrm rot="5400000">
                    <a:off x="8722080" y="6457320"/>
                    <a:ext cx="70560" cy="111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2b31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647" name="CustomShape 27"/>
                  <p:cNvSpPr/>
                  <p:nvPr/>
                </p:nvSpPr>
                <p:spPr>
                  <a:xfrm rot="5400000">
                    <a:off x="8684640" y="6482520"/>
                    <a:ext cx="70560" cy="111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2b31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648" name="Group 28"/>
                <p:cNvGrpSpPr/>
                <p:nvPr/>
              </p:nvGrpSpPr>
              <p:grpSpPr>
                <a:xfrm>
                  <a:off x="8470440" y="6427800"/>
                  <a:ext cx="223200" cy="145800"/>
                  <a:chOff x="8470440" y="6427800"/>
                  <a:chExt cx="223200" cy="145800"/>
                </a:xfrm>
              </p:grpSpPr>
              <p:sp>
                <p:nvSpPr>
                  <p:cNvPr id="649" name="CustomShape 29"/>
                  <p:cNvSpPr/>
                  <p:nvPr/>
                </p:nvSpPr>
                <p:spPr>
                  <a:xfrm rot="5400000">
                    <a:off x="8602560" y="6407280"/>
                    <a:ext cx="70560" cy="111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650" name="CustomShape 30"/>
                  <p:cNvSpPr/>
                  <p:nvPr/>
                </p:nvSpPr>
                <p:spPr>
                  <a:xfrm rot="5400000">
                    <a:off x="8565120" y="6432480"/>
                    <a:ext cx="70560" cy="111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651" name="CustomShape 31"/>
                  <p:cNvSpPr/>
                  <p:nvPr/>
                </p:nvSpPr>
                <p:spPr>
                  <a:xfrm rot="5400000">
                    <a:off x="8528040" y="6457320"/>
                    <a:ext cx="70560" cy="111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652" name="CustomShape 32"/>
                  <p:cNvSpPr/>
                  <p:nvPr/>
                </p:nvSpPr>
                <p:spPr>
                  <a:xfrm rot="5400000">
                    <a:off x="8490600" y="6482520"/>
                    <a:ext cx="70560" cy="111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653" name="Group 33"/>
                <p:cNvGrpSpPr/>
                <p:nvPr/>
              </p:nvGrpSpPr>
              <p:grpSpPr>
                <a:xfrm>
                  <a:off x="8276400" y="6432120"/>
                  <a:ext cx="223200" cy="145440"/>
                  <a:chOff x="8276400" y="6432120"/>
                  <a:chExt cx="223200" cy="145440"/>
                </a:xfrm>
              </p:grpSpPr>
              <p:sp>
                <p:nvSpPr>
                  <p:cNvPr id="654" name="CustomShape 34"/>
                  <p:cNvSpPr/>
                  <p:nvPr/>
                </p:nvSpPr>
                <p:spPr>
                  <a:xfrm rot="5400000">
                    <a:off x="8408520" y="6411600"/>
                    <a:ext cx="70560" cy="111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655" name="CustomShape 35"/>
                  <p:cNvSpPr/>
                  <p:nvPr/>
                </p:nvSpPr>
                <p:spPr>
                  <a:xfrm rot="5400000">
                    <a:off x="8371440" y="6436440"/>
                    <a:ext cx="70560" cy="111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656" name="CustomShape 36"/>
                  <p:cNvSpPr/>
                  <p:nvPr/>
                </p:nvSpPr>
                <p:spPr>
                  <a:xfrm rot="5400000">
                    <a:off x="8334000" y="6461640"/>
                    <a:ext cx="70560" cy="111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657" name="CustomShape 37"/>
                  <p:cNvSpPr/>
                  <p:nvPr/>
                </p:nvSpPr>
                <p:spPr>
                  <a:xfrm rot="5400000">
                    <a:off x="8296560" y="6486480"/>
                    <a:ext cx="70560" cy="111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658" name="Group 38"/>
                <p:cNvGrpSpPr/>
                <p:nvPr/>
              </p:nvGrpSpPr>
              <p:grpSpPr>
                <a:xfrm>
                  <a:off x="8082360" y="6427800"/>
                  <a:ext cx="223200" cy="145800"/>
                  <a:chOff x="8082360" y="6427800"/>
                  <a:chExt cx="223200" cy="145800"/>
                </a:xfrm>
              </p:grpSpPr>
              <p:sp>
                <p:nvSpPr>
                  <p:cNvPr id="659" name="CustomShape 39"/>
                  <p:cNvSpPr/>
                  <p:nvPr/>
                </p:nvSpPr>
                <p:spPr>
                  <a:xfrm rot="5400000">
                    <a:off x="8214480" y="6407280"/>
                    <a:ext cx="70560" cy="111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93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660" name="CustomShape 40"/>
                  <p:cNvSpPr/>
                  <p:nvPr/>
                </p:nvSpPr>
                <p:spPr>
                  <a:xfrm rot="5400000">
                    <a:off x="8177400" y="6432480"/>
                    <a:ext cx="70560" cy="111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93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661" name="CustomShape 41"/>
                  <p:cNvSpPr/>
                  <p:nvPr/>
                </p:nvSpPr>
                <p:spPr>
                  <a:xfrm rot="5400000">
                    <a:off x="8139960" y="6457320"/>
                    <a:ext cx="70560" cy="111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93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662" name="CustomShape 42"/>
                  <p:cNvSpPr/>
                  <p:nvPr/>
                </p:nvSpPr>
                <p:spPr>
                  <a:xfrm rot="5400000">
                    <a:off x="8102520" y="6482520"/>
                    <a:ext cx="70560" cy="111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93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sp>
            <p:nvSpPr>
              <p:cNvPr id="663" name="CustomShape 43"/>
              <p:cNvSpPr/>
              <p:nvPr/>
            </p:nvSpPr>
            <p:spPr>
              <a:xfrm flipH="1" rot="5400000">
                <a:off x="8429040" y="6180120"/>
                <a:ext cx="101520" cy="847800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 w="5724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64" name="Group 44"/>
            <p:cNvGrpSpPr/>
            <p:nvPr/>
          </p:nvGrpSpPr>
          <p:grpSpPr>
            <a:xfrm>
              <a:off x="4768200" y="6394320"/>
              <a:ext cx="1102680" cy="297720"/>
              <a:chOff x="4768200" y="6394320"/>
              <a:chExt cx="1102680" cy="297720"/>
            </a:xfrm>
          </p:grpSpPr>
          <p:sp>
            <p:nvSpPr>
              <p:cNvPr id="665" name="CustomShape 45"/>
              <p:cNvSpPr/>
              <p:nvPr/>
            </p:nvSpPr>
            <p:spPr>
              <a:xfrm>
                <a:off x="4768200" y="6394320"/>
                <a:ext cx="1102680" cy="297720"/>
              </a:xfrm>
              <a:prstGeom prst="rect">
                <a:avLst/>
              </a:prstGeom>
              <a:solidFill>
                <a:schemeClr val="bg1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en-GB" sz="1050" spc="-1" strike="noStrike">
                    <a:solidFill>
                      <a:srgbClr val="222221"/>
                    </a:solidFill>
                    <a:latin typeface="Arial"/>
                    <a:ea typeface="Arial"/>
                  </a:rPr>
                  <a:t>Outcomes</a:t>
                </a:r>
                <a:endParaRPr b="0" lang="en-GB" sz="1050" spc="-1" strike="noStrike">
                  <a:latin typeface="Arial"/>
                </a:endParaRPr>
              </a:p>
            </p:txBody>
          </p:sp>
          <p:sp>
            <p:nvSpPr>
              <p:cNvPr id="666" name="CustomShape 46"/>
              <p:cNvSpPr/>
              <p:nvPr/>
            </p:nvSpPr>
            <p:spPr>
              <a:xfrm rot="16200000">
                <a:off x="5565960" y="6405840"/>
                <a:ext cx="142200" cy="26388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667" name="Group 47"/>
          <p:cNvGrpSpPr/>
          <p:nvPr/>
        </p:nvGrpSpPr>
        <p:grpSpPr>
          <a:xfrm>
            <a:off x="1976760" y="6378840"/>
            <a:ext cx="1494720" cy="297720"/>
            <a:chOff x="1976760" y="6378840"/>
            <a:chExt cx="1494720" cy="297720"/>
          </a:xfrm>
        </p:grpSpPr>
        <p:sp>
          <p:nvSpPr>
            <p:cNvPr id="668" name="CustomShape 48"/>
            <p:cNvSpPr/>
            <p:nvPr/>
          </p:nvSpPr>
          <p:spPr>
            <a:xfrm>
              <a:off x="1976760" y="6378840"/>
              <a:ext cx="1494720" cy="29772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Logic flow</a:t>
              </a:r>
              <a:endParaRPr b="0" lang="en-GB" sz="1050" spc="-1" strike="noStrike">
                <a:latin typeface="Arial"/>
              </a:endParaRPr>
            </a:p>
          </p:txBody>
        </p:sp>
        <p:sp>
          <p:nvSpPr>
            <p:cNvPr id="669" name="CustomShape 49"/>
            <p:cNvSpPr/>
            <p:nvPr/>
          </p:nvSpPr>
          <p:spPr>
            <a:xfrm rot="16200000">
              <a:off x="2960640" y="6397200"/>
              <a:ext cx="142200" cy="26388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chemeClr val="bg1"/>
            </a:solidFill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70" name="CustomShape 50"/>
          <p:cNvSpPr/>
          <p:nvPr/>
        </p:nvSpPr>
        <p:spPr>
          <a:xfrm>
            <a:off x="7762680" y="1761480"/>
            <a:ext cx="330840" cy="178704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1" name="CustomShape 51"/>
          <p:cNvSpPr/>
          <p:nvPr/>
        </p:nvSpPr>
        <p:spPr>
          <a:xfrm>
            <a:off x="8026200" y="2212560"/>
            <a:ext cx="875160" cy="875160"/>
          </a:xfrm>
          <a:prstGeom prst="teardrop">
            <a:avLst>
              <a:gd name="adj" fmla="val 100000"/>
            </a:avLst>
          </a:prstGeom>
          <a:solidFill>
            <a:srgbClr val="2b3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Arial"/>
              </a:rPr>
              <a:t>Eyrie Review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672" name="CustomShape 52"/>
          <p:cNvSpPr/>
          <p:nvPr/>
        </p:nvSpPr>
        <p:spPr>
          <a:xfrm>
            <a:off x="7762680" y="3601080"/>
            <a:ext cx="330840" cy="247428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CustomShape 53"/>
          <p:cNvSpPr/>
          <p:nvPr/>
        </p:nvSpPr>
        <p:spPr>
          <a:xfrm>
            <a:off x="7991640" y="4385880"/>
            <a:ext cx="875160" cy="875160"/>
          </a:xfrm>
          <a:prstGeom prst="teardrop">
            <a:avLst>
              <a:gd name="adj" fmla="val 100000"/>
            </a:avLst>
          </a:prstGeom>
          <a:solidFill>
            <a:srgbClr val="2b3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Calibri"/>
              </a:rPr>
              <a:t>Run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Calibri"/>
              </a:rPr>
              <a:t>Eyrie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674" name="CustomShape 54"/>
          <p:cNvSpPr/>
          <p:nvPr/>
        </p:nvSpPr>
        <p:spPr>
          <a:xfrm>
            <a:off x="3801240" y="2911320"/>
            <a:ext cx="1299960" cy="1287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222221"/>
                </a:solidFill>
                <a:latin typeface="Arial"/>
                <a:ea typeface="Arial"/>
              </a:rPr>
              <a:t>Setup, Evolution &amp; Evaluation, Analysis.</a:t>
            </a:r>
            <a:endParaRPr b="0" lang="en-GB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222221"/>
                </a:solidFill>
                <a:latin typeface="Arial"/>
                <a:ea typeface="Arial"/>
              </a:rPr>
              <a:t>A repeating loop to find better outcomes.</a:t>
            </a:r>
            <a:endParaRPr b="0" lang="en-GB" sz="1050" spc="-1" strike="noStrike">
              <a:latin typeface="Arial"/>
            </a:endParaRPr>
          </a:p>
        </p:txBody>
      </p:sp>
      <p:sp>
        <p:nvSpPr>
          <p:cNvPr id="675" name="CustomShape 55"/>
          <p:cNvSpPr/>
          <p:nvPr/>
        </p:nvSpPr>
        <p:spPr>
          <a:xfrm>
            <a:off x="314640" y="1495440"/>
            <a:ext cx="3474000" cy="45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177840" indent="-177480">
              <a:lnSpc>
                <a:spcPct val="100000"/>
              </a:lnSpc>
              <a:buClr>
                <a:srgbClr val="4f5960"/>
              </a:buClr>
              <a:buFont typeface="Arial"/>
              <a:buChar char="•"/>
            </a:pPr>
            <a:r>
              <a:rPr b="1" lang="en-GB" sz="1100" spc="-1" strike="noStrike">
                <a:solidFill>
                  <a:srgbClr val="2b3180"/>
                </a:solidFill>
                <a:latin typeface="Arial"/>
                <a:ea typeface="Arial"/>
              </a:rPr>
              <a:t>The abstracted unit, with some variation can run all three stages: </a:t>
            </a:r>
            <a:endParaRPr b="0" lang="en-GB" sz="1100" spc="-1" strike="noStrike">
              <a:latin typeface="Arial"/>
            </a:endParaRPr>
          </a:p>
          <a:p>
            <a:pPr lvl="7" marL="479520" indent="-228240">
              <a:lnSpc>
                <a:spcPct val="100000"/>
              </a:lnSpc>
              <a:buClr>
                <a:srgbClr val="4f5960"/>
              </a:buClr>
              <a:buFont typeface="Arial"/>
              <a:buAutoNum type="arabicPeriod"/>
            </a:pPr>
            <a:r>
              <a:rPr b="1" lang="en-GB" sz="1100" spc="-1" strike="noStrike">
                <a:solidFill>
                  <a:srgbClr val="2b3180"/>
                </a:solidFill>
                <a:latin typeface="Arial"/>
                <a:ea typeface="Arial"/>
              </a:rPr>
              <a:t>Trading Strategies</a:t>
            </a:r>
            <a:endParaRPr b="0" lang="en-GB" sz="1100" spc="-1" strike="noStrike">
              <a:latin typeface="Arial"/>
            </a:endParaRPr>
          </a:p>
          <a:p>
            <a:pPr lvl="7" marL="479520" indent="-228240">
              <a:lnSpc>
                <a:spcPct val="100000"/>
              </a:lnSpc>
              <a:buClr>
                <a:srgbClr val="4f5960"/>
              </a:buClr>
              <a:buFont typeface="Arial"/>
              <a:buAutoNum type="arabicPeriod"/>
            </a:pPr>
            <a:r>
              <a:rPr b="1" lang="en-GB" sz="1100" spc="-1" strike="noStrike">
                <a:solidFill>
                  <a:srgbClr val="2b3180"/>
                </a:solidFill>
                <a:latin typeface="Arial"/>
                <a:ea typeface="Arial"/>
              </a:rPr>
              <a:t>Paper-Trading</a:t>
            </a:r>
            <a:endParaRPr b="0" lang="en-GB" sz="1100" spc="-1" strike="noStrike">
              <a:latin typeface="Arial"/>
            </a:endParaRPr>
          </a:p>
          <a:p>
            <a:pPr lvl="7" marL="479520" indent="-228240">
              <a:lnSpc>
                <a:spcPct val="100000"/>
              </a:lnSpc>
              <a:buClr>
                <a:srgbClr val="4f5960"/>
              </a:buClr>
              <a:buFont typeface="Arial"/>
              <a:buAutoNum type="arabicPeriod"/>
            </a:pPr>
            <a:r>
              <a:rPr b="1" lang="en-GB" sz="1100" spc="-1" strike="noStrike">
                <a:solidFill>
                  <a:srgbClr val="2b3180"/>
                </a:solidFill>
                <a:latin typeface="Arial"/>
                <a:ea typeface="Arial"/>
              </a:rPr>
              <a:t>£ Trading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100" spc="-1" strike="noStrike">
              <a:latin typeface="Arial"/>
            </a:endParaRPr>
          </a:p>
          <a:p>
            <a:pPr marL="177840" indent="-177480">
              <a:lnSpc>
                <a:spcPct val="100000"/>
              </a:lnSpc>
              <a:buClr>
                <a:srgbClr val="4f5960"/>
              </a:buClr>
              <a:buFont typeface="Arial"/>
              <a:buChar char="•"/>
            </a:pPr>
            <a:r>
              <a:rPr b="1" lang="en-GB" sz="1100" spc="-1" strike="noStrike">
                <a:solidFill>
                  <a:srgbClr val="2b3180"/>
                </a:solidFill>
                <a:latin typeface="Arial"/>
                <a:ea typeface="Arial"/>
              </a:rPr>
              <a:t>Priority and order of implementation goes in the 1, 2, 3 order: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100" spc="-1" strike="noStrike">
              <a:latin typeface="Arial"/>
            </a:endParaRPr>
          </a:p>
          <a:p>
            <a:pPr lvl="7" marL="479520" indent="-228240">
              <a:lnSpc>
                <a:spcPct val="100000"/>
              </a:lnSpc>
              <a:buClr>
                <a:srgbClr val="4f5960"/>
              </a:buClr>
              <a:buFont typeface="Arial"/>
              <a:buAutoNum type="arabicPeriod"/>
            </a:pPr>
            <a:r>
              <a:rPr b="1" lang="en-GB" sz="1100" spc="-1" strike="noStrike">
                <a:solidFill>
                  <a:srgbClr val="2b3180"/>
                </a:solidFill>
                <a:latin typeface="Arial"/>
                <a:ea typeface="Arial"/>
              </a:rPr>
              <a:t>Trading Strategies – only when some successful Trading Strategies are created is it worth developing the Paper-Trading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100" spc="-1" strike="noStrike">
              <a:latin typeface="Arial"/>
            </a:endParaRPr>
          </a:p>
          <a:p>
            <a:pPr lvl="7" marL="479520" indent="-228240">
              <a:lnSpc>
                <a:spcPct val="100000"/>
              </a:lnSpc>
              <a:buClr>
                <a:srgbClr val="4f5960"/>
              </a:buClr>
              <a:buFont typeface="Arial"/>
              <a:buAutoNum type="arabicPeriod"/>
            </a:pPr>
            <a:r>
              <a:rPr b="1" lang="en-GB" sz="1100" spc="-1" strike="noStrike">
                <a:solidFill>
                  <a:srgbClr val="2b3180"/>
                </a:solidFill>
                <a:latin typeface="Arial"/>
                <a:ea typeface="Arial"/>
              </a:rPr>
              <a:t>Paper-Trading – trading in full but paper not actual currency. As above, only when the Paper-Trading is successful is it worth developing the £ Trading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100" spc="-1" strike="noStrike">
              <a:latin typeface="Arial"/>
            </a:endParaRPr>
          </a:p>
          <a:p>
            <a:pPr lvl="7" marL="479520" indent="-228240">
              <a:lnSpc>
                <a:spcPct val="100000"/>
              </a:lnSpc>
              <a:buClr>
                <a:srgbClr val="4f5960"/>
              </a:buClr>
              <a:buFont typeface="Arial"/>
              <a:buAutoNum type="arabicPeriod"/>
            </a:pPr>
            <a:r>
              <a:rPr b="1" lang="en-GB" sz="1100" spc="-1" strike="noStrike">
                <a:solidFill>
                  <a:srgbClr val="2b3180"/>
                </a:solidFill>
                <a:latin typeface="Arial"/>
                <a:ea typeface="Arial"/>
              </a:rPr>
              <a:t>£ Trading – this is the ‘end game’ if £ Trading is successful enough, then business cashflow can be eventually safely managed, and considerable risk management actions put in place 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100" spc="-1" strike="noStrike">
              <a:latin typeface="Arial"/>
            </a:endParaRPr>
          </a:p>
          <a:p>
            <a:pPr marL="177840" indent="-177480">
              <a:lnSpc>
                <a:spcPct val="100000"/>
              </a:lnSpc>
              <a:buClr>
                <a:srgbClr val="4f5960"/>
              </a:buClr>
              <a:buFont typeface="Arial"/>
              <a:buChar char="•"/>
            </a:pPr>
            <a:r>
              <a:rPr b="1" lang="en-GB" sz="1100" spc="-1" strike="noStrike">
                <a:solidFill>
                  <a:srgbClr val="2b3180"/>
                </a:solidFill>
                <a:latin typeface="Arial"/>
                <a:ea typeface="Arial"/>
              </a:rPr>
              <a:t>Key is to build an implementation and architecture than can handle the volume and load, and then scale to future needs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100" spc="-1" strike="noStrike">
              <a:latin typeface="Arial"/>
            </a:endParaRPr>
          </a:p>
          <a:p>
            <a:pPr marL="343080" indent="-24084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100" spc="-1" strike="noStrike">
              <a:latin typeface="Arial"/>
            </a:endParaRPr>
          </a:p>
        </p:txBody>
      </p:sp>
      <p:sp>
        <p:nvSpPr>
          <p:cNvPr id="676" name="CustomShape 56"/>
          <p:cNvSpPr/>
          <p:nvPr/>
        </p:nvSpPr>
        <p:spPr>
          <a:xfrm>
            <a:off x="5373720" y="1478160"/>
            <a:ext cx="2261880" cy="4750920"/>
          </a:xfrm>
          <a:prstGeom prst="roundRect">
            <a:avLst>
              <a:gd name="adj" fmla="val 11217"/>
            </a:avLst>
          </a:prstGeom>
          <a:solidFill>
            <a:schemeClr val="bg1"/>
          </a:solidFill>
          <a:ln>
            <a:solidFill>
              <a:srgbClr val="c00000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77" name="Group 57"/>
          <p:cNvGrpSpPr/>
          <p:nvPr/>
        </p:nvGrpSpPr>
        <p:grpSpPr>
          <a:xfrm>
            <a:off x="5781600" y="3620160"/>
            <a:ext cx="1770840" cy="2297160"/>
            <a:chOff x="5781600" y="3620160"/>
            <a:chExt cx="1770840" cy="2297160"/>
          </a:xfrm>
        </p:grpSpPr>
        <p:grpSp>
          <p:nvGrpSpPr>
            <p:cNvPr id="678" name="Group 58"/>
            <p:cNvGrpSpPr/>
            <p:nvPr/>
          </p:nvGrpSpPr>
          <p:grpSpPr>
            <a:xfrm>
              <a:off x="6086520" y="3924720"/>
              <a:ext cx="1465920" cy="1992600"/>
              <a:chOff x="6086520" y="3924720"/>
              <a:chExt cx="1465920" cy="1992600"/>
            </a:xfrm>
          </p:grpSpPr>
          <p:sp>
            <p:nvSpPr>
              <p:cNvPr id="679" name="CustomShape 59"/>
              <p:cNvSpPr/>
              <p:nvPr/>
            </p:nvSpPr>
            <p:spPr>
              <a:xfrm>
                <a:off x="6086520" y="3924720"/>
                <a:ext cx="1403640" cy="19926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ffffff"/>
                    </a:solidFill>
                    <a:latin typeface="Arial"/>
                    <a:ea typeface="Arial"/>
                  </a:rPr>
                  <a:t>Evolution</a:t>
                </a: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ffffff"/>
                    </a:solidFill>
                    <a:latin typeface="Arial"/>
                    <a:ea typeface="Arial"/>
                  </a:rPr>
                  <a:t>Evalution</a:t>
                </a: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680" name="CustomShape 60"/>
              <p:cNvSpPr/>
              <p:nvPr/>
            </p:nvSpPr>
            <p:spPr>
              <a:xfrm>
                <a:off x="7012800" y="4640400"/>
                <a:ext cx="539640" cy="26532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222221"/>
                    </a:solidFill>
                    <a:latin typeface="Arial"/>
                    <a:ea typeface="Arial"/>
                  </a:rPr>
                  <a:t>x.3a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681" name="CustomShape 61"/>
              <p:cNvSpPr/>
              <p:nvPr/>
            </p:nvSpPr>
            <p:spPr>
              <a:xfrm>
                <a:off x="7012800" y="5641920"/>
                <a:ext cx="539640" cy="26532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222221"/>
                    </a:solidFill>
                    <a:latin typeface="Arial"/>
                    <a:ea typeface="Arial"/>
                  </a:rPr>
                  <a:t>x.3b</a:t>
                </a:r>
                <a:endParaRPr b="0" lang="en-GB" sz="1200" spc="-1" strike="noStrike">
                  <a:latin typeface="Arial"/>
                </a:endParaRPr>
              </a:p>
            </p:txBody>
          </p:sp>
        </p:grpSp>
        <p:grpSp>
          <p:nvGrpSpPr>
            <p:cNvPr id="682" name="Group 62"/>
            <p:cNvGrpSpPr/>
            <p:nvPr/>
          </p:nvGrpSpPr>
          <p:grpSpPr>
            <a:xfrm>
              <a:off x="5934240" y="3772440"/>
              <a:ext cx="1465920" cy="1992600"/>
              <a:chOff x="5934240" y="3772440"/>
              <a:chExt cx="1465920" cy="1992600"/>
            </a:xfrm>
          </p:grpSpPr>
          <p:sp>
            <p:nvSpPr>
              <p:cNvPr id="683" name="CustomShape 63"/>
              <p:cNvSpPr/>
              <p:nvPr/>
            </p:nvSpPr>
            <p:spPr>
              <a:xfrm>
                <a:off x="5934240" y="3772440"/>
                <a:ext cx="1403640" cy="19926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ffffff"/>
                    </a:solidFill>
                    <a:latin typeface="Arial"/>
                    <a:ea typeface="Arial"/>
                  </a:rPr>
                  <a:t>Evolution</a:t>
                </a: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ffffff"/>
                    </a:solidFill>
                    <a:latin typeface="Arial"/>
                    <a:ea typeface="Arial"/>
                  </a:rPr>
                  <a:t>Evalution</a:t>
                </a: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684" name="CustomShape 64"/>
              <p:cNvSpPr/>
              <p:nvPr/>
            </p:nvSpPr>
            <p:spPr>
              <a:xfrm>
                <a:off x="6860520" y="4487760"/>
                <a:ext cx="539640" cy="26532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222221"/>
                    </a:solidFill>
                    <a:latin typeface="Arial"/>
                    <a:ea typeface="Arial"/>
                  </a:rPr>
                  <a:t>x.3a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685" name="CustomShape 65"/>
              <p:cNvSpPr/>
              <p:nvPr/>
            </p:nvSpPr>
            <p:spPr>
              <a:xfrm>
                <a:off x="6860520" y="5489640"/>
                <a:ext cx="539640" cy="26532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222221"/>
                    </a:solidFill>
                    <a:latin typeface="Arial"/>
                    <a:ea typeface="Arial"/>
                  </a:rPr>
                  <a:t>x.3b</a:t>
                </a:r>
                <a:endParaRPr b="0" lang="en-GB" sz="1200" spc="-1" strike="noStrike">
                  <a:latin typeface="Arial"/>
                </a:endParaRPr>
              </a:p>
            </p:txBody>
          </p:sp>
        </p:grpSp>
        <p:grpSp>
          <p:nvGrpSpPr>
            <p:cNvPr id="686" name="Group 66"/>
            <p:cNvGrpSpPr/>
            <p:nvPr/>
          </p:nvGrpSpPr>
          <p:grpSpPr>
            <a:xfrm>
              <a:off x="5781600" y="3620160"/>
              <a:ext cx="1465920" cy="1992600"/>
              <a:chOff x="5781600" y="3620160"/>
              <a:chExt cx="1465920" cy="1992600"/>
            </a:xfrm>
          </p:grpSpPr>
          <p:sp>
            <p:nvSpPr>
              <p:cNvPr id="687" name="CustomShape 67"/>
              <p:cNvSpPr/>
              <p:nvPr/>
            </p:nvSpPr>
            <p:spPr>
              <a:xfrm>
                <a:off x="5781600" y="3620160"/>
                <a:ext cx="1403640" cy="19926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ffffff"/>
                    </a:solidFill>
                    <a:latin typeface="Arial"/>
                    <a:ea typeface="Arial"/>
                  </a:rPr>
                  <a:t>Evolution</a:t>
                </a: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ffffff"/>
                    </a:solidFill>
                    <a:latin typeface="Arial"/>
                    <a:ea typeface="Arial"/>
                  </a:rPr>
                  <a:t>Evalution</a:t>
                </a: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688" name="CustomShape 68"/>
              <p:cNvSpPr/>
              <p:nvPr/>
            </p:nvSpPr>
            <p:spPr>
              <a:xfrm>
                <a:off x="6707880" y="4335480"/>
                <a:ext cx="539640" cy="26532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222221"/>
                    </a:solidFill>
                    <a:latin typeface="Arial"/>
                    <a:ea typeface="Arial"/>
                  </a:rPr>
                  <a:t>x.3a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689" name="CustomShape 69"/>
              <p:cNvSpPr/>
              <p:nvPr/>
            </p:nvSpPr>
            <p:spPr>
              <a:xfrm>
                <a:off x="6707880" y="5337360"/>
                <a:ext cx="539640" cy="26532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222221"/>
                    </a:solidFill>
                    <a:latin typeface="Arial"/>
                    <a:ea typeface="Arial"/>
                  </a:rPr>
                  <a:t>x.3b</a:t>
                </a:r>
                <a:endParaRPr b="0" lang="en-GB" sz="1200" spc="-1" strike="noStrike">
                  <a:latin typeface="Arial"/>
                </a:endParaRPr>
              </a:p>
            </p:txBody>
          </p:sp>
        </p:grpSp>
      </p:grpSp>
      <p:sp>
        <p:nvSpPr>
          <p:cNvPr id="690" name="CustomShape 70"/>
          <p:cNvSpPr/>
          <p:nvPr/>
        </p:nvSpPr>
        <p:spPr>
          <a:xfrm>
            <a:off x="5493240" y="5774760"/>
            <a:ext cx="1671480" cy="379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Market data</a:t>
            </a:r>
            <a:endParaRPr b="0" lang="en-GB" sz="1200" spc="-1" strike="noStrike">
              <a:latin typeface="Arial"/>
            </a:endParaRPr>
          </a:p>
        </p:txBody>
      </p:sp>
      <p:grpSp>
        <p:nvGrpSpPr>
          <p:cNvPr id="691" name="Group 71"/>
          <p:cNvGrpSpPr/>
          <p:nvPr/>
        </p:nvGrpSpPr>
        <p:grpSpPr>
          <a:xfrm>
            <a:off x="5126040" y="1467720"/>
            <a:ext cx="2426400" cy="4042080"/>
            <a:chOff x="5126040" y="1467720"/>
            <a:chExt cx="2426400" cy="4042080"/>
          </a:xfrm>
        </p:grpSpPr>
        <p:grpSp>
          <p:nvGrpSpPr>
            <p:cNvPr id="692" name="Group 72"/>
            <p:cNvGrpSpPr/>
            <p:nvPr/>
          </p:nvGrpSpPr>
          <p:grpSpPr>
            <a:xfrm>
              <a:off x="5593320" y="1836720"/>
              <a:ext cx="1954800" cy="3673080"/>
              <a:chOff x="5593320" y="1836720"/>
              <a:chExt cx="1954800" cy="3673080"/>
            </a:xfrm>
          </p:grpSpPr>
          <p:grpSp>
            <p:nvGrpSpPr>
              <p:cNvPr id="693" name="Group 73"/>
              <p:cNvGrpSpPr/>
              <p:nvPr/>
            </p:nvGrpSpPr>
            <p:grpSpPr>
              <a:xfrm>
                <a:off x="5593680" y="1836720"/>
                <a:ext cx="1430280" cy="680760"/>
                <a:chOff x="5593680" y="1836720"/>
                <a:chExt cx="1430280" cy="680760"/>
              </a:xfrm>
            </p:grpSpPr>
            <p:sp>
              <p:nvSpPr>
                <p:cNvPr id="694" name="CustomShape 74"/>
                <p:cNvSpPr/>
                <p:nvPr/>
              </p:nvSpPr>
              <p:spPr>
                <a:xfrm>
                  <a:off x="5593680" y="1836720"/>
                  <a:ext cx="1403640" cy="68076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GB" sz="1200" spc="-1" strike="noStrike">
                      <a:solidFill>
                        <a:srgbClr val="ffffff"/>
                      </a:solidFill>
                      <a:latin typeface="Arial"/>
                      <a:ea typeface="Arial"/>
                    </a:rPr>
                    <a:t>Analysis</a:t>
                  </a:r>
                  <a:endParaRPr b="0" lang="en-GB" sz="12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</a:pPr>
                  <a:endParaRPr b="0" lang="en-GB" sz="1200" spc="-1" strike="noStrike">
                    <a:latin typeface="Arial"/>
                  </a:endParaRPr>
                </a:p>
              </p:txBody>
            </p:sp>
            <p:sp>
              <p:nvSpPr>
                <p:cNvPr id="695" name="CustomShape 75"/>
                <p:cNvSpPr/>
                <p:nvPr/>
              </p:nvSpPr>
              <p:spPr>
                <a:xfrm>
                  <a:off x="6520320" y="2237760"/>
                  <a:ext cx="503640" cy="26532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GB" sz="1200" spc="-1" strike="noStrike">
                      <a:solidFill>
                        <a:srgbClr val="222221"/>
                      </a:solidFill>
                      <a:latin typeface="Arial"/>
                      <a:ea typeface="Arial"/>
                    </a:rPr>
                    <a:t>x.1</a:t>
                  </a:r>
                  <a:endParaRPr b="0" lang="en-GB" sz="1200" spc="-1" strike="noStrike">
                    <a:latin typeface="Arial"/>
                  </a:endParaRPr>
                </a:p>
              </p:txBody>
            </p:sp>
          </p:grpSp>
          <p:grpSp>
            <p:nvGrpSpPr>
              <p:cNvPr id="696" name="Group 76"/>
              <p:cNvGrpSpPr/>
              <p:nvPr/>
            </p:nvGrpSpPr>
            <p:grpSpPr>
              <a:xfrm>
                <a:off x="5593320" y="1884600"/>
                <a:ext cx="1954800" cy="3625200"/>
                <a:chOff x="5593320" y="1884600"/>
                <a:chExt cx="1954800" cy="3625200"/>
              </a:xfrm>
            </p:grpSpPr>
            <p:grpSp>
              <p:nvGrpSpPr>
                <p:cNvPr id="697" name="Group 77"/>
                <p:cNvGrpSpPr/>
                <p:nvPr/>
              </p:nvGrpSpPr>
              <p:grpSpPr>
                <a:xfrm>
                  <a:off x="5593320" y="3517200"/>
                  <a:ext cx="1466280" cy="1992600"/>
                  <a:chOff x="5593320" y="3517200"/>
                  <a:chExt cx="1466280" cy="1992600"/>
                </a:xfrm>
              </p:grpSpPr>
              <p:sp>
                <p:nvSpPr>
                  <p:cNvPr id="698" name="CustomShape 78"/>
                  <p:cNvSpPr/>
                  <p:nvPr/>
                </p:nvSpPr>
                <p:spPr>
                  <a:xfrm>
                    <a:off x="5593680" y="3517200"/>
                    <a:ext cx="1403640" cy="19926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GB" sz="1200" spc="-1" strike="noStrike">
                        <a:solidFill>
                          <a:srgbClr val="ffffff"/>
                        </a:solidFill>
                        <a:latin typeface="Arial"/>
                        <a:ea typeface="Arial"/>
                      </a:rPr>
                      <a:t>Evolution</a:t>
                    </a:r>
                    <a:endParaRPr b="0" lang="en-GB" sz="12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endParaRPr b="0" lang="en-GB" sz="12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endParaRPr b="0" lang="en-GB" sz="12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endParaRPr b="0" lang="en-GB" sz="12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endParaRPr b="0" lang="en-GB" sz="12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endParaRPr b="0" lang="en-GB" sz="12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endParaRPr b="0" lang="en-GB" sz="12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r>
                      <a:rPr b="0" lang="en-GB" sz="1200" spc="-1" strike="noStrike">
                        <a:solidFill>
                          <a:srgbClr val="ffffff"/>
                        </a:solidFill>
                        <a:latin typeface="Arial"/>
                        <a:ea typeface="Arial"/>
                      </a:rPr>
                      <a:t>Evaluation</a:t>
                    </a:r>
                    <a:endParaRPr b="0" lang="en-GB" sz="12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endParaRPr b="0" lang="en-GB" sz="12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endParaRPr b="0" lang="en-GB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699" name="CustomShape 79"/>
                  <p:cNvSpPr/>
                  <p:nvPr/>
                </p:nvSpPr>
                <p:spPr>
                  <a:xfrm>
                    <a:off x="6519960" y="4232880"/>
                    <a:ext cx="539640" cy="26532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ff"/>
                  </a:solidFill>
                  <a:ln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GB" sz="1200" spc="-1" strike="noStrike">
                        <a:solidFill>
                          <a:srgbClr val="222221"/>
                        </a:solidFill>
                        <a:latin typeface="Arial"/>
                        <a:ea typeface="Arial"/>
                      </a:rPr>
                      <a:t>x.3a</a:t>
                    </a:r>
                    <a:endParaRPr b="0" lang="en-GB" sz="1200" spc="-1" strike="noStrike">
                      <a:latin typeface="Arial"/>
                    </a:endParaRPr>
                  </a:p>
                </p:txBody>
              </p:sp>
              <p:pic>
                <p:nvPicPr>
                  <p:cNvPr id="700" name="Picture 30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5707440" y="5114880"/>
                    <a:ext cx="544680" cy="3182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701" name="CustomShape 80"/>
                  <p:cNvSpPr/>
                  <p:nvPr/>
                </p:nvSpPr>
                <p:spPr>
                  <a:xfrm>
                    <a:off x="6519960" y="5234400"/>
                    <a:ext cx="539640" cy="26532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ff"/>
                  </a:solidFill>
                  <a:ln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GB" sz="1200" spc="-1" strike="noStrike">
                        <a:solidFill>
                          <a:srgbClr val="222221"/>
                        </a:solidFill>
                        <a:latin typeface="Arial"/>
                        <a:ea typeface="Arial"/>
                      </a:rPr>
                      <a:t>x.3b</a:t>
                    </a:r>
                    <a:endParaRPr b="0" lang="en-GB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702" name="Line 81"/>
                  <p:cNvSpPr/>
                  <p:nvPr/>
                </p:nvSpPr>
                <p:spPr>
                  <a:xfrm>
                    <a:off x="5593320" y="4532040"/>
                    <a:ext cx="1404000" cy="0"/>
                  </a:xfrm>
                  <a:prstGeom prst="line">
                    <a:avLst/>
                  </a:prstGeom>
                  <a:ln w="41400">
                    <a:solidFill>
                      <a:schemeClr val="bg1"/>
                    </a:solidFill>
                    <a:prstDash val="sysDash"/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grpSp>
                <p:nvGrpSpPr>
                  <p:cNvPr id="703" name="Group 82"/>
                  <p:cNvGrpSpPr/>
                  <p:nvPr/>
                </p:nvGrpSpPr>
                <p:grpSpPr>
                  <a:xfrm>
                    <a:off x="5688720" y="3900240"/>
                    <a:ext cx="653760" cy="810360"/>
                    <a:chOff x="5688720" y="3900240"/>
                    <a:chExt cx="653760" cy="810360"/>
                  </a:xfrm>
                </p:grpSpPr>
                <p:grpSp>
                  <p:nvGrpSpPr>
                    <p:cNvPr id="704" name="Group 83"/>
                    <p:cNvGrpSpPr/>
                    <p:nvPr/>
                  </p:nvGrpSpPr>
                  <p:grpSpPr>
                    <a:xfrm>
                      <a:off x="5837760" y="4353120"/>
                      <a:ext cx="354600" cy="357480"/>
                      <a:chOff x="5837760" y="4353120"/>
                      <a:chExt cx="354600" cy="357480"/>
                    </a:xfrm>
                  </p:grpSpPr>
                  <p:sp>
                    <p:nvSpPr>
                      <p:cNvPr id="705" name="CustomShape 84"/>
                      <p:cNvSpPr/>
                      <p:nvPr/>
                    </p:nvSpPr>
                    <p:spPr>
                      <a:xfrm rot="10800000">
                        <a:off x="5837760" y="4353480"/>
                        <a:ext cx="142200" cy="357120"/>
                      </a:xfrm>
                      <a:prstGeom prst="downArrow">
                        <a:avLst>
                          <a:gd name="adj1" fmla="val 41095"/>
                          <a:gd name="adj2" fmla="val 83394"/>
                        </a:avLst>
                      </a:prstGeom>
                      <a:solidFill>
                        <a:srgbClr val="ffc000"/>
                      </a:solidFill>
                      <a:ln>
                        <a:solidFill>
                          <a:srgbClr val="ffc000"/>
                        </a:solidFill>
                        <a:round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706" name="CustomShape 85"/>
                      <p:cNvSpPr/>
                      <p:nvPr/>
                    </p:nvSpPr>
                    <p:spPr>
                      <a:xfrm>
                        <a:off x="6050160" y="4353120"/>
                        <a:ext cx="142200" cy="357120"/>
                      </a:xfrm>
                      <a:prstGeom prst="downArrow">
                        <a:avLst>
                          <a:gd name="adj1" fmla="val 41095"/>
                          <a:gd name="adj2" fmla="val 83394"/>
                        </a:avLst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  <a:round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</p:grpSp>
                <p:grpSp>
                  <p:nvGrpSpPr>
                    <p:cNvPr id="707" name="Group 86"/>
                    <p:cNvGrpSpPr/>
                    <p:nvPr/>
                  </p:nvGrpSpPr>
                  <p:grpSpPr>
                    <a:xfrm>
                      <a:off x="5688720" y="3900240"/>
                      <a:ext cx="653760" cy="485280"/>
                      <a:chOff x="5688720" y="3900240"/>
                      <a:chExt cx="653760" cy="485280"/>
                    </a:xfrm>
                  </p:grpSpPr>
                  <p:grpSp>
                    <p:nvGrpSpPr>
                      <p:cNvPr id="708" name="Group 87"/>
                      <p:cNvGrpSpPr/>
                      <p:nvPr/>
                    </p:nvGrpSpPr>
                    <p:grpSpPr>
                      <a:xfrm>
                        <a:off x="5688720" y="3900240"/>
                        <a:ext cx="653760" cy="485280"/>
                        <a:chOff x="5688720" y="3900240"/>
                        <a:chExt cx="653760" cy="485280"/>
                      </a:xfrm>
                    </p:grpSpPr>
                    <p:sp>
                      <p:nvSpPr>
                        <p:cNvPr id="709" name="CustomShape 88"/>
                        <p:cNvSpPr/>
                        <p:nvPr/>
                      </p:nvSpPr>
                      <p:spPr>
                        <a:xfrm rot="5400000">
                          <a:off x="5621400" y="3967200"/>
                          <a:ext cx="485280" cy="3510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/>
                      </p:style>
                    </p:sp>
                    <p:sp>
                      <p:nvSpPr>
                        <p:cNvPr id="710" name="CustomShape 89"/>
                        <p:cNvSpPr/>
                        <p:nvPr/>
                      </p:nvSpPr>
                      <p:spPr>
                        <a:xfrm rot="16200000">
                          <a:off x="5924160" y="3967200"/>
                          <a:ext cx="485280" cy="3510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/>
                      </p:style>
                    </p:sp>
                  </p:grpSp>
                  <p:grpSp>
                    <p:nvGrpSpPr>
                      <p:cNvPr id="711" name="Group 90"/>
                      <p:cNvGrpSpPr/>
                      <p:nvPr/>
                    </p:nvGrpSpPr>
                    <p:grpSpPr>
                      <a:xfrm>
                        <a:off x="5826960" y="3961080"/>
                        <a:ext cx="384840" cy="354240"/>
                        <a:chOff x="5826960" y="3961080"/>
                        <a:chExt cx="384840" cy="354240"/>
                      </a:xfrm>
                    </p:grpSpPr>
                    <p:pic>
                      <p:nvPicPr>
                        <p:cNvPr id="712" name="Picture 309" descr=""/>
                        <p:cNvPicPr/>
                        <p:nvPr/>
                      </p:nvPicPr>
                      <p:blipFill>
                        <a:blip r:embed="rId3"/>
                        <a:stretch/>
                      </p:blipFill>
                      <p:spPr>
                        <a:xfrm rot="5400000">
                          <a:off x="5842080" y="3945600"/>
                          <a:ext cx="354240" cy="38484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  <p:grpSp>
                      <p:nvGrpSpPr>
                        <p:cNvPr id="713" name="Group 91"/>
                        <p:cNvGrpSpPr/>
                        <p:nvPr/>
                      </p:nvGrpSpPr>
                      <p:grpSpPr>
                        <a:xfrm>
                          <a:off x="5848920" y="4057200"/>
                          <a:ext cx="329760" cy="192600"/>
                          <a:chOff x="5848920" y="4057200"/>
                          <a:chExt cx="329760" cy="192600"/>
                        </a:xfrm>
                      </p:grpSpPr>
                      <p:sp>
                        <p:nvSpPr>
                          <p:cNvPr id="714" name="CustomShape 92"/>
                          <p:cNvSpPr/>
                          <p:nvPr/>
                        </p:nvSpPr>
                        <p:spPr>
                          <a:xfrm rot="4633800">
                            <a:off x="6034320" y="4119480"/>
                            <a:ext cx="182160" cy="67320"/>
                          </a:xfrm>
                          <a:prstGeom prst="rightArrow">
                            <a:avLst>
                              <a:gd name="adj1" fmla="val 50000"/>
                              <a:gd name="adj2" fmla="val 131381"/>
                            </a:avLst>
                          </a:prstGeom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/>
                        </p:style>
                      </p:sp>
                      <p:sp>
                        <p:nvSpPr>
                          <p:cNvPr id="715" name="CustomShape 93"/>
                          <p:cNvSpPr/>
                          <p:nvPr/>
                        </p:nvSpPr>
                        <p:spPr>
                          <a:xfrm rot="4633800">
                            <a:off x="5923080" y="4119480"/>
                            <a:ext cx="182160" cy="67320"/>
                          </a:xfrm>
                          <a:prstGeom prst="rightArrow">
                            <a:avLst>
                              <a:gd name="adj1" fmla="val 50000"/>
                              <a:gd name="adj2" fmla="val 131381"/>
                            </a:avLst>
                          </a:prstGeom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/>
                        </p:style>
                      </p:sp>
                      <p:sp>
                        <p:nvSpPr>
                          <p:cNvPr id="716" name="CustomShape 94"/>
                          <p:cNvSpPr/>
                          <p:nvPr/>
                        </p:nvSpPr>
                        <p:spPr>
                          <a:xfrm rot="4633800">
                            <a:off x="5810400" y="4119480"/>
                            <a:ext cx="182160" cy="67320"/>
                          </a:xfrm>
                          <a:prstGeom prst="rightArrow">
                            <a:avLst>
                              <a:gd name="adj1" fmla="val 50000"/>
                              <a:gd name="adj2" fmla="val 131381"/>
                            </a:avLst>
                          </a:prstGeom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/>
                        </p:style>
                      </p:sp>
                    </p:grpSp>
                  </p:grpSp>
                </p:grpSp>
              </p:grpSp>
            </p:grpSp>
            <p:sp>
              <p:nvSpPr>
                <p:cNvPr id="717" name="CustomShape 95"/>
                <p:cNvSpPr/>
                <p:nvPr/>
              </p:nvSpPr>
              <p:spPr>
                <a:xfrm rot="16200000">
                  <a:off x="7081200" y="1559880"/>
                  <a:ext cx="142200" cy="791640"/>
                </a:xfrm>
                <a:prstGeom prst="downArrow">
                  <a:avLst>
                    <a:gd name="adj1" fmla="val 41095"/>
                    <a:gd name="adj2" fmla="val 83394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718" name="Group 96"/>
              <p:cNvGrpSpPr/>
              <p:nvPr/>
            </p:nvGrpSpPr>
            <p:grpSpPr>
              <a:xfrm>
                <a:off x="5593680" y="2594880"/>
                <a:ext cx="1436400" cy="852480"/>
                <a:chOff x="5593680" y="2594880"/>
                <a:chExt cx="1436400" cy="852480"/>
              </a:xfrm>
            </p:grpSpPr>
            <p:sp>
              <p:nvSpPr>
                <p:cNvPr id="719" name="CustomShape 97"/>
                <p:cNvSpPr/>
                <p:nvPr/>
              </p:nvSpPr>
              <p:spPr>
                <a:xfrm>
                  <a:off x="5593680" y="2594880"/>
                  <a:ext cx="1403640" cy="85248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GB" sz="1200" spc="-1" strike="noStrike">
                      <a:solidFill>
                        <a:srgbClr val="ffffff"/>
                      </a:solidFill>
                      <a:latin typeface="Arial"/>
                      <a:ea typeface="Arial"/>
                    </a:rPr>
                    <a:t>Setup</a:t>
                  </a:r>
                  <a:endParaRPr b="0" lang="en-GB" sz="12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</a:pPr>
                  <a:endParaRPr b="0" lang="en-GB" sz="12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</a:pPr>
                  <a:endParaRPr b="0" lang="en-GB" sz="1200" spc="-1" strike="noStrike">
                    <a:latin typeface="Arial"/>
                  </a:endParaRPr>
                </a:p>
              </p:txBody>
            </p:sp>
            <p:sp>
              <p:nvSpPr>
                <p:cNvPr id="720" name="CustomShape 98"/>
                <p:cNvSpPr/>
                <p:nvPr/>
              </p:nvSpPr>
              <p:spPr>
                <a:xfrm>
                  <a:off x="6526440" y="3159720"/>
                  <a:ext cx="503640" cy="26532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GB" sz="1200" spc="-1" strike="noStrike">
                      <a:solidFill>
                        <a:srgbClr val="222221"/>
                      </a:solidFill>
                      <a:latin typeface="Arial"/>
                      <a:ea typeface="Arial"/>
                    </a:rPr>
                    <a:t>x.2</a:t>
                  </a:r>
                  <a:endParaRPr b="0" lang="en-GB" sz="1200" spc="-1" strike="noStrike">
                    <a:latin typeface="Arial"/>
                  </a:endParaRPr>
                </a:p>
              </p:txBody>
            </p:sp>
            <p:grpSp>
              <p:nvGrpSpPr>
                <p:cNvPr id="721" name="Group 99"/>
                <p:cNvGrpSpPr/>
                <p:nvPr/>
              </p:nvGrpSpPr>
              <p:grpSpPr>
                <a:xfrm>
                  <a:off x="5696280" y="3021480"/>
                  <a:ext cx="807840" cy="322560"/>
                  <a:chOff x="5696280" y="3021480"/>
                  <a:chExt cx="807840" cy="322560"/>
                </a:xfrm>
              </p:grpSpPr>
              <p:grpSp>
                <p:nvGrpSpPr>
                  <p:cNvPr id="722" name="Group 100"/>
                  <p:cNvGrpSpPr/>
                  <p:nvPr/>
                </p:nvGrpSpPr>
                <p:grpSpPr>
                  <a:xfrm>
                    <a:off x="5721120" y="3021480"/>
                    <a:ext cx="767160" cy="212760"/>
                    <a:chOff x="5721120" y="3021480"/>
                    <a:chExt cx="767160" cy="212760"/>
                  </a:xfrm>
                </p:grpSpPr>
                <p:grpSp>
                  <p:nvGrpSpPr>
                    <p:cNvPr id="723" name="Group 101"/>
                    <p:cNvGrpSpPr/>
                    <p:nvPr/>
                  </p:nvGrpSpPr>
                  <p:grpSpPr>
                    <a:xfrm>
                      <a:off x="6275520" y="3021480"/>
                      <a:ext cx="212760" cy="207000"/>
                      <a:chOff x="6275520" y="3021480"/>
                      <a:chExt cx="212760" cy="207000"/>
                    </a:xfrm>
                  </p:grpSpPr>
                  <p:sp>
                    <p:nvSpPr>
                      <p:cNvPr id="724" name="CustomShape 102"/>
                      <p:cNvSpPr/>
                      <p:nvPr/>
                    </p:nvSpPr>
                    <p:spPr>
                      <a:xfrm rot="5400000">
                        <a:off x="6384960" y="301860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2b318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725" name="CustomShape 103"/>
                      <p:cNvSpPr/>
                      <p:nvPr/>
                    </p:nvSpPr>
                    <p:spPr>
                      <a:xfrm rot="5400000">
                        <a:off x="6349320" y="305388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2b318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726" name="CustomShape 104"/>
                      <p:cNvSpPr/>
                      <p:nvPr/>
                    </p:nvSpPr>
                    <p:spPr>
                      <a:xfrm rot="5400000">
                        <a:off x="6313680" y="308952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2b318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727" name="CustomShape 105"/>
                      <p:cNvSpPr/>
                      <p:nvPr/>
                    </p:nvSpPr>
                    <p:spPr>
                      <a:xfrm rot="5400000">
                        <a:off x="6278040" y="312516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2b318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</p:grpSp>
                <p:grpSp>
                  <p:nvGrpSpPr>
                    <p:cNvPr id="728" name="Group 106"/>
                    <p:cNvGrpSpPr/>
                    <p:nvPr/>
                  </p:nvGrpSpPr>
                  <p:grpSpPr>
                    <a:xfrm>
                      <a:off x="6090840" y="3021480"/>
                      <a:ext cx="212400" cy="207000"/>
                      <a:chOff x="6090840" y="3021480"/>
                      <a:chExt cx="212400" cy="207000"/>
                    </a:xfrm>
                  </p:grpSpPr>
                  <p:sp>
                    <p:nvSpPr>
                      <p:cNvPr id="729" name="CustomShape 107"/>
                      <p:cNvSpPr/>
                      <p:nvPr/>
                    </p:nvSpPr>
                    <p:spPr>
                      <a:xfrm rot="5400000">
                        <a:off x="6199920" y="301860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730" name="CustomShape 108"/>
                      <p:cNvSpPr/>
                      <p:nvPr/>
                    </p:nvSpPr>
                    <p:spPr>
                      <a:xfrm rot="5400000">
                        <a:off x="6164280" y="305388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731" name="CustomShape 109"/>
                      <p:cNvSpPr/>
                      <p:nvPr/>
                    </p:nvSpPr>
                    <p:spPr>
                      <a:xfrm rot="5400000">
                        <a:off x="6129000" y="308952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732" name="CustomShape 110"/>
                      <p:cNvSpPr/>
                      <p:nvPr/>
                    </p:nvSpPr>
                    <p:spPr>
                      <a:xfrm rot="5400000">
                        <a:off x="6093360" y="312516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</p:grpSp>
                <p:grpSp>
                  <p:nvGrpSpPr>
                    <p:cNvPr id="733" name="Group 111"/>
                    <p:cNvGrpSpPr/>
                    <p:nvPr/>
                  </p:nvGrpSpPr>
                  <p:grpSpPr>
                    <a:xfrm>
                      <a:off x="5905800" y="3027240"/>
                      <a:ext cx="212760" cy="207000"/>
                      <a:chOff x="5905800" y="3027240"/>
                      <a:chExt cx="212760" cy="207000"/>
                    </a:xfrm>
                  </p:grpSpPr>
                  <p:sp>
                    <p:nvSpPr>
                      <p:cNvPr id="734" name="CustomShape 112"/>
                      <p:cNvSpPr/>
                      <p:nvPr/>
                    </p:nvSpPr>
                    <p:spPr>
                      <a:xfrm rot="5400000">
                        <a:off x="6015240" y="302436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735" name="CustomShape 113"/>
                      <p:cNvSpPr/>
                      <p:nvPr/>
                    </p:nvSpPr>
                    <p:spPr>
                      <a:xfrm rot="5400000">
                        <a:off x="5979600" y="306000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736" name="CustomShape 114"/>
                      <p:cNvSpPr/>
                      <p:nvPr/>
                    </p:nvSpPr>
                    <p:spPr>
                      <a:xfrm rot="5400000">
                        <a:off x="5943960" y="309528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737" name="CustomShape 115"/>
                      <p:cNvSpPr/>
                      <p:nvPr/>
                    </p:nvSpPr>
                    <p:spPr>
                      <a:xfrm rot="5400000">
                        <a:off x="5908320" y="313092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</p:grpSp>
                <p:grpSp>
                  <p:nvGrpSpPr>
                    <p:cNvPr id="738" name="Group 116"/>
                    <p:cNvGrpSpPr/>
                    <p:nvPr/>
                  </p:nvGrpSpPr>
                  <p:grpSpPr>
                    <a:xfrm>
                      <a:off x="5721120" y="3021480"/>
                      <a:ext cx="212400" cy="207000"/>
                      <a:chOff x="5721120" y="3021480"/>
                      <a:chExt cx="212400" cy="207000"/>
                    </a:xfrm>
                  </p:grpSpPr>
                  <p:sp>
                    <p:nvSpPr>
                      <p:cNvPr id="739" name="CustomShape 117"/>
                      <p:cNvSpPr/>
                      <p:nvPr/>
                    </p:nvSpPr>
                    <p:spPr>
                      <a:xfrm rot="5400000">
                        <a:off x="5830200" y="301860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93d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740" name="CustomShape 118"/>
                      <p:cNvSpPr/>
                      <p:nvPr/>
                    </p:nvSpPr>
                    <p:spPr>
                      <a:xfrm rot="5400000">
                        <a:off x="5794560" y="305388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93d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741" name="CustomShape 119"/>
                      <p:cNvSpPr/>
                      <p:nvPr/>
                    </p:nvSpPr>
                    <p:spPr>
                      <a:xfrm rot="5400000">
                        <a:off x="5759280" y="308952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93d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742" name="CustomShape 120"/>
                      <p:cNvSpPr/>
                      <p:nvPr/>
                    </p:nvSpPr>
                    <p:spPr>
                      <a:xfrm rot="5400000">
                        <a:off x="5723640" y="312516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93d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</p:grpSp>
              </p:grpSp>
              <p:sp>
                <p:nvSpPr>
                  <p:cNvPr id="743" name="CustomShape 121"/>
                  <p:cNvSpPr/>
                  <p:nvPr/>
                </p:nvSpPr>
                <p:spPr>
                  <a:xfrm flipH="1" rot="5400000">
                    <a:off x="6027840" y="2867760"/>
                    <a:ext cx="144720" cy="807840"/>
                  </a:xfrm>
                  <a:prstGeom prst="leftBrace">
                    <a:avLst>
                      <a:gd name="adj1" fmla="val 8333"/>
                      <a:gd name="adj2" fmla="val 50000"/>
                    </a:avLst>
                  </a:prstGeom>
                  <a:noFill/>
                  <a:ln w="57240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</p:grpSp>
        <p:grpSp>
          <p:nvGrpSpPr>
            <p:cNvPr id="744" name="Group 122"/>
            <p:cNvGrpSpPr/>
            <p:nvPr/>
          </p:nvGrpSpPr>
          <p:grpSpPr>
            <a:xfrm>
              <a:off x="5126040" y="1467720"/>
              <a:ext cx="2426400" cy="3072960"/>
              <a:chOff x="5126040" y="1467720"/>
              <a:chExt cx="2426400" cy="3072960"/>
            </a:xfrm>
          </p:grpSpPr>
          <p:sp>
            <p:nvSpPr>
              <p:cNvPr id="745" name="CustomShape 123"/>
              <p:cNvSpPr/>
              <p:nvPr/>
            </p:nvSpPr>
            <p:spPr>
              <a:xfrm flipH="1" rot="18900000">
                <a:off x="5457600" y="1897920"/>
                <a:ext cx="1226520" cy="1436040"/>
              </a:xfrm>
              <a:prstGeom prst="circularArrow">
                <a:avLst>
                  <a:gd name="adj1" fmla="val 9768"/>
                  <a:gd name="adj2" fmla="val 1142319"/>
                  <a:gd name="adj3" fmla="val 20725366"/>
                  <a:gd name="adj4" fmla="val 15615120"/>
                  <a:gd name="adj5" fmla="val 10094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6" name="CustomShape 124"/>
              <p:cNvSpPr/>
              <p:nvPr/>
            </p:nvSpPr>
            <p:spPr>
              <a:xfrm flipH="1" rot="18900000">
                <a:off x="5454000" y="2881080"/>
                <a:ext cx="1226520" cy="1436040"/>
              </a:xfrm>
              <a:prstGeom prst="circularArrow">
                <a:avLst>
                  <a:gd name="adj1" fmla="val 9768"/>
                  <a:gd name="adj2" fmla="val 1142319"/>
                  <a:gd name="adj3" fmla="val 20725366"/>
                  <a:gd name="adj4" fmla="val 15615120"/>
                  <a:gd name="adj5" fmla="val 10094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7" name="CustomShape 125"/>
              <p:cNvSpPr/>
              <p:nvPr/>
            </p:nvSpPr>
            <p:spPr>
              <a:xfrm flipV="1" rot="18900000">
                <a:off x="5997600" y="1690920"/>
                <a:ext cx="1226520" cy="1436040"/>
              </a:xfrm>
              <a:prstGeom prst="circularArrow">
                <a:avLst>
                  <a:gd name="adj1" fmla="val 9768"/>
                  <a:gd name="adj2" fmla="val 1142319"/>
                  <a:gd name="adj3" fmla="val 20725366"/>
                  <a:gd name="adj4" fmla="val 15615120"/>
                  <a:gd name="adj5" fmla="val 10094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8" name="CustomShape 126"/>
              <p:cNvSpPr/>
              <p:nvPr/>
            </p:nvSpPr>
            <p:spPr>
              <a:xfrm flipV="1" rot="18900000">
                <a:off x="5994000" y="2673720"/>
                <a:ext cx="1226520" cy="1436040"/>
              </a:xfrm>
              <a:prstGeom prst="circularArrow">
                <a:avLst>
                  <a:gd name="adj1" fmla="val 9768"/>
                  <a:gd name="adj2" fmla="val 1142319"/>
                  <a:gd name="adj3" fmla="val 20725366"/>
                  <a:gd name="adj4" fmla="val 15615120"/>
                  <a:gd name="adj5" fmla="val 10094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749" name="CustomShape 127"/>
          <p:cNvSpPr/>
          <p:nvPr/>
        </p:nvSpPr>
        <p:spPr>
          <a:xfrm>
            <a:off x="5034960" y="1325520"/>
            <a:ext cx="2912040" cy="33948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CondorGP Data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TextShape 1"/>
          <p:cNvSpPr txBox="1"/>
          <p:nvPr/>
        </p:nvSpPr>
        <p:spPr>
          <a:xfrm>
            <a:off x="457200" y="274680"/>
            <a:ext cx="8281440" cy="777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High Level Design – running the abstracted unit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51" name="Group 2"/>
          <p:cNvGrpSpPr/>
          <p:nvPr/>
        </p:nvGrpSpPr>
        <p:grpSpPr>
          <a:xfrm>
            <a:off x="1348560" y="6313680"/>
            <a:ext cx="7747920" cy="462240"/>
            <a:chOff x="1348560" y="6313680"/>
            <a:chExt cx="7747920" cy="462240"/>
          </a:xfrm>
        </p:grpSpPr>
        <p:sp>
          <p:nvSpPr>
            <p:cNvPr id="752" name="CustomShape 3"/>
            <p:cNvSpPr/>
            <p:nvPr/>
          </p:nvSpPr>
          <p:spPr>
            <a:xfrm>
              <a:off x="1348560" y="6313680"/>
              <a:ext cx="7747920" cy="462240"/>
            </a:xfrm>
            <a:prstGeom prst="rect">
              <a:avLst/>
            </a:prstGeom>
            <a:solidFill>
              <a:srgbClr val="ffffff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KEY:</a:t>
              </a: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	</a:t>
              </a: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	</a:t>
              </a: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	</a:t>
              </a: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	</a:t>
              </a: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	</a:t>
              </a: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	</a:t>
              </a: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	</a:t>
              </a: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        </a:t>
              </a:r>
              <a:endParaRPr b="0" lang="en-GB" sz="1050" spc="-1" strike="noStrike">
                <a:latin typeface="Arial"/>
              </a:endParaRPr>
            </a:p>
          </p:txBody>
        </p:sp>
        <p:grpSp>
          <p:nvGrpSpPr>
            <p:cNvPr id="753" name="Group 4"/>
            <p:cNvGrpSpPr/>
            <p:nvPr/>
          </p:nvGrpSpPr>
          <p:grpSpPr>
            <a:xfrm>
              <a:off x="3545280" y="6391440"/>
              <a:ext cx="1102680" cy="297720"/>
              <a:chOff x="3545280" y="6391440"/>
              <a:chExt cx="1102680" cy="297720"/>
            </a:xfrm>
          </p:grpSpPr>
          <p:sp>
            <p:nvSpPr>
              <p:cNvPr id="754" name="CustomShape 5"/>
              <p:cNvSpPr/>
              <p:nvPr/>
            </p:nvSpPr>
            <p:spPr>
              <a:xfrm>
                <a:off x="3545280" y="6391440"/>
                <a:ext cx="1102680" cy="297720"/>
              </a:xfrm>
              <a:prstGeom prst="rect">
                <a:avLst/>
              </a:prstGeom>
              <a:solidFill>
                <a:schemeClr val="bg1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en-GB" sz="1050" spc="-1" strike="noStrike">
                    <a:solidFill>
                      <a:srgbClr val="222221"/>
                    </a:solidFill>
                    <a:latin typeface="Arial"/>
                    <a:ea typeface="Arial"/>
                  </a:rPr>
                  <a:t>Evaluation</a:t>
                </a:r>
                <a:endParaRPr b="0" lang="en-GB" sz="1050" spc="-1" strike="noStrike">
                  <a:latin typeface="Arial"/>
                </a:endParaRPr>
              </a:p>
            </p:txBody>
          </p:sp>
          <p:grpSp>
            <p:nvGrpSpPr>
              <p:cNvPr id="755" name="Group 6"/>
              <p:cNvGrpSpPr/>
              <p:nvPr/>
            </p:nvGrpSpPr>
            <p:grpSpPr>
              <a:xfrm>
                <a:off x="4311000" y="6450120"/>
                <a:ext cx="174960" cy="178920"/>
                <a:chOff x="4311000" y="6450120"/>
                <a:chExt cx="174960" cy="178920"/>
              </a:xfrm>
            </p:grpSpPr>
            <p:sp>
              <p:nvSpPr>
                <p:cNvPr id="756" name="CustomShape 7"/>
                <p:cNvSpPr/>
                <p:nvPr/>
              </p:nvSpPr>
              <p:spPr>
                <a:xfrm rot="10800000">
                  <a:off x="4311000" y="6450480"/>
                  <a:ext cx="70200" cy="178560"/>
                </a:xfrm>
                <a:prstGeom prst="downArrow">
                  <a:avLst>
                    <a:gd name="adj1" fmla="val 41095"/>
                    <a:gd name="adj2" fmla="val 83394"/>
                  </a:avLst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57" name="CustomShape 8"/>
                <p:cNvSpPr/>
                <p:nvPr/>
              </p:nvSpPr>
              <p:spPr>
                <a:xfrm>
                  <a:off x="4415760" y="6450120"/>
                  <a:ext cx="70200" cy="178560"/>
                </a:xfrm>
                <a:prstGeom prst="downArrow">
                  <a:avLst>
                    <a:gd name="adj1" fmla="val 41095"/>
                    <a:gd name="adj2" fmla="val 83394"/>
                  </a:avLst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grpSp>
          <p:nvGrpSpPr>
            <p:cNvPr id="758" name="Group 9"/>
            <p:cNvGrpSpPr/>
            <p:nvPr/>
          </p:nvGrpSpPr>
          <p:grpSpPr>
            <a:xfrm>
              <a:off x="6004440" y="6356880"/>
              <a:ext cx="1102680" cy="385920"/>
              <a:chOff x="6004440" y="6356880"/>
              <a:chExt cx="1102680" cy="385920"/>
            </a:xfrm>
          </p:grpSpPr>
          <p:sp>
            <p:nvSpPr>
              <p:cNvPr id="759" name="CustomShape 10"/>
              <p:cNvSpPr/>
              <p:nvPr/>
            </p:nvSpPr>
            <p:spPr>
              <a:xfrm>
                <a:off x="6004440" y="6356880"/>
                <a:ext cx="1102680" cy="385920"/>
              </a:xfrm>
              <a:prstGeom prst="rect">
                <a:avLst/>
              </a:prstGeom>
              <a:solidFill>
                <a:schemeClr val="bg1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en-GB" sz="1050" spc="-1" strike="noStrike">
                    <a:solidFill>
                      <a:srgbClr val="222221"/>
                    </a:solidFill>
                    <a:latin typeface="Arial"/>
                    <a:ea typeface="Arial"/>
                  </a:rPr>
                  <a:t>Evolution </a:t>
                </a:r>
                <a:endParaRPr b="0" lang="en-GB" sz="105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GB" sz="1050" spc="-1" strike="noStrike">
                    <a:solidFill>
                      <a:srgbClr val="222221"/>
                    </a:solidFill>
                    <a:latin typeface="Arial"/>
                    <a:ea typeface="Arial"/>
                  </a:rPr>
                  <a:t>core</a:t>
                </a:r>
                <a:endParaRPr b="0" lang="en-GB" sz="1050" spc="-1" strike="noStrike">
                  <a:latin typeface="Arial"/>
                </a:endParaRPr>
              </a:p>
            </p:txBody>
          </p:sp>
          <p:grpSp>
            <p:nvGrpSpPr>
              <p:cNvPr id="760" name="Group 11"/>
              <p:cNvGrpSpPr/>
              <p:nvPr/>
            </p:nvGrpSpPr>
            <p:grpSpPr>
              <a:xfrm>
                <a:off x="6637680" y="6410520"/>
                <a:ext cx="411840" cy="309600"/>
                <a:chOff x="6637680" y="6410520"/>
                <a:chExt cx="411840" cy="309600"/>
              </a:xfrm>
            </p:grpSpPr>
            <p:grpSp>
              <p:nvGrpSpPr>
                <p:cNvPr id="761" name="Group 12"/>
                <p:cNvGrpSpPr/>
                <p:nvPr/>
              </p:nvGrpSpPr>
              <p:grpSpPr>
                <a:xfrm>
                  <a:off x="6637680" y="6410520"/>
                  <a:ext cx="411840" cy="309600"/>
                  <a:chOff x="6637680" y="6410520"/>
                  <a:chExt cx="411840" cy="309600"/>
                </a:xfrm>
              </p:grpSpPr>
              <p:sp>
                <p:nvSpPr>
                  <p:cNvPr id="762" name="CustomShape 13"/>
                  <p:cNvSpPr/>
                  <p:nvPr/>
                </p:nvSpPr>
                <p:spPr>
                  <a:xfrm rot="5400000">
                    <a:off x="6593760" y="6454440"/>
                    <a:ext cx="309240" cy="221400"/>
                  </a:xfrm>
                  <a:prstGeom prst="triangle">
                    <a:avLst>
                      <a:gd name="adj" fmla="val 5000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763" name="CustomShape 14"/>
                  <p:cNvSpPr/>
                  <p:nvPr/>
                </p:nvSpPr>
                <p:spPr>
                  <a:xfrm rot="16200000">
                    <a:off x="6784200" y="6454800"/>
                    <a:ext cx="309240" cy="221400"/>
                  </a:xfrm>
                  <a:prstGeom prst="triangle">
                    <a:avLst>
                      <a:gd name="adj" fmla="val 5000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764" name="Group 15"/>
                <p:cNvGrpSpPr/>
                <p:nvPr/>
              </p:nvGrpSpPr>
              <p:grpSpPr>
                <a:xfrm>
                  <a:off x="6724440" y="6449400"/>
                  <a:ext cx="243000" cy="225720"/>
                  <a:chOff x="6724440" y="6449400"/>
                  <a:chExt cx="243000" cy="225720"/>
                </a:xfrm>
              </p:grpSpPr>
              <p:pic>
                <p:nvPicPr>
                  <p:cNvPr id="765" name="Picture 225" descr=""/>
                  <p:cNvPicPr/>
                  <p:nvPr/>
                </p:nvPicPr>
                <p:blipFill>
                  <a:blip r:embed="rId1"/>
                  <a:stretch/>
                </p:blipFill>
                <p:spPr>
                  <a:xfrm rot="5400000">
                    <a:off x="6733080" y="6440760"/>
                    <a:ext cx="225720" cy="2430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766" name="Group 16"/>
                  <p:cNvGrpSpPr/>
                  <p:nvPr/>
                </p:nvGrpSpPr>
                <p:grpSpPr>
                  <a:xfrm>
                    <a:off x="6738120" y="6510960"/>
                    <a:ext cx="208440" cy="122400"/>
                    <a:chOff x="6738120" y="6510960"/>
                    <a:chExt cx="208440" cy="122400"/>
                  </a:xfrm>
                </p:grpSpPr>
                <p:sp>
                  <p:nvSpPr>
                    <p:cNvPr id="767" name="CustomShape 17"/>
                    <p:cNvSpPr/>
                    <p:nvPr/>
                  </p:nvSpPr>
                  <p:spPr>
                    <a:xfrm rot="4639800">
                      <a:off x="6854760" y="6550920"/>
                      <a:ext cx="115920" cy="42480"/>
                    </a:xfrm>
                    <a:prstGeom prst="rightArrow">
                      <a:avLst>
                        <a:gd name="adj1" fmla="val 50000"/>
                        <a:gd name="adj2" fmla="val 131381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768" name="CustomShape 18"/>
                    <p:cNvSpPr/>
                    <p:nvPr/>
                  </p:nvSpPr>
                  <p:spPr>
                    <a:xfrm rot="4639800">
                      <a:off x="6784560" y="6550920"/>
                      <a:ext cx="115920" cy="42480"/>
                    </a:xfrm>
                    <a:prstGeom prst="rightArrow">
                      <a:avLst>
                        <a:gd name="adj1" fmla="val 50000"/>
                        <a:gd name="adj2" fmla="val 131381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769" name="CustomShape 19"/>
                    <p:cNvSpPr/>
                    <p:nvPr/>
                  </p:nvSpPr>
                  <p:spPr>
                    <a:xfrm rot="4639800">
                      <a:off x="6713280" y="6550920"/>
                      <a:ext cx="115920" cy="42480"/>
                    </a:xfrm>
                    <a:prstGeom prst="rightArrow">
                      <a:avLst>
                        <a:gd name="adj1" fmla="val 50000"/>
                        <a:gd name="adj2" fmla="val 131381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</p:grpSp>
          </p:grpSp>
        </p:grpSp>
        <p:sp>
          <p:nvSpPr>
            <p:cNvPr id="770" name="CustomShape 20"/>
            <p:cNvSpPr/>
            <p:nvPr/>
          </p:nvSpPr>
          <p:spPr>
            <a:xfrm>
              <a:off x="7241400" y="6354720"/>
              <a:ext cx="1802520" cy="38592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Parameter </a:t>
              </a:r>
              <a:endParaRPr b="0" lang="en-GB" sz="105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and nodes</a:t>
              </a:r>
              <a:endParaRPr b="0" lang="en-GB" sz="1050" spc="-1" strike="noStrike">
                <a:latin typeface="Arial"/>
              </a:endParaRPr>
            </a:p>
          </p:txBody>
        </p:sp>
        <p:grpSp>
          <p:nvGrpSpPr>
            <p:cNvPr id="771" name="Group 21"/>
            <p:cNvGrpSpPr/>
            <p:nvPr/>
          </p:nvGrpSpPr>
          <p:grpSpPr>
            <a:xfrm>
              <a:off x="8056440" y="6427800"/>
              <a:ext cx="847800" cy="227160"/>
              <a:chOff x="8056440" y="6427800"/>
              <a:chExt cx="847800" cy="227160"/>
            </a:xfrm>
          </p:grpSpPr>
          <p:grpSp>
            <p:nvGrpSpPr>
              <p:cNvPr id="772" name="Group 22"/>
              <p:cNvGrpSpPr/>
              <p:nvPr/>
            </p:nvGrpSpPr>
            <p:grpSpPr>
              <a:xfrm>
                <a:off x="8082360" y="6427800"/>
                <a:ext cx="805320" cy="149760"/>
                <a:chOff x="8082360" y="6427800"/>
                <a:chExt cx="805320" cy="149760"/>
              </a:xfrm>
            </p:grpSpPr>
            <p:grpSp>
              <p:nvGrpSpPr>
                <p:cNvPr id="773" name="Group 23"/>
                <p:cNvGrpSpPr/>
                <p:nvPr/>
              </p:nvGrpSpPr>
              <p:grpSpPr>
                <a:xfrm>
                  <a:off x="8664480" y="6427800"/>
                  <a:ext cx="223200" cy="145800"/>
                  <a:chOff x="8664480" y="6427800"/>
                  <a:chExt cx="223200" cy="145800"/>
                </a:xfrm>
              </p:grpSpPr>
              <p:sp>
                <p:nvSpPr>
                  <p:cNvPr id="774" name="CustomShape 24"/>
                  <p:cNvSpPr/>
                  <p:nvPr/>
                </p:nvSpPr>
                <p:spPr>
                  <a:xfrm rot="5400000">
                    <a:off x="8796600" y="6407280"/>
                    <a:ext cx="70560" cy="111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2b31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775" name="CustomShape 25"/>
                  <p:cNvSpPr/>
                  <p:nvPr/>
                </p:nvSpPr>
                <p:spPr>
                  <a:xfrm rot="5400000">
                    <a:off x="8759160" y="6432480"/>
                    <a:ext cx="70560" cy="111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2b31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776" name="CustomShape 26"/>
                  <p:cNvSpPr/>
                  <p:nvPr/>
                </p:nvSpPr>
                <p:spPr>
                  <a:xfrm rot="5400000">
                    <a:off x="8722080" y="6457320"/>
                    <a:ext cx="70560" cy="111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2b31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777" name="CustomShape 27"/>
                  <p:cNvSpPr/>
                  <p:nvPr/>
                </p:nvSpPr>
                <p:spPr>
                  <a:xfrm rot="5400000">
                    <a:off x="8684640" y="6482520"/>
                    <a:ext cx="70560" cy="111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2b31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778" name="Group 28"/>
                <p:cNvGrpSpPr/>
                <p:nvPr/>
              </p:nvGrpSpPr>
              <p:grpSpPr>
                <a:xfrm>
                  <a:off x="8470440" y="6427800"/>
                  <a:ext cx="223200" cy="145800"/>
                  <a:chOff x="8470440" y="6427800"/>
                  <a:chExt cx="223200" cy="145800"/>
                </a:xfrm>
              </p:grpSpPr>
              <p:sp>
                <p:nvSpPr>
                  <p:cNvPr id="779" name="CustomShape 29"/>
                  <p:cNvSpPr/>
                  <p:nvPr/>
                </p:nvSpPr>
                <p:spPr>
                  <a:xfrm rot="5400000">
                    <a:off x="8602560" y="6407280"/>
                    <a:ext cx="70560" cy="111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780" name="CustomShape 30"/>
                  <p:cNvSpPr/>
                  <p:nvPr/>
                </p:nvSpPr>
                <p:spPr>
                  <a:xfrm rot="5400000">
                    <a:off x="8565120" y="6432480"/>
                    <a:ext cx="70560" cy="111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781" name="CustomShape 31"/>
                  <p:cNvSpPr/>
                  <p:nvPr/>
                </p:nvSpPr>
                <p:spPr>
                  <a:xfrm rot="5400000">
                    <a:off x="8528040" y="6457320"/>
                    <a:ext cx="70560" cy="111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782" name="CustomShape 32"/>
                  <p:cNvSpPr/>
                  <p:nvPr/>
                </p:nvSpPr>
                <p:spPr>
                  <a:xfrm rot="5400000">
                    <a:off x="8490600" y="6482520"/>
                    <a:ext cx="70560" cy="111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783" name="Group 33"/>
                <p:cNvGrpSpPr/>
                <p:nvPr/>
              </p:nvGrpSpPr>
              <p:grpSpPr>
                <a:xfrm>
                  <a:off x="8276400" y="6432120"/>
                  <a:ext cx="223200" cy="145440"/>
                  <a:chOff x="8276400" y="6432120"/>
                  <a:chExt cx="223200" cy="145440"/>
                </a:xfrm>
              </p:grpSpPr>
              <p:sp>
                <p:nvSpPr>
                  <p:cNvPr id="784" name="CustomShape 34"/>
                  <p:cNvSpPr/>
                  <p:nvPr/>
                </p:nvSpPr>
                <p:spPr>
                  <a:xfrm rot="5400000">
                    <a:off x="8408520" y="6411600"/>
                    <a:ext cx="70560" cy="111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785" name="CustomShape 35"/>
                  <p:cNvSpPr/>
                  <p:nvPr/>
                </p:nvSpPr>
                <p:spPr>
                  <a:xfrm rot="5400000">
                    <a:off x="8371440" y="6436440"/>
                    <a:ext cx="70560" cy="111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786" name="CustomShape 36"/>
                  <p:cNvSpPr/>
                  <p:nvPr/>
                </p:nvSpPr>
                <p:spPr>
                  <a:xfrm rot="5400000">
                    <a:off x="8334000" y="6461640"/>
                    <a:ext cx="70560" cy="111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787" name="CustomShape 37"/>
                  <p:cNvSpPr/>
                  <p:nvPr/>
                </p:nvSpPr>
                <p:spPr>
                  <a:xfrm rot="5400000">
                    <a:off x="8296560" y="6486480"/>
                    <a:ext cx="70560" cy="111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788" name="Group 38"/>
                <p:cNvGrpSpPr/>
                <p:nvPr/>
              </p:nvGrpSpPr>
              <p:grpSpPr>
                <a:xfrm>
                  <a:off x="8082360" y="6427800"/>
                  <a:ext cx="223200" cy="145800"/>
                  <a:chOff x="8082360" y="6427800"/>
                  <a:chExt cx="223200" cy="145800"/>
                </a:xfrm>
              </p:grpSpPr>
              <p:sp>
                <p:nvSpPr>
                  <p:cNvPr id="789" name="CustomShape 39"/>
                  <p:cNvSpPr/>
                  <p:nvPr/>
                </p:nvSpPr>
                <p:spPr>
                  <a:xfrm rot="5400000">
                    <a:off x="8214480" y="6407280"/>
                    <a:ext cx="70560" cy="111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93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790" name="CustomShape 40"/>
                  <p:cNvSpPr/>
                  <p:nvPr/>
                </p:nvSpPr>
                <p:spPr>
                  <a:xfrm rot="5400000">
                    <a:off x="8177400" y="6432480"/>
                    <a:ext cx="70560" cy="111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93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791" name="CustomShape 41"/>
                  <p:cNvSpPr/>
                  <p:nvPr/>
                </p:nvSpPr>
                <p:spPr>
                  <a:xfrm rot="5400000">
                    <a:off x="8139960" y="6457320"/>
                    <a:ext cx="70560" cy="111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93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792" name="CustomShape 42"/>
                  <p:cNvSpPr/>
                  <p:nvPr/>
                </p:nvSpPr>
                <p:spPr>
                  <a:xfrm rot="5400000">
                    <a:off x="8102520" y="6482520"/>
                    <a:ext cx="70560" cy="111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0093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sp>
            <p:nvSpPr>
              <p:cNvPr id="793" name="CustomShape 43"/>
              <p:cNvSpPr/>
              <p:nvPr/>
            </p:nvSpPr>
            <p:spPr>
              <a:xfrm flipH="1" rot="5400000">
                <a:off x="8429040" y="6180120"/>
                <a:ext cx="101520" cy="847800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 w="57240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94" name="Group 44"/>
            <p:cNvGrpSpPr/>
            <p:nvPr/>
          </p:nvGrpSpPr>
          <p:grpSpPr>
            <a:xfrm>
              <a:off x="4768200" y="6394320"/>
              <a:ext cx="1102680" cy="297720"/>
              <a:chOff x="4768200" y="6394320"/>
              <a:chExt cx="1102680" cy="297720"/>
            </a:xfrm>
          </p:grpSpPr>
          <p:sp>
            <p:nvSpPr>
              <p:cNvPr id="795" name="CustomShape 45"/>
              <p:cNvSpPr/>
              <p:nvPr/>
            </p:nvSpPr>
            <p:spPr>
              <a:xfrm>
                <a:off x="4768200" y="6394320"/>
                <a:ext cx="1102680" cy="297720"/>
              </a:xfrm>
              <a:prstGeom prst="rect">
                <a:avLst/>
              </a:prstGeom>
              <a:solidFill>
                <a:schemeClr val="bg1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en-GB" sz="1050" spc="-1" strike="noStrike">
                    <a:solidFill>
                      <a:srgbClr val="222221"/>
                    </a:solidFill>
                    <a:latin typeface="Arial"/>
                    <a:ea typeface="Arial"/>
                  </a:rPr>
                  <a:t>Outcomes</a:t>
                </a:r>
                <a:endParaRPr b="0" lang="en-GB" sz="1050" spc="-1" strike="noStrike">
                  <a:latin typeface="Arial"/>
                </a:endParaRPr>
              </a:p>
            </p:txBody>
          </p:sp>
          <p:sp>
            <p:nvSpPr>
              <p:cNvPr id="796" name="CustomShape 46"/>
              <p:cNvSpPr/>
              <p:nvPr/>
            </p:nvSpPr>
            <p:spPr>
              <a:xfrm rot="16200000">
                <a:off x="5565960" y="6405840"/>
                <a:ext cx="142200" cy="26388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797" name="Group 47"/>
          <p:cNvGrpSpPr/>
          <p:nvPr/>
        </p:nvGrpSpPr>
        <p:grpSpPr>
          <a:xfrm>
            <a:off x="1976760" y="6378840"/>
            <a:ext cx="1494720" cy="297720"/>
            <a:chOff x="1976760" y="6378840"/>
            <a:chExt cx="1494720" cy="297720"/>
          </a:xfrm>
        </p:grpSpPr>
        <p:sp>
          <p:nvSpPr>
            <p:cNvPr id="798" name="CustomShape 48"/>
            <p:cNvSpPr/>
            <p:nvPr/>
          </p:nvSpPr>
          <p:spPr>
            <a:xfrm>
              <a:off x="1976760" y="6378840"/>
              <a:ext cx="1494720" cy="29772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222221"/>
                  </a:solidFill>
                  <a:latin typeface="Arial"/>
                  <a:ea typeface="Arial"/>
                </a:rPr>
                <a:t>Logic flow</a:t>
              </a:r>
              <a:endParaRPr b="0" lang="en-GB" sz="1050" spc="-1" strike="noStrike">
                <a:latin typeface="Arial"/>
              </a:endParaRPr>
            </a:p>
          </p:txBody>
        </p:sp>
        <p:sp>
          <p:nvSpPr>
            <p:cNvPr id="799" name="CustomShape 49"/>
            <p:cNvSpPr/>
            <p:nvPr/>
          </p:nvSpPr>
          <p:spPr>
            <a:xfrm rot="16200000">
              <a:off x="2960640" y="6397200"/>
              <a:ext cx="142200" cy="26388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chemeClr val="bg1"/>
            </a:solidFill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00" name="CustomShape 50"/>
          <p:cNvSpPr/>
          <p:nvPr/>
        </p:nvSpPr>
        <p:spPr>
          <a:xfrm>
            <a:off x="7762680" y="1761480"/>
            <a:ext cx="330840" cy="178704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CustomShape 51"/>
          <p:cNvSpPr/>
          <p:nvPr/>
        </p:nvSpPr>
        <p:spPr>
          <a:xfrm>
            <a:off x="8026200" y="2212560"/>
            <a:ext cx="875160" cy="875160"/>
          </a:xfrm>
          <a:prstGeom prst="teardrop">
            <a:avLst>
              <a:gd name="adj" fmla="val 100000"/>
            </a:avLst>
          </a:prstGeom>
          <a:solidFill>
            <a:srgbClr val="2b3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Arial"/>
              </a:rPr>
              <a:t>Eyrie Review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802" name="CustomShape 52"/>
          <p:cNvSpPr/>
          <p:nvPr/>
        </p:nvSpPr>
        <p:spPr>
          <a:xfrm>
            <a:off x="7762680" y="3601080"/>
            <a:ext cx="330840" cy="20574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CustomShape 53"/>
          <p:cNvSpPr/>
          <p:nvPr/>
        </p:nvSpPr>
        <p:spPr>
          <a:xfrm>
            <a:off x="7991640" y="4192200"/>
            <a:ext cx="875160" cy="875160"/>
          </a:xfrm>
          <a:prstGeom prst="teardrop">
            <a:avLst>
              <a:gd name="adj" fmla="val 100000"/>
            </a:avLst>
          </a:prstGeom>
          <a:solidFill>
            <a:srgbClr val="2b3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Calibri"/>
              </a:rPr>
              <a:t>Run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Calibri"/>
              </a:rPr>
              <a:t>Eyrie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804" name="CustomShape 54"/>
          <p:cNvSpPr/>
          <p:nvPr/>
        </p:nvSpPr>
        <p:spPr>
          <a:xfrm>
            <a:off x="3920040" y="1330560"/>
            <a:ext cx="1068840" cy="4896000"/>
          </a:xfrm>
          <a:prstGeom prst="roundRect">
            <a:avLst>
              <a:gd name="adj" fmla="val 735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Setup to Evolution to Outcome Loop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05" name="CustomShape 55"/>
          <p:cNvSpPr/>
          <p:nvPr/>
        </p:nvSpPr>
        <p:spPr>
          <a:xfrm>
            <a:off x="314640" y="1495440"/>
            <a:ext cx="3474000" cy="45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177840" indent="-177480">
              <a:lnSpc>
                <a:spcPct val="100000"/>
              </a:lnSpc>
              <a:buClr>
                <a:srgbClr val="4f5960"/>
              </a:buClr>
              <a:buFont typeface="Arial"/>
              <a:buChar char="•"/>
            </a:pPr>
            <a:r>
              <a:rPr b="1" lang="en-GB" sz="1100" spc="-1" strike="noStrike">
                <a:solidFill>
                  <a:srgbClr val="2b3180"/>
                </a:solidFill>
                <a:latin typeface="Arial"/>
                <a:ea typeface="Arial"/>
              </a:rPr>
              <a:t>The abstracted unit, with some variation can run all three stages:</a:t>
            </a:r>
            <a:endParaRPr b="0" lang="en-GB" sz="1100" spc="-1" strike="noStrike">
              <a:latin typeface="Arial"/>
            </a:endParaRPr>
          </a:p>
          <a:p>
            <a:pPr lvl="7" marL="479520" indent="-228240">
              <a:lnSpc>
                <a:spcPct val="100000"/>
              </a:lnSpc>
              <a:buClr>
                <a:srgbClr val="4f5960"/>
              </a:buClr>
              <a:buFont typeface="Arial"/>
              <a:buAutoNum type="arabicPeriod"/>
            </a:pPr>
            <a:r>
              <a:rPr b="1" lang="en-GB" sz="1100" spc="-1" strike="noStrike">
                <a:solidFill>
                  <a:srgbClr val="2b3180"/>
                </a:solidFill>
                <a:latin typeface="Arial"/>
                <a:ea typeface="Arial"/>
              </a:rPr>
              <a:t>Trading Strategies</a:t>
            </a:r>
            <a:endParaRPr b="0" lang="en-GB" sz="1100" spc="-1" strike="noStrike">
              <a:latin typeface="Arial"/>
            </a:endParaRPr>
          </a:p>
          <a:p>
            <a:pPr lvl="7" marL="479520" indent="-228240">
              <a:lnSpc>
                <a:spcPct val="100000"/>
              </a:lnSpc>
              <a:buClr>
                <a:srgbClr val="4f5960"/>
              </a:buClr>
              <a:buFont typeface="Arial"/>
              <a:buAutoNum type="arabicPeriod"/>
            </a:pPr>
            <a:r>
              <a:rPr b="1" lang="en-GB" sz="1100" spc="-1" strike="noStrike">
                <a:solidFill>
                  <a:srgbClr val="2b3180"/>
                </a:solidFill>
                <a:latin typeface="Arial"/>
                <a:ea typeface="Arial"/>
              </a:rPr>
              <a:t>Paper-Trading</a:t>
            </a:r>
            <a:endParaRPr b="0" lang="en-GB" sz="1100" spc="-1" strike="noStrike">
              <a:latin typeface="Arial"/>
            </a:endParaRPr>
          </a:p>
          <a:p>
            <a:pPr lvl="7" marL="479520" indent="-228240">
              <a:lnSpc>
                <a:spcPct val="100000"/>
              </a:lnSpc>
              <a:buClr>
                <a:srgbClr val="4f5960"/>
              </a:buClr>
              <a:buFont typeface="Arial"/>
              <a:buAutoNum type="arabicPeriod"/>
            </a:pPr>
            <a:r>
              <a:rPr b="1" lang="en-GB" sz="1100" spc="-1" strike="noStrike">
                <a:solidFill>
                  <a:srgbClr val="2b3180"/>
                </a:solidFill>
                <a:latin typeface="Arial"/>
                <a:ea typeface="Arial"/>
              </a:rPr>
              <a:t>£ Trading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100" spc="-1" strike="noStrike">
              <a:latin typeface="Arial"/>
            </a:endParaRPr>
          </a:p>
          <a:p>
            <a:pPr marL="177840" indent="-177480">
              <a:lnSpc>
                <a:spcPct val="100000"/>
              </a:lnSpc>
              <a:buClr>
                <a:srgbClr val="4f5960"/>
              </a:buClr>
              <a:buFont typeface="Arial"/>
              <a:buChar char="•"/>
            </a:pPr>
            <a:r>
              <a:rPr b="1" lang="en-GB" sz="1100" spc="-1" strike="noStrike">
                <a:solidFill>
                  <a:srgbClr val="2b3180"/>
                </a:solidFill>
                <a:latin typeface="Arial"/>
                <a:ea typeface="Arial"/>
              </a:rPr>
              <a:t>The key is how to run the abstracted unit repeatedly at high volume</a:t>
            </a:r>
            <a:endParaRPr b="0" lang="en-GB" sz="1100" spc="-1" strike="noStrike">
              <a:latin typeface="Arial"/>
            </a:endParaRPr>
          </a:p>
          <a:p>
            <a:pPr marL="177840" indent="-177480">
              <a:lnSpc>
                <a:spcPct val="100000"/>
              </a:lnSpc>
              <a:buClr>
                <a:srgbClr val="4f5960"/>
              </a:buClr>
              <a:buFont typeface="Arial"/>
              <a:buChar char="•"/>
            </a:pPr>
            <a:r>
              <a:rPr b="1" lang="en-GB" sz="1100" spc="-1" strike="noStrike">
                <a:solidFill>
                  <a:srgbClr val="2b3180"/>
                </a:solidFill>
                <a:latin typeface="Arial"/>
                <a:ea typeface="Arial"/>
              </a:rPr>
              <a:t>A high number of experiments is expected  to methodically cover the search-space, these are defined in x.1</a:t>
            </a:r>
            <a:endParaRPr b="0" lang="en-GB" sz="1100" spc="-1" strike="noStrike">
              <a:latin typeface="Arial"/>
            </a:endParaRPr>
          </a:p>
          <a:p>
            <a:pPr marL="177840" indent="-177480">
              <a:lnSpc>
                <a:spcPct val="100000"/>
              </a:lnSpc>
              <a:buClr>
                <a:srgbClr val="4f5960"/>
              </a:buClr>
              <a:buFont typeface="Arial"/>
              <a:buChar char="•"/>
            </a:pPr>
            <a:r>
              <a:rPr b="1" lang="en-GB" sz="1100" spc="-1" strike="noStrike">
                <a:solidFill>
                  <a:srgbClr val="2b3180"/>
                </a:solidFill>
                <a:latin typeface="Arial"/>
                <a:ea typeface="Arial"/>
              </a:rPr>
              <a:t>x.3 will inform as to whether each experiment is worthwhile</a:t>
            </a:r>
            <a:endParaRPr b="0" lang="en-GB" sz="1100" spc="-1" strike="noStrike">
              <a:latin typeface="Arial"/>
            </a:endParaRPr>
          </a:p>
          <a:p>
            <a:pPr marL="177840" indent="-177480">
              <a:lnSpc>
                <a:spcPct val="100000"/>
              </a:lnSpc>
              <a:buClr>
                <a:srgbClr val="4f5960"/>
              </a:buClr>
              <a:buFont typeface="Arial"/>
              <a:buChar char="•"/>
            </a:pPr>
            <a:r>
              <a:rPr b="1" lang="en-GB" sz="1100" spc="-1" strike="noStrike">
                <a:solidFill>
                  <a:srgbClr val="2b3180"/>
                </a:solidFill>
                <a:latin typeface="Arial"/>
                <a:ea typeface="Arial"/>
              </a:rPr>
              <a:t>RunEyrie (x.2a and x.2b) will therefore need considerable resources to reach near-success Outcomes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100" spc="-1" strike="noStrike">
              <a:latin typeface="Arial"/>
            </a:endParaRPr>
          </a:p>
          <a:p>
            <a:pPr marL="177840" indent="-177480">
              <a:lnSpc>
                <a:spcPct val="100000"/>
              </a:lnSpc>
              <a:buClr>
                <a:srgbClr val="4f5960"/>
              </a:buClr>
              <a:buFont typeface="Arial"/>
              <a:buChar char="•"/>
            </a:pPr>
            <a:r>
              <a:rPr b="1" lang="en-GB" sz="1100" spc="-1" strike="noStrike">
                <a:solidFill>
                  <a:srgbClr val="2b3180"/>
                </a:solidFill>
                <a:latin typeface="Arial"/>
                <a:ea typeface="Arial"/>
              </a:rPr>
              <a:t>Therefore requirements: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1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4f5960"/>
              </a:buClr>
              <a:buFont typeface="Arial"/>
              <a:buAutoNum type="arabicPeriod"/>
            </a:pPr>
            <a:r>
              <a:rPr b="1" lang="en-GB" sz="1100" spc="-1" strike="noStrike">
                <a:solidFill>
                  <a:srgbClr val="ff0000"/>
                </a:solidFill>
                <a:latin typeface="Arial"/>
                <a:ea typeface="Arial"/>
              </a:rPr>
              <a:t>Parallelisation. Primarily for RunEyrie, at flexible scaling according to no. of experiments. Capability to parallel run all is required.</a:t>
            </a:r>
            <a:endParaRPr b="0" lang="en-GB" sz="11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4f5960"/>
              </a:buClr>
              <a:buFont typeface="Arial"/>
              <a:buAutoNum type="arabicPeriod"/>
            </a:pPr>
            <a:r>
              <a:rPr b="1" lang="en-GB" sz="1100" spc="-1" strike="noStrike">
                <a:solidFill>
                  <a:srgbClr val="ff0000"/>
                </a:solidFill>
                <a:latin typeface="Arial"/>
                <a:ea typeface="Arial"/>
              </a:rPr>
              <a:t>Coordination. To automatically run the other functionality as needed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100" spc="-1" strike="noStrike">
              <a:latin typeface="Arial"/>
            </a:endParaRPr>
          </a:p>
          <a:p>
            <a:pPr marL="343080" indent="-24084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100" spc="-1" strike="noStrike">
              <a:latin typeface="Arial"/>
            </a:endParaRPr>
          </a:p>
        </p:txBody>
      </p:sp>
      <p:sp>
        <p:nvSpPr>
          <p:cNvPr id="806" name="CustomShape 56"/>
          <p:cNvSpPr/>
          <p:nvPr/>
        </p:nvSpPr>
        <p:spPr>
          <a:xfrm>
            <a:off x="5373720" y="1478160"/>
            <a:ext cx="2261880" cy="4750920"/>
          </a:xfrm>
          <a:prstGeom prst="roundRect">
            <a:avLst>
              <a:gd name="adj" fmla="val 11217"/>
            </a:avLst>
          </a:prstGeom>
          <a:solidFill>
            <a:schemeClr val="bg1"/>
          </a:solidFill>
          <a:ln>
            <a:solidFill>
              <a:srgbClr val="c00000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07" name="Group 57"/>
          <p:cNvGrpSpPr/>
          <p:nvPr/>
        </p:nvGrpSpPr>
        <p:grpSpPr>
          <a:xfrm>
            <a:off x="5781600" y="3620160"/>
            <a:ext cx="1770840" cy="2297160"/>
            <a:chOff x="5781600" y="3620160"/>
            <a:chExt cx="1770840" cy="2297160"/>
          </a:xfrm>
        </p:grpSpPr>
        <p:grpSp>
          <p:nvGrpSpPr>
            <p:cNvPr id="808" name="Group 58"/>
            <p:cNvGrpSpPr/>
            <p:nvPr/>
          </p:nvGrpSpPr>
          <p:grpSpPr>
            <a:xfrm>
              <a:off x="6086520" y="3924720"/>
              <a:ext cx="1465920" cy="1992600"/>
              <a:chOff x="6086520" y="3924720"/>
              <a:chExt cx="1465920" cy="1992600"/>
            </a:xfrm>
          </p:grpSpPr>
          <p:sp>
            <p:nvSpPr>
              <p:cNvPr id="809" name="CustomShape 59"/>
              <p:cNvSpPr/>
              <p:nvPr/>
            </p:nvSpPr>
            <p:spPr>
              <a:xfrm>
                <a:off x="6086520" y="3924720"/>
                <a:ext cx="1403640" cy="19926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ffffff"/>
                    </a:solidFill>
                    <a:latin typeface="Arial"/>
                    <a:ea typeface="Arial"/>
                  </a:rPr>
                  <a:t>Evolution</a:t>
                </a: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ffffff"/>
                    </a:solidFill>
                    <a:latin typeface="Arial"/>
                    <a:ea typeface="Arial"/>
                  </a:rPr>
                  <a:t>Evalution</a:t>
                </a: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810" name="CustomShape 60"/>
              <p:cNvSpPr/>
              <p:nvPr/>
            </p:nvSpPr>
            <p:spPr>
              <a:xfrm>
                <a:off x="7012800" y="4640400"/>
                <a:ext cx="539640" cy="26532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222221"/>
                    </a:solidFill>
                    <a:latin typeface="Arial"/>
                    <a:ea typeface="Arial"/>
                  </a:rPr>
                  <a:t>x.3a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811" name="CustomShape 61"/>
              <p:cNvSpPr/>
              <p:nvPr/>
            </p:nvSpPr>
            <p:spPr>
              <a:xfrm>
                <a:off x="7012800" y="5641920"/>
                <a:ext cx="539640" cy="26532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222221"/>
                    </a:solidFill>
                    <a:latin typeface="Arial"/>
                    <a:ea typeface="Arial"/>
                  </a:rPr>
                  <a:t>x.3b</a:t>
                </a:r>
                <a:endParaRPr b="0" lang="en-GB" sz="1200" spc="-1" strike="noStrike">
                  <a:latin typeface="Arial"/>
                </a:endParaRPr>
              </a:p>
            </p:txBody>
          </p:sp>
        </p:grpSp>
        <p:grpSp>
          <p:nvGrpSpPr>
            <p:cNvPr id="812" name="Group 62"/>
            <p:cNvGrpSpPr/>
            <p:nvPr/>
          </p:nvGrpSpPr>
          <p:grpSpPr>
            <a:xfrm>
              <a:off x="5934240" y="3772440"/>
              <a:ext cx="1465920" cy="1992600"/>
              <a:chOff x="5934240" y="3772440"/>
              <a:chExt cx="1465920" cy="1992600"/>
            </a:xfrm>
          </p:grpSpPr>
          <p:sp>
            <p:nvSpPr>
              <p:cNvPr id="813" name="CustomShape 63"/>
              <p:cNvSpPr/>
              <p:nvPr/>
            </p:nvSpPr>
            <p:spPr>
              <a:xfrm>
                <a:off x="5934240" y="3772440"/>
                <a:ext cx="1403640" cy="19926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ffffff"/>
                    </a:solidFill>
                    <a:latin typeface="Arial"/>
                    <a:ea typeface="Arial"/>
                  </a:rPr>
                  <a:t>Evolution</a:t>
                </a: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ffffff"/>
                    </a:solidFill>
                    <a:latin typeface="Arial"/>
                    <a:ea typeface="Arial"/>
                  </a:rPr>
                  <a:t>Evalution</a:t>
                </a: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814" name="CustomShape 64"/>
              <p:cNvSpPr/>
              <p:nvPr/>
            </p:nvSpPr>
            <p:spPr>
              <a:xfrm>
                <a:off x="6860520" y="4487760"/>
                <a:ext cx="539640" cy="26532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222221"/>
                    </a:solidFill>
                    <a:latin typeface="Arial"/>
                    <a:ea typeface="Arial"/>
                  </a:rPr>
                  <a:t>x.3a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815" name="CustomShape 65"/>
              <p:cNvSpPr/>
              <p:nvPr/>
            </p:nvSpPr>
            <p:spPr>
              <a:xfrm>
                <a:off x="6860520" y="5489640"/>
                <a:ext cx="539640" cy="26532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222221"/>
                    </a:solidFill>
                    <a:latin typeface="Arial"/>
                    <a:ea typeface="Arial"/>
                  </a:rPr>
                  <a:t>x.3b</a:t>
                </a:r>
                <a:endParaRPr b="0" lang="en-GB" sz="1200" spc="-1" strike="noStrike">
                  <a:latin typeface="Arial"/>
                </a:endParaRPr>
              </a:p>
            </p:txBody>
          </p:sp>
        </p:grpSp>
        <p:grpSp>
          <p:nvGrpSpPr>
            <p:cNvPr id="816" name="Group 66"/>
            <p:cNvGrpSpPr/>
            <p:nvPr/>
          </p:nvGrpSpPr>
          <p:grpSpPr>
            <a:xfrm>
              <a:off x="5781600" y="3620160"/>
              <a:ext cx="1465920" cy="1992600"/>
              <a:chOff x="5781600" y="3620160"/>
              <a:chExt cx="1465920" cy="1992600"/>
            </a:xfrm>
          </p:grpSpPr>
          <p:sp>
            <p:nvSpPr>
              <p:cNvPr id="817" name="CustomShape 67"/>
              <p:cNvSpPr/>
              <p:nvPr/>
            </p:nvSpPr>
            <p:spPr>
              <a:xfrm>
                <a:off x="5781600" y="3620160"/>
                <a:ext cx="1403640" cy="19926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ffffff"/>
                    </a:solidFill>
                    <a:latin typeface="Arial"/>
                    <a:ea typeface="Arial"/>
                  </a:rPr>
                  <a:t>Evolution</a:t>
                </a: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ffffff"/>
                    </a:solidFill>
                    <a:latin typeface="Arial"/>
                    <a:ea typeface="Arial"/>
                  </a:rPr>
                  <a:t>Evalution</a:t>
                </a: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818" name="CustomShape 68"/>
              <p:cNvSpPr/>
              <p:nvPr/>
            </p:nvSpPr>
            <p:spPr>
              <a:xfrm>
                <a:off x="6707880" y="4335480"/>
                <a:ext cx="539640" cy="26532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222221"/>
                    </a:solidFill>
                    <a:latin typeface="Arial"/>
                    <a:ea typeface="Arial"/>
                  </a:rPr>
                  <a:t>x.3a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819" name="CustomShape 69"/>
              <p:cNvSpPr/>
              <p:nvPr/>
            </p:nvSpPr>
            <p:spPr>
              <a:xfrm>
                <a:off x="6707880" y="5337360"/>
                <a:ext cx="539640" cy="26532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222221"/>
                    </a:solidFill>
                    <a:latin typeface="Arial"/>
                    <a:ea typeface="Arial"/>
                  </a:rPr>
                  <a:t>x.3b</a:t>
                </a:r>
                <a:endParaRPr b="0" lang="en-GB" sz="1200" spc="-1" strike="noStrike">
                  <a:latin typeface="Arial"/>
                </a:endParaRPr>
              </a:p>
            </p:txBody>
          </p:sp>
        </p:grpSp>
      </p:grpSp>
      <p:sp>
        <p:nvSpPr>
          <p:cNvPr id="820" name="CustomShape 70"/>
          <p:cNvSpPr/>
          <p:nvPr/>
        </p:nvSpPr>
        <p:spPr>
          <a:xfrm>
            <a:off x="5493240" y="5774760"/>
            <a:ext cx="1671480" cy="379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Market data</a:t>
            </a:r>
            <a:endParaRPr b="0" lang="en-GB" sz="1200" spc="-1" strike="noStrike">
              <a:latin typeface="Arial"/>
            </a:endParaRPr>
          </a:p>
        </p:txBody>
      </p:sp>
      <p:grpSp>
        <p:nvGrpSpPr>
          <p:cNvPr id="821" name="Group 71"/>
          <p:cNvGrpSpPr/>
          <p:nvPr/>
        </p:nvGrpSpPr>
        <p:grpSpPr>
          <a:xfrm>
            <a:off x="5126040" y="1467720"/>
            <a:ext cx="2426400" cy="4042080"/>
            <a:chOff x="5126040" y="1467720"/>
            <a:chExt cx="2426400" cy="4042080"/>
          </a:xfrm>
        </p:grpSpPr>
        <p:grpSp>
          <p:nvGrpSpPr>
            <p:cNvPr id="822" name="Group 72"/>
            <p:cNvGrpSpPr/>
            <p:nvPr/>
          </p:nvGrpSpPr>
          <p:grpSpPr>
            <a:xfrm>
              <a:off x="5593320" y="1836720"/>
              <a:ext cx="1954800" cy="3673080"/>
              <a:chOff x="5593320" y="1836720"/>
              <a:chExt cx="1954800" cy="3673080"/>
            </a:xfrm>
          </p:grpSpPr>
          <p:grpSp>
            <p:nvGrpSpPr>
              <p:cNvPr id="823" name="Group 73"/>
              <p:cNvGrpSpPr/>
              <p:nvPr/>
            </p:nvGrpSpPr>
            <p:grpSpPr>
              <a:xfrm>
                <a:off x="5593680" y="1836720"/>
                <a:ext cx="1430280" cy="680760"/>
                <a:chOff x="5593680" y="1836720"/>
                <a:chExt cx="1430280" cy="680760"/>
              </a:xfrm>
            </p:grpSpPr>
            <p:sp>
              <p:nvSpPr>
                <p:cNvPr id="824" name="CustomShape 74"/>
                <p:cNvSpPr/>
                <p:nvPr/>
              </p:nvSpPr>
              <p:spPr>
                <a:xfrm>
                  <a:off x="5593680" y="1836720"/>
                  <a:ext cx="1403640" cy="68076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GB" sz="1200" spc="-1" strike="noStrike">
                      <a:solidFill>
                        <a:srgbClr val="ffffff"/>
                      </a:solidFill>
                      <a:latin typeface="Arial"/>
                      <a:ea typeface="Arial"/>
                    </a:rPr>
                    <a:t>Analysis</a:t>
                  </a:r>
                  <a:endParaRPr b="0" lang="en-GB" sz="12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</a:pPr>
                  <a:endParaRPr b="0" lang="en-GB" sz="1200" spc="-1" strike="noStrike">
                    <a:latin typeface="Arial"/>
                  </a:endParaRPr>
                </a:p>
              </p:txBody>
            </p:sp>
            <p:sp>
              <p:nvSpPr>
                <p:cNvPr id="825" name="CustomShape 75"/>
                <p:cNvSpPr/>
                <p:nvPr/>
              </p:nvSpPr>
              <p:spPr>
                <a:xfrm>
                  <a:off x="6520320" y="2237760"/>
                  <a:ext cx="503640" cy="26532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GB" sz="1200" spc="-1" strike="noStrike">
                      <a:solidFill>
                        <a:srgbClr val="222221"/>
                      </a:solidFill>
                      <a:latin typeface="Arial"/>
                      <a:ea typeface="Arial"/>
                    </a:rPr>
                    <a:t>x.1</a:t>
                  </a:r>
                  <a:endParaRPr b="0" lang="en-GB" sz="1200" spc="-1" strike="noStrike">
                    <a:latin typeface="Arial"/>
                  </a:endParaRPr>
                </a:p>
              </p:txBody>
            </p:sp>
          </p:grpSp>
          <p:grpSp>
            <p:nvGrpSpPr>
              <p:cNvPr id="826" name="Group 76"/>
              <p:cNvGrpSpPr/>
              <p:nvPr/>
            </p:nvGrpSpPr>
            <p:grpSpPr>
              <a:xfrm>
                <a:off x="5593320" y="1884600"/>
                <a:ext cx="1954800" cy="3625200"/>
                <a:chOff x="5593320" y="1884600"/>
                <a:chExt cx="1954800" cy="3625200"/>
              </a:xfrm>
            </p:grpSpPr>
            <p:grpSp>
              <p:nvGrpSpPr>
                <p:cNvPr id="827" name="Group 77"/>
                <p:cNvGrpSpPr/>
                <p:nvPr/>
              </p:nvGrpSpPr>
              <p:grpSpPr>
                <a:xfrm>
                  <a:off x="5593320" y="3517200"/>
                  <a:ext cx="1466280" cy="1992600"/>
                  <a:chOff x="5593320" y="3517200"/>
                  <a:chExt cx="1466280" cy="1992600"/>
                </a:xfrm>
              </p:grpSpPr>
              <p:sp>
                <p:nvSpPr>
                  <p:cNvPr id="828" name="CustomShape 78"/>
                  <p:cNvSpPr/>
                  <p:nvPr/>
                </p:nvSpPr>
                <p:spPr>
                  <a:xfrm>
                    <a:off x="5593680" y="3517200"/>
                    <a:ext cx="1403640" cy="19926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GB" sz="1200" spc="-1" strike="noStrike">
                        <a:solidFill>
                          <a:srgbClr val="ffffff"/>
                        </a:solidFill>
                        <a:latin typeface="Arial"/>
                        <a:ea typeface="Arial"/>
                      </a:rPr>
                      <a:t>Evolution</a:t>
                    </a:r>
                    <a:endParaRPr b="0" lang="en-GB" sz="12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endParaRPr b="0" lang="en-GB" sz="12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endParaRPr b="0" lang="en-GB" sz="12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endParaRPr b="0" lang="en-GB" sz="12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endParaRPr b="0" lang="en-GB" sz="12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endParaRPr b="0" lang="en-GB" sz="12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endParaRPr b="0" lang="en-GB" sz="12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r>
                      <a:rPr b="0" lang="en-GB" sz="1200" spc="-1" strike="noStrike">
                        <a:solidFill>
                          <a:srgbClr val="ffffff"/>
                        </a:solidFill>
                        <a:latin typeface="Arial"/>
                        <a:ea typeface="Arial"/>
                      </a:rPr>
                      <a:t>Evaluation</a:t>
                    </a:r>
                    <a:endParaRPr b="0" lang="en-GB" sz="12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endParaRPr b="0" lang="en-GB" sz="12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endParaRPr b="0" lang="en-GB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829" name="CustomShape 79"/>
                  <p:cNvSpPr/>
                  <p:nvPr/>
                </p:nvSpPr>
                <p:spPr>
                  <a:xfrm>
                    <a:off x="6519960" y="4232880"/>
                    <a:ext cx="539640" cy="26532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ff"/>
                  </a:solidFill>
                  <a:ln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GB" sz="1200" spc="-1" strike="noStrike">
                        <a:solidFill>
                          <a:srgbClr val="222221"/>
                        </a:solidFill>
                        <a:latin typeface="Arial"/>
                        <a:ea typeface="Arial"/>
                      </a:rPr>
                      <a:t>x.3a</a:t>
                    </a:r>
                    <a:endParaRPr b="0" lang="en-GB" sz="1200" spc="-1" strike="noStrike">
                      <a:latin typeface="Arial"/>
                    </a:endParaRPr>
                  </a:p>
                </p:txBody>
              </p:sp>
              <p:pic>
                <p:nvPicPr>
                  <p:cNvPr id="830" name="Picture 320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5707440" y="5114880"/>
                    <a:ext cx="544680" cy="3182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831" name="CustomShape 80"/>
                  <p:cNvSpPr/>
                  <p:nvPr/>
                </p:nvSpPr>
                <p:spPr>
                  <a:xfrm>
                    <a:off x="6519960" y="5234400"/>
                    <a:ext cx="539640" cy="26532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ff"/>
                  </a:solidFill>
                  <a:ln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GB" sz="1200" spc="-1" strike="noStrike">
                        <a:solidFill>
                          <a:srgbClr val="222221"/>
                        </a:solidFill>
                        <a:latin typeface="Arial"/>
                        <a:ea typeface="Arial"/>
                      </a:rPr>
                      <a:t>x.3b</a:t>
                    </a:r>
                    <a:endParaRPr b="0" lang="en-GB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832" name="Line 81"/>
                  <p:cNvSpPr/>
                  <p:nvPr/>
                </p:nvSpPr>
                <p:spPr>
                  <a:xfrm>
                    <a:off x="5593320" y="4532040"/>
                    <a:ext cx="1404000" cy="0"/>
                  </a:xfrm>
                  <a:prstGeom prst="line">
                    <a:avLst/>
                  </a:prstGeom>
                  <a:ln w="41400">
                    <a:solidFill>
                      <a:schemeClr val="bg1"/>
                    </a:solidFill>
                    <a:prstDash val="sysDash"/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grpSp>
                <p:nvGrpSpPr>
                  <p:cNvPr id="833" name="Group 82"/>
                  <p:cNvGrpSpPr/>
                  <p:nvPr/>
                </p:nvGrpSpPr>
                <p:grpSpPr>
                  <a:xfrm>
                    <a:off x="5688720" y="3900240"/>
                    <a:ext cx="653760" cy="810360"/>
                    <a:chOff x="5688720" y="3900240"/>
                    <a:chExt cx="653760" cy="810360"/>
                  </a:xfrm>
                </p:grpSpPr>
                <p:grpSp>
                  <p:nvGrpSpPr>
                    <p:cNvPr id="834" name="Group 83"/>
                    <p:cNvGrpSpPr/>
                    <p:nvPr/>
                  </p:nvGrpSpPr>
                  <p:grpSpPr>
                    <a:xfrm>
                      <a:off x="5837760" y="4353120"/>
                      <a:ext cx="354600" cy="357480"/>
                      <a:chOff x="5837760" y="4353120"/>
                      <a:chExt cx="354600" cy="357480"/>
                    </a:xfrm>
                  </p:grpSpPr>
                  <p:sp>
                    <p:nvSpPr>
                      <p:cNvPr id="835" name="CustomShape 84"/>
                      <p:cNvSpPr/>
                      <p:nvPr/>
                    </p:nvSpPr>
                    <p:spPr>
                      <a:xfrm rot="10800000">
                        <a:off x="5837760" y="4353480"/>
                        <a:ext cx="142200" cy="357120"/>
                      </a:xfrm>
                      <a:prstGeom prst="downArrow">
                        <a:avLst>
                          <a:gd name="adj1" fmla="val 41095"/>
                          <a:gd name="adj2" fmla="val 83394"/>
                        </a:avLst>
                      </a:prstGeom>
                      <a:solidFill>
                        <a:srgbClr val="ffc000"/>
                      </a:solidFill>
                      <a:ln>
                        <a:solidFill>
                          <a:srgbClr val="ffc000"/>
                        </a:solidFill>
                        <a:round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836" name="CustomShape 85"/>
                      <p:cNvSpPr/>
                      <p:nvPr/>
                    </p:nvSpPr>
                    <p:spPr>
                      <a:xfrm>
                        <a:off x="6050160" y="4353120"/>
                        <a:ext cx="142200" cy="357120"/>
                      </a:xfrm>
                      <a:prstGeom prst="downArrow">
                        <a:avLst>
                          <a:gd name="adj1" fmla="val 41095"/>
                          <a:gd name="adj2" fmla="val 83394"/>
                        </a:avLst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  <a:round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</p:grpSp>
                <p:grpSp>
                  <p:nvGrpSpPr>
                    <p:cNvPr id="837" name="Group 86"/>
                    <p:cNvGrpSpPr/>
                    <p:nvPr/>
                  </p:nvGrpSpPr>
                  <p:grpSpPr>
                    <a:xfrm>
                      <a:off x="5688720" y="3900240"/>
                      <a:ext cx="653760" cy="485280"/>
                      <a:chOff x="5688720" y="3900240"/>
                      <a:chExt cx="653760" cy="485280"/>
                    </a:xfrm>
                  </p:grpSpPr>
                  <p:grpSp>
                    <p:nvGrpSpPr>
                      <p:cNvPr id="838" name="Group 87"/>
                      <p:cNvGrpSpPr/>
                      <p:nvPr/>
                    </p:nvGrpSpPr>
                    <p:grpSpPr>
                      <a:xfrm>
                        <a:off x="5688720" y="3900240"/>
                        <a:ext cx="653760" cy="485280"/>
                        <a:chOff x="5688720" y="3900240"/>
                        <a:chExt cx="653760" cy="485280"/>
                      </a:xfrm>
                    </p:grpSpPr>
                    <p:sp>
                      <p:nvSpPr>
                        <p:cNvPr id="839" name="CustomShape 88"/>
                        <p:cNvSpPr/>
                        <p:nvPr/>
                      </p:nvSpPr>
                      <p:spPr>
                        <a:xfrm rot="5400000">
                          <a:off x="5621400" y="3967200"/>
                          <a:ext cx="485280" cy="3510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/>
                      </p:style>
                    </p:sp>
                    <p:sp>
                      <p:nvSpPr>
                        <p:cNvPr id="840" name="CustomShape 89"/>
                        <p:cNvSpPr/>
                        <p:nvPr/>
                      </p:nvSpPr>
                      <p:spPr>
                        <a:xfrm rot="16200000">
                          <a:off x="5924160" y="3967200"/>
                          <a:ext cx="485280" cy="3510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/>
                      </p:style>
                    </p:sp>
                  </p:grpSp>
                  <p:grpSp>
                    <p:nvGrpSpPr>
                      <p:cNvPr id="841" name="Group 90"/>
                      <p:cNvGrpSpPr/>
                      <p:nvPr/>
                    </p:nvGrpSpPr>
                    <p:grpSpPr>
                      <a:xfrm>
                        <a:off x="5826960" y="3961080"/>
                        <a:ext cx="384840" cy="354240"/>
                        <a:chOff x="5826960" y="3961080"/>
                        <a:chExt cx="384840" cy="354240"/>
                      </a:xfrm>
                    </p:grpSpPr>
                    <p:pic>
                      <p:nvPicPr>
                        <p:cNvPr id="842" name="Picture 328" descr=""/>
                        <p:cNvPicPr/>
                        <p:nvPr/>
                      </p:nvPicPr>
                      <p:blipFill>
                        <a:blip r:embed="rId3"/>
                        <a:stretch/>
                      </p:blipFill>
                      <p:spPr>
                        <a:xfrm rot="5400000">
                          <a:off x="5842080" y="3945600"/>
                          <a:ext cx="354240" cy="38484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  <p:grpSp>
                      <p:nvGrpSpPr>
                        <p:cNvPr id="843" name="Group 91"/>
                        <p:cNvGrpSpPr/>
                        <p:nvPr/>
                      </p:nvGrpSpPr>
                      <p:grpSpPr>
                        <a:xfrm>
                          <a:off x="5848920" y="4057200"/>
                          <a:ext cx="329760" cy="192600"/>
                          <a:chOff x="5848920" y="4057200"/>
                          <a:chExt cx="329760" cy="192600"/>
                        </a:xfrm>
                      </p:grpSpPr>
                      <p:sp>
                        <p:nvSpPr>
                          <p:cNvPr id="844" name="CustomShape 92"/>
                          <p:cNvSpPr/>
                          <p:nvPr/>
                        </p:nvSpPr>
                        <p:spPr>
                          <a:xfrm rot="4633800">
                            <a:off x="6034320" y="4119480"/>
                            <a:ext cx="182160" cy="67320"/>
                          </a:xfrm>
                          <a:prstGeom prst="rightArrow">
                            <a:avLst>
                              <a:gd name="adj1" fmla="val 50000"/>
                              <a:gd name="adj2" fmla="val 131381"/>
                            </a:avLst>
                          </a:prstGeom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/>
                        </p:style>
                      </p:sp>
                      <p:sp>
                        <p:nvSpPr>
                          <p:cNvPr id="845" name="CustomShape 93"/>
                          <p:cNvSpPr/>
                          <p:nvPr/>
                        </p:nvSpPr>
                        <p:spPr>
                          <a:xfrm rot="4633800">
                            <a:off x="5923080" y="4119480"/>
                            <a:ext cx="182160" cy="67320"/>
                          </a:xfrm>
                          <a:prstGeom prst="rightArrow">
                            <a:avLst>
                              <a:gd name="adj1" fmla="val 50000"/>
                              <a:gd name="adj2" fmla="val 131381"/>
                            </a:avLst>
                          </a:prstGeom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/>
                        </p:style>
                      </p:sp>
                      <p:sp>
                        <p:nvSpPr>
                          <p:cNvPr id="846" name="CustomShape 94"/>
                          <p:cNvSpPr/>
                          <p:nvPr/>
                        </p:nvSpPr>
                        <p:spPr>
                          <a:xfrm rot="4633800">
                            <a:off x="5810400" y="4119480"/>
                            <a:ext cx="182160" cy="67320"/>
                          </a:xfrm>
                          <a:prstGeom prst="rightArrow">
                            <a:avLst>
                              <a:gd name="adj1" fmla="val 50000"/>
                              <a:gd name="adj2" fmla="val 131381"/>
                            </a:avLst>
                          </a:prstGeom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/>
                        </p:style>
                      </p:sp>
                    </p:grpSp>
                  </p:grpSp>
                </p:grpSp>
              </p:grpSp>
            </p:grpSp>
            <p:sp>
              <p:nvSpPr>
                <p:cNvPr id="847" name="CustomShape 95"/>
                <p:cNvSpPr/>
                <p:nvPr/>
              </p:nvSpPr>
              <p:spPr>
                <a:xfrm rot="16200000">
                  <a:off x="7081200" y="1559880"/>
                  <a:ext cx="142200" cy="791640"/>
                </a:xfrm>
                <a:prstGeom prst="downArrow">
                  <a:avLst>
                    <a:gd name="adj1" fmla="val 41095"/>
                    <a:gd name="adj2" fmla="val 83394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848" name="Group 96"/>
              <p:cNvGrpSpPr/>
              <p:nvPr/>
            </p:nvGrpSpPr>
            <p:grpSpPr>
              <a:xfrm>
                <a:off x="5593680" y="2594880"/>
                <a:ext cx="1436400" cy="852480"/>
                <a:chOff x="5593680" y="2594880"/>
                <a:chExt cx="1436400" cy="852480"/>
              </a:xfrm>
            </p:grpSpPr>
            <p:sp>
              <p:nvSpPr>
                <p:cNvPr id="849" name="CustomShape 97"/>
                <p:cNvSpPr/>
                <p:nvPr/>
              </p:nvSpPr>
              <p:spPr>
                <a:xfrm>
                  <a:off x="5593680" y="2594880"/>
                  <a:ext cx="1403640" cy="85248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GB" sz="1200" spc="-1" strike="noStrike">
                      <a:solidFill>
                        <a:srgbClr val="ffffff"/>
                      </a:solidFill>
                      <a:latin typeface="Arial"/>
                      <a:ea typeface="Arial"/>
                    </a:rPr>
                    <a:t>Setup</a:t>
                  </a:r>
                  <a:endParaRPr b="0" lang="en-GB" sz="12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</a:pPr>
                  <a:endParaRPr b="0" lang="en-GB" sz="12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</a:pPr>
                  <a:endParaRPr b="0" lang="en-GB" sz="1200" spc="-1" strike="noStrike">
                    <a:latin typeface="Arial"/>
                  </a:endParaRPr>
                </a:p>
              </p:txBody>
            </p:sp>
            <p:sp>
              <p:nvSpPr>
                <p:cNvPr id="850" name="CustomShape 98"/>
                <p:cNvSpPr/>
                <p:nvPr/>
              </p:nvSpPr>
              <p:spPr>
                <a:xfrm>
                  <a:off x="6526440" y="3159720"/>
                  <a:ext cx="503640" cy="26532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GB" sz="1200" spc="-1" strike="noStrike">
                      <a:solidFill>
                        <a:srgbClr val="222221"/>
                      </a:solidFill>
                      <a:latin typeface="Arial"/>
                      <a:ea typeface="Arial"/>
                    </a:rPr>
                    <a:t>x.2</a:t>
                  </a:r>
                  <a:endParaRPr b="0" lang="en-GB" sz="1200" spc="-1" strike="noStrike">
                    <a:latin typeface="Arial"/>
                  </a:endParaRPr>
                </a:p>
              </p:txBody>
            </p:sp>
            <p:grpSp>
              <p:nvGrpSpPr>
                <p:cNvPr id="851" name="Group 99"/>
                <p:cNvGrpSpPr/>
                <p:nvPr/>
              </p:nvGrpSpPr>
              <p:grpSpPr>
                <a:xfrm>
                  <a:off x="5696280" y="3021480"/>
                  <a:ext cx="807840" cy="322560"/>
                  <a:chOff x="5696280" y="3021480"/>
                  <a:chExt cx="807840" cy="322560"/>
                </a:xfrm>
              </p:grpSpPr>
              <p:grpSp>
                <p:nvGrpSpPr>
                  <p:cNvPr id="852" name="Group 100"/>
                  <p:cNvGrpSpPr/>
                  <p:nvPr/>
                </p:nvGrpSpPr>
                <p:grpSpPr>
                  <a:xfrm>
                    <a:off x="5721120" y="3021480"/>
                    <a:ext cx="767160" cy="212760"/>
                    <a:chOff x="5721120" y="3021480"/>
                    <a:chExt cx="767160" cy="212760"/>
                  </a:xfrm>
                </p:grpSpPr>
                <p:grpSp>
                  <p:nvGrpSpPr>
                    <p:cNvPr id="853" name="Group 101"/>
                    <p:cNvGrpSpPr/>
                    <p:nvPr/>
                  </p:nvGrpSpPr>
                  <p:grpSpPr>
                    <a:xfrm>
                      <a:off x="6275520" y="3021480"/>
                      <a:ext cx="212760" cy="207000"/>
                      <a:chOff x="6275520" y="3021480"/>
                      <a:chExt cx="212760" cy="207000"/>
                    </a:xfrm>
                  </p:grpSpPr>
                  <p:sp>
                    <p:nvSpPr>
                      <p:cNvPr id="854" name="CustomShape 102"/>
                      <p:cNvSpPr/>
                      <p:nvPr/>
                    </p:nvSpPr>
                    <p:spPr>
                      <a:xfrm rot="5400000">
                        <a:off x="6384960" y="301860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2b318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855" name="CustomShape 103"/>
                      <p:cNvSpPr/>
                      <p:nvPr/>
                    </p:nvSpPr>
                    <p:spPr>
                      <a:xfrm rot="5400000">
                        <a:off x="6349320" y="305388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2b318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856" name="CustomShape 104"/>
                      <p:cNvSpPr/>
                      <p:nvPr/>
                    </p:nvSpPr>
                    <p:spPr>
                      <a:xfrm rot="5400000">
                        <a:off x="6313680" y="308952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2b318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857" name="CustomShape 105"/>
                      <p:cNvSpPr/>
                      <p:nvPr/>
                    </p:nvSpPr>
                    <p:spPr>
                      <a:xfrm rot="5400000">
                        <a:off x="6278040" y="312516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2b318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</p:grpSp>
                <p:grpSp>
                  <p:nvGrpSpPr>
                    <p:cNvPr id="858" name="Group 106"/>
                    <p:cNvGrpSpPr/>
                    <p:nvPr/>
                  </p:nvGrpSpPr>
                  <p:grpSpPr>
                    <a:xfrm>
                      <a:off x="6090840" y="3021480"/>
                      <a:ext cx="212400" cy="207000"/>
                      <a:chOff x="6090840" y="3021480"/>
                      <a:chExt cx="212400" cy="207000"/>
                    </a:xfrm>
                  </p:grpSpPr>
                  <p:sp>
                    <p:nvSpPr>
                      <p:cNvPr id="859" name="CustomShape 107"/>
                      <p:cNvSpPr/>
                      <p:nvPr/>
                    </p:nvSpPr>
                    <p:spPr>
                      <a:xfrm rot="5400000">
                        <a:off x="6199920" y="301860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860" name="CustomShape 108"/>
                      <p:cNvSpPr/>
                      <p:nvPr/>
                    </p:nvSpPr>
                    <p:spPr>
                      <a:xfrm rot="5400000">
                        <a:off x="6164280" y="305388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861" name="CustomShape 109"/>
                      <p:cNvSpPr/>
                      <p:nvPr/>
                    </p:nvSpPr>
                    <p:spPr>
                      <a:xfrm rot="5400000">
                        <a:off x="6129000" y="308952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862" name="CustomShape 110"/>
                      <p:cNvSpPr/>
                      <p:nvPr/>
                    </p:nvSpPr>
                    <p:spPr>
                      <a:xfrm rot="5400000">
                        <a:off x="6093360" y="312516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</p:grpSp>
                <p:grpSp>
                  <p:nvGrpSpPr>
                    <p:cNvPr id="863" name="Group 111"/>
                    <p:cNvGrpSpPr/>
                    <p:nvPr/>
                  </p:nvGrpSpPr>
                  <p:grpSpPr>
                    <a:xfrm>
                      <a:off x="5905800" y="3027240"/>
                      <a:ext cx="212760" cy="207000"/>
                      <a:chOff x="5905800" y="3027240"/>
                      <a:chExt cx="212760" cy="207000"/>
                    </a:xfrm>
                  </p:grpSpPr>
                  <p:sp>
                    <p:nvSpPr>
                      <p:cNvPr id="864" name="CustomShape 112"/>
                      <p:cNvSpPr/>
                      <p:nvPr/>
                    </p:nvSpPr>
                    <p:spPr>
                      <a:xfrm rot="5400000">
                        <a:off x="6015240" y="302436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865" name="CustomShape 113"/>
                      <p:cNvSpPr/>
                      <p:nvPr/>
                    </p:nvSpPr>
                    <p:spPr>
                      <a:xfrm rot="5400000">
                        <a:off x="5979600" y="306000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866" name="CustomShape 114"/>
                      <p:cNvSpPr/>
                      <p:nvPr/>
                    </p:nvSpPr>
                    <p:spPr>
                      <a:xfrm rot="5400000">
                        <a:off x="5943960" y="309528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867" name="CustomShape 115"/>
                      <p:cNvSpPr/>
                      <p:nvPr/>
                    </p:nvSpPr>
                    <p:spPr>
                      <a:xfrm rot="5400000">
                        <a:off x="5908320" y="313092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</p:grpSp>
                <p:grpSp>
                  <p:nvGrpSpPr>
                    <p:cNvPr id="868" name="Group 116"/>
                    <p:cNvGrpSpPr/>
                    <p:nvPr/>
                  </p:nvGrpSpPr>
                  <p:grpSpPr>
                    <a:xfrm>
                      <a:off x="5721120" y="3021480"/>
                      <a:ext cx="212400" cy="207000"/>
                      <a:chOff x="5721120" y="3021480"/>
                      <a:chExt cx="212400" cy="207000"/>
                    </a:xfrm>
                  </p:grpSpPr>
                  <p:sp>
                    <p:nvSpPr>
                      <p:cNvPr id="869" name="CustomShape 117"/>
                      <p:cNvSpPr/>
                      <p:nvPr/>
                    </p:nvSpPr>
                    <p:spPr>
                      <a:xfrm rot="5400000">
                        <a:off x="5830200" y="301860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93d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870" name="CustomShape 118"/>
                      <p:cNvSpPr/>
                      <p:nvPr/>
                    </p:nvSpPr>
                    <p:spPr>
                      <a:xfrm rot="5400000">
                        <a:off x="5794560" y="305388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93d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871" name="CustomShape 119"/>
                      <p:cNvSpPr/>
                      <p:nvPr/>
                    </p:nvSpPr>
                    <p:spPr>
                      <a:xfrm rot="5400000">
                        <a:off x="5759280" y="308952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93d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  <p:sp>
                    <p:nvSpPr>
                      <p:cNvPr id="872" name="CustomShape 120"/>
                      <p:cNvSpPr/>
                      <p:nvPr/>
                    </p:nvSpPr>
                    <p:spPr>
                      <a:xfrm rot="5400000">
                        <a:off x="5723640" y="3125160"/>
                        <a:ext cx="100440" cy="105840"/>
                      </a:xfrm>
                      <a:prstGeom prst="cube">
                        <a:avLst>
                          <a:gd name="adj" fmla="val 25000"/>
                        </a:avLst>
                      </a:prstGeom>
                      <a:solidFill>
                        <a:srgbClr val="0093d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</p:sp>
                </p:grpSp>
              </p:grpSp>
              <p:sp>
                <p:nvSpPr>
                  <p:cNvPr id="873" name="CustomShape 121"/>
                  <p:cNvSpPr/>
                  <p:nvPr/>
                </p:nvSpPr>
                <p:spPr>
                  <a:xfrm flipH="1" rot="5400000">
                    <a:off x="6027840" y="2867760"/>
                    <a:ext cx="144720" cy="807840"/>
                  </a:xfrm>
                  <a:prstGeom prst="leftBrace">
                    <a:avLst>
                      <a:gd name="adj1" fmla="val 8333"/>
                      <a:gd name="adj2" fmla="val 50000"/>
                    </a:avLst>
                  </a:prstGeom>
                  <a:noFill/>
                  <a:ln w="57240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</p:grpSp>
        <p:grpSp>
          <p:nvGrpSpPr>
            <p:cNvPr id="874" name="Group 122"/>
            <p:cNvGrpSpPr/>
            <p:nvPr/>
          </p:nvGrpSpPr>
          <p:grpSpPr>
            <a:xfrm>
              <a:off x="5126040" y="1467720"/>
              <a:ext cx="2426400" cy="3072960"/>
              <a:chOff x="5126040" y="1467720"/>
              <a:chExt cx="2426400" cy="3072960"/>
            </a:xfrm>
          </p:grpSpPr>
          <p:sp>
            <p:nvSpPr>
              <p:cNvPr id="875" name="CustomShape 123"/>
              <p:cNvSpPr/>
              <p:nvPr/>
            </p:nvSpPr>
            <p:spPr>
              <a:xfrm flipH="1" rot="18900000">
                <a:off x="5457600" y="1897920"/>
                <a:ext cx="1226520" cy="1436040"/>
              </a:xfrm>
              <a:prstGeom prst="circularArrow">
                <a:avLst>
                  <a:gd name="adj1" fmla="val 9768"/>
                  <a:gd name="adj2" fmla="val 1142319"/>
                  <a:gd name="adj3" fmla="val 20725366"/>
                  <a:gd name="adj4" fmla="val 15615120"/>
                  <a:gd name="adj5" fmla="val 10094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6" name="CustomShape 124"/>
              <p:cNvSpPr/>
              <p:nvPr/>
            </p:nvSpPr>
            <p:spPr>
              <a:xfrm flipH="1" rot="18900000">
                <a:off x="5454000" y="2881080"/>
                <a:ext cx="1226520" cy="1436040"/>
              </a:xfrm>
              <a:prstGeom prst="circularArrow">
                <a:avLst>
                  <a:gd name="adj1" fmla="val 9768"/>
                  <a:gd name="adj2" fmla="val 1142319"/>
                  <a:gd name="adj3" fmla="val 20725366"/>
                  <a:gd name="adj4" fmla="val 15615120"/>
                  <a:gd name="adj5" fmla="val 10094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7" name="CustomShape 125"/>
              <p:cNvSpPr/>
              <p:nvPr/>
            </p:nvSpPr>
            <p:spPr>
              <a:xfrm flipV="1" rot="18900000">
                <a:off x="5997600" y="1690920"/>
                <a:ext cx="1226520" cy="1436040"/>
              </a:xfrm>
              <a:prstGeom prst="circularArrow">
                <a:avLst>
                  <a:gd name="adj1" fmla="val 9768"/>
                  <a:gd name="adj2" fmla="val 1142319"/>
                  <a:gd name="adj3" fmla="val 20725366"/>
                  <a:gd name="adj4" fmla="val 15615120"/>
                  <a:gd name="adj5" fmla="val 10094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8" name="CustomShape 126"/>
              <p:cNvSpPr/>
              <p:nvPr/>
            </p:nvSpPr>
            <p:spPr>
              <a:xfrm flipV="1" rot="18900000">
                <a:off x="5994000" y="2673720"/>
                <a:ext cx="1226520" cy="1436040"/>
              </a:xfrm>
              <a:prstGeom prst="circularArrow">
                <a:avLst>
                  <a:gd name="adj1" fmla="val 9768"/>
                  <a:gd name="adj2" fmla="val 1142319"/>
                  <a:gd name="adj3" fmla="val 20725366"/>
                  <a:gd name="adj4" fmla="val 15615120"/>
                  <a:gd name="adj5" fmla="val 10094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879" name="CustomShape 127"/>
          <p:cNvSpPr/>
          <p:nvPr/>
        </p:nvSpPr>
        <p:spPr>
          <a:xfrm>
            <a:off x="5034960" y="1325520"/>
            <a:ext cx="2912040" cy="33948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CondorGP Data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TextShape 1"/>
          <p:cNvSpPr txBox="1"/>
          <p:nvPr/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Part Two – Design Epics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1" name="CustomShape 2"/>
          <p:cNvSpPr/>
          <p:nvPr/>
        </p:nvSpPr>
        <p:spPr>
          <a:xfrm>
            <a:off x="612360" y="5367240"/>
            <a:ext cx="7845840" cy="9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  <a:ea typeface="Calibri"/>
              </a:rPr>
              <a:t>N.B.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  <a:ea typeface="Calibri"/>
              </a:rPr>
              <a:t>These are a 1st pass, and further High Level and Technical Design work will change them =&gt; so advisory only at this stage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Functionality and Epics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3" name="CustomShape 2"/>
          <p:cNvSpPr/>
          <p:nvPr/>
        </p:nvSpPr>
        <p:spPr>
          <a:xfrm>
            <a:off x="1005120" y="1052640"/>
            <a:ext cx="8136360" cy="45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00000"/>
              </a:lnSpc>
              <a:buClr>
                <a:srgbClr val="4f5960"/>
              </a:buClr>
              <a:buFont typeface="Calibri"/>
              <a:buAutoNum type="alphaUcPeriod"/>
            </a:pPr>
            <a:r>
              <a:rPr b="1" lang="en-GB" sz="1600" spc="-1" strike="noStrike">
                <a:solidFill>
                  <a:srgbClr val="2b3180"/>
                </a:solidFill>
                <a:latin typeface="Arial"/>
                <a:ea typeface="Arial"/>
              </a:rPr>
              <a:t>Undertake and visualise Data Analyses</a:t>
            </a:r>
            <a:endParaRPr b="0" lang="en-GB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Perform the range of analyses of GP and Trading and provide graphic views thereof</a:t>
            </a:r>
            <a:endParaRPr b="0" lang="en-GB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4f5960"/>
              </a:buClr>
              <a:buFont typeface="Calibri"/>
              <a:buAutoNum type="alphaUcPeriod"/>
            </a:pPr>
            <a:r>
              <a:rPr b="1" lang="en-GB" sz="1600" spc="-1" strike="noStrike">
                <a:solidFill>
                  <a:srgbClr val="2b3180"/>
                </a:solidFill>
                <a:latin typeface="Arial"/>
                <a:ea typeface="Arial"/>
              </a:rPr>
              <a:t>Analyse and specify all CondorGP Setups</a:t>
            </a:r>
            <a:endParaRPr b="0" lang="en-GB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Specify Setups, by processing existing results and new and existing search space progress</a:t>
            </a:r>
            <a:endParaRPr b="0" lang="en-GB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4f5960"/>
              </a:buClr>
              <a:buFont typeface="Calibri"/>
              <a:buAutoNum type="alphaUcPeriod"/>
            </a:pPr>
            <a:r>
              <a:rPr b="1" lang="en-GB" sz="1600" spc="-1" strike="noStrike">
                <a:solidFill>
                  <a:srgbClr val="2b3180"/>
                </a:solidFill>
                <a:latin typeface="Arial"/>
                <a:ea typeface="Arial"/>
              </a:rPr>
              <a:t>Define GP Core input</a:t>
            </a:r>
            <a:endParaRPr b="0" lang="en-GB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Create full 'Setups' using Parameters controlling GP output syntax, Fitness Function, Building Blocks, and Prioritised Evolution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Specify Fitness Function (includes LC Fitness)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4f5960"/>
              </a:buClr>
              <a:buFont typeface="Calibri"/>
              <a:buAutoNum type="alphaUcPeriod"/>
              <a:tabLst>
                <a:tab algn="l" pos="0"/>
              </a:tabLst>
            </a:pPr>
            <a:r>
              <a:rPr b="1" lang="en-GB" sz="1600" spc="-1" strike="noStrike">
                <a:solidFill>
                  <a:srgbClr val="2b3180"/>
                </a:solidFill>
                <a:latin typeface="Arial"/>
                <a:ea typeface="Arial"/>
              </a:rPr>
              <a:t>Run GP Core</a:t>
            </a:r>
            <a:endParaRPr b="0" lang="en-GB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Progress prioritised evolution of existing and new GP Populations (both simple and advanced)</a:t>
            </a:r>
            <a:endParaRPr b="0" lang="en-GB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4f5960"/>
              </a:buClr>
              <a:buFont typeface="Calibri"/>
              <a:buAutoNum type="alphaUcPeriod"/>
              <a:tabLst>
                <a:tab algn="l" pos="0"/>
              </a:tabLst>
            </a:pPr>
            <a:r>
              <a:rPr b="1" lang="en-GB" sz="1600" spc="-1" strike="noStrike">
                <a:solidFill>
                  <a:srgbClr val="2b3180"/>
                </a:solidFill>
                <a:latin typeface="Arial"/>
                <a:ea typeface="Arial"/>
              </a:rPr>
              <a:t>Data Output / Input</a:t>
            </a:r>
            <a:endParaRPr b="0" lang="en-GB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Capture, store and provide requisite data for evaluation and future analyses</a:t>
            </a:r>
            <a:endParaRPr b="0" lang="en-GB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4f5960"/>
              </a:buClr>
              <a:buFont typeface="Calibri"/>
              <a:buAutoNum type="alphaUcPeriod"/>
              <a:tabLst>
                <a:tab algn="l" pos="0"/>
              </a:tabLst>
            </a:pPr>
            <a:r>
              <a:rPr b="1" lang="en-GB" sz="1600" spc="-1" strike="noStrike">
                <a:solidFill>
                  <a:srgbClr val="2b3180"/>
                </a:solidFill>
                <a:latin typeface="Arial"/>
                <a:ea typeface="Arial"/>
              </a:rPr>
              <a:t>Run Living Cell (paper / £) trading process</a:t>
            </a:r>
            <a:endParaRPr b="0" lang="en-GB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Run LC process to trade, update Cells based on trading results, sapping, growth, clone, death</a:t>
            </a:r>
            <a:endParaRPr b="0" lang="en-GB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4f5960"/>
              </a:buClr>
              <a:buFont typeface="Calibri"/>
              <a:buAutoNum type="alphaUcPeriod"/>
              <a:tabLst>
                <a:tab algn="l" pos="0"/>
              </a:tabLst>
            </a:pPr>
            <a:r>
              <a:rPr b="1" lang="en-GB" sz="1600" spc="-1" strike="noStrike">
                <a:solidFill>
                  <a:srgbClr val="2b3180"/>
                </a:solidFill>
                <a:latin typeface="Arial"/>
                <a:ea typeface="Arial"/>
              </a:rPr>
              <a:t>Provide a scalable process, continuously integrated and delivered</a:t>
            </a:r>
            <a:endParaRPr b="0" lang="en-GB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Allow the event steps and processing to interlink and be undertaken within set timescales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2b318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Achieve Continuous Integration and Continuous Delivery to appropriate platforms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</p:txBody>
      </p:sp>
      <p:sp>
        <p:nvSpPr>
          <p:cNvPr id="884" name="CustomShape 3"/>
          <p:cNvSpPr/>
          <p:nvPr/>
        </p:nvSpPr>
        <p:spPr>
          <a:xfrm>
            <a:off x="5433480" y="0"/>
            <a:ext cx="370800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  <a:ea typeface="Calibri"/>
              </a:rPr>
              <a:t>18/02/07: See ODR, rows 7 &amp; ff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  <a:ea typeface="Calibri"/>
              </a:rPr>
              <a:t>17/12/30: See Notes Rows 10672 &amp; ff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  <a:ea typeface="Calibri"/>
              </a:rPr>
              <a:t>Edits 18/02/13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  <a:ea typeface="Calibri"/>
              </a:rPr>
              <a:t>18/08/01: This is now out of date</a:t>
            </a:r>
            <a:endParaRPr b="0" lang="en-GB" sz="1800" spc="-1" strike="noStrike">
              <a:latin typeface="Arial"/>
            </a:endParaRPr>
          </a:p>
        </p:txBody>
      </p:sp>
      <p:grpSp>
        <p:nvGrpSpPr>
          <p:cNvPr id="885" name="Group 4"/>
          <p:cNvGrpSpPr/>
          <p:nvPr/>
        </p:nvGrpSpPr>
        <p:grpSpPr>
          <a:xfrm>
            <a:off x="129960" y="1669320"/>
            <a:ext cx="875160" cy="3519360"/>
            <a:chOff x="129960" y="1669320"/>
            <a:chExt cx="875160" cy="3519360"/>
          </a:xfrm>
        </p:grpSpPr>
        <p:sp>
          <p:nvSpPr>
            <p:cNvPr id="886" name="CustomShape 5"/>
            <p:cNvSpPr/>
            <p:nvPr/>
          </p:nvSpPr>
          <p:spPr>
            <a:xfrm>
              <a:off x="129960" y="1669320"/>
              <a:ext cx="875160" cy="875160"/>
            </a:xfrm>
            <a:prstGeom prst="teardrop">
              <a:avLst>
                <a:gd name="adj" fmla="val 100000"/>
              </a:avLst>
            </a:prstGeom>
            <a:solidFill>
              <a:srgbClr val="2b31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Eyrie Review</a:t>
              </a: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887" name="CustomShape 6"/>
            <p:cNvSpPr/>
            <p:nvPr/>
          </p:nvSpPr>
          <p:spPr>
            <a:xfrm>
              <a:off x="129960" y="4313520"/>
              <a:ext cx="875160" cy="875160"/>
            </a:xfrm>
            <a:prstGeom prst="teardrop">
              <a:avLst>
                <a:gd name="adj" fmla="val 100000"/>
              </a:avLst>
            </a:prstGeom>
            <a:solidFill>
              <a:srgbClr val="2b31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ffffff"/>
                  </a:solidFill>
                  <a:latin typeface="Calibri"/>
                  <a:ea typeface="Calibri"/>
                </a:rPr>
                <a:t>Run Eyrie</a:t>
              </a:r>
              <a:endParaRPr b="0" lang="en-GB" sz="1400" spc="-1" strike="noStrike">
                <a:latin typeface="Arial"/>
              </a:endParaRPr>
            </a:p>
          </p:txBody>
        </p:sp>
      </p:grpSp>
      <p:sp>
        <p:nvSpPr>
          <p:cNvPr id="888" name="CustomShape 7"/>
          <p:cNvSpPr/>
          <p:nvPr/>
        </p:nvSpPr>
        <p:spPr>
          <a:xfrm>
            <a:off x="204120" y="3290400"/>
            <a:ext cx="8739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2b318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     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Functionality and first pass Epics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0" name="CustomShape 2"/>
          <p:cNvSpPr/>
          <p:nvPr/>
        </p:nvSpPr>
        <p:spPr>
          <a:xfrm>
            <a:off x="361800" y="1388520"/>
            <a:ext cx="8534160" cy="45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600" spc="-1" strike="noStrike">
                <a:solidFill>
                  <a:srgbClr val="2b3180"/>
                </a:solidFill>
                <a:latin typeface="Arial"/>
                <a:ea typeface="Arial"/>
              </a:rPr>
              <a:t>A - Undertake and visualise Data Analyses</a:t>
            </a:r>
            <a:endParaRPr b="0" lang="en-GB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Perform the range of analyses of GP and Trading and provide graphic views thereof</a:t>
            </a:r>
            <a:endParaRPr b="0" lang="en-GB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1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Stories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Undertake the required analyses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Update the visualisations with the latest analysis data</a:t>
            </a:r>
            <a:endParaRPr b="0" lang="en-GB" sz="1400" spc="-1" strike="noStrike">
              <a:latin typeface="Arial"/>
            </a:endParaRPr>
          </a:p>
          <a:p>
            <a:pPr marL="743040" indent="-19656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1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Notes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Analysis required not listed in full at this point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Analysis will likely cover the following areas / questions: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Simple results from Evolving Populations (Fitness improvement, consistency of improvement)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More advanced results from Evolving Populations (Genetic diversity, local minima identification)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Wider evolutionary results: e.g. Which Building Blocks (FnT) are most influential (single and groups of Building Blocks)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Results from Living Cells (Trading performance, Cell population stats, income stability and longevity)</a:t>
            </a:r>
            <a:endParaRPr b="0" lang="en-GB" sz="1400" spc="-1" strike="noStrike">
              <a:latin typeface="Arial"/>
            </a:endParaRPr>
          </a:p>
          <a:p>
            <a:pPr marL="743040" indent="-19656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343080" indent="-24084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343080" indent="-24084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343080" indent="-24084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</p:txBody>
      </p:sp>
      <p:sp>
        <p:nvSpPr>
          <p:cNvPr id="891" name="CustomShape 3"/>
          <p:cNvSpPr/>
          <p:nvPr/>
        </p:nvSpPr>
        <p:spPr>
          <a:xfrm>
            <a:off x="0" y="274680"/>
            <a:ext cx="875160" cy="875160"/>
          </a:xfrm>
          <a:prstGeom prst="teardrop">
            <a:avLst>
              <a:gd name="adj" fmla="val 100000"/>
            </a:avLst>
          </a:prstGeom>
          <a:solidFill>
            <a:srgbClr val="2b3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Calibri"/>
              </a:rPr>
              <a:t>Eyrie Review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     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Stories for each Epic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CustomShape 2"/>
          <p:cNvSpPr/>
          <p:nvPr/>
        </p:nvSpPr>
        <p:spPr>
          <a:xfrm>
            <a:off x="361800" y="1388520"/>
            <a:ext cx="8534160" cy="45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600" spc="-1" strike="noStrike">
                <a:solidFill>
                  <a:srgbClr val="2b3180"/>
                </a:solidFill>
                <a:latin typeface="Arial"/>
                <a:ea typeface="Arial"/>
              </a:rPr>
              <a:t>B - Analyse and specify Setups</a:t>
            </a:r>
            <a:endParaRPr b="0" lang="en-GB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Specify Setups, by processing existing results and new and existing search space progress</a:t>
            </a:r>
            <a:endParaRPr b="0" lang="en-GB" sz="1400" spc="-1" strike="noStrike">
              <a:latin typeface="Arial"/>
            </a:endParaRPr>
          </a:p>
          <a:p>
            <a:pPr marL="743040" indent="-19656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1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Stories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Make ready a list of defined and prioritised Setups to be selected from and created when new input is needed to process the GP Core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Identify from Data Analysis results which Evolving Populations are worth progressing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Identify from Data Analysis results areas of the search space worth opening up or closing down</a:t>
            </a:r>
            <a:endParaRPr b="0" lang="en-GB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743040" indent="-19656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343080" indent="-24084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343080" indent="-24084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</p:txBody>
      </p:sp>
      <p:sp>
        <p:nvSpPr>
          <p:cNvPr id="894" name="CustomShape 3"/>
          <p:cNvSpPr/>
          <p:nvPr/>
        </p:nvSpPr>
        <p:spPr>
          <a:xfrm>
            <a:off x="0" y="274680"/>
            <a:ext cx="875160" cy="875160"/>
          </a:xfrm>
          <a:prstGeom prst="teardrop">
            <a:avLst>
              <a:gd name="adj" fmla="val 100000"/>
            </a:avLst>
          </a:prstGeom>
          <a:solidFill>
            <a:srgbClr val="2b3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Calibri"/>
              </a:rPr>
              <a:t>Eyrie Review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A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b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o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ut 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th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is 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d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e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c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k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889920" y="1340640"/>
            <a:ext cx="6739560" cy="45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00000"/>
              </a:lnSpc>
              <a:buClr>
                <a:srgbClr val="4f596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2b3180"/>
                </a:solidFill>
                <a:latin typeface="Arial"/>
                <a:ea typeface="Arial"/>
              </a:rPr>
              <a:t>This deck is in two parts</a:t>
            </a:r>
            <a:endParaRPr b="0" lang="en-GB" sz="2000" spc="-1" strike="noStrike">
              <a:latin typeface="Arial"/>
            </a:endParaRPr>
          </a:p>
          <a:p>
            <a:pPr marL="343080" indent="-2156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f596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2b3180"/>
                </a:solidFill>
                <a:latin typeface="Arial"/>
                <a:ea typeface="Arial"/>
              </a:rPr>
              <a:t>Firstly, diagrams and a little text to describe a little of the design core</a:t>
            </a: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f596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2b3180"/>
                </a:solidFill>
                <a:latin typeface="Arial"/>
                <a:ea typeface="Arial"/>
              </a:rPr>
              <a:t>Secondly, text to describe Epics and Stories – these are a good first draft to describe the functionality of the wider design</a:t>
            </a:r>
            <a:endParaRPr b="0" lang="en-GB" sz="2000" spc="-1" strike="noStrike">
              <a:latin typeface="Arial"/>
            </a:endParaRPr>
          </a:p>
          <a:p>
            <a:pPr marL="343080" indent="-2156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f596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2b3180"/>
                </a:solidFill>
                <a:latin typeface="Arial"/>
                <a:ea typeface="Arial"/>
              </a:rPr>
              <a:t>The immediate objective of this deck is to attempt a first view of the non-functional requirements</a:t>
            </a:r>
            <a:endParaRPr b="0" lang="en-GB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f596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2b3180"/>
                </a:solidFill>
                <a:latin typeface="Arial"/>
                <a:ea typeface="Arial"/>
              </a:rPr>
              <a:t>For the stories on these, skip to the penultimate slide</a:t>
            </a:r>
            <a:endParaRPr b="0" lang="en-GB" sz="2000" spc="-1" strike="noStrike">
              <a:latin typeface="Arial"/>
            </a:endParaRPr>
          </a:p>
          <a:p>
            <a:pPr marL="343080" indent="-2156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343080" indent="-2156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343080" indent="-2156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343080" indent="-2156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343080" indent="-2156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343080" indent="-2156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343080" indent="-2156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     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Stories for each Epic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6" name="CustomShape 2"/>
          <p:cNvSpPr/>
          <p:nvPr/>
        </p:nvSpPr>
        <p:spPr>
          <a:xfrm>
            <a:off x="361800" y="1083600"/>
            <a:ext cx="8534160" cy="45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600" spc="-1" strike="noStrike">
                <a:solidFill>
                  <a:srgbClr val="2b3180"/>
                </a:solidFill>
                <a:latin typeface="Arial"/>
                <a:ea typeface="Arial"/>
              </a:rPr>
              <a:t>C - Define GP Core input</a:t>
            </a:r>
            <a:endParaRPr b="0" lang="en-GB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Create full 'Setups' using Parameters controlling GP output syntax, Fitness Function, Building Blocks, and Prioritised Evolution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2b318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ff0000"/>
                </a:solidFill>
                <a:latin typeface="Arial"/>
                <a:ea typeface="Arial"/>
              </a:rPr>
              <a:t>Specify Fitness Function (includes LC Fitness) </a:t>
            </a:r>
            <a:endParaRPr b="0" lang="en-GB" sz="1400" spc="-1" strike="noStrike">
              <a:latin typeface="Arial"/>
            </a:endParaRPr>
          </a:p>
          <a:p>
            <a:pPr marL="743040" indent="-19656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1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Stories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Create the Setup 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Specify Fitness Functions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Create the Building Blocks (Functions and Terminals set)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Confirm all possible syntax combinations are legal in output language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Place latest Setup in list of prioritised Setups for evolutionary progress by GP Core</a:t>
            </a:r>
            <a:endParaRPr b="0" lang="en-GB" sz="1400" spc="-1" strike="noStrike">
              <a:latin typeface="Arial"/>
            </a:endParaRPr>
          </a:p>
          <a:p>
            <a:pPr marL="743040" indent="-19656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343080" indent="-24084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343080" indent="-24084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</p:txBody>
      </p:sp>
      <p:sp>
        <p:nvSpPr>
          <p:cNvPr id="897" name="CustomShape 3"/>
          <p:cNvSpPr/>
          <p:nvPr/>
        </p:nvSpPr>
        <p:spPr>
          <a:xfrm>
            <a:off x="0" y="274680"/>
            <a:ext cx="875160" cy="875160"/>
          </a:xfrm>
          <a:prstGeom prst="teardrop">
            <a:avLst>
              <a:gd name="adj" fmla="val 100000"/>
            </a:avLst>
          </a:prstGeom>
          <a:solidFill>
            <a:srgbClr val="2b3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Calibri"/>
              </a:rPr>
              <a:t>Eyrie Review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     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Stories for each Epic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9" name="CustomShape 2"/>
          <p:cNvSpPr/>
          <p:nvPr/>
        </p:nvSpPr>
        <p:spPr>
          <a:xfrm>
            <a:off x="361800" y="1388520"/>
            <a:ext cx="8534160" cy="45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600" spc="-1" strike="noStrike">
                <a:solidFill>
                  <a:srgbClr val="2b3180"/>
                </a:solidFill>
                <a:latin typeface="Arial"/>
                <a:ea typeface="Arial"/>
              </a:rPr>
              <a:t>D - Run GP Core</a:t>
            </a:r>
            <a:endParaRPr b="0" lang="en-GB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Progress prioritised evolution of existing and new GP Populations (both simple and advanced)</a:t>
            </a:r>
            <a:endParaRPr b="0" lang="en-GB" sz="1400" spc="-1" strike="noStrike">
              <a:latin typeface="Arial"/>
            </a:endParaRPr>
          </a:p>
          <a:p>
            <a:pPr marL="743040" indent="-19656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1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Stories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Progress new Setups as created Evolving GP Populations, with 50 individuals and 100 generations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Progress all prioritised existing Evolving GP Populations, by 100 generations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Continue progressing Evolving GP Populations to make best use of alloted evolution resources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Establish new external (slave) populations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Progress existing checkpointed population externally as slave</a:t>
            </a:r>
            <a:endParaRPr b="0" lang="en-GB" sz="1400" spc="-1" strike="noStrike">
              <a:latin typeface="Arial"/>
            </a:endParaRPr>
          </a:p>
          <a:p>
            <a:pPr marL="743040" indent="-19656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743040" indent="-19656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343080" indent="-24084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343080" indent="-24084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343080" indent="-24084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</p:txBody>
      </p:sp>
      <p:sp>
        <p:nvSpPr>
          <p:cNvPr id="900" name="CustomShape 3"/>
          <p:cNvSpPr/>
          <p:nvPr/>
        </p:nvSpPr>
        <p:spPr>
          <a:xfrm>
            <a:off x="0" y="274680"/>
            <a:ext cx="875160" cy="875160"/>
          </a:xfrm>
          <a:prstGeom prst="teardrop">
            <a:avLst>
              <a:gd name="adj" fmla="val 100000"/>
            </a:avLst>
          </a:prstGeom>
          <a:solidFill>
            <a:srgbClr val="2b3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Calibri"/>
              </a:rPr>
              <a:t>Run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Calibri"/>
              </a:rPr>
              <a:t>Eyrie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     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Stories for each Epic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2" name="CustomShape 2"/>
          <p:cNvSpPr/>
          <p:nvPr/>
        </p:nvSpPr>
        <p:spPr>
          <a:xfrm>
            <a:off x="361800" y="1388520"/>
            <a:ext cx="8534160" cy="45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600" spc="-1" strike="noStrike">
                <a:solidFill>
                  <a:srgbClr val="2b3180"/>
                </a:solidFill>
                <a:latin typeface="Arial"/>
                <a:ea typeface="Arial"/>
              </a:rPr>
              <a:t>E - Data Output / Input</a:t>
            </a:r>
            <a:endParaRPr b="0" lang="en-GB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Provide, capture and store the requisite data for evolutionary evaluation and future directional analyses</a:t>
            </a:r>
            <a:endParaRPr b="0" lang="en-GB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1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Input Stories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Updated market data is available for use, i.e. after market close trading</a:t>
            </a:r>
            <a:endParaRPr b="0" lang="en-GB" sz="1400" spc="-1" strike="noStrike">
              <a:latin typeface="Arial"/>
            </a:endParaRPr>
          </a:p>
          <a:p>
            <a:pPr marL="54612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1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Output Stories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Grab data at all the requisite timings across the process to enable later analysis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Store all data in a safe, ordered and accessible format for later analysis</a:t>
            </a:r>
            <a:endParaRPr b="0" lang="en-GB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1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Notes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Only core initial and or fundamental data listed at this point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The next slide provides input on what data output is required, and the use of each data point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Data output will be required pre, post and during GP Core and Living Cell processing</a:t>
            </a:r>
            <a:endParaRPr b="0" lang="en-GB" sz="1400" spc="-1" strike="noStrike">
              <a:latin typeface="Arial"/>
            </a:endParaRPr>
          </a:p>
          <a:p>
            <a:pPr marL="743040" indent="-19656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343080" indent="-24084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343080" indent="-24084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343080" indent="-24084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</p:txBody>
      </p:sp>
      <p:sp>
        <p:nvSpPr>
          <p:cNvPr id="903" name="CustomShape 3"/>
          <p:cNvSpPr/>
          <p:nvPr/>
        </p:nvSpPr>
        <p:spPr>
          <a:xfrm>
            <a:off x="0" y="274680"/>
            <a:ext cx="875160" cy="875160"/>
          </a:xfrm>
          <a:prstGeom prst="teardrop">
            <a:avLst>
              <a:gd name="adj" fmla="val 100000"/>
            </a:avLst>
          </a:prstGeom>
          <a:solidFill>
            <a:srgbClr val="2b3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Calibri"/>
              </a:rPr>
              <a:t>Run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Calibri"/>
              </a:rPr>
              <a:t>Eyrie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     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Stories for each Epic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5" name="CustomShape 2"/>
          <p:cNvSpPr/>
          <p:nvPr/>
        </p:nvSpPr>
        <p:spPr>
          <a:xfrm>
            <a:off x="361800" y="1464480"/>
            <a:ext cx="8534160" cy="7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600" spc="-1" strike="noStrike">
                <a:solidFill>
                  <a:srgbClr val="2b3180"/>
                </a:solidFill>
                <a:latin typeface="Arial"/>
                <a:ea typeface="Arial"/>
              </a:rPr>
              <a:t>E - Data Output - Requirements</a:t>
            </a:r>
            <a:endParaRPr b="0" lang="en-GB" sz="1600" spc="-1" strike="noStrike">
              <a:latin typeface="Arial"/>
            </a:endParaRPr>
          </a:p>
          <a:p>
            <a:pPr marL="743040" indent="-19656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  <a:p>
            <a:pPr marL="343080" indent="-24084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  <a:p>
            <a:pPr marL="343080" indent="-24084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</p:txBody>
      </p:sp>
      <p:pic>
        <p:nvPicPr>
          <p:cNvPr id="906" name="Shape 274" descr=""/>
          <p:cNvPicPr/>
          <p:nvPr/>
        </p:nvPicPr>
        <p:blipFill>
          <a:blip r:embed="rId1"/>
          <a:stretch/>
        </p:blipFill>
        <p:spPr>
          <a:xfrm>
            <a:off x="457200" y="1856880"/>
            <a:ext cx="8154720" cy="4146120"/>
          </a:xfrm>
          <a:prstGeom prst="rect">
            <a:avLst/>
          </a:prstGeom>
          <a:ln>
            <a:noFill/>
          </a:ln>
        </p:spPr>
      </p:pic>
      <p:sp>
        <p:nvSpPr>
          <p:cNvPr id="907" name="CustomShape 3"/>
          <p:cNvSpPr/>
          <p:nvPr/>
        </p:nvSpPr>
        <p:spPr>
          <a:xfrm>
            <a:off x="361800" y="2409480"/>
            <a:ext cx="798840" cy="673560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CustomShape 4"/>
          <p:cNvSpPr/>
          <p:nvPr/>
        </p:nvSpPr>
        <p:spPr>
          <a:xfrm>
            <a:off x="0" y="274680"/>
            <a:ext cx="875160" cy="875160"/>
          </a:xfrm>
          <a:prstGeom prst="teardrop">
            <a:avLst>
              <a:gd name="adj" fmla="val 100000"/>
            </a:avLst>
          </a:prstGeom>
          <a:solidFill>
            <a:srgbClr val="2b3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Calibri"/>
              </a:rPr>
              <a:t>Run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Calibri"/>
              </a:rPr>
              <a:t>Eyrie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     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Stories for each Epic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0" name="CustomShape 2"/>
          <p:cNvSpPr/>
          <p:nvPr/>
        </p:nvSpPr>
        <p:spPr>
          <a:xfrm>
            <a:off x="358200" y="1465560"/>
            <a:ext cx="8534160" cy="45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600" spc="-1" strike="noStrike">
                <a:solidFill>
                  <a:srgbClr val="2b3180"/>
                </a:solidFill>
                <a:latin typeface="Arial"/>
                <a:ea typeface="Arial"/>
              </a:rPr>
              <a:t>F - Run Living Cell (paper / £) process</a:t>
            </a:r>
            <a:endParaRPr b="0" lang="en-GB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Run LC process to trade, update Cells based on trading results, sapping, growth, clone, death</a:t>
            </a:r>
            <a:endParaRPr b="0" lang="en-GB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1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Stories</a:t>
            </a:r>
            <a:endParaRPr b="0" lang="en-GB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i="1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Note: All Living Cells will be paper (i.e. not trading live) for the foreseeable future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Prioritise birth of new Living Cells with the each of the latest best new individuals from the GP Core Outputs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Birth new Living Cells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Clone Living Cells that are performing well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Kill off Living Cells that are not performing well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Sap Living Cells to provide reliable income from trading activity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Run Living Cells with latest data to establish trades and execute trade orders</a:t>
            </a:r>
            <a:endParaRPr b="0" lang="en-GB" sz="1400" spc="-1" strike="noStrike">
              <a:latin typeface="Arial"/>
            </a:endParaRPr>
          </a:p>
          <a:p>
            <a:pPr marL="743040" indent="-19656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343080" indent="-24084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</p:txBody>
      </p:sp>
      <p:sp>
        <p:nvSpPr>
          <p:cNvPr id="911" name="CustomShape 3"/>
          <p:cNvSpPr/>
          <p:nvPr/>
        </p:nvSpPr>
        <p:spPr>
          <a:xfrm>
            <a:off x="0" y="274680"/>
            <a:ext cx="875160" cy="875160"/>
          </a:xfrm>
          <a:prstGeom prst="teardrop">
            <a:avLst>
              <a:gd name="adj" fmla="val 100000"/>
            </a:avLst>
          </a:prstGeom>
          <a:solidFill>
            <a:srgbClr val="2b3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Calibri"/>
              </a:rPr>
              <a:t>Run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Calibri"/>
              </a:rPr>
              <a:t>Eyrie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     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Stories for each Epic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CustomShape 2"/>
          <p:cNvSpPr/>
          <p:nvPr/>
        </p:nvSpPr>
        <p:spPr>
          <a:xfrm>
            <a:off x="361800" y="1388520"/>
            <a:ext cx="8534160" cy="45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600" spc="-1" strike="noStrike">
                <a:solidFill>
                  <a:srgbClr val="2b3180"/>
                </a:solidFill>
                <a:latin typeface="Arial"/>
                <a:ea typeface="Arial"/>
              </a:rPr>
              <a:t>G - Provide a scalable, linked process</a:t>
            </a:r>
            <a:endParaRPr b="0" lang="en-GB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Allow the event steps and processing to interlink and be undertaken within set timescales  </a:t>
            </a:r>
            <a:endParaRPr b="0" lang="en-GB" sz="1400" spc="-1" strike="noStrike">
              <a:latin typeface="Arial"/>
            </a:endParaRPr>
          </a:p>
          <a:p>
            <a:pPr marL="743040" indent="-19656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1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Stories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Updated market data is available for use, e.g. after market close trading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Living Cell processes run efficiently and within specified time allotted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GP Core progress according to the prioritised lists of 'Setups' and Evolving Populations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Data Analyses are undertaken when GP Core or Living Cell activities have completed 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Data Output during or immediately after Living Cell, GP Core or Data Analysis processes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The activity cycle is repeatable at the specified frequency (currently set as weekly, could be daily)</a:t>
            </a:r>
            <a:endParaRPr b="0" lang="en-GB" sz="1400" spc="-1" strike="noStrike"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Run GP Core according to latest priorities</a:t>
            </a:r>
            <a:endParaRPr b="0" lang="en-GB" sz="1400" spc="-1" strike="noStrike"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Run Living Cells, trade as required</a:t>
            </a:r>
            <a:endParaRPr b="0" lang="en-GB" sz="1400" spc="-1" strike="noStrike"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Analyse data and set ongoing priorities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When the activity cycle is adjusted, the processing is scaled and the cycle is thus achieved in the specified time</a:t>
            </a:r>
            <a:endParaRPr b="0" lang="en-GB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4f596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400" spc="-1" strike="noStrike">
                <a:solidFill>
                  <a:srgbClr val="2b3180"/>
                </a:solidFill>
                <a:latin typeface="Arial"/>
                <a:ea typeface="Arial"/>
              </a:rPr>
              <a:t>The cost and resource requirement for an activity cycle frequency and scale can be forecast</a:t>
            </a:r>
            <a:endParaRPr b="0" lang="en-GB" sz="1400" spc="-1" strike="noStrike">
              <a:latin typeface="Arial"/>
            </a:endParaRPr>
          </a:p>
          <a:p>
            <a:pPr marL="743040" indent="-19656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</p:txBody>
      </p:sp>
      <p:sp>
        <p:nvSpPr>
          <p:cNvPr id="914" name="CustomShape 3"/>
          <p:cNvSpPr/>
          <p:nvPr/>
        </p:nvSpPr>
        <p:spPr>
          <a:xfrm>
            <a:off x="0" y="274680"/>
            <a:ext cx="875160" cy="875160"/>
          </a:xfrm>
          <a:prstGeom prst="teardrop">
            <a:avLst>
              <a:gd name="adj" fmla="val 100000"/>
            </a:avLst>
          </a:prstGeom>
          <a:solidFill>
            <a:srgbClr val="2b3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Calibri"/>
              </a:rPr>
              <a:t>Run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Calibri"/>
              </a:rPr>
              <a:t>Eyrie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     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Events, min and max est. frequencies &amp; est. timing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6" name="Shape 296" descr=""/>
          <p:cNvPicPr/>
          <p:nvPr/>
        </p:nvPicPr>
        <p:blipFill>
          <a:blip r:embed="rId1"/>
          <a:srcRect l="0" t="0" r="32261" b="30919"/>
          <a:stretch/>
        </p:blipFill>
        <p:spPr>
          <a:xfrm>
            <a:off x="457200" y="1052640"/>
            <a:ext cx="8340480" cy="5096880"/>
          </a:xfrm>
          <a:prstGeom prst="rect">
            <a:avLst/>
          </a:prstGeom>
          <a:ln>
            <a:noFill/>
          </a:ln>
        </p:spPr>
      </p:pic>
      <p:sp>
        <p:nvSpPr>
          <p:cNvPr id="917" name="CustomShape 2"/>
          <p:cNvSpPr/>
          <p:nvPr/>
        </p:nvSpPr>
        <p:spPr>
          <a:xfrm>
            <a:off x="0" y="274680"/>
            <a:ext cx="875160" cy="875160"/>
          </a:xfrm>
          <a:prstGeom prst="teardrop">
            <a:avLst>
              <a:gd name="adj" fmla="val 100000"/>
            </a:avLst>
          </a:prstGeom>
          <a:solidFill>
            <a:srgbClr val="2b3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Calibri"/>
              </a:rPr>
              <a:t>Run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Calibri"/>
                <a:ea typeface="Calibri"/>
              </a:rPr>
              <a:t>Eyrie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TextShape 1"/>
          <p:cNvSpPr txBox="1"/>
          <p:nvPr/>
        </p:nvSpPr>
        <p:spPr>
          <a:xfrm>
            <a:off x="722160" y="3425760"/>
            <a:ext cx="8507160" cy="1361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222221"/>
                </a:solidFill>
                <a:latin typeface="Arial"/>
                <a:ea typeface="Arial"/>
              </a:rPr>
              <a:t>PLEASE ASK QUESTIONS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TextShape 2"/>
          <p:cNvSpPr txBox="1"/>
          <p:nvPr/>
        </p:nvSpPr>
        <p:spPr>
          <a:xfrm>
            <a:off x="722160" y="2906640"/>
            <a:ext cx="4192200" cy="1499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rgbClr val="222221"/>
                </a:solidFill>
                <a:latin typeface="Arial"/>
                <a:ea typeface="Arial"/>
              </a:rPr>
              <a:t>Thank you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222221"/>
                </a:solidFill>
                <a:latin typeface="Arial"/>
                <a:ea typeface="Arial"/>
              </a:rPr>
              <a:t>Email address and website below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In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tr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o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d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u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ct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io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n:</a:t>
            </a:r>
            <a:br/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O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bj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e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ct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iv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e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s 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a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n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d  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K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e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y 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C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o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n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c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e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pt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539640" y="47664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ffffff"/>
                </a:solidFill>
                <a:latin typeface="Arial"/>
                <a:ea typeface="Arial"/>
              </a:rPr>
              <a:t>Objecti</a:t>
            </a:r>
            <a:r>
              <a:rPr b="1" lang="en-GB" sz="2400" spc="-1" strike="noStrike">
                <a:solidFill>
                  <a:srgbClr val="ffffff"/>
                </a:solidFill>
                <a:latin typeface="Arial"/>
                <a:ea typeface="Arial"/>
              </a:rPr>
              <a:t>ve of </a:t>
            </a:r>
            <a:r>
              <a:rPr b="1" lang="en-GB" sz="2400" spc="-1" strike="noStrike">
                <a:solidFill>
                  <a:srgbClr val="ffffff"/>
                </a:solidFill>
                <a:latin typeface="Arial"/>
                <a:ea typeface="Arial"/>
              </a:rPr>
              <a:t>Condo</a:t>
            </a:r>
            <a:r>
              <a:rPr b="1" lang="en-GB" sz="2400" spc="-1" strike="noStrike">
                <a:solidFill>
                  <a:srgbClr val="ffffff"/>
                </a:solidFill>
                <a:latin typeface="Arial"/>
                <a:ea typeface="Arial"/>
              </a:rPr>
              <a:t>rGP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539640" y="1703160"/>
            <a:ext cx="8241480" cy="3626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Arial"/>
                <a:ea typeface="Arial"/>
              </a:rPr>
              <a:t>An autonomous, risk 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  <a:ea typeface="Arial"/>
              </a:rPr>
              <a:t>managing, long-running, </a:t>
            </a:r>
            <a:r>
              <a:rPr b="0" lang="en-GB" sz="2000" spc="-1" strike="noStrike">
                <a:solidFill>
                  <a:srgbClr val="ffffff"/>
                </a:solidFill>
                <a:latin typeface="Arial"/>
                <a:ea typeface="Arial"/>
              </a:rPr>
              <a:t>trading system.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Notes:</a:t>
            </a:r>
            <a:endParaRPr b="0" lang="en-GB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spcBef>
                <a:spcPts val="400"/>
              </a:spcBef>
              <a:buClr>
                <a:srgbClr val="4f596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To achieve a good chance of 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success, minimum human 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decision-making is intended. This 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will aid objectivity when trading, 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reducing emotionally-driven 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mistakes</a:t>
            </a:r>
            <a:endParaRPr b="0" lang="en-GB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4f596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Decision-making will be achieved 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instead via genetic programming 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and code output.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Underp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inning 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Conce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pts 1 of 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2: 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Geneti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c 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Progra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mming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212400" y="1124640"/>
            <a:ext cx="8078040" cy="460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lvl="1" marL="914400" indent="-342720">
              <a:lnSpc>
                <a:spcPct val="100000"/>
              </a:lnSpc>
              <a:spcBef>
                <a:spcPts val="360"/>
              </a:spcBef>
              <a:buClr>
                <a:srgbClr val="4f596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2b3180"/>
                </a:solidFill>
                <a:latin typeface="Arial"/>
                <a:ea typeface="Arial"/>
              </a:rPr>
              <a:t>Genetic Programming (GP) is a stochastic search AI technique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spcBef>
                <a:spcPts val="360"/>
              </a:spcBef>
              <a:buClr>
                <a:srgbClr val="4f596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2b3180"/>
                </a:solidFill>
                <a:latin typeface="Arial"/>
                <a:ea typeface="Arial"/>
              </a:rPr>
              <a:t>John Koza is a leader in the field, see: 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http://www.genetic-programming.com/johnkoza.html</a:t>
            </a:r>
            <a:r>
              <a:rPr b="0" lang="en-GB" sz="1800" spc="-1" strike="noStrike">
                <a:solidFill>
                  <a:srgbClr val="2b3180"/>
                </a:solidFill>
                <a:latin typeface="Arial"/>
                <a:ea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spcBef>
                <a:spcPts val="360"/>
              </a:spcBef>
              <a:buClr>
                <a:srgbClr val="4f596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2b3180"/>
                </a:solidFill>
                <a:latin typeface="Arial"/>
                <a:ea typeface="Arial"/>
              </a:rPr>
              <a:t>GP requires well-designed Fitness Function – a misfiring Fitness Function can result in unintended results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spcBef>
                <a:spcPts val="360"/>
              </a:spcBef>
              <a:buClr>
                <a:srgbClr val="4f596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2b3180"/>
                </a:solidFill>
                <a:latin typeface="Arial"/>
                <a:ea typeface="Arial"/>
              </a:rPr>
              <a:t>A useful Functional and Terminal set is important. These are the genetic building blocks, or DNA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spcBef>
                <a:spcPts val="360"/>
              </a:spcBef>
              <a:buClr>
                <a:srgbClr val="4f596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2b3180"/>
                </a:solidFill>
                <a:latin typeface="Arial"/>
                <a:ea typeface="Arial"/>
              </a:rPr>
              <a:t>A Population of Evolved Individuals is evolved over many Generations. Each Individual is assessed against the Fitness Function, with those scoring ‘most fit’ influencing future generations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spcBef>
                <a:spcPts val="360"/>
              </a:spcBef>
              <a:buClr>
                <a:srgbClr val="4f596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2b3180"/>
                </a:solidFill>
                <a:latin typeface="Arial"/>
                <a:ea typeface="Arial"/>
              </a:rPr>
              <a:t>Various types of breeding, mutation are used to initially create a population and then continue to investigate the search space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spcBef>
                <a:spcPts val="360"/>
              </a:spcBef>
              <a:buClr>
                <a:srgbClr val="4f596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2b3180"/>
                </a:solidFill>
                <a:latin typeface="Arial"/>
                <a:ea typeface="Arial"/>
              </a:rPr>
              <a:t>Use of random numbers underpins the evolutionary variations, and GP is known for producing unexpected and ‘different’ outcomes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spcBef>
                <a:spcPts val="360"/>
              </a:spcBef>
              <a:buClr>
                <a:srgbClr val="4f5960"/>
              </a:buClr>
              <a:buFont typeface="Arial"/>
              <a:buChar char="–"/>
            </a:pPr>
            <a:r>
              <a:rPr b="1" lang="en-GB" sz="1800" spc="-1" strike="noStrike">
                <a:solidFill>
                  <a:srgbClr val="2b3180"/>
                </a:solidFill>
                <a:latin typeface="Arial"/>
                <a:ea typeface="Arial"/>
              </a:rPr>
              <a:t>GP provides the fundamental and objective source of decision-making for CondorGP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Und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erpi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nni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ng 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Con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cep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ts 2 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of 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2: 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Livi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ng 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Cell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0" y="1124640"/>
            <a:ext cx="8078040" cy="460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lvl="1" marL="914400" indent="-342720">
              <a:lnSpc>
                <a:spcPct val="100000"/>
              </a:lnSpc>
              <a:spcBef>
                <a:spcPts val="360"/>
              </a:spcBef>
              <a:buClr>
                <a:srgbClr val="4f596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2b3180"/>
                </a:solidFill>
                <a:latin typeface="Arial"/>
                <a:ea typeface="Arial"/>
              </a:rPr>
              <a:t>Living Cells are one of the primary USP of CondorGP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spcBef>
                <a:spcPts val="360"/>
              </a:spcBef>
              <a:buClr>
                <a:srgbClr val="4f596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2b3180"/>
                </a:solidFill>
                <a:latin typeface="Arial"/>
                <a:ea typeface="Arial"/>
              </a:rPr>
              <a:t>The concept comes from ‘Web of Life’ by physicist Fritjof Capra, see: 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http://ds1416.risd.gd/uploads/CAPRA_WEBofLife.pdf</a:t>
            </a:r>
            <a:r>
              <a:rPr b="0" lang="en-GB" sz="1800" spc="-1" strike="noStrike">
                <a:solidFill>
                  <a:srgbClr val="2b3180"/>
                </a:solidFill>
                <a:latin typeface="Arial"/>
                <a:ea typeface="Arial"/>
              </a:rPr>
              <a:t>, page 156ff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spcBef>
                <a:spcPts val="360"/>
              </a:spcBef>
              <a:buClr>
                <a:srgbClr val="4f596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2b3180"/>
                </a:solidFill>
                <a:latin typeface="Arial"/>
                <a:ea typeface="Arial"/>
              </a:rPr>
              <a:t>CondorGP Living Cells will implement a simple definition of a living system, such that to be living the system has: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384200" indent="-342720">
              <a:lnSpc>
                <a:spcPct val="100000"/>
              </a:lnSpc>
              <a:spcBef>
                <a:spcPts val="320"/>
              </a:spcBef>
              <a:buClr>
                <a:srgbClr val="4f5960"/>
              </a:buClr>
              <a:buFont typeface="Arial"/>
              <a:buAutoNum type="alphaLcParenR"/>
            </a:pPr>
            <a:r>
              <a:rPr b="0" lang="en-GB" sz="1600" spc="-1" strike="noStrike">
                <a:solidFill>
                  <a:srgbClr val="2b3180"/>
                </a:solidFill>
                <a:latin typeface="Arial"/>
                <a:ea typeface="Arial"/>
              </a:rPr>
              <a:t>Has continual throughput of energy (cash and information)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1384200" indent="-342720">
              <a:lnSpc>
                <a:spcPct val="100000"/>
              </a:lnSpc>
              <a:spcBef>
                <a:spcPts val="320"/>
              </a:spcBef>
              <a:buClr>
                <a:srgbClr val="4f5960"/>
              </a:buClr>
              <a:buFont typeface="Arial"/>
              <a:buAutoNum type="alphaLcParenR"/>
            </a:pPr>
            <a:r>
              <a:rPr b="0" lang="en-GB" sz="1600" spc="-1" strike="noStrike">
                <a:solidFill>
                  <a:srgbClr val="2b3180"/>
                </a:solidFill>
                <a:latin typeface="Arial"/>
                <a:ea typeface="Arial"/>
              </a:rPr>
              <a:t>Creates and maintain its own boundary (trading reserves)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spcBef>
                <a:spcPts val="360"/>
              </a:spcBef>
              <a:buClr>
                <a:srgbClr val="4f596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2b3180"/>
                </a:solidFill>
                <a:latin typeface="Arial"/>
                <a:ea typeface="Arial"/>
              </a:rPr>
              <a:t>To maintain the living status of Cells, each will be tapped (like a rubber tree) for a small consistent amount each month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spcBef>
                <a:spcPts val="360"/>
              </a:spcBef>
              <a:buClr>
                <a:srgbClr val="4f596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2b3180"/>
                </a:solidFill>
                <a:latin typeface="Arial"/>
                <a:ea typeface="Arial"/>
              </a:rPr>
              <a:t>The living status of each Cell will determine if trading will continue: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384200" indent="-342720">
              <a:lnSpc>
                <a:spcPct val="100000"/>
              </a:lnSpc>
              <a:spcBef>
                <a:spcPts val="320"/>
              </a:spcBef>
              <a:buClr>
                <a:srgbClr val="4f5960"/>
              </a:buClr>
              <a:buFont typeface="Arial"/>
              <a:buAutoNum type="arabicPeriod"/>
            </a:pPr>
            <a:r>
              <a:rPr b="0" lang="en-GB" sz="1600" spc="-1" strike="noStrike">
                <a:solidFill>
                  <a:srgbClr val="2b3180"/>
                </a:solidFill>
                <a:latin typeface="Arial"/>
                <a:ea typeface="Arial"/>
              </a:rPr>
              <a:t>If the trading reserve meets certain criteria, the cell is still alive,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1384200" indent="-342720">
              <a:lnSpc>
                <a:spcPct val="100000"/>
              </a:lnSpc>
              <a:spcBef>
                <a:spcPts val="320"/>
              </a:spcBef>
              <a:buClr>
                <a:srgbClr val="4f5960"/>
              </a:buClr>
              <a:buFont typeface="Arial"/>
              <a:buAutoNum type="arabicPeriod"/>
            </a:pPr>
            <a:r>
              <a:rPr b="0" lang="en-GB" sz="1600" spc="-1" strike="noStrike">
                <a:solidFill>
                  <a:srgbClr val="2b3180"/>
                </a:solidFill>
                <a:latin typeface="Arial"/>
                <a:ea typeface="Arial"/>
              </a:rPr>
              <a:t>Otherwise the Cell dies, and any reserve left is recovered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1384200" indent="-342720">
              <a:lnSpc>
                <a:spcPct val="100000"/>
              </a:lnSpc>
              <a:spcBef>
                <a:spcPts val="320"/>
              </a:spcBef>
              <a:buClr>
                <a:srgbClr val="4f5960"/>
              </a:buClr>
              <a:buFont typeface="Arial"/>
              <a:buAutoNum type="arabicPeriod"/>
            </a:pPr>
            <a:r>
              <a:rPr b="0" lang="en-GB" sz="1600" spc="-1" strike="noStrike">
                <a:solidFill>
                  <a:srgbClr val="2b3180"/>
                </a:solidFill>
                <a:latin typeface="Arial"/>
                <a:ea typeface="Arial"/>
              </a:rPr>
              <a:t>If the reserve grows very large, a clone or split is made into 2 cells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spcBef>
                <a:spcPts val="360"/>
              </a:spcBef>
              <a:buClr>
                <a:srgbClr val="4f596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2b3180"/>
                </a:solidFill>
                <a:latin typeface="Arial"/>
                <a:ea typeface="Arial"/>
              </a:rPr>
              <a:t>Greater security is represented by trading well to create surplus, and therefore be longer able to stay alive and continue to be tapped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5716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GB" sz="1800" spc="-1" strike="noStrike">
                <a:solidFill>
                  <a:srgbClr val="2b3180"/>
                </a:solidFill>
                <a:latin typeface="Arial"/>
                <a:ea typeface="Arial"/>
              </a:rPr>
              <a:t>The above represent the overall Fitness Function for CondorGP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So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me 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furt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her 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fun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da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me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ntal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457200" y="1340640"/>
            <a:ext cx="4038120" cy="460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4f5960"/>
              </a:buClr>
              <a:buFont typeface="Arial"/>
              <a:buChar char="•"/>
            </a:pPr>
            <a:r>
              <a:rPr b="1" lang="en-GB" sz="2000" spc="-1" strike="noStrike">
                <a:solidFill>
                  <a:srgbClr val="2b3180"/>
                </a:solidFill>
                <a:latin typeface="Arial"/>
                <a:ea typeface="Arial"/>
              </a:rPr>
              <a:t>Objectivity</a:t>
            </a:r>
            <a:r>
              <a:rPr b="0" lang="en-GB" sz="2000" spc="-1" strike="noStrike">
                <a:solidFill>
                  <a:srgbClr val="2b3180"/>
                </a:solidFill>
                <a:latin typeface="Arial"/>
                <a:ea typeface="Arial"/>
              </a:rPr>
              <a:t> helps maintain a long-lasting trading system, avoiding the pitfalls of human emotion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4f5960"/>
              </a:buClr>
              <a:buFont typeface="Arial"/>
              <a:buChar char="•"/>
            </a:pPr>
            <a:r>
              <a:rPr b="1" lang="en-GB" sz="2000" spc="-1" strike="noStrike">
                <a:solidFill>
                  <a:srgbClr val="2b3180"/>
                </a:solidFill>
                <a:latin typeface="Arial"/>
                <a:ea typeface="Arial"/>
              </a:rPr>
              <a:t>Stability</a:t>
            </a:r>
            <a:r>
              <a:rPr b="0" lang="en-GB" sz="2000" spc="-1" strike="noStrike">
                <a:solidFill>
                  <a:srgbClr val="2b3180"/>
                </a:solidFill>
                <a:latin typeface="Arial"/>
                <a:ea typeface="Arial"/>
              </a:rPr>
              <a:t> is important, a low consistent income is more valuable than a single successful month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4f5960"/>
              </a:buClr>
              <a:buFont typeface="Arial"/>
              <a:buChar char="•"/>
            </a:pPr>
            <a:r>
              <a:rPr b="1" lang="en-GB" sz="2000" spc="-1" strike="noStrike">
                <a:solidFill>
                  <a:srgbClr val="2b3180"/>
                </a:solidFill>
                <a:latin typeface="Arial"/>
                <a:ea typeface="Arial"/>
              </a:rPr>
              <a:t>Diversity of approach </a:t>
            </a:r>
            <a:r>
              <a:rPr b="0" lang="en-GB" sz="2000" spc="-1" strike="noStrike">
                <a:solidFill>
                  <a:srgbClr val="2b3180"/>
                </a:solidFill>
                <a:latin typeface="Arial"/>
                <a:ea typeface="Arial"/>
              </a:rPr>
              <a:t>created will underpin the stability, and the longevity of the trading systems. Many different mini-systems will make up an overall.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TextShape 3"/>
          <p:cNvSpPr txBox="1"/>
          <p:nvPr/>
        </p:nvSpPr>
        <p:spPr>
          <a:xfrm>
            <a:off x="4648320" y="1340640"/>
            <a:ext cx="4038120" cy="460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4f5960"/>
              </a:buClr>
              <a:buFont typeface="Arial"/>
              <a:buChar char="•"/>
            </a:pPr>
            <a:r>
              <a:rPr b="1" lang="en-GB" sz="2000" spc="-1" strike="noStrike">
                <a:solidFill>
                  <a:srgbClr val="2b3180"/>
                </a:solidFill>
                <a:latin typeface="Arial"/>
                <a:ea typeface="Arial"/>
              </a:rPr>
              <a:t>Non-human decision-making </a:t>
            </a:r>
            <a:r>
              <a:rPr b="0" lang="en-GB" sz="2000" spc="-1" strike="noStrike">
                <a:solidFill>
                  <a:srgbClr val="2b3180"/>
                </a:solidFill>
                <a:latin typeface="Arial"/>
                <a:ea typeface="Arial"/>
              </a:rPr>
              <a:t>will help risk management to be built into the way the trading systems, rather than be an optional extra or after-thought.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4f5960"/>
              </a:buClr>
              <a:buFont typeface="Arial"/>
              <a:buChar char="•"/>
            </a:pPr>
            <a:r>
              <a:rPr b="1" lang="en-GB" sz="2000" spc="-1" strike="noStrike">
                <a:solidFill>
                  <a:srgbClr val="2b3180"/>
                </a:solidFill>
                <a:latin typeface="Arial"/>
                <a:ea typeface="Arial"/>
              </a:rPr>
              <a:t>Poor fitness means death </a:t>
            </a:r>
            <a:r>
              <a:rPr b="0" lang="en-GB" sz="2000" spc="-1" strike="noStrike">
                <a:solidFill>
                  <a:srgbClr val="2b3180"/>
                </a:solidFill>
                <a:latin typeface="Arial"/>
                <a:ea typeface="Arial"/>
              </a:rPr>
              <a:t>so that without risk effectively managed, the Living Cells will die off relatively quickly. This is a clear Fitness incentive to stay alive, in the same way that life seeks to adapt and remain alive.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Part One 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– Design </a:t>
            </a:r>
            <a:r>
              <a:rPr b="1" lang="en-GB" sz="2400" spc="-1" strike="noStrike">
                <a:solidFill>
                  <a:srgbClr val="2b3180"/>
                </a:solidFill>
                <a:latin typeface="Arial"/>
                <a:ea typeface="Arial"/>
              </a:rPr>
              <a:t>Outline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107640" y="1044360"/>
            <a:ext cx="3984480" cy="4176000"/>
          </a:xfrm>
          <a:prstGeom prst="ellipse">
            <a:avLst/>
          </a:prstGeom>
          <a:solidFill>
            <a:srgbClr val="ab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TextShape 2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160" spc="-1" strike="noStrike">
                <a:solidFill>
                  <a:srgbClr val="2b3180"/>
                </a:solidFill>
                <a:latin typeface="Arial"/>
                <a:ea typeface="Arial"/>
              </a:rPr>
              <a:t>Desig</a:t>
            </a:r>
            <a:r>
              <a:rPr b="1" lang="en-GB" sz="2160" spc="-1" strike="noStrike">
                <a:solidFill>
                  <a:srgbClr val="2b3180"/>
                </a:solidFill>
                <a:latin typeface="Arial"/>
                <a:ea typeface="Arial"/>
              </a:rPr>
              <a:t>n </a:t>
            </a:r>
            <a:r>
              <a:rPr b="1" lang="en-GB" sz="2160" spc="-1" strike="noStrike">
                <a:solidFill>
                  <a:srgbClr val="2b3180"/>
                </a:solidFill>
                <a:latin typeface="Arial"/>
                <a:ea typeface="Arial"/>
              </a:rPr>
              <a:t>Outlin</a:t>
            </a:r>
            <a:r>
              <a:rPr b="1" lang="en-GB" sz="2160" spc="-1" strike="noStrike">
                <a:solidFill>
                  <a:srgbClr val="2b3180"/>
                </a:solidFill>
                <a:latin typeface="Arial"/>
                <a:ea typeface="Arial"/>
              </a:rPr>
              <a:t>e: </a:t>
            </a:r>
            <a:br/>
            <a:r>
              <a:rPr b="1" lang="en-GB" sz="2160" spc="-1" strike="noStrike">
                <a:solidFill>
                  <a:srgbClr val="ff0000"/>
                </a:solidFill>
                <a:latin typeface="Arial"/>
                <a:ea typeface="Arial"/>
              </a:rPr>
              <a:t>Core </a:t>
            </a:r>
            <a:r>
              <a:rPr b="1" lang="en-GB" sz="2160" spc="-1" strike="noStrike">
                <a:solidFill>
                  <a:srgbClr val="ff0000"/>
                </a:solidFill>
                <a:latin typeface="Arial"/>
                <a:ea typeface="Arial"/>
              </a:rPr>
              <a:t>Eleme</a:t>
            </a:r>
            <a:r>
              <a:rPr b="1" lang="en-GB" sz="2160" spc="-1" strike="noStrike">
                <a:solidFill>
                  <a:srgbClr val="ff0000"/>
                </a:solidFill>
                <a:latin typeface="Arial"/>
                <a:ea typeface="Arial"/>
              </a:rPr>
              <a:t>nts - </a:t>
            </a:r>
            <a:r>
              <a:rPr b="1" lang="en-GB" sz="2160" spc="-1" strike="noStrike">
                <a:solidFill>
                  <a:srgbClr val="ff0000"/>
                </a:solidFill>
                <a:latin typeface="Arial"/>
                <a:ea typeface="Arial"/>
              </a:rPr>
              <a:t>Geneti</a:t>
            </a:r>
            <a:r>
              <a:rPr b="1" lang="en-GB" sz="2160" spc="-1" strike="noStrike">
                <a:solidFill>
                  <a:srgbClr val="ff0000"/>
                </a:solidFill>
                <a:latin typeface="Arial"/>
                <a:ea typeface="Arial"/>
              </a:rPr>
              <a:t>c </a:t>
            </a:r>
            <a:r>
              <a:rPr b="1" lang="en-GB" sz="2160" spc="-1" strike="noStrike">
                <a:solidFill>
                  <a:srgbClr val="ff0000"/>
                </a:solidFill>
                <a:latin typeface="Arial"/>
                <a:ea typeface="Arial"/>
              </a:rPr>
              <a:t>Progra</a:t>
            </a:r>
            <a:r>
              <a:rPr b="1" lang="en-GB" sz="2160" spc="-1" strike="noStrike">
                <a:solidFill>
                  <a:srgbClr val="ff0000"/>
                </a:solidFill>
                <a:latin typeface="Arial"/>
                <a:ea typeface="Arial"/>
              </a:rPr>
              <a:t>mming </a:t>
            </a:r>
            <a:r>
              <a:rPr b="1" lang="en-GB" sz="2160" spc="-1" strike="noStrike">
                <a:solidFill>
                  <a:srgbClr val="ff0000"/>
                </a:solidFill>
                <a:latin typeface="Arial"/>
                <a:ea typeface="Arial"/>
              </a:rPr>
              <a:t>and </a:t>
            </a:r>
            <a:r>
              <a:rPr b="1" lang="en-GB" sz="2160" spc="-1" strike="noStrike">
                <a:solidFill>
                  <a:srgbClr val="ff0000"/>
                </a:solidFill>
                <a:latin typeface="Arial"/>
                <a:ea typeface="Arial"/>
              </a:rPr>
              <a:t>Tradin</a:t>
            </a:r>
            <a:r>
              <a:rPr b="1" lang="en-GB" sz="2160" spc="-1" strike="noStrike">
                <a:solidFill>
                  <a:srgbClr val="ff0000"/>
                </a:solidFill>
                <a:latin typeface="Arial"/>
                <a:ea typeface="Arial"/>
              </a:rPr>
              <a:t>g</a:t>
            </a:r>
            <a:endParaRPr b="0" lang="en-GB" sz="216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5" name="Group 3"/>
          <p:cNvGrpSpPr/>
          <p:nvPr/>
        </p:nvGrpSpPr>
        <p:grpSpPr>
          <a:xfrm>
            <a:off x="467640" y="2003760"/>
            <a:ext cx="958680" cy="2401200"/>
            <a:chOff x="467640" y="2003760"/>
            <a:chExt cx="958680" cy="2401200"/>
          </a:xfrm>
        </p:grpSpPr>
        <p:grpSp>
          <p:nvGrpSpPr>
            <p:cNvPr id="266" name="Group 4"/>
            <p:cNvGrpSpPr/>
            <p:nvPr/>
          </p:nvGrpSpPr>
          <p:grpSpPr>
            <a:xfrm>
              <a:off x="467640" y="2052360"/>
              <a:ext cx="633600" cy="2280240"/>
              <a:chOff x="467640" y="2052360"/>
              <a:chExt cx="633600" cy="2280240"/>
            </a:xfrm>
          </p:grpSpPr>
          <p:grpSp>
            <p:nvGrpSpPr>
              <p:cNvPr id="267" name="Group 5"/>
              <p:cNvGrpSpPr/>
              <p:nvPr/>
            </p:nvGrpSpPr>
            <p:grpSpPr>
              <a:xfrm>
                <a:off x="467640" y="2052360"/>
                <a:ext cx="615960" cy="632520"/>
                <a:chOff x="467640" y="2052360"/>
                <a:chExt cx="615960" cy="632520"/>
              </a:xfrm>
            </p:grpSpPr>
            <p:sp>
              <p:nvSpPr>
                <p:cNvPr id="268" name="CustomShape 6"/>
                <p:cNvSpPr/>
                <p:nvPr/>
              </p:nvSpPr>
              <p:spPr>
                <a:xfrm>
                  <a:off x="467640" y="205236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2b318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9" name="CustomShape 7"/>
                <p:cNvSpPr/>
                <p:nvPr/>
              </p:nvSpPr>
              <p:spPr>
                <a:xfrm>
                  <a:off x="573120" y="215820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2b318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0" name="CustomShape 8"/>
                <p:cNvSpPr/>
                <p:nvPr/>
              </p:nvSpPr>
              <p:spPr>
                <a:xfrm>
                  <a:off x="678960" y="226368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2b318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1" name="CustomShape 9"/>
                <p:cNvSpPr/>
                <p:nvPr/>
              </p:nvSpPr>
              <p:spPr>
                <a:xfrm>
                  <a:off x="784440" y="236952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2b318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72" name="Group 10"/>
              <p:cNvGrpSpPr/>
              <p:nvPr/>
            </p:nvGrpSpPr>
            <p:grpSpPr>
              <a:xfrm>
                <a:off x="467640" y="2601720"/>
                <a:ext cx="615960" cy="632520"/>
                <a:chOff x="467640" y="2601720"/>
                <a:chExt cx="615960" cy="632520"/>
              </a:xfrm>
            </p:grpSpPr>
            <p:sp>
              <p:nvSpPr>
                <p:cNvPr id="273" name="CustomShape 11"/>
                <p:cNvSpPr/>
                <p:nvPr/>
              </p:nvSpPr>
              <p:spPr>
                <a:xfrm>
                  <a:off x="467640" y="260172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4" name="CustomShape 12"/>
                <p:cNvSpPr/>
                <p:nvPr/>
              </p:nvSpPr>
              <p:spPr>
                <a:xfrm>
                  <a:off x="573120" y="270756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5" name="CustomShape 13"/>
                <p:cNvSpPr/>
                <p:nvPr/>
              </p:nvSpPr>
              <p:spPr>
                <a:xfrm>
                  <a:off x="678960" y="281304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6" name="CustomShape 14"/>
                <p:cNvSpPr/>
                <p:nvPr/>
              </p:nvSpPr>
              <p:spPr>
                <a:xfrm>
                  <a:off x="784440" y="291888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77" name="Group 15"/>
              <p:cNvGrpSpPr/>
              <p:nvPr/>
            </p:nvGrpSpPr>
            <p:grpSpPr>
              <a:xfrm>
                <a:off x="484920" y="3151080"/>
                <a:ext cx="616320" cy="632520"/>
                <a:chOff x="484920" y="3151080"/>
                <a:chExt cx="616320" cy="632520"/>
              </a:xfrm>
            </p:grpSpPr>
            <p:sp>
              <p:nvSpPr>
                <p:cNvPr id="278" name="CustomShape 16"/>
                <p:cNvSpPr/>
                <p:nvPr/>
              </p:nvSpPr>
              <p:spPr>
                <a:xfrm>
                  <a:off x="484920" y="315108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9" name="CustomShape 17"/>
                <p:cNvSpPr/>
                <p:nvPr/>
              </p:nvSpPr>
              <p:spPr>
                <a:xfrm>
                  <a:off x="590760" y="325656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0" name="CustomShape 18"/>
                <p:cNvSpPr/>
                <p:nvPr/>
              </p:nvSpPr>
              <p:spPr>
                <a:xfrm>
                  <a:off x="696240" y="336240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1" name="CustomShape 19"/>
                <p:cNvSpPr/>
                <p:nvPr/>
              </p:nvSpPr>
              <p:spPr>
                <a:xfrm>
                  <a:off x="802080" y="346824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82" name="Group 20"/>
              <p:cNvGrpSpPr/>
              <p:nvPr/>
            </p:nvGrpSpPr>
            <p:grpSpPr>
              <a:xfrm>
                <a:off x="467640" y="3700440"/>
                <a:ext cx="615960" cy="632160"/>
                <a:chOff x="467640" y="3700440"/>
                <a:chExt cx="615960" cy="632160"/>
              </a:xfrm>
            </p:grpSpPr>
            <p:sp>
              <p:nvSpPr>
                <p:cNvPr id="283" name="CustomShape 21"/>
                <p:cNvSpPr/>
                <p:nvPr/>
              </p:nvSpPr>
              <p:spPr>
                <a:xfrm>
                  <a:off x="467640" y="370044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93d7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4" name="CustomShape 22"/>
                <p:cNvSpPr/>
                <p:nvPr/>
              </p:nvSpPr>
              <p:spPr>
                <a:xfrm>
                  <a:off x="573120" y="380592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93d7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5" name="CustomShape 23"/>
                <p:cNvSpPr/>
                <p:nvPr/>
              </p:nvSpPr>
              <p:spPr>
                <a:xfrm>
                  <a:off x="678960" y="391176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93d7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6" name="CustomShape 24"/>
                <p:cNvSpPr/>
                <p:nvPr/>
              </p:nvSpPr>
              <p:spPr>
                <a:xfrm>
                  <a:off x="784440" y="4017240"/>
                  <a:ext cx="299160" cy="31536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93d7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287" name="CustomShape 25"/>
            <p:cNvSpPr/>
            <p:nvPr/>
          </p:nvSpPr>
          <p:spPr>
            <a:xfrm flipH="1">
              <a:off x="995760" y="2003760"/>
              <a:ext cx="430560" cy="24012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5724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8" name="Group 26"/>
          <p:cNvGrpSpPr/>
          <p:nvPr/>
        </p:nvGrpSpPr>
        <p:grpSpPr>
          <a:xfrm>
            <a:off x="2988000" y="2148840"/>
            <a:ext cx="576000" cy="1991880"/>
            <a:chOff x="2988000" y="2148840"/>
            <a:chExt cx="576000" cy="1991880"/>
          </a:xfrm>
        </p:grpSpPr>
        <p:sp>
          <p:nvSpPr>
            <p:cNvPr id="289" name="CustomShape 27"/>
            <p:cNvSpPr/>
            <p:nvPr/>
          </p:nvSpPr>
          <p:spPr>
            <a:xfrm>
              <a:off x="2988000" y="2148840"/>
              <a:ext cx="575640" cy="5270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28"/>
            <p:cNvSpPr/>
            <p:nvPr/>
          </p:nvSpPr>
          <p:spPr>
            <a:xfrm rot="10800000">
              <a:off x="2988360" y="3613680"/>
              <a:ext cx="575640" cy="5270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1" name="Group 29"/>
          <p:cNvGrpSpPr/>
          <p:nvPr/>
        </p:nvGrpSpPr>
        <p:grpSpPr>
          <a:xfrm>
            <a:off x="3669480" y="1548360"/>
            <a:ext cx="5063400" cy="3456000"/>
            <a:chOff x="3669480" y="1548360"/>
            <a:chExt cx="5063400" cy="3456000"/>
          </a:xfrm>
        </p:grpSpPr>
        <p:sp>
          <p:nvSpPr>
            <p:cNvPr id="292" name="CustomShape 30"/>
            <p:cNvSpPr/>
            <p:nvPr/>
          </p:nvSpPr>
          <p:spPr>
            <a:xfrm>
              <a:off x="6594480" y="1548360"/>
              <a:ext cx="2138400" cy="3456000"/>
            </a:xfrm>
            <a:prstGeom prst="roundRect">
              <a:avLst>
                <a:gd name="adj" fmla="val 3439"/>
              </a:avLst>
            </a:prstGeom>
            <a:noFill/>
            <a:ln w="57240">
              <a:solidFill>
                <a:schemeClr val="dk2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31"/>
            <p:cNvSpPr/>
            <p:nvPr/>
          </p:nvSpPr>
          <p:spPr>
            <a:xfrm>
              <a:off x="6635520" y="1595880"/>
              <a:ext cx="1982880" cy="3323520"/>
            </a:xfrm>
            <a:prstGeom prst="roundRect">
              <a:avLst>
                <a:gd name="adj" fmla="val 3439"/>
              </a:avLst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4" name="Group 32"/>
            <p:cNvGrpSpPr/>
            <p:nvPr/>
          </p:nvGrpSpPr>
          <p:grpSpPr>
            <a:xfrm>
              <a:off x="3669480" y="2243160"/>
              <a:ext cx="3168360" cy="1897200"/>
              <a:chOff x="3669480" y="2243160"/>
              <a:chExt cx="3168360" cy="1897200"/>
            </a:xfrm>
          </p:grpSpPr>
          <p:sp>
            <p:nvSpPr>
              <p:cNvPr id="295" name="CustomShape 33"/>
              <p:cNvSpPr/>
              <p:nvPr/>
            </p:nvSpPr>
            <p:spPr>
              <a:xfrm>
                <a:off x="3669480" y="2243160"/>
                <a:ext cx="3168360" cy="1897200"/>
              </a:xfrm>
              <a:prstGeom prst="roundRect">
                <a:avLst>
                  <a:gd name="adj" fmla="val 3439"/>
                </a:avLst>
              </a:prstGeom>
              <a:solidFill>
                <a:schemeClr val="lt1"/>
              </a:solidFill>
              <a:ln w="57240">
                <a:solidFill>
                  <a:schemeClr val="dk2"/>
                </a:solidFill>
                <a:prstDash val="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96" name="Shape 123" descr=""/>
              <p:cNvPicPr/>
              <p:nvPr/>
            </p:nvPicPr>
            <p:blipFill>
              <a:blip r:embed="rId1"/>
              <a:stretch/>
            </p:blipFill>
            <p:spPr>
              <a:xfrm>
                <a:off x="3813480" y="2370600"/>
                <a:ext cx="2808000" cy="164268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97" name="Group 34"/>
            <p:cNvGrpSpPr/>
            <p:nvPr/>
          </p:nvGrpSpPr>
          <p:grpSpPr>
            <a:xfrm>
              <a:off x="6663600" y="1618560"/>
              <a:ext cx="1982880" cy="3323520"/>
              <a:chOff x="6663600" y="1618560"/>
              <a:chExt cx="1982880" cy="3323520"/>
            </a:xfrm>
          </p:grpSpPr>
          <p:sp>
            <p:nvSpPr>
              <p:cNvPr id="298" name="CustomShape 35"/>
              <p:cNvSpPr/>
              <p:nvPr/>
            </p:nvSpPr>
            <p:spPr>
              <a:xfrm>
                <a:off x="6663600" y="1618560"/>
                <a:ext cx="1982880" cy="3323520"/>
              </a:xfrm>
              <a:prstGeom prst="roundRect">
                <a:avLst>
                  <a:gd name="adj" fmla="val 3439"/>
                </a:avLst>
              </a:prstGeom>
              <a:solidFill>
                <a:srgbClr val="6ca84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99" name="Shape 126" descr=""/>
              <p:cNvPicPr/>
              <p:nvPr/>
            </p:nvPicPr>
            <p:blipFill>
              <a:blip r:embed="rId2"/>
              <a:stretch/>
            </p:blipFill>
            <p:spPr>
              <a:xfrm>
                <a:off x="6809040" y="1758960"/>
                <a:ext cx="1692360" cy="16671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00" name="Shape 127" descr=""/>
              <p:cNvPicPr/>
              <p:nvPr/>
            </p:nvPicPr>
            <p:blipFill>
              <a:blip r:embed="rId3"/>
              <a:stretch/>
            </p:blipFill>
            <p:spPr>
              <a:xfrm>
                <a:off x="6809040" y="3553560"/>
                <a:ext cx="1692360" cy="125784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301" name="Group 36"/>
          <p:cNvGrpSpPr/>
          <p:nvPr/>
        </p:nvGrpSpPr>
        <p:grpSpPr>
          <a:xfrm>
            <a:off x="1356120" y="2016360"/>
            <a:ext cx="1764360" cy="2375640"/>
            <a:chOff x="1356120" y="2016360"/>
            <a:chExt cx="1764360" cy="2375640"/>
          </a:xfrm>
        </p:grpSpPr>
        <p:grpSp>
          <p:nvGrpSpPr>
            <p:cNvPr id="302" name="Group 37"/>
            <p:cNvGrpSpPr/>
            <p:nvPr/>
          </p:nvGrpSpPr>
          <p:grpSpPr>
            <a:xfrm>
              <a:off x="1356120" y="2016360"/>
              <a:ext cx="1764360" cy="2375640"/>
              <a:chOff x="1356120" y="2016360"/>
              <a:chExt cx="1764360" cy="2375640"/>
            </a:xfrm>
          </p:grpSpPr>
          <p:grpSp>
            <p:nvGrpSpPr>
              <p:cNvPr id="303" name="Group 38"/>
              <p:cNvGrpSpPr/>
              <p:nvPr/>
            </p:nvGrpSpPr>
            <p:grpSpPr>
              <a:xfrm>
                <a:off x="1356120" y="2016360"/>
                <a:ext cx="1764360" cy="2375640"/>
                <a:chOff x="1356120" y="2016360"/>
                <a:chExt cx="1764360" cy="2375640"/>
              </a:xfrm>
            </p:grpSpPr>
            <p:sp>
              <p:nvSpPr>
                <p:cNvPr id="304" name="CustomShape 39"/>
                <p:cNvSpPr/>
                <p:nvPr/>
              </p:nvSpPr>
              <p:spPr>
                <a:xfrm>
                  <a:off x="1356120" y="3116160"/>
                  <a:ext cx="1764000" cy="127584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5" name="CustomShape 40"/>
                <p:cNvSpPr/>
                <p:nvPr/>
              </p:nvSpPr>
              <p:spPr>
                <a:xfrm rot="10800000">
                  <a:off x="1356480" y="2016000"/>
                  <a:ext cx="1764000" cy="127584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06" name="CustomShape 41"/>
              <p:cNvSpPr/>
              <p:nvPr/>
            </p:nvSpPr>
            <p:spPr>
              <a:xfrm>
                <a:off x="1716480" y="2096280"/>
                <a:ext cx="1187640" cy="369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222221"/>
                    </a:solidFill>
                    <a:latin typeface="Calibri"/>
                    <a:ea typeface="Calibri"/>
                  </a:rPr>
                  <a:t>Evolution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307" name="CustomShape 42"/>
              <p:cNvSpPr/>
              <p:nvPr/>
            </p:nvSpPr>
            <p:spPr>
              <a:xfrm>
                <a:off x="1824120" y="3962160"/>
                <a:ext cx="1187640" cy="369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222221"/>
                    </a:solidFill>
                    <a:latin typeface="Calibri"/>
                    <a:ea typeface="Calibri"/>
                  </a:rPr>
                  <a:t>Fitness</a:t>
                </a:r>
                <a:endParaRPr b="0" lang="en-GB" sz="1800" spc="-1" strike="noStrike">
                  <a:latin typeface="Arial"/>
                </a:endParaRPr>
              </a:p>
            </p:txBody>
          </p:sp>
        </p:grpSp>
        <p:grpSp>
          <p:nvGrpSpPr>
            <p:cNvPr id="308" name="Group 43"/>
            <p:cNvGrpSpPr/>
            <p:nvPr/>
          </p:nvGrpSpPr>
          <p:grpSpPr>
            <a:xfrm>
              <a:off x="1576800" y="2490840"/>
              <a:ext cx="1288440" cy="1399320"/>
              <a:chOff x="1576800" y="2490840"/>
              <a:chExt cx="1288440" cy="1399320"/>
            </a:xfrm>
          </p:grpSpPr>
          <p:pic>
            <p:nvPicPr>
              <p:cNvPr id="309" name="Shape 136" descr=""/>
              <p:cNvPicPr/>
              <p:nvPr/>
            </p:nvPicPr>
            <p:blipFill>
              <a:blip r:embed="rId4"/>
              <a:stretch/>
            </p:blipFill>
            <p:spPr>
              <a:xfrm>
                <a:off x="1576800" y="2490840"/>
                <a:ext cx="1288440" cy="1399320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310" name="Group 44"/>
              <p:cNvGrpSpPr/>
              <p:nvPr/>
            </p:nvGrpSpPr>
            <p:grpSpPr>
              <a:xfrm>
                <a:off x="1927080" y="2611440"/>
                <a:ext cx="701280" cy="1199880"/>
                <a:chOff x="1927080" y="2611440"/>
                <a:chExt cx="701280" cy="1199880"/>
              </a:xfrm>
            </p:grpSpPr>
            <p:sp>
              <p:nvSpPr>
                <p:cNvPr id="311" name="CustomShape 45"/>
                <p:cNvSpPr/>
                <p:nvPr/>
              </p:nvSpPr>
              <p:spPr>
                <a:xfrm rot="20833200">
                  <a:off x="1945800" y="2681640"/>
                  <a:ext cx="663480" cy="244800"/>
                </a:xfrm>
                <a:prstGeom prst="rightArrow">
                  <a:avLst>
                    <a:gd name="adj1" fmla="val 50000"/>
                    <a:gd name="adj2" fmla="val 131381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2" name="CustomShape 46"/>
                <p:cNvSpPr/>
                <p:nvPr/>
              </p:nvSpPr>
              <p:spPr>
                <a:xfrm rot="20833200">
                  <a:off x="1945800" y="3085920"/>
                  <a:ext cx="663480" cy="244800"/>
                </a:xfrm>
                <a:prstGeom prst="rightArrow">
                  <a:avLst>
                    <a:gd name="adj1" fmla="val 50000"/>
                    <a:gd name="adj2" fmla="val 131381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3" name="CustomShape 47"/>
                <p:cNvSpPr/>
                <p:nvPr/>
              </p:nvSpPr>
              <p:spPr>
                <a:xfrm rot="20833200">
                  <a:off x="1945800" y="3495960"/>
                  <a:ext cx="663480" cy="244800"/>
                </a:xfrm>
                <a:prstGeom prst="rightArrow">
                  <a:avLst>
                    <a:gd name="adj1" fmla="val 50000"/>
                    <a:gd name="adj2" fmla="val 131381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314" name="CustomShape 48"/>
          <p:cNvSpPr/>
          <p:nvPr/>
        </p:nvSpPr>
        <p:spPr>
          <a:xfrm>
            <a:off x="401040" y="5329440"/>
            <a:ext cx="3424320" cy="741240"/>
          </a:xfrm>
          <a:prstGeom prst="ellipse">
            <a:avLst/>
          </a:prstGeom>
          <a:solidFill>
            <a:srgbClr val="ab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222221"/>
                </a:solidFill>
                <a:latin typeface="Calibri"/>
                <a:ea typeface="Calibri"/>
              </a:rPr>
              <a:t>Genetic Programming (GP)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15" name="CustomShape 49"/>
          <p:cNvSpPr/>
          <p:nvPr/>
        </p:nvSpPr>
        <p:spPr>
          <a:xfrm>
            <a:off x="4092480" y="5329440"/>
            <a:ext cx="4640760" cy="660600"/>
          </a:xfrm>
          <a:prstGeom prst="roundRect">
            <a:avLst>
              <a:gd name="adj" fmla="val 3439"/>
            </a:avLst>
          </a:prstGeom>
          <a:solidFill>
            <a:schemeClr val="lt1"/>
          </a:solidFill>
          <a:ln w="57240">
            <a:solidFill>
              <a:schemeClr val="dk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222221"/>
                </a:solidFill>
                <a:latin typeface="Calibri"/>
                <a:ea typeface="Calibri"/>
              </a:rPr>
              <a:t>Trading analysis 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222221"/>
                </a:solidFill>
                <a:latin typeface="Calibri"/>
                <a:ea typeface="Calibri"/>
              </a:rPr>
              <a:t>(will later provide market access)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2221"/>
      </a:dk2>
      <a:lt2>
        <a:srgbClr val="ffffff"/>
      </a:lt2>
      <a:accent1>
        <a:srgbClr val="2dabaa"/>
      </a:accent1>
      <a:accent2>
        <a:srgbClr val="b5bbb4"/>
      </a:accent2>
      <a:accent3>
        <a:srgbClr val="abdddd"/>
      </a:accent3>
      <a:accent4>
        <a:srgbClr val="b7b7b7"/>
      </a:accent4>
      <a:accent5>
        <a:srgbClr val="92b95f"/>
      </a:accent5>
      <a:accent6>
        <a:srgbClr val="d7891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2221"/>
      </a:dk2>
      <a:lt2>
        <a:srgbClr val="ffffff"/>
      </a:lt2>
      <a:accent1>
        <a:srgbClr val="2dabaa"/>
      </a:accent1>
      <a:accent2>
        <a:srgbClr val="b5bbb4"/>
      </a:accent2>
      <a:accent3>
        <a:srgbClr val="abdddd"/>
      </a:accent3>
      <a:accent4>
        <a:srgbClr val="b7b7b7"/>
      </a:accent4>
      <a:accent5>
        <a:srgbClr val="92b95f"/>
      </a:accent5>
      <a:accent6>
        <a:srgbClr val="d7891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2221"/>
      </a:dk2>
      <a:lt2>
        <a:srgbClr val="ffffff"/>
      </a:lt2>
      <a:accent1>
        <a:srgbClr val="2dabaa"/>
      </a:accent1>
      <a:accent2>
        <a:srgbClr val="b5bbb4"/>
      </a:accent2>
      <a:accent3>
        <a:srgbClr val="abdddd"/>
      </a:accent3>
      <a:accent4>
        <a:srgbClr val="b7b7b7"/>
      </a:accent4>
      <a:accent5>
        <a:srgbClr val="92b95f"/>
      </a:accent5>
      <a:accent6>
        <a:srgbClr val="d7891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2221"/>
      </a:dk2>
      <a:lt2>
        <a:srgbClr val="ffffff"/>
      </a:lt2>
      <a:accent1>
        <a:srgbClr val="2dabaa"/>
      </a:accent1>
      <a:accent2>
        <a:srgbClr val="b5bbb4"/>
      </a:accent2>
      <a:accent3>
        <a:srgbClr val="abdddd"/>
      </a:accent3>
      <a:accent4>
        <a:srgbClr val="b7b7b7"/>
      </a:accent4>
      <a:accent5>
        <a:srgbClr val="92b95f"/>
      </a:accent5>
      <a:accent6>
        <a:srgbClr val="d7891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2221"/>
      </a:dk2>
      <a:lt2>
        <a:srgbClr val="ffffff"/>
      </a:lt2>
      <a:accent1>
        <a:srgbClr val="2dabaa"/>
      </a:accent1>
      <a:accent2>
        <a:srgbClr val="b5bbb4"/>
      </a:accent2>
      <a:accent3>
        <a:srgbClr val="abdddd"/>
      </a:accent3>
      <a:accent4>
        <a:srgbClr val="b7b7b7"/>
      </a:accent4>
      <a:accent5>
        <a:srgbClr val="92b95f"/>
      </a:accent5>
      <a:accent6>
        <a:srgbClr val="d7891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2221"/>
      </a:dk2>
      <a:lt2>
        <a:srgbClr val="ffffff"/>
      </a:lt2>
      <a:accent1>
        <a:srgbClr val="2dabaa"/>
      </a:accent1>
      <a:accent2>
        <a:srgbClr val="b5bbb4"/>
      </a:accent2>
      <a:accent3>
        <a:srgbClr val="abdddd"/>
      </a:accent3>
      <a:accent4>
        <a:srgbClr val="b7b7b7"/>
      </a:accent4>
      <a:accent5>
        <a:srgbClr val="92b95f"/>
      </a:accent5>
      <a:accent6>
        <a:srgbClr val="d7891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Application>LibreOffice/6.4.7.2$Linux_X86_64 LibreOffice_project/40$Build-2</Application>
  <Words>2714</Words>
  <Paragraphs>511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hugh.harford</dc:creator>
  <dc:description/>
  <dc:language>en-GB</dc:language>
  <cp:lastModifiedBy>hugh.harford</cp:lastModifiedBy>
  <dcterms:modified xsi:type="dcterms:W3CDTF">2018-08-01T13:43:47Z</dcterms:modified>
  <cp:revision>34</cp:revision>
  <dc:subject/>
  <dc:title>THE DESIGN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27</vt:i4>
  </property>
</Properties>
</file>