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89" r:id="rId3"/>
    <p:sldId id="281" r:id="rId4"/>
    <p:sldId id="263" r:id="rId5"/>
    <p:sldId id="296" r:id="rId6"/>
    <p:sldId id="267" r:id="rId7"/>
    <p:sldId id="268" r:id="rId8"/>
    <p:sldId id="285" r:id="rId9"/>
    <p:sldId id="272" r:id="rId10"/>
    <p:sldId id="274" r:id="rId11"/>
    <p:sldId id="298" r:id="rId12"/>
    <p:sldId id="282" r:id="rId13"/>
    <p:sldId id="312" r:id="rId14"/>
    <p:sldId id="310" r:id="rId15"/>
    <p:sldId id="29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19.318"/>
    </inkml:context>
    <inkml:brush xml:id="br0">
      <inkml:brushProperty name="width" value="0.35" units="cm"/>
      <inkml:brushProperty name="height" value="0.35" units="cm"/>
    </inkml:brush>
  </inkml:definitions>
  <inkml:trace contextRef="#ctx0" brushRef="#br0">1 0 24575,'64'21'0,"-23"-8"0,7 19 0,-29-14 0,10 6 0,-4-4 0,1 9 0,3-3 0,-8 4 0,9 1 0,-9-1 0,4 0 0,1 7 0,-5-6 0,5 5 0,-7-7 0,-4-5 0,3 4 0,-4-9 0,1 4 0,1-5 0,-6-1 0,7 1 0,-7 0 0,7-1 0,-4 1 0,5 0 0,0 0 0,0-1 0,0 6 0,5-3 0,-3 8 0,4-3 0,-5-1 0,6 5 0,-6-10 0,5 5 0,-7-6 0,6-4 0,-4 3 0,9-2 0,4 10 0,-7-9 0,18 16 0,-10-9 0,8 16 0,-4-10 0,2 14 0,-7-15 0,6 10 0,-5 0 0,0 1 0,0 1 0,-5 2 0,-2-4 0,1 6 0,-5-8 0,12 21 0,-6-16 0,7 18 0,0-9 0,-1 2 0,-6-7 0,-2 3 0,1-10 0,1 6 0,1 0 0,-3-6 0,-6-3 0,-1-6 0,-3 0 0,2 0 0,-7 1 0,7-1 0,-7 0 0,2-5 0,1 4 0,-3-4 0,2 0 0,5 7 0,-8-12 0,7 7 0,-8-9 0,0 1 0,0 0 0,-1-5 0,1 4 0,-1-8 0,1 8 0,-1-8 0,1 7 0,-1-7 0,0 4 0,0-5 0,0 0 0,4 8 0,-3-6 0,7 6 0,-2-8 0,-1 1 0,4-4 0,-4 2 0,5-2 0,-1 0 0,1 3 0,-5-4 0,4 1 0,-8 2 0,4-2 0,-1-1 0,-3 3 0,3-2 0,1 3 0,0 0 0,0 1 0,4 0 0,-4-1 0,10 1 0,-4 0 0,4 1 0,-10-2 0,4 5 0,-4-4 0,5 4 0,-5-5 0,0 1 0,-1-1 0,-3 0 0,8 1 0,-8-1 0,3 1 0,0-5 0,-3 3 0,7-2 0,-7-1 0,3 3 0,-4-2 0,0-1 0,0 3 0,0-2 0,0-1 0,4 3 0,-3-2 0,3 0 0,-4-2 0,0 1 0,4-3 0,-7 6 0,2-30 0,-7 13 0,0-29 0,0 15 0,0-5 0,0 0 0,0-6 0,0 5 0,0-5 0,0 0 0,0 4 0,-4-10 0,3 5 0,-4-7 0,0 1 0,4 0 0,-4-1 0,1 1 0,2 0 0,-2 5 0,4-3 0,0 9 0,0-4 0,0 0 0,0 4 0,0 2 0,0 6 0,0 9 0,0 2 0,0 4 0,0 0 0,-4-4 0,-1-1 0,-3 1 0,-1-5 0,1 4 0,0-1 0,-1-2 0,1 7 0,-1-4 0,1 5 0,0 0 0,0 0 0,0-4 0,0 3 0,-1-8 0,5 8 0,-4-3 0,4 4 0,-1-4 0,-2 2 0,6-6 0,-6 7 0,2-8 0,1 8 0,-4-8 0,7 8 0,-7-3 0,7 4 0,-2 0 0,3-3 0,0 2 0,0-3 0,0 0 0,0 3 0,0-4 0,0 5 0,-4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1.071"/>
    </inkml:context>
    <inkml:brush xml:id="br0">
      <inkml:brushProperty name="width" value="0.35" units="cm"/>
      <inkml:brushProperty name="height" value="0.35" units="cm"/>
    </inkml:brush>
  </inkml:definitions>
  <inkml:trace contextRef="#ctx0" brushRef="#br0">1583 1 24575,'-29'0'0,"-2"0"0,1 0 0,-1 0 0,-16 0 0,14 0 0,-14 0 0,10 0 0,1 0 0,-11 0 0,8 0 0,-4 0 0,3 0 0,3 0 0,-5 0 0,5 0 0,2 0 0,0 0 0,-1 0 0,-6 0 0,5 0 0,-4 0 0,5 0 0,0 0 0,1 0 0,0 0 0,4 4 0,-4-3 0,0 8 0,4-7 0,-9 7 0,3-3 0,-5 0 0,-1 3 0,1-3 0,6 0 0,1 3 0,6-8 0,5 3 0,1-4 0,5 0 0,5 0 0,-3 0 0,3 0 0,0 0 0,1 0 0,4 0 0,0-3 0,-4 2 0,7-6 0,-2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5.318"/>
    </inkml:context>
    <inkml:brush xml:id="br0">
      <inkml:brushProperty name="width" value="0.35" units="cm"/>
      <inkml:brushProperty name="height" value="0.35" units="cm"/>
    </inkml:brush>
  </inkml:definitions>
  <inkml:trace contextRef="#ctx0" brushRef="#br0">273 2644 24575,'-21'42'0,"-11"-3"0,2 4 0,-2-15 0,-4-1 0,16-10 0,-14-2 0,15-5 0,-4-1 0,10-9 0,4-8 0,6-13 0,3-10 0,0-18 0,0 11 0,0-16 0,0 15 0,0-16 0,0 17 0,4-10 0,2 18 0,-1-5 0,4 11 0,1-10 0,1 3 0,8-6 0,-2-4 0,1 16 0,3-15 0,-1 9 0,0-6 0,1-3 0,-1 9 0,-4-4 0,2 6 0,-3 0 0,0 0 0,4-1 0,-9 6 0,7 2 0,-7 4 0,3 0 0,0 1 0,-3-1 0,6-8 0,-6 7 0,3-7 0,0 12 0,-3-3 0,2 4 0,-3-5 0,0 0 0,4 5 0,-3-4 0,2 7 0,1-6 0,-4 7 0,8-8 0,-8 4 0,8-1 0,-3-3 0,-1 3 0,4-3 0,-7-1 0,7 0 0,-8 5 0,4-4 0,-5 8 0,1-8 0,-5 8 0,4-3 0,-4 4 0,1-4 0,2 3 0,-3-4 0,1 1 0,2 3 0,-3-8 0,5 8 0,-5-7 0,3 7 0,-6-4 0,6 5 0,-6 0 0,6 0 0,-6-4 0,6 3 0,-6-3 0,7-1 0,-4 4 0,5-7 0,-4 2 0,3-3 0,-4-1 0,5 0 0,1-5 0,-1-1 0,0 0 0,1-4 0,-1 9 0,0-3 0,0 4 0,0 0 0,0 0 0,-1 1 0,1-1 0,0 0 0,0 1 0,0-1 0,0 0 0,3 0 0,-2 1 0,3-1 0,-4 5 0,3-4 0,-3 8 0,4-3 0,-5 4 0,0 0 0,0-5 0,0 4 0,0-3 0,0 4 0,0 0 0,0 0 0,0 0 0,0 0 0,4-4 0,-7 4 0,6-4 0,-6 0 0,-1 3 0,4-8 0,-7 4 0,7-5 0,-3 5 0,-1-4 0,4 8 0,-8-4 0,8 1 0,-7 3 0,6 0 0,-2-1 0,3 4 0,0-5 0,-4 3 0,4-5 0,-7 4 0,3-7 0,-1 7 0,-2-8 0,3 4 0,-1-1 0,-2 2 0,7 0 0,-7 3 0,6-4 0,-6 5 0,6 0 0,1 4 0,-3-3 0,6 2 0,-7-3 0,1 0 0,2 0 0,-3 0 0,1 0 0,-2-3 0,1 5 0,0-4 0,4 2 0,1-5 0,-1 0 0,-3 1 0,2-1 0,-2 4 0,3-3 0,1 0 0,-1 3 0,0 0 0,-4 2 0,4 2 0,-30 1 0,16 0 0,-26 4 0,19 0 0,-5 0 0,5 0 0,-4 0 0,-1 0 0,-1 0 0,-4 0 0,0 0 0,4 0 0,-4 0 0,6 0 0,-1 0 0,0 0 0,1 0 0,-1 0 0,0 0 0,5 0 0,-4 4 0,4-3 0,-5 3 0,5-4 0,-4 0 0,4 0 0,-1 4 0,-2-3 0,6 2 0,-6 1 0,7 1 0,-8 3 0,4 1 0,-1-4 0,-2 3 0,7-4 0,-8 5 0,8-5 0,-8 4 0,8-7 0,-3 7 0,0-7 0,3 2 0,-7 1 0,3-3 0,0 6 0,1-6 0,-1 6 0,4-6 0,-3 7 0,0-4 0,2 5 0,-6-5 0,7 3 0,-8-6 0,8 6 0,-3-6 0,-1 3 0,4-4 0,-3 0 0,4 0 0,0 0 0,-3 0 0,2 0 0,-7 0 0,7 0 0,-4 0 0,5 0 0,0 0 0,-3 0 0,2 0 0,-3 0 0,4 0 0,0 0 0,-3 0 0,2 0 0,-3 0 0,4 0 0,0 0 0,-3 0 0,2 0 0,-3 0 0,4 0 0,1 0 0,-5 3 0,3-2 0,-2 6 0,6-2 0,-2 3 0,3 0 0,-4-4 0,0 3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7.390"/>
    </inkml:context>
    <inkml:brush xml:id="br0">
      <inkml:brushProperty name="width" value="0.35" units="cm"/>
      <inkml:brushProperty name="height" value="0.35" units="cm"/>
    </inkml:brush>
  </inkml:definitions>
  <inkml:trace contextRef="#ctx0" brushRef="#br0">1 1 24575,'0'32'0,"0"0"0,0-2 0,0-1 0,0 0 0,0 0 0,0 6 0,0-4 0,0-2 0,4-1 0,-3-4 0,8 6 0,-8-1 0,3 0 0,-4-5 0,5 4 0,-4-4 0,3 0 0,-4-1 0,0-6 0,0 1 0,4 5 0,-3-4 0,4 4 0,-5-6 0,0 1 0,0 0 0,0-1 0,3-3 0,-2 2 0,3-6 0,-4 6 0,0-7 0,0 4 0,0-5 0,3 0 0,-2 7 0,3-5 0,-4 6 0,3-8 0,-2 5 0,3-4 0,-4 3 0,0-4 0,0 0 0,3 3 0,-2-2 0,3 3 0,-1-4 0,-2 0 0,6 0 0,-2 3 0,3-2 0,-4 3 0,4 0 0,-4-3 0,5 8 0,-1-8 0,1 8 0,-1-8 0,0 3 0,0-4 0,-3 0 0,2 0 0,-3 0 0,4 0 0,-3 0 0,-2 0 0,-3 3 0,0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1.428"/>
    </inkml:context>
    <inkml:brush xml:id="br0">
      <inkml:brushProperty name="width" value="0.35" units="cm"/>
      <inkml:brushProperty name="height" value="0.35" units="cm"/>
    </inkml:brush>
  </inkml:definitions>
  <inkml:trace contextRef="#ctx0" brushRef="#br0">1 514 24575,'45'0'0,"-3"0"0,-13 0 0,-5 0 0,4 0 0,2 0 0,13 0 0,8 0 0,-7 0 0,10 0 0,-21 0 0,21 5 0,-10-3 0,14 8 0,-1-4 0,0 6 0,0-1 0,-6 0 0,-2-5 0,-7 4 0,0-4 0,-5-1 0,-2 4 0,-6-7 0,0 6 0,6-7 0,-4 4 0,4-1 0,-6-3 0,6 3 0,-5 1 0,11-4 0,-4 3 0,5 1 0,0-4 0,-5 8 0,3-8 0,-3 8 0,-1-8 0,5 9 0,-4-9 0,-1 8 0,18-4 0,-15 1 0,11 2 0,-15-2 0,0-1 0,-5 4 0,5-8 0,0 8 0,-4-4 0,10 6 0,-11-2 0,5 2 0,-5-6 0,-1 4 0,0-4 0,0 0 0,0 4 0,-5-4 0,4 0 0,-9-1 0,9 1 0,-9-4 0,22 3 0,-14 0 0,10-3 0,-9 8 0,-4-8 0,0 7 0,4-7 0,-9 7 0,4-7 0,-6 3 0,1 0 0,0-3 0,0 3 0,-1-4 0,6 0 0,-4 0 0,4 4 0,0-3 0,-4 3 0,8-4 0,-8 0 0,9 4 0,-9-3 0,9 4 0,-9-2 0,9-2 0,-9 3 0,4 0 0,7 1 0,-9 0 0,10 3 0,-13-7 0,-1 7 0,1-3 0,0 0 0,0 3 0,-5-4 0,4 5 0,-4-1 0,0 1 0,4-4 0,-8 2 0,8-6 0,-4 6 0,0-2 0,0-1 0,-5 4 0,0-4 0,0 0 0,0 4 0,3-4 0,-2 0 0,3 4 0,-4-4 0,0 0 0,0 7 0,0-6 0,0 7 0,0-4 0,0 0 0,0 0 0,0 0 0,0 0 0,0 0 0,0 0 0,0 0 0,0-4 0,0 0 0,3-4 0,-2 0 0,3 0 0,-4 4 0,0 0 0,0 0 0,0 4 0,0-4 0,0 0 0,3 0 0,-2-4 0,3 3 0,-4-2 0,0 3 0,3-1 0,-2 2 0,3 3 0,-4-4 0,0 3 0,0-2 0,0-1 0,0 3 0,0-6 0,3 3 0,-6 3 0,2-2 0,-21-22 0,10 6 0,-14-20 0,14 19 0,-5-1 0,1 0 0,-1-5 0,0-5 0,0 4 0,-1-9 0,-3 9 0,3-8 0,-4 3 0,1-1 0,3-2 0,-3 8 0,3-9 0,-3 9 0,3-4 0,-3 5 0,4 1 0,0-1 0,1 0 0,-1 5 0,0-4 0,1 8 0,-4-8 0,2 4 0,-3-5 0,5 5 0,-1-4 0,1 4 0,-1-5 0,0 5 0,1 1 0,0-4 0,0 1 0,-1-2 0,1 1 0,-5 2 0,3-3 0,-2-1 0,3 0 0,0 1 0,4 3 0,-3-2 0,4 6 0,-5-2 0,5 0 0,0 3 0,1-4 0,2 1 0,-6 3 0,6-3 0,-7-1 0,7 4 0,-7-7 0,7 2 0,-2 1 0,-1-4 0,3 8 0,-7-3 0,7 0 0,-2 3 0,-1-4 0,3 5 0,-2 0 0,-1-4 0,3 3 0,-7-3 0,7-1 0,-6 0 0,6 0 0,-7-4 0,7 8 0,-6-4 0,6 5 0,-6 0 0,2-3 0,1 2 0,-3-2 0,2 3 0,1 0 0,-3 0 0,6 0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3.678"/>
    </inkml:context>
    <inkml:brush xml:id="br0">
      <inkml:brushProperty name="width" value="0.35" units="cm"/>
      <inkml:brushProperty name="height" value="0.35" units="cm"/>
    </inkml:brush>
  </inkml:definitions>
  <inkml:trace contextRef="#ctx0" brushRef="#br0">1093 0 24575,'-34'0'0,"4"0"0,12 0 0,-5 0 0,4 4 0,-4 1 0,6 0 0,-1 3 0,0-7 0,5 3 0,-4-4 0,4 0 0,-1 3 0,-2-2 0,2 3 0,1-4 0,-4 0 0,8 0 0,-3 0 0,0 0 0,3 0 0,-4 0 0,5 3 0,0-2 0,-3 6 0,2-6 0,1 6 0,1-2 0,-1 3 0,-1 0 0,-3-4 0,4 3 0,0-6 0,0 6 0,-3-6 0,2 3 0,-7 0 0,7-3 0,-3 3 0,4-1 0,0-2 0,0 6 0,-5-6 0,4 6 0,-3-2 0,4-1 0,0 3 0,-4-6 0,3 6 0,-4-2 0,5-1 0,-4 4 0,3-7 0,-3 6 0,-1-6 0,4 6 0,-3-6 0,0 3 0,3-4 0,-8 0 0,8 3 0,-8-2 0,8 3 0,-3-4 0,4 0 0,-4 3 0,2-2 0,-2 3 0,0 0 0,3-3 0,-4 3 0,5 0 0,0-3 0,0 6 0,-3-6 0,2 6 0,-3-6 0,4 2 0,1-3 0,-5 4 0,3 0 0,-2 1 0,3-2 0,0 1 0,-4-3 0,7 6 0,-10-3 0,10 4 0,-6 0 0,3 0 0,0 0 0,0-3 0,0 2 0,0-3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6/25/22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14</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6/25/22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6/25/22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6/25/22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6/25/22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7.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13" Type="http://schemas.openxmlformats.org/officeDocument/2006/relationships/customXml" Target="../ink/ink28.xml"/><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slide" Target="slide16.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customXml" Target="../ink/ink30.xml"/><Relationship Id="rId9" Type="http://schemas.openxmlformats.org/officeDocument/2006/relationships/customXml" Target="../ink/ink32.xml"/><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customXml" Target="../ink/ink10.xml"/><Relationship Id="rId26" Type="http://schemas.openxmlformats.org/officeDocument/2006/relationships/image" Target="../media/image19.png"/><Relationship Id="rId3" Type="http://schemas.openxmlformats.org/officeDocument/2006/relationships/image" Target="../media/image14.png"/><Relationship Id="rId21" Type="http://schemas.openxmlformats.org/officeDocument/2006/relationships/customXml" Target="../ink/ink13.xml"/><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image" Target="../media/image18.png"/><Relationship Id="rId32"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customXml" Target="../ink/ink11.xml"/><Relationship Id="rId31" Type="http://schemas.openxmlformats.org/officeDocument/2006/relationships/customXml" Target="../ink/ink18.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6.xml"/><Relationship Id="rId30"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Behavior Genetics Association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364731" y="2619451"/>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859787"/>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626349"/>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94295" y="3423707"/>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8888552" cy="9688122"/>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6" y="638979"/>
            <a:ext cx="8423455" cy="181256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80467D-EE33-F74B-8CF8-488AD6B94B10}"/>
              </a:ext>
            </a:extLst>
          </p:cNvPr>
          <p:cNvPicPr>
            <a:picLocks noChangeAspect="1"/>
          </p:cNvPicPr>
          <p:nvPr/>
        </p:nvPicPr>
        <p:blipFill>
          <a:blip r:embed="rId2"/>
          <a:stretch>
            <a:fillRect/>
          </a:stretch>
        </p:blipFill>
        <p:spPr>
          <a:xfrm>
            <a:off x="2076450" y="1778000"/>
            <a:ext cx="8039100" cy="3302000"/>
          </a:xfrm>
          <a:prstGeom prst="roundRect">
            <a:avLst>
              <a:gd name="adj" fmla="val 1921"/>
            </a:avLst>
          </a:prstGeom>
          <a:solidFill>
            <a:srgbClr val="FFFFFF">
              <a:shade val="85000"/>
            </a:srgbClr>
          </a:solidFill>
          <a:ln>
            <a:noFill/>
          </a:ln>
          <a:effectLst/>
        </p:spPr>
        <p:style>
          <a:lnRef idx="2">
            <a:schemeClr val="dk1"/>
          </a:lnRef>
          <a:fillRef idx="1">
            <a:schemeClr val="lt1"/>
          </a:fillRef>
          <a:effectRef idx="0">
            <a:schemeClr val="dk1"/>
          </a:effectRef>
          <a:fontRef idx="minor">
            <a:schemeClr val="dk1"/>
          </a:fontRef>
        </p:style>
      </p:pic>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3" action="ppaction://hlinksldjump"/>
              </a:rPr>
              <a:t>Robustness</a:t>
            </a:r>
            <a:endParaRPr lang="en-US"/>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7799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830855" y="1399142"/>
            <a:ext cx="10515600" cy="4990641"/>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SES.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meritocratic societies, genes affect SES. </a:t>
            </a:r>
          </a:p>
          <a:p>
            <a:pPr marL="457200" indent="-457200">
              <a:buFont typeface="Arial" panose="020B0604020202020204" pitchFamily="34" charset="0"/>
              <a:buChar char="•"/>
            </a:pPr>
            <a:r>
              <a:rPr lang="en-US"/>
              <a:t>Under socio-genetic assortative mating,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Size of g</a:t>
            </a:r>
            <a:r>
              <a:rPr lang="en-GB"/>
              <a:t>enes-SES</a:t>
            </a:r>
            <a:r>
              <a:rPr lang="en-US"/>
              <a:t> correlation is affected by economic institutions</a:t>
            </a:r>
            <a:r>
              <a:rPr lang="el-GR"/>
              <a:t>.</a:t>
            </a:r>
            <a:endParaRPr lang="en-US"/>
          </a:p>
        </p:txBody>
      </p:sp>
    </p:spTree>
    <p:extLst>
      <p:ext uri="{BB962C8B-B14F-4D97-AF65-F5344CB8AC3E}">
        <p14:creationId xmlns:p14="http://schemas.microsoft.com/office/powerpoint/2010/main" val="95630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21505" y="2766218"/>
            <a:ext cx="3697077" cy="1325563"/>
          </a:xfrm>
          <a:solidFill>
            <a:srgbClr val="000000">
              <a:alpha val="80000"/>
            </a:srgbClr>
          </a:solidFill>
        </p:spPr>
        <p:txBody>
          <a:bodyPr/>
          <a:lstStyle/>
          <a:p>
            <a:pPr algn="ctr"/>
            <a:r>
              <a:rPr lang="en-US"/>
              <a:t>Thank you!</a:t>
            </a:r>
          </a:p>
        </p:txBody>
      </p:sp>
    </p:spTree>
    <p:extLst>
      <p:ext uri="{BB962C8B-B14F-4D97-AF65-F5344CB8AC3E}">
        <p14:creationId xmlns:p14="http://schemas.microsoft.com/office/powerpoint/2010/main" val="13428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 - - - -). </a:t>
            </a:r>
          </a:p>
          <a:p>
            <a:r>
              <a:rPr lang="en-US" sz="2000"/>
              <a:t>Their children (○) are between them in expectation. </a:t>
            </a:r>
          </a:p>
          <a:p>
            <a:r>
              <a:rPr lang="en-US" sz="2000"/>
              <a:t>As a result, the children’s distribution is squashed along the attractiveness gradient.</a:t>
            </a:r>
          </a:p>
        </p:txBody>
      </p:sp>
      <p:sp>
        <p:nvSpPr>
          <p:cNvPr id="3" name="TextBox 2">
            <a:extLst>
              <a:ext uri="{FF2B5EF4-FFF2-40B4-BE49-F238E27FC236}">
                <a16:creationId xmlns:a16="http://schemas.microsoft.com/office/drawing/2014/main" id="{693B6B40-59BA-B2A6-8FB1-D4AC42C3D3F5}"/>
              </a:ext>
            </a:extLst>
          </p:cNvPr>
          <p:cNvSpPr txBox="1"/>
          <p:nvPr/>
        </p:nvSpPr>
        <p:spPr>
          <a:xfrm>
            <a:off x="1872867" y="2035621"/>
            <a:ext cx="980502" cy="369332"/>
          </a:xfrm>
          <a:prstGeom prst="rect">
            <a:avLst/>
          </a:prstGeom>
          <a:solidFill>
            <a:schemeClr val="tx1"/>
          </a:solidFill>
        </p:spPr>
        <p:txBody>
          <a:bodyPr wrap="square" rtlCol="0">
            <a:spAutoFit/>
          </a:bodyPr>
          <a:lstStyle/>
          <a:p>
            <a:r>
              <a:rPr lang="en-US">
                <a:solidFill>
                  <a:schemeClr val="bg1"/>
                </a:solidFill>
              </a:rPr>
              <a:t>SES</a:t>
            </a:r>
          </a:p>
        </p:txBody>
      </p:sp>
      <p:sp>
        <p:nvSpPr>
          <p:cNvPr id="9" name="TextBox 8">
            <a:extLst>
              <a:ext uri="{FF2B5EF4-FFF2-40B4-BE49-F238E27FC236}">
                <a16:creationId xmlns:a16="http://schemas.microsoft.com/office/drawing/2014/main" id="{2BB14E81-7597-E957-44C6-3DEDFA7F2B7B}"/>
              </a:ext>
            </a:extLst>
          </p:cNvPr>
          <p:cNvSpPr txBox="1"/>
          <p:nvPr/>
        </p:nvSpPr>
        <p:spPr>
          <a:xfrm>
            <a:off x="5016804" y="4589698"/>
            <a:ext cx="1130378" cy="369332"/>
          </a:xfrm>
          <a:prstGeom prst="rect">
            <a:avLst/>
          </a:prstGeom>
          <a:solidFill>
            <a:schemeClr val="tx1"/>
          </a:solidFill>
        </p:spPr>
        <p:txBody>
          <a:bodyPr wrap="square" rtlCol="0">
            <a:spAutoFit/>
          </a:bodyPr>
          <a:lstStyle/>
          <a:p>
            <a:r>
              <a:rPr lang="en-US">
                <a:solidFill>
                  <a:schemeClr val="bg1"/>
                </a:solidFill>
              </a:rPr>
              <a:t>GENES</a:t>
            </a:r>
          </a:p>
        </p:txBody>
      </p:sp>
      <p:sp>
        <p:nvSpPr>
          <p:cNvPr id="10" name="TextBox 9">
            <a:extLst>
              <a:ext uri="{FF2B5EF4-FFF2-40B4-BE49-F238E27FC236}">
                <a16:creationId xmlns:a16="http://schemas.microsoft.com/office/drawing/2014/main" id="{84244219-7917-BDD1-7D06-BEF61DDE5095}"/>
              </a:ext>
            </a:extLst>
          </p:cNvPr>
          <p:cNvSpPr txBox="1"/>
          <p:nvPr/>
        </p:nvSpPr>
        <p:spPr>
          <a:xfrm>
            <a:off x="9956035" y="4589698"/>
            <a:ext cx="804231" cy="369332"/>
          </a:xfrm>
          <a:prstGeom prst="rect">
            <a:avLst/>
          </a:prstGeom>
          <a:solidFill>
            <a:schemeClr val="tx1"/>
          </a:solidFill>
        </p:spPr>
        <p:txBody>
          <a:bodyPr wrap="square" rtlCol="0">
            <a:spAutoFit/>
          </a:bodyPr>
          <a:lstStyle/>
          <a:p>
            <a:r>
              <a:rPr lang="en-US">
                <a:solidFill>
                  <a:schemeClr val="bg1"/>
                </a:solidFill>
              </a:rPr>
              <a:t>GENES</a:t>
            </a:r>
          </a:p>
        </p:txBody>
      </p:sp>
      <p:sp>
        <p:nvSpPr>
          <p:cNvPr id="11" name="TextBox 10">
            <a:extLst>
              <a:ext uri="{FF2B5EF4-FFF2-40B4-BE49-F238E27FC236}">
                <a16:creationId xmlns:a16="http://schemas.microsoft.com/office/drawing/2014/main" id="{83B32544-1C7B-2F8A-4366-0207EAE005C0}"/>
              </a:ext>
            </a:extLst>
          </p:cNvPr>
          <p:cNvSpPr txBox="1"/>
          <p:nvPr/>
        </p:nvSpPr>
        <p:spPr>
          <a:xfrm>
            <a:off x="6817605" y="2035621"/>
            <a:ext cx="980502" cy="369332"/>
          </a:xfrm>
          <a:prstGeom prst="rect">
            <a:avLst/>
          </a:prstGeom>
          <a:solidFill>
            <a:schemeClr val="tx1"/>
          </a:solidFill>
        </p:spPr>
        <p:txBody>
          <a:bodyPr wrap="square" rtlCol="0">
            <a:spAutoFit/>
          </a:bodyPr>
          <a:lstStyle/>
          <a:p>
            <a:r>
              <a:rPr lang="en-US">
                <a:solidFill>
                  <a:schemeClr val="bg1"/>
                </a:solidFill>
              </a:rPr>
              <a:t>SES</a:t>
            </a:r>
          </a:p>
        </p:txBody>
      </p:sp>
    </p:spTree>
    <p:extLst>
      <p:ext uri="{BB962C8B-B14F-4D97-AF65-F5344CB8AC3E}">
        <p14:creationId xmlns:p14="http://schemas.microsoft.com/office/powerpoint/2010/main" val="22036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470704" y="671355"/>
            <a:ext cx="5181600" cy="4351338"/>
          </a:xfrm>
        </p:spPr>
        <p:txBody>
          <a:bodyPr>
            <a:normAutofit/>
          </a:bodyPr>
          <a:lstStyle/>
          <a:p>
            <a:pPr marL="0" indent="0">
              <a:buNone/>
            </a:pPr>
            <a:r>
              <a:rPr lang="en-GB"/>
              <a:t>In our model, the correlation between genes and SES</a:t>
            </a:r>
            <a:r>
              <a:rPr lang="en-GB">
                <a:solidFill>
                  <a:schemeClr val="accent2"/>
                </a:solidFill>
              </a:rPr>
              <a:t> </a:t>
            </a:r>
            <a:r>
              <a:rPr lang="en-GB"/>
              <a:t>(</a:t>
            </a:r>
            <a:r>
              <a:rPr lang="en-GB">
                <a:solidFill>
                  <a:schemeClr val="accent2"/>
                </a:solidFill>
              </a:rPr>
              <a:t>Corr.</a:t>
            </a:r>
            <a:r>
              <a:rPr lang="en-GB"/>
              <a:t>)</a:t>
            </a:r>
            <a:r>
              <a:rPr lang="en-GB">
                <a:solidFill>
                  <a:schemeClr val="accent2"/>
                </a:solidFill>
              </a:rPr>
              <a:t> </a:t>
            </a:r>
            <a:r>
              <a:rPr lang="en-GB"/>
              <a:t>depends on</a:t>
            </a:r>
          </a:p>
          <a:p>
            <a:r>
              <a:rPr lang="en-GB"/>
              <a:t>the relative importance of genes compared to SES in marriage markets (</a:t>
            </a:r>
            <a:r>
              <a:rPr lang="en-GB">
                <a:solidFill>
                  <a:schemeClr val="accent2"/>
                </a:solidFill>
              </a:rPr>
              <a:t>a</a:t>
            </a:r>
            <a:r>
              <a:rPr lang="en-GB"/>
              <a:t>);</a:t>
            </a:r>
          </a:p>
          <a:p>
            <a:r>
              <a:rPr lang="en-GB"/>
              <a:t>intergenerational persistence of SES (</a:t>
            </a:r>
            <a:r>
              <a:rPr lang="en-GB">
                <a:solidFill>
                  <a:schemeClr val="accent2"/>
                </a:solidFill>
              </a:rPr>
              <a:t>theta</a:t>
            </a:r>
            <a:r>
              <a:rPr lang="en-GB"/>
              <a:t>)</a:t>
            </a:r>
            <a:r>
              <a:rPr lang="en-US"/>
              <a:t>.</a:t>
            </a:r>
          </a:p>
        </p:txBody>
      </p:sp>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2"/>
          <a:srcRect l="5451" t="8034" r="14075" b="6411"/>
          <a:stretch/>
        </p:blipFill>
        <p:spPr>
          <a:xfrm>
            <a:off x="6180881" y="671355"/>
            <a:ext cx="5625296" cy="5503749"/>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178163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a:xfrm>
            <a:off x="215119" y="195873"/>
            <a:ext cx="4659217" cy="1325563"/>
          </a:xfrm>
        </p:spPr>
        <p:txBody>
          <a:bodyPr/>
          <a:lstStyle/>
          <a:p>
            <a:r>
              <a:rPr lang="en-US"/>
              <a:t>35,682 UK Biobank spouse pairs</a:t>
            </a:r>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5210979" y="195873"/>
            <a:ext cx="6863442" cy="6466253"/>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1288974"/>
            <a:ext cx="10515600" cy="5251546"/>
          </a:xfrm>
        </p:spPr>
        <p:txBody>
          <a:bodyPr>
            <a:normAutofit/>
          </a:bodyPr>
          <a:lstStyle/>
          <a:p>
            <a:r>
              <a:rPr lang="en-US"/>
              <a:t>These results could just be due to genetic assortative mating (GAM).</a:t>
            </a:r>
          </a:p>
          <a:p>
            <a:endParaRPr lang="en-US"/>
          </a:p>
          <a:p>
            <a:r>
              <a:rPr lang="en-US"/>
              <a:t>We need a “shock” to SES which is not correlated with genetics.</a:t>
            </a:r>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SES.</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11" name="TextBox 10">
            <a:extLst>
              <a:ext uri="{FF2B5EF4-FFF2-40B4-BE49-F238E27FC236}">
                <a16:creationId xmlns:a16="http://schemas.microsoft.com/office/drawing/2014/main" id="{523FF90F-D7E1-3344-9C38-C8412535F0C1}"/>
              </a:ext>
            </a:extLst>
          </p:cNvPr>
          <p:cNvSpPr txBox="1"/>
          <p:nvPr/>
        </p:nvSpPr>
        <p:spPr>
          <a:xfrm>
            <a:off x="3529867" y="5159049"/>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3768245" y="3568372"/>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5561405" y="3673492"/>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5543405" y="3655492"/>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4236605" y="2555332"/>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4218605" y="2537316"/>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4407245" y="2557132"/>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4389245" y="2539132"/>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4067857" y="1847658"/>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4230477" y="2456761"/>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6698255" y="2804702"/>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5860973" y="4770303"/>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5860973" y="5629619"/>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4378166" y="5159048"/>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4616544" y="3568371"/>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6409704" y="3673491"/>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6391704" y="3655491"/>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5084904" y="2555331"/>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5066904" y="2537315"/>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5255544" y="2557131"/>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5237544" y="2539131"/>
                <a:ext cx="4294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1A40C0DC-7D74-8483-0E33-4993D68ADB84}"/>
                  </a:ext>
                </a:extLst>
              </p14:cNvPr>
              <p14:cNvContentPartPr/>
              <p14:nvPr/>
            </p14:nvContentPartPr>
            <p14:xfrm>
              <a:off x="4584170" y="3582255"/>
              <a:ext cx="1002240" cy="1063080"/>
            </p14:xfrm>
          </p:contentPart>
        </mc:Choice>
        <mc:Fallback xmlns="">
          <p:pic>
            <p:nvPicPr>
              <p:cNvPr id="9" name="Ink 8">
                <a:extLst>
                  <a:ext uri="{FF2B5EF4-FFF2-40B4-BE49-F238E27FC236}">
                    <a16:creationId xmlns:a16="http://schemas.microsoft.com/office/drawing/2014/main" id="{1A40C0DC-7D74-8483-0E33-4993D68ADB84}"/>
                  </a:ext>
                </a:extLst>
              </p:cNvPr>
              <p:cNvPicPr/>
              <p:nvPr/>
            </p:nvPicPr>
            <p:blipFill>
              <a:blip r:embed="rId22"/>
              <a:stretch>
                <a:fillRect/>
              </a:stretch>
            </p:blipFill>
            <p:spPr>
              <a:xfrm>
                <a:off x="4521530" y="3519255"/>
                <a:ext cx="112788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5EED02CC-D09E-99BF-80AD-322B07967F23}"/>
                  </a:ext>
                </a:extLst>
              </p14:cNvPr>
              <p14:cNvContentPartPr/>
              <p14:nvPr/>
            </p14:nvContentPartPr>
            <p14:xfrm>
              <a:off x="5048930" y="4713375"/>
              <a:ext cx="569880" cy="26280"/>
            </p14:xfrm>
          </p:contentPart>
        </mc:Choice>
        <mc:Fallback xmlns="">
          <p:pic>
            <p:nvPicPr>
              <p:cNvPr id="10" name="Ink 9">
                <a:extLst>
                  <a:ext uri="{FF2B5EF4-FFF2-40B4-BE49-F238E27FC236}">
                    <a16:creationId xmlns:a16="http://schemas.microsoft.com/office/drawing/2014/main" id="{5EED02CC-D09E-99BF-80AD-322B07967F23}"/>
                  </a:ext>
                </a:extLst>
              </p:cNvPr>
              <p:cNvPicPr/>
              <p:nvPr/>
            </p:nvPicPr>
            <p:blipFill>
              <a:blip r:embed="rId24"/>
              <a:stretch>
                <a:fillRect/>
              </a:stretch>
            </p:blipFill>
            <p:spPr>
              <a:xfrm>
                <a:off x="4986290" y="4650735"/>
                <a:ext cx="695520" cy="151920"/>
              </a:xfrm>
              <a:prstGeom prst="rect">
                <a:avLst/>
              </a:prstGeom>
            </p:spPr>
          </p:pic>
        </mc:Fallback>
      </mc:AlternateContent>
      <p:grpSp>
        <p:nvGrpSpPr>
          <p:cNvPr id="21" name="Group 20">
            <a:extLst>
              <a:ext uri="{FF2B5EF4-FFF2-40B4-BE49-F238E27FC236}">
                <a16:creationId xmlns:a16="http://schemas.microsoft.com/office/drawing/2014/main" id="{52E2A4E3-2802-77BF-105B-AAAC82F00E6E}"/>
              </a:ext>
            </a:extLst>
          </p:cNvPr>
          <p:cNvGrpSpPr/>
          <p:nvPr/>
        </p:nvGrpSpPr>
        <p:grpSpPr>
          <a:xfrm>
            <a:off x="6345650" y="3663975"/>
            <a:ext cx="640800" cy="1057680"/>
            <a:chOff x="6345650" y="3663975"/>
            <a:chExt cx="640800" cy="105768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29545C9-0262-7790-3270-24BBD1AD4F6B}"/>
                    </a:ext>
                  </a:extLst>
                </p14:cNvPr>
                <p14:cNvContentPartPr/>
                <p14:nvPr/>
              </p14:nvContentPartPr>
              <p14:xfrm>
                <a:off x="6345650" y="3687015"/>
                <a:ext cx="504720" cy="1034640"/>
              </p14:xfrm>
            </p:contentPart>
          </mc:Choice>
          <mc:Fallback xmlns="">
            <p:pic>
              <p:nvPicPr>
                <p:cNvPr id="18" name="Ink 17">
                  <a:extLst>
                    <a:ext uri="{FF2B5EF4-FFF2-40B4-BE49-F238E27FC236}">
                      <a16:creationId xmlns:a16="http://schemas.microsoft.com/office/drawing/2014/main" id="{229545C9-0262-7790-3270-24BBD1AD4F6B}"/>
                    </a:ext>
                  </a:extLst>
                </p:cNvPr>
                <p:cNvPicPr/>
                <p:nvPr/>
              </p:nvPicPr>
              <p:blipFill>
                <a:blip r:embed="rId26"/>
                <a:stretch>
                  <a:fillRect/>
                </a:stretch>
              </p:blipFill>
              <p:spPr>
                <a:xfrm>
                  <a:off x="6283010" y="3624015"/>
                  <a:ext cx="63036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F19A3340-89D4-31F1-2FC4-7111D9D4723E}"/>
                    </a:ext>
                  </a:extLst>
                </p14:cNvPr>
                <p14:cNvContentPartPr/>
                <p14:nvPr/>
              </p14:nvContentPartPr>
              <p14:xfrm>
                <a:off x="6916610" y="3663975"/>
                <a:ext cx="69840" cy="416160"/>
              </p14:xfrm>
            </p:contentPart>
          </mc:Choice>
          <mc:Fallback xmlns="">
            <p:pic>
              <p:nvPicPr>
                <p:cNvPr id="20" name="Ink 19">
                  <a:extLst>
                    <a:ext uri="{FF2B5EF4-FFF2-40B4-BE49-F238E27FC236}">
                      <a16:creationId xmlns:a16="http://schemas.microsoft.com/office/drawing/2014/main" id="{F19A3340-89D4-31F1-2FC4-7111D9D4723E}"/>
                    </a:ext>
                  </a:extLst>
                </p:cNvPr>
                <p:cNvPicPr/>
                <p:nvPr/>
              </p:nvPicPr>
              <p:blipFill>
                <a:blip r:embed="rId28"/>
                <a:stretch>
                  <a:fillRect/>
                </a:stretch>
              </p:blipFill>
              <p:spPr>
                <a:xfrm>
                  <a:off x="6853970" y="3601335"/>
                  <a:ext cx="195480" cy="541800"/>
                </a:xfrm>
                <a:prstGeom prst="rect">
                  <a:avLst/>
                </a:prstGeom>
              </p:spPr>
            </p:pic>
          </mc:Fallback>
        </mc:AlternateContent>
      </p:grpSp>
      <p:grpSp>
        <p:nvGrpSpPr>
          <p:cNvPr id="24" name="Group 23">
            <a:extLst>
              <a:ext uri="{FF2B5EF4-FFF2-40B4-BE49-F238E27FC236}">
                <a16:creationId xmlns:a16="http://schemas.microsoft.com/office/drawing/2014/main" id="{ECD0B09D-87F2-B179-4746-2E95BCA52038}"/>
              </a:ext>
            </a:extLst>
          </p:cNvPr>
          <p:cNvGrpSpPr/>
          <p:nvPr/>
        </p:nvGrpSpPr>
        <p:grpSpPr>
          <a:xfrm>
            <a:off x="5120210" y="2410095"/>
            <a:ext cx="1372320" cy="634320"/>
            <a:chOff x="5120210" y="2410095"/>
            <a:chExt cx="1372320" cy="63432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8B4483FD-CB6C-1807-A431-D93930FAC501}"/>
                    </a:ext>
                  </a:extLst>
                </p14:cNvPr>
                <p14:cNvContentPartPr/>
                <p14:nvPr/>
              </p14:nvContentPartPr>
              <p14:xfrm>
                <a:off x="5120210" y="2410095"/>
                <a:ext cx="1361160" cy="453600"/>
              </p14:xfrm>
            </p:contentPart>
          </mc:Choice>
          <mc:Fallback xmlns="">
            <p:pic>
              <p:nvPicPr>
                <p:cNvPr id="22" name="Ink 21">
                  <a:extLst>
                    <a:ext uri="{FF2B5EF4-FFF2-40B4-BE49-F238E27FC236}">
                      <a16:creationId xmlns:a16="http://schemas.microsoft.com/office/drawing/2014/main" id="{8B4483FD-CB6C-1807-A431-D93930FAC501}"/>
                    </a:ext>
                  </a:extLst>
                </p:cNvPr>
                <p:cNvPicPr/>
                <p:nvPr/>
              </p:nvPicPr>
              <p:blipFill>
                <a:blip r:embed="rId30"/>
                <a:stretch>
                  <a:fillRect/>
                </a:stretch>
              </p:blipFill>
              <p:spPr>
                <a:xfrm>
                  <a:off x="5057570" y="2347455"/>
                  <a:ext cx="14868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518E37F6-E48B-407F-5816-D1B56C4C51A3}"/>
                    </a:ext>
                  </a:extLst>
                </p14:cNvPr>
                <p14:cNvContentPartPr/>
                <p14:nvPr/>
              </p14:nvContentPartPr>
              <p14:xfrm>
                <a:off x="6098690" y="2926695"/>
                <a:ext cx="393840" cy="117720"/>
              </p14:xfrm>
            </p:contentPart>
          </mc:Choice>
          <mc:Fallback xmlns="">
            <p:pic>
              <p:nvPicPr>
                <p:cNvPr id="23" name="Ink 22">
                  <a:extLst>
                    <a:ext uri="{FF2B5EF4-FFF2-40B4-BE49-F238E27FC236}">
                      <a16:creationId xmlns:a16="http://schemas.microsoft.com/office/drawing/2014/main" id="{518E37F6-E48B-407F-5816-D1B56C4C51A3}"/>
                    </a:ext>
                  </a:extLst>
                </p:cNvPr>
                <p:cNvPicPr/>
                <p:nvPr/>
              </p:nvPicPr>
              <p:blipFill>
                <a:blip r:embed="rId32"/>
                <a:stretch>
                  <a:fillRect/>
                </a:stretch>
              </p:blipFill>
              <p:spPr>
                <a:xfrm>
                  <a:off x="6036050" y="2863695"/>
                  <a:ext cx="519480" cy="243360"/>
                </a:xfrm>
                <a:prstGeom prst="rect">
                  <a:avLst/>
                </a:prstGeom>
              </p:spPr>
            </p:pic>
          </mc:Fallback>
        </mc:AlternateContent>
      </p:grpSp>
    </p:spTree>
    <p:extLst>
      <p:ext uri="{BB962C8B-B14F-4D97-AF65-F5344CB8AC3E}">
        <p14:creationId xmlns:p14="http://schemas.microsoft.com/office/powerpoint/2010/main" val="141194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3188</TotalTime>
  <Words>1487</Words>
  <Application>Microsoft Macintosh PowerPoint</Application>
  <PresentationFormat>Widescreen</PresentationFormat>
  <Paragraphs>121</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Tenorite Display</vt:lpstr>
      <vt:lpstr>Black Theme</vt:lpstr>
      <vt:lpstr>Trading social status for genetics in marriage markets:  Evidence from UK Biobank</vt:lpstr>
      <vt:lpstr>Goals of this paper</vt:lpstr>
      <vt:lpstr>PowerPoint Presentation</vt:lpstr>
      <vt:lpstr>Intuition</vt:lpstr>
      <vt:lpstr>PowerPoint Presentation</vt:lpstr>
      <vt:lpstr>35,682 UK Biobank spouse pairs</vt:lpstr>
      <vt:lpstr>PowerPoint Presentation</vt:lpstr>
      <vt:lpstr>Estimation strategy</vt:lpstr>
      <vt:lpstr>PowerPoint Presentation</vt:lpstr>
      <vt:lpstr>PowerPoint Presentation</vt:lpstr>
      <vt:lpstr>PowerPoint Presentation</vt:lpstr>
      <vt:lpstr>PowerPoint Presentation</vt:lpstr>
      <vt:lpstr>Socio-Genetic Assortative Mating</vt:lpstr>
      <vt:lpstr>Thank you!</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86</cp:revision>
  <dcterms:created xsi:type="dcterms:W3CDTF">2021-02-11T13:07:50Z</dcterms:created>
  <dcterms:modified xsi:type="dcterms:W3CDTF">2022-06-25T15:26:05Z</dcterms:modified>
</cp:coreProperties>
</file>