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0" r:id="rId3"/>
    <p:sldId id="257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820B-6DA2-F742-93FC-1D679188A49E}" type="datetimeFigureOut"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327D9-8FF0-F749-9187-5DBDAA431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327D9-8FF0-F749-9187-5DBDAA4310F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7024-5685-4041-98CF-1DBE4146085C}" type="datetimeFigureOut"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6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lay &quot;the ruling class&quot;">
            <a:extLst>
              <a:ext uri="{FF2B5EF4-FFF2-40B4-BE49-F238E27FC236}">
                <a16:creationId xmlns:a16="http://schemas.microsoft.com/office/drawing/2014/main" id="{54387D75-EFBB-654E-98C8-BA2755EA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r="5024" b="15463"/>
          <a:stretch/>
        </p:blipFill>
        <p:spPr bwMode="auto">
          <a:xfrm>
            <a:off x="7893499" y="0"/>
            <a:ext cx="4298501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66A3C-82B9-D948-BBEA-ADAEBDB6F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60" y="605481"/>
            <a:ext cx="7452241" cy="231166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Trading social status for genetics in marriage markets: </a:t>
            </a:r>
            <a:br>
              <a:rPr lang="en-US" sz="4800"/>
            </a:br>
            <a:r>
              <a:rPr lang="en-US" sz="4800"/>
              <a:t>Evidence from UK Biobank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4DDED-7AF0-F746-BA4B-21B93E8F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71" y="4723711"/>
            <a:ext cx="5181343" cy="1986455"/>
          </a:xfrm>
        </p:spPr>
        <p:txBody>
          <a:bodyPr/>
          <a:lstStyle/>
          <a:p>
            <a:pPr algn="l"/>
            <a:r>
              <a:rPr lang="en-US"/>
              <a:t>Abdel Abdellaoui, Oana Borcan and David Hugh-Jones</a:t>
            </a:r>
          </a:p>
          <a:p>
            <a:endParaRPr lang="en-US"/>
          </a:p>
          <a:p>
            <a:pPr algn="l"/>
            <a:r>
              <a:rPr lang="en-US"/>
              <a:t>UEA internal seminar February 2021</a:t>
            </a:r>
          </a:p>
        </p:txBody>
      </p:sp>
      <p:pic>
        <p:nvPicPr>
          <p:cNvPr id="3076" name="Picture 4" descr="Image result for oana borcan">
            <a:extLst>
              <a:ext uri="{FF2B5EF4-FFF2-40B4-BE49-F238E27FC236}">
                <a16:creationId xmlns:a16="http://schemas.microsoft.com/office/drawing/2014/main" id="{ABCDFCA8-8E1D-0F40-AD49-6B94B8B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78" y="3229943"/>
            <a:ext cx="1049808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3078" name="Picture 6" descr="Image result for abdel abdellaoui">
            <a:extLst>
              <a:ext uri="{FF2B5EF4-FFF2-40B4-BE49-F238E27FC236}">
                <a16:creationId xmlns:a16="http://schemas.microsoft.com/office/drawing/2014/main" id="{561428D6-FD8B-6845-B802-4850F1F4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7" y="3229944"/>
            <a:ext cx="1399743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3080" name="Picture 8" descr="Image result for david  hugh-jones">
            <a:extLst>
              <a:ext uri="{FF2B5EF4-FFF2-40B4-BE49-F238E27FC236}">
                <a16:creationId xmlns:a16="http://schemas.microsoft.com/office/drawing/2014/main" id="{BEFCA95F-861D-8645-82F5-6516442C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55" y="3229942"/>
            <a:ext cx="1399743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0522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0DA0-1E5A-B846-9F62-9D183C1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4DC8-8796-0E41-A422-902A27A2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142D-970F-C24C-BF49-7332BE0B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65250"/>
            <a:ext cx="8737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870-2BFF-1943-B8F6-A0FB3D27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D567-EF1B-DD4E-BC04-F1433C2D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UK Biobank, a study of about 500,000 individuals born 1935-1970. Contains questionnaire data on health and social characteristics, also DNA data.</a:t>
            </a:r>
          </a:p>
          <a:p>
            <a:r>
              <a:rPr lang="en-US"/>
              <a:t>We don’t have explicit information on spouse pairs.</a:t>
            </a:r>
          </a:p>
          <a:p>
            <a:r>
              <a:rPr lang="en-US"/>
              <a:t>We categorize people as pairs if they:</a:t>
            </a:r>
          </a:p>
          <a:p>
            <a:r>
              <a:rPr lang="en-GB"/>
              <a:t>• had the same home postcode </a:t>
            </a:r>
          </a:p>
          <a:p>
            <a:r>
              <a:rPr lang="en-GB"/>
              <a:t>• have the same homeownership/renting status, length of time at the address, and number of children</a:t>
            </a:r>
          </a:p>
          <a:p>
            <a:r>
              <a:rPr lang="en-GB"/>
              <a:t>• attended the same UK Biobank assessment centre on the same day;</a:t>
            </a:r>
          </a:p>
          <a:p>
            <a:r>
              <a:rPr lang="en-GB"/>
              <a:t>• both reported living with their spouse (“husband, wife or partner”);</a:t>
            </a:r>
          </a:p>
          <a:p>
            <a:r>
              <a:rPr lang="en-GB"/>
              <a:t>• consisted of one male and one female.</a:t>
            </a:r>
          </a:p>
          <a:p>
            <a:r>
              <a:rPr lang="en-GB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CED5-B400-CA45-9A8B-D92610E0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our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91C2-D4B1-2F43-9107-E374FE7A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/>
              <a:t>Some respondents in the sample have a child who is also in the sample (inferred from genetics).</a:t>
            </a:r>
          </a:p>
          <a:p>
            <a:r>
              <a:rPr lang="en-US"/>
              <a:t>Among our spouse pairs, 511 have a genetic child of at least one partner in the sample. Of these, 441 (86%) are children of both partners.</a:t>
            </a:r>
          </a:p>
          <a:p>
            <a:r>
              <a:rPr lang="en-US"/>
              <a:t>Comparison: 11% of families with dependent children included a stepchild (Census 2011).</a:t>
            </a:r>
          </a:p>
          <a:p>
            <a:endParaRPr lang="en-US"/>
          </a:p>
          <a:p>
            <a:r>
              <a:rPr lang="en-US"/>
              <a:t>We also estimate our models using “known fake pairs”. Coefficients are closer to zero than among our pairs. </a:t>
            </a:r>
          </a:p>
          <a:p>
            <a:r>
              <a:rPr lang="en-US">
                <a:sym typeface="Wingdings" pitchFamily="2" charset="2"/>
              </a:rPr>
              <a:t> </a:t>
            </a:r>
            <a:r>
              <a:rPr lang="en-US"/>
              <a:t>Remaining fakes in our data are likely to bias our coefficients to zero.</a:t>
            </a:r>
          </a:p>
        </p:txBody>
      </p:sp>
    </p:spTree>
    <p:extLst>
      <p:ext uri="{BB962C8B-B14F-4D97-AF65-F5344CB8AC3E}">
        <p14:creationId xmlns:p14="http://schemas.microsoft.com/office/powerpoint/2010/main" val="277005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6753-167A-8849-BB44-7E1C01C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CEEB-4F3E-DE4A-8588-5C249D4D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Dependent variable: Polygenic Score for Educational Attainment (PSEA). DNA-derived summary statistic which predicts people’s level of educational attainment.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26A24-8E44-4D4E-B885-2B841BBB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46" y="3248479"/>
            <a:ext cx="5183167" cy="306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A9998-849F-6442-83C6-4276308DD9FB}"/>
              </a:ext>
            </a:extLst>
          </p:cNvPr>
          <p:cNvSpPr txBox="1"/>
          <p:nvPr/>
        </p:nvSpPr>
        <p:spPr>
          <a:xfrm>
            <a:off x="6761572" y="6338661"/>
            <a:ext cx="366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University attendance by PSEA decile</a:t>
            </a:r>
          </a:p>
        </p:txBody>
      </p:sp>
    </p:spTree>
    <p:extLst>
      <p:ext uri="{BB962C8B-B14F-4D97-AF65-F5344CB8AC3E}">
        <p14:creationId xmlns:p14="http://schemas.microsoft.com/office/powerpoint/2010/main" val="337217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10EC-7D11-174E-955C-98DC6A8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F089-2762-F940-AC5D-20A39B22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01C99-F3B7-5B4D-86D9-4425C979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66750"/>
            <a:ext cx="10883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4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628C-2B57-5840-96C7-A92DF023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74CE-6999-C44F-8BFE-9E8CC3C6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4D3C8-1C80-2D4F-A77B-59B1C264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66750"/>
            <a:ext cx="10883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F347-8AB4-CD43-82C3-FD14B2D1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551"/>
            <a:ext cx="10515600" cy="5534412"/>
          </a:xfrm>
        </p:spPr>
        <p:txBody>
          <a:bodyPr>
            <a:normAutofit lnSpcReduction="10000"/>
          </a:bodyPr>
          <a:lstStyle/>
          <a:p>
            <a:r>
              <a:rPr lang="en-US"/>
              <a:t>We already know that there is assortative mating on PSEA (Hugh-Jones et al. 2016).</a:t>
            </a:r>
          </a:p>
          <a:p>
            <a:r>
              <a:rPr lang="en-US"/>
              <a:t>To avoid this confound, we need an independent variable which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independent of genetics;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available for a large enough 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We use</a:t>
            </a:r>
            <a:r>
              <a:rPr lang="en-US" b="1"/>
              <a:t> birth order</a:t>
            </a:r>
            <a:r>
              <a:rPr lang="en-US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Siblings have the same expected polygenic scores, by the “lottery of meiosis”.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Early-born siblings receive more parental care, have better life outcomes including educational attainment, SES </a:t>
            </a:r>
            <a:r>
              <a:rPr lang="en-GB"/>
              <a:t>(Lindahl 2008; Booth and Kee 2009; Black, Devereux, and Salvanes 2011).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5095-240A-1640-9AAA-A9531886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1777-8E43-0E46-9CE8-FE69FF1A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Hard to justify IV: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Birth order probably affects other things than 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We only have imperfect measures of SES (rough household income, job, educational attainment).</a:t>
            </a:r>
          </a:p>
          <a:p>
            <a:endParaRPr lang="en-US"/>
          </a:p>
          <a:p>
            <a:r>
              <a:rPr lang="en-US"/>
              <a:t>Instead we run a mediation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Does birth order affect spouse’s PSEA?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Is the effect mediated by measures of SES?</a:t>
            </a:r>
          </a:p>
        </p:txBody>
      </p:sp>
    </p:spTree>
    <p:extLst>
      <p:ext uri="{BB962C8B-B14F-4D97-AF65-F5344CB8AC3E}">
        <p14:creationId xmlns:p14="http://schemas.microsoft.com/office/powerpoint/2010/main" val="392409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CD4B-5CAA-3540-AD8B-8CABA011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Controls and mediators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8D90-6718-924E-974D-04ECD940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Mediators</a:t>
            </a:r>
          </a:p>
          <a:p>
            <a:r>
              <a:rPr lang="en-US"/>
              <a:t>University attendance</a:t>
            </a:r>
          </a:p>
          <a:p>
            <a:r>
              <a:rPr lang="en-US"/>
              <a:t>Median earnings of first job (estimate from 2000 SOC code)</a:t>
            </a:r>
          </a:p>
          <a:p>
            <a:endParaRPr lang="en-US"/>
          </a:p>
          <a:p>
            <a:r>
              <a:rPr lang="en-US" b="1"/>
              <a:t>Controls</a:t>
            </a:r>
          </a:p>
          <a:p>
            <a:r>
              <a:rPr lang="en-US"/>
              <a:t>Family size</a:t>
            </a:r>
          </a:p>
          <a:p>
            <a:r>
              <a:rPr lang="en-US"/>
              <a:t>Month of birth</a:t>
            </a:r>
          </a:p>
          <a:p>
            <a:r>
              <a:rPr lang="en-US"/>
              <a:t>Year of birth</a:t>
            </a:r>
          </a:p>
          <a:p>
            <a:r>
              <a:rPr lang="en-US"/>
              <a:t>Parent’s age at birth (correlates with birth order! Only available for some respondents)</a:t>
            </a:r>
          </a:p>
        </p:txBody>
      </p:sp>
    </p:spTree>
    <p:extLst>
      <p:ext uri="{BB962C8B-B14F-4D97-AF65-F5344CB8AC3E}">
        <p14:creationId xmlns:p14="http://schemas.microsoft.com/office/powerpoint/2010/main" val="119958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DBC6-1728-FA47-A9C1-7AC9662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B54E-7AAA-824F-BBC9-058462F0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26BBB-1D75-2E4B-B747-C85F6D20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93750"/>
            <a:ext cx="11417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2F33-7F8D-C64C-AD38-F458A33C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06B3-6F2D-0949-8DA5-08C09126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Basic thesis of modern behavioural genetics:</a:t>
            </a:r>
          </a:p>
          <a:p>
            <a:r>
              <a:rPr lang="en-US" b="1"/>
              <a:t>Genetic data explains social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What’s a social scientist to do?</a:t>
            </a:r>
          </a:p>
          <a:p>
            <a:endParaRPr lang="en-US"/>
          </a:p>
          <a:p>
            <a:r>
              <a:rPr lang="en-US"/>
              <a:t>One answer: find out where the genes come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Genetic assortative mating (Hugh-Jones et al. 2016).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Geographic sorting (Abdellaoui et al.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Natural selection (Hugh-Jones and Abdellaoui 2021, working paper).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paper.</a:t>
            </a:r>
          </a:p>
        </p:txBody>
      </p:sp>
    </p:spTree>
    <p:extLst>
      <p:ext uri="{BB962C8B-B14F-4D97-AF65-F5344CB8AC3E}">
        <p14:creationId xmlns:p14="http://schemas.microsoft.com/office/powerpoint/2010/main" val="4280399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DB96-0D3E-8843-B037-37E81599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D7B6-38C5-B04C-8E3A-74B4366C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B6509-D316-F143-AE88-24AA8EB7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93750"/>
            <a:ext cx="11417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5C57-6165-3942-8BD5-3BA5E055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DADE-A082-4045-AD27-715A49E1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6C9BC-F4C8-F846-A88F-0EC61316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16" y="0"/>
            <a:ext cx="8538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1F78B0-73F8-1D4F-9CEA-6DD13CE7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15" y="0"/>
            <a:ext cx="6757569" cy="68580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61F4575-9793-9440-9CAB-B39CBE3AB2B4}"/>
              </a:ext>
            </a:extLst>
          </p:cNvPr>
          <p:cNvSpPr/>
          <p:nvPr/>
        </p:nvSpPr>
        <p:spPr>
          <a:xfrm>
            <a:off x="2075935" y="2434281"/>
            <a:ext cx="481914" cy="1865870"/>
          </a:xfrm>
          <a:prstGeom prst="leftBrace">
            <a:avLst>
              <a:gd name="adj1" fmla="val 75000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9780-086D-7A4B-AD74-42F524765C82}"/>
              </a:ext>
            </a:extLst>
          </p:cNvPr>
          <p:cNvSpPr txBox="1"/>
          <p:nvPr/>
        </p:nvSpPr>
        <p:spPr>
          <a:xfrm>
            <a:off x="899106" y="1544594"/>
            <a:ext cx="119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FE553-39DF-DA48-AC68-F42E9CDF6339}"/>
              </a:ext>
            </a:extLst>
          </p:cNvPr>
          <p:cNvSpPr txBox="1"/>
          <p:nvPr/>
        </p:nvSpPr>
        <p:spPr>
          <a:xfrm>
            <a:off x="1003351" y="3182550"/>
            <a:ext cx="10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Controls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38CC328-ED76-2640-9775-FE6ABA669881}"/>
              </a:ext>
            </a:extLst>
          </p:cNvPr>
          <p:cNvSpPr/>
          <p:nvPr/>
        </p:nvSpPr>
        <p:spPr>
          <a:xfrm>
            <a:off x="2115459" y="1322173"/>
            <a:ext cx="442390" cy="814174"/>
          </a:xfrm>
          <a:prstGeom prst="leftBrace">
            <a:avLst>
              <a:gd name="adj1" fmla="val 75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BB25F0-FBAD-7246-AB22-45E9537F2B46}"/>
              </a:ext>
            </a:extLst>
          </p:cNvPr>
          <p:cNvSpPr/>
          <p:nvPr/>
        </p:nvSpPr>
        <p:spPr>
          <a:xfrm>
            <a:off x="6442841" y="367862"/>
            <a:ext cx="3031943" cy="6127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91AA-C693-3047-A6A8-6A1E1B0D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AC6E-3CD8-3F4F-9833-597F530E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60440-C089-914C-888B-6D6B0561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01" y="0"/>
            <a:ext cx="6991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D3B0-A396-8547-9305-2C3B9AA9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C2B3-BBB0-B14B-AD9E-8D8C2933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Assortative mating in marriage markets can explain the genes-status gradient.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explanation applies to a wider range of societies than the key rival.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Prediction: genes-status gradient should be visible in ancient DNA.</a:t>
            </a:r>
          </a:p>
          <a:p>
            <a:r>
              <a:rPr lang="en-US"/>
              <a:t>Shocks to socio-economic status are reflected in the DNA of descendants.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Part of how elite families maintain their position over time (Clark 2015)?</a:t>
            </a:r>
          </a:p>
        </p:txBody>
      </p:sp>
    </p:spTree>
    <p:extLst>
      <p:ext uri="{BB962C8B-B14F-4D97-AF65-F5344CB8AC3E}">
        <p14:creationId xmlns:p14="http://schemas.microsoft.com/office/powerpoint/2010/main" val="346965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175-6E56-674F-9574-B1D1065B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E3B-3896-6343-9581-3E7F7A11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Popular discourse and the media (and scientists!) often oppose “nature” to “nurture”. </a:t>
            </a:r>
          </a:p>
          <a:p>
            <a:r>
              <a:rPr lang="en-US"/>
              <a:t>The idea is that DNA is fixed at conception, and affects individual outcomes thereafter.</a:t>
            </a:r>
          </a:p>
          <a:p>
            <a:r>
              <a:rPr lang="en-US"/>
              <a:t>However, across generations, </a:t>
            </a:r>
            <a:r>
              <a:rPr lang="en-US" b="1"/>
              <a:t>DNA is a social outcome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34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8BE12-BD68-0B4E-935C-8B17045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4242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95F0-ADC8-0F49-9A84-45E17972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886"/>
            <a:ext cx="10515600" cy="5811838"/>
          </a:xfrm>
        </p:spPr>
        <p:txBody>
          <a:bodyPr>
            <a:normAutofit/>
          </a:bodyPr>
          <a:lstStyle/>
          <a:p>
            <a:r>
              <a:rPr lang="en-US"/>
              <a:t>Inequality persists over generations. It can be surprisingly persistent over time (Clark and Simmons 2015; Solon 2018).</a:t>
            </a:r>
          </a:p>
          <a:p>
            <a:r>
              <a:rPr lang="en-US"/>
              <a:t>Families are part of the mechanism, since wealth, human capital and other traits are passed from parents to children.</a:t>
            </a:r>
          </a:p>
          <a:p>
            <a:r>
              <a:rPr lang="en-US"/>
              <a:t>Assortative mating (where like marries like) can increase inequality (Fernandez and Rogerson 200; Fernandez et al. 2005; Schwartz and Mare 2005; Greenwood et al. 2014; Eika et al. 2019).</a:t>
            </a:r>
          </a:p>
        </p:txBody>
      </p:sp>
    </p:spTree>
    <p:extLst>
      <p:ext uri="{BB962C8B-B14F-4D97-AF65-F5344CB8AC3E}">
        <p14:creationId xmlns:p14="http://schemas.microsoft.com/office/powerpoint/2010/main" val="20559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A669-2457-AA4B-90D4-2A983166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346D-6DEC-E642-80CC-C968A2EB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Human genetics are also inherited, and help to explain inequality: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Heritability of occupational class and educational attainment is about 50% (Tambs et al. 1989).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2-year-old children’s family socio-economic status can be predicted from their genes (Trzaskowski et al. 2014).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Polygenic scores for educational attainment predict occupational class (Rimfeld et al. 2018).</a:t>
            </a:r>
          </a:p>
          <a:p>
            <a:r>
              <a:rPr lang="en-US"/>
              <a:t>The leading explanation for this </a:t>
            </a:r>
            <a:r>
              <a:rPr lang="en-US" b="1"/>
              <a:t>gene-status gradient </a:t>
            </a:r>
            <a:r>
              <a:rPr lang="en-US"/>
              <a:t>is meritocracy. “Good genes” lead to upward mobility.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64EC-2638-B641-A1CE-9D298734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6F67-8732-B646-A899-0F1421C5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offer a new explanation for the genes-status gradient, based on assortative mating.</a:t>
            </a:r>
          </a:p>
          <a:p>
            <a:r>
              <a:rPr lang="en-US"/>
              <a:t>Social status and “good” genes both contribute to attractiveness in marriage markets.</a:t>
            </a:r>
          </a:p>
          <a:p>
            <a:r>
              <a:rPr lang="en-US"/>
              <a:t>Both are inherited.</a:t>
            </a:r>
          </a:p>
          <a:p>
            <a:r>
              <a:rPr lang="en-US"/>
              <a:t>As a result, both become associated in the next 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Shocks to social status are reflected in children’s genetics.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Genes-status gradient is likely historically widespread.</a:t>
            </a:r>
          </a:p>
          <a:p>
            <a:r>
              <a:rPr lang="en-US"/>
              <a:t>We test this theory using data from the UK Biobank.</a:t>
            </a:r>
          </a:p>
        </p:txBody>
      </p:sp>
    </p:spTree>
    <p:extLst>
      <p:ext uri="{BB962C8B-B14F-4D97-AF65-F5344CB8AC3E}">
        <p14:creationId xmlns:p14="http://schemas.microsoft.com/office/powerpoint/2010/main" val="91092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4E00-5333-9B45-A59E-C6955221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77"/>
            <a:ext cx="6275793" cy="4351338"/>
          </a:xfrm>
        </p:spPr>
        <p:txBody>
          <a:bodyPr/>
          <a:lstStyle/>
          <a:p>
            <a:r>
              <a:rPr lang="en-GB" sz="2600"/>
              <a:t>“I am ugly, but I can buy the most beautiful woman....</a:t>
            </a:r>
            <a:r>
              <a:rPr lang="en-US" altLang="en-US" sz="2600"/>
              <a:t> the effect of ugliness, its repelling power, is destroyed by money.” – Karl Marx</a:t>
            </a:r>
          </a:p>
          <a:p>
            <a:endParaRPr lang="en-US" altLang="en-US" sz="2600"/>
          </a:p>
          <a:p>
            <a:endParaRPr lang="en-US" altLang="en-US" sz="2600"/>
          </a:p>
          <a:p>
            <a:endParaRPr lang="en-US" altLang="en-US" sz="2600"/>
          </a:p>
          <a:p>
            <a:endParaRPr lang="en-US"/>
          </a:p>
        </p:txBody>
      </p:sp>
      <p:pic>
        <p:nvPicPr>
          <p:cNvPr id="1030" name="Picture 6" descr="Image result for marx">
            <a:extLst>
              <a:ext uri="{FF2B5EF4-FFF2-40B4-BE49-F238E27FC236}">
                <a16:creationId xmlns:a16="http://schemas.microsoft.com/office/drawing/2014/main" id="{53125B66-5DC5-7C49-A502-747DD5BF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34977"/>
            <a:ext cx="38100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1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7000F-1EB9-CA46-93AA-4223CD641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DACDF-048A-9441-968A-7241DFEF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1058" y="1825625"/>
            <a:ext cx="422427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/>
              <a:t>“Part of </a:t>
            </a:r>
            <a:r>
              <a:rPr lang="en-GB"/>
              <a:t>the beauty of me is that I am very rich.” – Donald Trump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2" name="Picture 4" descr="Donald Trump in his helicopter with the New York skyline beneath him">
            <a:extLst>
              <a:ext uri="{FF2B5EF4-FFF2-40B4-BE49-F238E27FC236}">
                <a16:creationId xmlns:a16="http://schemas.microsoft.com/office/drawing/2014/main" id="{6D11D436-1E02-0644-8C29-62524E2FF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4"/>
          <a:stretch/>
        </p:blipFill>
        <p:spPr bwMode="auto">
          <a:xfrm>
            <a:off x="-1050324" y="0"/>
            <a:ext cx="78615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99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6DD1-34AF-334B-8C97-85821665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0696C-C601-6346-85B8-9D306E3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Individuals in a large population have a genetic trait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 and a social status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 drawn from continuous* distributions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. </a:t>
            </a:r>
          </a:p>
          <a:p>
            <a:r>
              <a:rPr lang="en-US"/>
              <a:t>They match according to an attractiveness function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A(g, s) = f((1-k)g, ks)</a:t>
            </a:r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</a:rPr>
              <a:t>f</a:t>
            </a:r>
            <a:r>
              <a:rPr lang="en-US"/>
              <a:t> is increasing in its arguments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/>
              <a:t> describes the society’s marriage market. If </a:t>
            </a:r>
            <a:r>
              <a:rPr lang="en-US">
                <a:solidFill>
                  <a:schemeClr val="accent1"/>
                </a:solidFill>
              </a:rPr>
              <a:t>k = 0</a:t>
            </a:r>
            <a:r>
              <a:rPr lang="en-US"/>
              <a:t>, only genetics matter. If </a:t>
            </a:r>
            <a:r>
              <a:rPr lang="en-US">
                <a:solidFill>
                  <a:schemeClr val="accent1"/>
                </a:solidFill>
              </a:rPr>
              <a:t>k = 1</a:t>
            </a:r>
            <a:r>
              <a:rPr lang="en-US"/>
              <a:t>, only social status matters. For realistic societies,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.</a:t>
            </a:r>
          </a:p>
          <a:p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218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3212-209C-6444-880F-EEFC66F4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41" y="383059"/>
            <a:ext cx="10515600" cy="6109816"/>
          </a:xfrm>
        </p:spPr>
        <p:txBody>
          <a:bodyPr>
            <a:normAutofit/>
          </a:bodyPr>
          <a:lstStyle/>
          <a:p>
            <a:r>
              <a:rPr lang="en-US"/>
              <a:t>People match with others of equal attractiveness and have children who inherit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: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 = (g</a:t>
            </a:r>
            <a:r>
              <a:rPr lang="en-US" baseline="-25000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 + g</a:t>
            </a:r>
            <a:r>
              <a:rPr lang="en-US" baseline="-25000">
                <a:solidFill>
                  <a:schemeClr val="accent1"/>
                </a:solidFill>
              </a:rPr>
              <a:t>m</a:t>
            </a:r>
            <a:r>
              <a:rPr lang="en-US">
                <a:solidFill>
                  <a:schemeClr val="accent1"/>
                </a:solidFill>
              </a:rPr>
              <a:t> )/2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 = (s</a:t>
            </a:r>
            <a:r>
              <a:rPr lang="en-US" baseline="-25000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 + s</a:t>
            </a:r>
            <a:r>
              <a:rPr lang="en-US" baseline="-25000">
                <a:solidFill>
                  <a:schemeClr val="accent1"/>
                </a:solidFill>
              </a:rPr>
              <a:t>m</a:t>
            </a:r>
            <a:r>
              <a:rPr lang="en-US">
                <a:solidFill>
                  <a:schemeClr val="accent1"/>
                </a:solidFill>
              </a:rPr>
              <a:t> )/2</a:t>
            </a: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  <a:p>
            <a:r>
              <a:rPr lang="en-US"/>
              <a:t>Write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/>
              <a:t> for the distribution in the parents and children’s generation respectively.</a:t>
            </a:r>
          </a:p>
          <a:p>
            <a:endParaRPr lang="en-US"/>
          </a:p>
          <a:p>
            <a:r>
              <a:rPr lang="en-US" b="1"/>
              <a:t>Proposition</a:t>
            </a:r>
          </a:p>
          <a:p>
            <a:r>
              <a:rPr lang="en-US"/>
              <a:t>i) </a:t>
            </a:r>
            <a:r>
              <a:rPr lang="en-US">
                <a:solidFill>
                  <a:schemeClr val="accent1"/>
                </a:solidFill>
              </a:rPr>
              <a:t>Cov(G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) ≥ Cov(G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/>
              <a:t> with strict inequality iff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.</a:t>
            </a:r>
          </a:p>
          <a:p>
            <a:r>
              <a:rPr lang="en-US"/>
              <a:t>ii) If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 ≥ 0</a:t>
            </a:r>
            <a:r>
              <a:rPr lang="en-US"/>
              <a:t>, then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) ≥ 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/>
              <a:t>, with strict inequality iff either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 or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 &gt; 0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312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Theme" id="{EBC2ACDB-5897-D343-B7C4-9CFB6697D06D}" vid="{A76FDDCB-3CDB-C144-B615-5E4C69CC8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Theme</Template>
  <TotalTime>568</TotalTime>
  <Words>1135</Words>
  <Application>Microsoft Macintosh PowerPoint</Application>
  <PresentationFormat>Widescreen</PresentationFormat>
  <Paragraphs>105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Black Theme</vt:lpstr>
      <vt:lpstr>Trading social status for genetics in marriage markets:  Evidence from UK Biobank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Theory</vt:lpstr>
      <vt:lpstr>PowerPoint Presentation</vt:lpstr>
      <vt:lpstr>PowerPoint Presentation</vt:lpstr>
      <vt:lpstr>Data</vt:lpstr>
      <vt:lpstr>Validating our pairs</vt:lpstr>
      <vt:lpstr>PowerPoint Presentation</vt:lpstr>
      <vt:lpstr>PowerPoint Presentation</vt:lpstr>
      <vt:lpstr>PowerPoint Presentation</vt:lpstr>
      <vt:lpstr>PowerPoint Presentation</vt:lpstr>
      <vt:lpstr>Estimation strategy</vt:lpstr>
      <vt:lpstr>Controls and mediators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social status for genetics in marriage markets: evidence from UK Biobank</dc:title>
  <dc:creator>David Hugh-Jones (ECO - Staff)</dc:creator>
  <cp:lastModifiedBy>David Hugh-Jones (ECO - Staff)</cp:lastModifiedBy>
  <cp:revision>23</cp:revision>
  <dcterms:created xsi:type="dcterms:W3CDTF">2021-02-11T13:07:50Z</dcterms:created>
  <dcterms:modified xsi:type="dcterms:W3CDTF">2021-02-18T15:45:37Z</dcterms:modified>
</cp:coreProperties>
</file>