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56" r:id="rId2"/>
    <p:sldId id="280" r:id="rId3"/>
    <p:sldId id="289" r:id="rId4"/>
    <p:sldId id="281" r:id="rId5"/>
    <p:sldId id="258" r:id="rId6"/>
    <p:sldId id="287" r:id="rId7"/>
    <p:sldId id="288" r:id="rId8"/>
    <p:sldId id="305" r:id="rId9"/>
    <p:sldId id="263" r:id="rId10"/>
    <p:sldId id="294" r:id="rId11"/>
    <p:sldId id="296" r:id="rId12"/>
    <p:sldId id="295" r:id="rId13"/>
    <p:sldId id="264" r:id="rId14"/>
    <p:sldId id="266" r:id="rId15"/>
    <p:sldId id="307" r:id="rId16"/>
    <p:sldId id="308" r:id="rId17"/>
    <p:sldId id="309" r:id="rId18"/>
    <p:sldId id="267" r:id="rId19"/>
    <p:sldId id="269" r:id="rId20"/>
    <p:sldId id="268" r:id="rId21"/>
    <p:sldId id="284" r:id="rId22"/>
    <p:sldId id="285" r:id="rId23"/>
    <p:sldId id="270" r:id="rId24"/>
    <p:sldId id="272" r:id="rId25"/>
    <p:sldId id="274" r:id="rId26"/>
    <p:sldId id="275" r:id="rId27"/>
    <p:sldId id="298" r:id="rId28"/>
    <p:sldId id="299" r:id="rId29"/>
    <p:sldId id="300" r:id="rId30"/>
    <p:sldId id="282" r:id="rId31"/>
    <p:sldId id="276" r:id="rId32"/>
    <p:sldId id="303" r:id="rId33"/>
    <p:sldId id="304" r:id="rId34"/>
    <p:sldId id="290" r:id="rId35"/>
    <p:sldId id="292" r:id="rId36"/>
    <p:sldId id="293" r:id="rId37"/>
    <p:sldId id="291" r:id="rId38"/>
    <p:sldId id="279" r:id="rId39"/>
    <p:sldId id="297" r:id="rId40"/>
    <p:sldId id="30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CECA"/>
    <a:srgbClr val="39638E"/>
    <a:srgbClr val="2642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7"/>
    <p:restoredTop sz="94648"/>
  </p:normalViewPr>
  <p:slideViewPr>
    <p:cSldViewPr snapToGrid="0" snapToObjects="1">
      <p:cViewPr varScale="1">
        <p:scale>
          <a:sx n="116" d="100"/>
          <a:sy n="116"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4820B-6DA2-F742-93FC-1D679188A49E}" type="datetimeFigureOut">
              <a:t>3/16/22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327D9-8FF0-F749-9187-5DBDAA4310FE}" type="slidenum">
              <a:t>‹#›</a:t>
            </a:fld>
            <a:endParaRPr lang="en-US"/>
          </a:p>
        </p:txBody>
      </p:sp>
    </p:spTree>
    <p:extLst>
      <p:ext uri="{BB962C8B-B14F-4D97-AF65-F5344CB8AC3E}">
        <p14:creationId xmlns:p14="http://schemas.microsoft.com/office/powerpoint/2010/main" val="55818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t>1</a:t>
            </a:fld>
            <a:endParaRPr lang="en-US"/>
          </a:p>
        </p:txBody>
      </p:sp>
    </p:spTree>
    <p:extLst>
      <p:ext uri="{BB962C8B-B14F-4D97-AF65-F5344CB8AC3E}">
        <p14:creationId xmlns:p14="http://schemas.microsoft.com/office/powerpoint/2010/main" val="358239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2</a:t>
            </a:fld>
            <a:endParaRPr lang="en-GB"/>
          </a:p>
        </p:txBody>
      </p:sp>
    </p:spTree>
    <p:extLst>
      <p:ext uri="{BB962C8B-B14F-4D97-AF65-F5344CB8AC3E}">
        <p14:creationId xmlns:p14="http://schemas.microsoft.com/office/powerpoint/2010/main" val="220335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6</a:t>
            </a:fld>
            <a:endParaRPr lang="en-GB"/>
          </a:p>
        </p:txBody>
      </p:sp>
    </p:spTree>
    <p:extLst>
      <p:ext uri="{BB962C8B-B14F-4D97-AF65-F5344CB8AC3E}">
        <p14:creationId xmlns:p14="http://schemas.microsoft.com/office/powerpoint/2010/main" val="3089696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7</a:t>
            </a:fld>
            <a:endParaRPr lang="en-GB"/>
          </a:p>
        </p:txBody>
      </p:sp>
    </p:spTree>
    <p:extLst>
      <p:ext uri="{BB962C8B-B14F-4D97-AF65-F5344CB8AC3E}">
        <p14:creationId xmlns:p14="http://schemas.microsoft.com/office/powerpoint/2010/main" val="157995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8</a:t>
            </a:fld>
            <a:endParaRPr lang="en-GB"/>
          </a:p>
        </p:txBody>
      </p:sp>
    </p:spTree>
    <p:extLst>
      <p:ext uri="{BB962C8B-B14F-4D97-AF65-F5344CB8AC3E}">
        <p14:creationId xmlns:p14="http://schemas.microsoft.com/office/powerpoint/2010/main" val="232759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342F7024-5685-4041-98CF-1DBE4146085C}" type="datetimeFigureOut">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83194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0734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20192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524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342F7024-5685-4041-98CF-1DBE4146085C}" type="datetimeFigureOut">
              <a:t>3/16/22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8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342F7024-5685-4041-98CF-1DBE4146085C}" type="datetimeFigureOut">
              <a:t>3/16/22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342F7024-5685-4041-98CF-1DBE4146085C}" type="datetimeFigureOut">
              <a:t>3/16/22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66455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342F7024-5685-4041-98CF-1DBE4146085C}" type="datetimeFigureOut">
              <a:t>3/16/22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425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7024-5685-4041-98CF-1DBE4146085C}" type="datetimeFigureOut">
              <a:t>3/16/22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99631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3/16/22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76149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3/16/22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71611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F7024-5685-4041-98CF-1DBE4146085C}" type="datetimeFigureOut">
              <a:t>3/16/22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38BBC-8C8F-444F-8AF8-E4957968F893}" type="slidenum">
              <a:t>‹#›</a:t>
            </a:fld>
            <a:endParaRPr lang="en-US"/>
          </a:p>
        </p:txBody>
      </p:sp>
    </p:spTree>
    <p:extLst>
      <p:ext uri="{BB962C8B-B14F-4D97-AF65-F5344CB8AC3E}">
        <p14:creationId xmlns:p14="http://schemas.microsoft.com/office/powerpoint/2010/main" val="42352663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play &quot;the ruling class&quot;">
            <a:extLst>
              <a:ext uri="{FF2B5EF4-FFF2-40B4-BE49-F238E27FC236}">
                <a16:creationId xmlns:a16="http://schemas.microsoft.com/office/drawing/2014/main" id="{54387D75-EFBB-654E-98C8-BA2755EA1092}"/>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4984" r="2281" b="15463"/>
          <a:stretch/>
        </p:blipFill>
        <p:spPr bwMode="auto">
          <a:xfrm>
            <a:off x="7769321" y="0"/>
            <a:ext cx="4422679"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166A3C-82B9-D948-BBEA-ADAEBDB6F3E2}"/>
              </a:ext>
            </a:extLst>
          </p:cNvPr>
          <p:cNvSpPr>
            <a:spLocks noGrp="1"/>
          </p:cNvSpPr>
          <p:nvPr>
            <p:ph type="ctrTitle"/>
          </p:nvPr>
        </p:nvSpPr>
        <p:spPr>
          <a:xfrm>
            <a:off x="206460" y="315549"/>
            <a:ext cx="7452241" cy="2311666"/>
          </a:xfrm>
        </p:spPr>
        <p:txBody>
          <a:bodyPr>
            <a:normAutofit/>
          </a:bodyPr>
          <a:lstStyle/>
          <a:p>
            <a:pPr algn="l"/>
            <a:r>
              <a:rPr lang="en-US" sz="4800"/>
              <a:t>Trading social status for genetics in marriage markets: </a:t>
            </a:r>
            <a:br>
              <a:rPr lang="en-US" sz="4800"/>
            </a:br>
            <a:r>
              <a:rPr lang="en-US" sz="4800"/>
              <a:t>Evidence from UK Biobank</a:t>
            </a:r>
          </a:p>
        </p:txBody>
      </p:sp>
      <p:sp>
        <p:nvSpPr>
          <p:cNvPr id="3" name="Subtitle 2">
            <a:extLst>
              <a:ext uri="{FF2B5EF4-FFF2-40B4-BE49-F238E27FC236}">
                <a16:creationId xmlns:a16="http://schemas.microsoft.com/office/drawing/2014/main" id="{2B54DDED-7AF0-F746-BA4B-21B93E8FE973}"/>
              </a:ext>
            </a:extLst>
          </p:cNvPr>
          <p:cNvSpPr>
            <a:spLocks noGrp="1"/>
          </p:cNvSpPr>
          <p:nvPr>
            <p:ph type="subTitle" idx="1"/>
          </p:nvPr>
        </p:nvSpPr>
        <p:spPr>
          <a:xfrm>
            <a:off x="317671" y="4817327"/>
            <a:ext cx="5546791" cy="1892839"/>
          </a:xfrm>
        </p:spPr>
        <p:txBody>
          <a:bodyPr>
            <a:normAutofit fontScale="92500" lnSpcReduction="20000"/>
          </a:bodyPr>
          <a:lstStyle/>
          <a:p>
            <a:pPr algn="l"/>
            <a:r>
              <a:rPr lang="en-US"/>
              <a:t>Abdel Abdellaoui (Amsterdam UMC)</a:t>
            </a:r>
            <a:br>
              <a:rPr lang="en-US"/>
            </a:br>
            <a:r>
              <a:rPr lang="en-US"/>
              <a:t>Oana Borcan (UEA)</a:t>
            </a:r>
            <a:br>
              <a:rPr lang="en-US"/>
            </a:br>
            <a:r>
              <a:rPr lang="en-US"/>
              <a:t>Pierre Chiappori (Columbia)</a:t>
            </a:r>
            <a:br>
              <a:rPr lang="en-US"/>
            </a:br>
            <a:r>
              <a:rPr lang="en-US"/>
              <a:t>David Hugh-Jones (UEA)</a:t>
            </a:r>
          </a:p>
          <a:p>
            <a:endParaRPr lang="en-US"/>
          </a:p>
          <a:p>
            <a:pPr algn="l"/>
            <a:r>
              <a:rPr lang="en-US"/>
              <a:t>Presentation at Brunel University</a:t>
            </a:r>
          </a:p>
        </p:txBody>
      </p:sp>
      <p:pic>
        <p:nvPicPr>
          <p:cNvPr id="3076" name="Picture 4" descr="Image result for oana borcan">
            <a:extLst>
              <a:ext uri="{FF2B5EF4-FFF2-40B4-BE49-F238E27FC236}">
                <a16:creationId xmlns:a16="http://schemas.microsoft.com/office/drawing/2014/main" id="{ABCDFCA8-8E1D-0F40-AD49-6B94B8B50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33" y="3229943"/>
            <a:ext cx="1049808" cy="1399743"/>
          </a:xfrm>
          <a:prstGeom prst="rect">
            <a:avLst/>
          </a:prstGeom>
        </p:spPr>
        <p:style>
          <a:lnRef idx="3">
            <a:schemeClr val="lt1"/>
          </a:lnRef>
          <a:fillRef idx="1">
            <a:schemeClr val="dk1"/>
          </a:fillRef>
          <a:effectRef idx="1">
            <a:schemeClr val="dk1"/>
          </a:effectRef>
          <a:fontRef idx="minor">
            <a:schemeClr val="lt1"/>
          </a:fontRef>
        </p:style>
      </p:pic>
      <p:pic>
        <p:nvPicPr>
          <p:cNvPr id="3078" name="Picture 6" descr="Image result for abdel abdellaoui">
            <a:extLst>
              <a:ext uri="{FF2B5EF4-FFF2-40B4-BE49-F238E27FC236}">
                <a16:creationId xmlns:a16="http://schemas.microsoft.com/office/drawing/2014/main" id="{561428D6-FD8B-6845-B802-4850F1F48F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7" y="3229944"/>
            <a:ext cx="1399743" cy="1399743"/>
          </a:xfrm>
          <a:prstGeom prst="rect">
            <a:avLst/>
          </a:prstGeom>
        </p:spPr>
        <p:style>
          <a:lnRef idx="3">
            <a:schemeClr val="lt1"/>
          </a:lnRef>
          <a:fillRef idx="1">
            <a:schemeClr val="dk1"/>
          </a:fillRef>
          <a:effectRef idx="1">
            <a:schemeClr val="dk1"/>
          </a:effectRef>
          <a:fontRef idx="minor">
            <a:schemeClr val="lt1"/>
          </a:fontRef>
        </p:style>
      </p:pic>
      <p:pic>
        <p:nvPicPr>
          <p:cNvPr id="3080" name="Picture 8" descr="Image result for david  hugh-jones">
            <a:extLst>
              <a:ext uri="{FF2B5EF4-FFF2-40B4-BE49-F238E27FC236}">
                <a16:creationId xmlns:a16="http://schemas.microsoft.com/office/drawing/2014/main" id="{BEFCA95F-861D-8645-82F5-6516442C7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719" y="3229941"/>
            <a:ext cx="1399743" cy="1399743"/>
          </a:xfrm>
          <a:prstGeom prst="rect">
            <a:avLst/>
          </a:prstGeom>
        </p:spPr>
        <p:style>
          <a:lnRef idx="3">
            <a:schemeClr val="lt1"/>
          </a:lnRef>
          <a:fillRef idx="1">
            <a:schemeClr val="dk1"/>
          </a:fillRef>
          <a:effectRef idx="1">
            <a:schemeClr val="dk1"/>
          </a:effectRef>
          <a:fontRef idx="minor">
            <a:schemeClr val="lt1"/>
          </a:fontRef>
        </p:style>
      </p:pic>
      <p:pic>
        <p:nvPicPr>
          <p:cNvPr id="1026" name="Picture 2" descr="Pierre-André Chiappori | HCEO">
            <a:extLst>
              <a:ext uri="{FF2B5EF4-FFF2-40B4-BE49-F238E27FC236}">
                <a16:creationId xmlns:a16="http://schemas.microsoft.com/office/drawing/2014/main" id="{15A3A0AE-45AF-FF44-BABF-DF63CC5C0D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7594" y="3229943"/>
            <a:ext cx="1015573" cy="1399742"/>
          </a:xfrm>
          <a:prstGeom prst="rect">
            <a:avLst/>
          </a:prstGeom>
          <a:ln w="19050">
            <a:solidFill>
              <a:schemeClr val="tx1"/>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972A460-4AE8-AD45-B604-420AF0B210DB}"/>
              </a:ext>
            </a:extLst>
          </p:cNvPr>
          <p:cNvPicPr>
            <a:picLocks noChangeAspect="1"/>
          </p:cNvPicPr>
          <p:nvPr/>
        </p:nvPicPr>
        <p:blipFill>
          <a:blip r:embed="rId8"/>
          <a:stretch>
            <a:fillRect/>
          </a:stretch>
        </p:blipFill>
        <p:spPr>
          <a:xfrm>
            <a:off x="6096000" y="5832088"/>
            <a:ext cx="1472072" cy="878078"/>
          </a:xfrm>
          <a:prstGeom prst="rect">
            <a:avLst/>
          </a:prstGeom>
        </p:spPr>
      </p:pic>
    </p:spTree>
    <p:extLst>
      <p:ext uri="{BB962C8B-B14F-4D97-AF65-F5344CB8AC3E}">
        <p14:creationId xmlns:p14="http://schemas.microsoft.com/office/powerpoint/2010/main" val="37052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0604-855E-564F-A484-E24511103230}"/>
              </a:ext>
            </a:extLst>
          </p:cNvPr>
          <p:cNvSpPr>
            <a:spLocks noGrp="1"/>
          </p:cNvSpPr>
          <p:nvPr>
            <p:ph type="title"/>
          </p:nvPr>
        </p:nvSpPr>
        <p:spPr/>
        <p:txBody>
          <a:bodyPr/>
          <a:lstStyle/>
          <a:p>
            <a:r>
              <a:rPr lang="en-US"/>
              <a:t>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A3439C-C934-CF48-9050-01704E2B1C55}"/>
                  </a:ext>
                </a:extLst>
              </p:cNvPr>
              <p:cNvSpPr>
                <a:spLocks noGrp="1"/>
              </p:cNvSpPr>
              <p:nvPr>
                <p:ph idx="1"/>
              </p:nvPr>
            </p:nvSpPr>
            <p:spPr/>
            <p:txBody>
              <a:bodyPr>
                <a:normAutofit fontScale="77500" lnSpcReduction="20000"/>
              </a:bodyPr>
              <a:lstStyle/>
              <a:p>
                <a:r>
                  <a:rPr lang="en-US"/>
                  <a:t>Traits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1</m:t>
                        </m:r>
                      </m:sub>
                    </m:sSub>
                  </m:oMath>
                </a14:m>
                <a:r>
                  <a:rPr lang="en-US"/>
                  <a:t> (genetic) and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b="0" i="1">
                            <a:latin typeface="Cambria Math" panose="02040503050406030204" pitchFamily="18" charset="0"/>
                            <a:ea typeface="Cambria Math" panose="02040503050406030204" pitchFamily="18" charset="0"/>
                          </a:rPr>
                          <m:t>2</m:t>
                        </m:r>
                      </m:sub>
                    </m:sSub>
                  </m:oMath>
                </a14:m>
                <a:r>
                  <a:rPr lang="en-US"/>
                  <a:t> (SES) are normally distributed in the population.</a:t>
                </a:r>
              </a:p>
              <a:p>
                <a:r>
                  <a:rPr lang="en-US"/>
                  <a:t>Attractiveness is </a:t>
                </a:r>
                <a14:m>
                  <m:oMath xmlns:m="http://schemas.openxmlformats.org/officeDocument/2006/math">
                    <m:r>
                      <a:rPr lang="en-GB" b="0" i="1">
                        <a:latin typeface="Cambria Math" panose="02040503050406030204" pitchFamily="18" charset="0"/>
                        <a:ea typeface="Cambria Math" panose="02040503050406030204" pitchFamily="18" charset="0"/>
                      </a:rPr>
                      <m:t>𝑎</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1</m:t>
                        </m:r>
                      </m:sub>
                    </m:sSub>
                    <m:r>
                      <a:rPr lang="en-GB" b="0" i="1">
                        <a:latin typeface="Cambria Math" panose="02040503050406030204" pitchFamily="18" charset="0"/>
                        <a:ea typeface="Cambria Math" panose="02040503050406030204" pitchFamily="18" charset="0"/>
                      </a:rPr>
                      <m:t>+(1−</m:t>
                    </m:r>
                    <m:r>
                      <a:rPr lang="en-GB" b="0" i="1">
                        <a:latin typeface="Cambria Math" panose="02040503050406030204" pitchFamily="18" charset="0"/>
                        <a:ea typeface="Cambria Math" panose="02040503050406030204" pitchFamily="18" charset="0"/>
                      </a:rPr>
                      <m:t>𝑎</m:t>
                    </m:r>
                    <m:r>
                      <a:rPr lang="en-GB" b="0"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b="0" i="1">
                            <a:latin typeface="Cambria Math" panose="02040503050406030204" pitchFamily="18" charset="0"/>
                            <a:ea typeface="Cambria Math" panose="02040503050406030204" pitchFamily="18" charset="0"/>
                          </a:rPr>
                          <m:t>2</m:t>
                        </m:r>
                      </m:sub>
                    </m:sSub>
                  </m:oMath>
                </a14:m>
                <a:r>
                  <a:rPr lang="en-US"/>
                  <a:t> where </a:t>
                </a:r>
                <a14:m>
                  <m:oMath xmlns:m="http://schemas.openxmlformats.org/officeDocument/2006/math">
                    <m:r>
                      <a:rPr lang="en-GB" b="0" i="1">
                        <a:latin typeface="Cambria Math" panose="02040503050406030204" pitchFamily="18" charset="0"/>
                      </a:rPr>
                      <m:t>0</m:t>
                    </m:r>
                    <m:r>
                      <a:rPr lang="en-GB" b="0" i="1">
                        <a:latin typeface="Cambria Math" panose="02040503050406030204" pitchFamily="18" charset="0"/>
                        <a:ea typeface="Cambria Math" panose="02040503050406030204" pitchFamily="18" charset="0"/>
                      </a:rPr>
                      <m:t>≤</m:t>
                    </m:r>
                    <m:r>
                      <a:rPr lang="en-GB" b="0" i="1">
                        <a:latin typeface="Cambria Math" panose="02040503050406030204" pitchFamily="18" charset="0"/>
                        <a:ea typeface="Cambria Math" panose="02040503050406030204" pitchFamily="18" charset="0"/>
                      </a:rPr>
                      <m:t>𝑎</m:t>
                    </m:r>
                    <m:r>
                      <a:rPr lang="en-GB" b="0" i="1">
                        <a:latin typeface="Cambria Math" panose="02040503050406030204" pitchFamily="18" charset="0"/>
                        <a:ea typeface="Cambria Math" panose="02040503050406030204" pitchFamily="18" charset="0"/>
                      </a:rPr>
                      <m:t>≤1</m:t>
                    </m:r>
                  </m:oMath>
                </a14:m>
                <a:r>
                  <a:rPr lang="en-US"/>
                  <a:t> is the relative importance of genes.</a:t>
                </a:r>
              </a:p>
              <a:p>
                <a:r>
                  <a:rPr lang="en-US"/>
                  <a:t>People mate assortatively. E.g. transferable surplus which is supermodular in either person’s attractiveness.</a:t>
                </a:r>
              </a:p>
              <a:p>
                <a:r>
                  <a:rPr lang="en-US"/>
                  <a:t>Children inherit</a:t>
                </a:r>
              </a:p>
              <a:p>
                <a:pPr/>
                <a14:m>
                  <m:oMathPara xmlns:m="http://schemas.openxmlformats.org/officeDocument/2006/math">
                    <m:oMathParaPr>
                      <m:jc m:val="centerGroup"/>
                    </m:oMathParaPr>
                    <m:oMath xmlns:m="http://schemas.openxmlformats.org/officeDocument/2006/math">
                      <m:sSub>
                        <m:sSubPr>
                          <m:ctrlPr>
                            <a:rPr lang="en-GB" b="0" i="1">
                              <a:latin typeface="Cambria Math" panose="02040503050406030204" pitchFamily="18" charset="0"/>
                              <a:ea typeface="Cambria Math" panose="02040503050406030204" pitchFamily="18" charset="0"/>
                            </a:rPr>
                          </m:ctrlPr>
                        </m:sSubPr>
                        <m:e>
                          <m:r>
                            <m:rPr>
                              <m:sty m:val="p"/>
                            </m:rPr>
                            <a:rPr lang="en-GB" b="0" i="0">
                              <a:latin typeface="Cambria Math" panose="02040503050406030204" pitchFamily="18" charset="0"/>
                              <a:ea typeface="Cambria Math" panose="02040503050406030204" pitchFamily="18" charset="0"/>
                            </a:rPr>
                            <m:t>x</m:t>
                          </m:r>
                          <m:r>
                            <a:rPr lang="en-GB" b="0" i="1">
                              <a:latin typeface="Cambria Math" panose="02040503050406030204" pitchFamily="18" charset="0"/>
                              <a:ea typeface="Cambria Math" panose="02040503050406030204" pitchFamily="18" charset="0"/>
                            </a:rPr>
                            <m:t>′</m:t>
                          </m:r>
                        </m:e>
                        <m:sub>
                          <m:r>
                            <a:rPr lang="en-GB" b="0" i="0">
                              <a:latin typeface="Cambria Math" panose="02040503050406030204" pitchFamily="18" charset="0"/>
                              <a:ea typeface="Cambria Math" panose="02040503050406030204" pitchFamily="18" charset="0"/>
                            </a:rPr>
                            <m:t>1</m:t>
                          </m:r>
                        </m:sub>
                      </m:sSub>
                      <m:r>
                        <a:rPr lang="en-GB" b="0" i="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𝜏</m:t>
                          </m:r>
                        </m:num>
                        <m:den>
                          <m:r>
                            <a:rPr lang="en-GB" b="0" i="1">
                              <a:latin typeface="Cambria Math" panose="02040503050406030204" pitchFamily="18" charset="0"/>
                              <a:ea typeface="Cambria Math" panose="02040503050406030204" pitchFamily="18" charset="0"/>
                            </a:rPr>
                            <m:t>2</m:t>
                          </m:r>
                        </m:den>
                      </m:f>
                      <m:d>
                        <m:dPr>
                          <m:ctrlPr>
                            <a:rPr lang="en-GB" b="0" i="1">
                              <a:latin typeface="Cambria Math" panose="02040503050406030204" pitchFamily="18" charset="0"/>
                              <a:ea typeface="Cambria Math" panose="02040503050406030204" pitchFamily="18" charset="0"/>
                            </a:rPr>
                          </m:ctrlPr>
                        </m:dPr>
                        <m:e>
                          <m:sSub>
                            <m:sSubPr>
                              <m:ctrlPr>
                                <a:rPr lang="en-GB" b="0"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b="0" i="1">
                                  <a:latin typeface="Cambria Math" panose="02040503050406030204" pitchFamily="18" charset="0"/>
                                  <a:ea typeface="Cambria Math" panose="02040503050406030204" pitchFamily="18" charset="0"/>
                                </a:rPr>
                                <m:t>1</m:t>
                              </m:r>
                            </m:sub>
                          </m:sSub>
                          <m:r>
                            <a:rPr lang="en-GB" b="0"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𝑦</m:t>
                              </m:r>
                            </m:e>
                            <m:sub>
                              <m:r>
                                <a:rPr lang="en-GB" i="1">
                                  <a:latin typeface="Cambria Math" panose="02040503050406030204" pitchFamily="18" charset="0"/>
                                  <a:ea typeface="Cambria Math" panose="02040503050406030204" pitchFamily="18" charset="0"/>
                                </a:rPr>
                                <m:t>1</m:t>
                              </m:r>
                            </m:sub>
                          </m:sSub>
                        </m:e>
                      </m:d>
                      <m:r>
                        <a:rPr lang="en-GB" b="0" i="1">
                          <a:latin typeface="Cambria Math" panose="02040503050406030204" pitchFamily="18" charset="0"/>
                          <a:ea typeface="Cambria Math" panose="02040503050406030204" pitchFamily="18" charset="0"/>
                        </a:rPr>
                        <m:t>+</m:t>
                      </m:r>
                      <m:r>
                        <a:rPr lang="en-GB" b="0" i="1">
                          <a:latin typeface="Cambria Math" panose="02040503050406030204" pitchFamily="18" charset="0"/>
                          <a:ea typeface="Cambria Math" panose="02040503050406030204" pitchFamily="18" charset="0"/>
                        </a:rPr>
                        <m:t>𝜀</m:t>
                      </m:r>
                    </m:oMath>
                  </m:oMathPara>
                </a14:m>
                <a:endParaRPr lang="en-US"/>
              </a:p>
              <a:p>
                <a:endParaRPr lang="en-US"/>
              </a:p>
              <a:p>
                <a:pPr/>
                <a14:m>
                  <m:oMathPara xmlns:m="http://schemas.openxmlformats.org/officeDocument/2006/math">
                    <m:oMathParaPr>
                      <m:jc m:val="centerGroup"/>
                    </m:oMathParaPr>
                    <m:oMath xmlns:m="http://schemas.openxmlformats.org/officeDocument/2006/math">
                      <m:sSubSup>
                        <m:sSubSupPr>
                          <m:ctrlPr>
                            <a:rPr lang="en-GB" b="0" i="1">
                              <a:latin typeface="Cambria Math" panose="02040503050406030204" pitchFamily="18" charset="0"/>
                            </a:rPr>
                          </m:ctrlPr>
                        </m:sSubSupPr>
                        <m:e>
                          <m:r>
                            <a:rPr lang="en-GB" b="0" i="1">
                              <a:latin typeface="Cambria Math" panose="02040503050406030204" pitchFamily="18" charset="0"/>
                            </a:rPr>
                            <m:t>𝑥</m:t>
                          </m:r>
                        </m:e>
                        <m:sub>
                          <m:r>
                            <a:rPr lang="en-GB" b="0" i="1">
                              <a:latin typeface="Cambria Math" panose="02040503050406030204" pitchFamily="18" charset="0"/>
                            </a:rPr>
                            <m:t>2</m:t>
                          </m:r>
                        </m:sub>
                        <m:sup>
                          <m:r>
                            <a:rPr lang="en-GB" b="0" i="1">
                              <a:latin typeface="Cambria Math" panose="02040503050406030204" pitchFamily="18" charset="0"/>
                            </a:rPr>
                            <m:t>′</m:t>
                          </m:r>
                        </m:sup>
                      </m:sSubSup>
                      <m:r>
                        <a:rPr lang="en-GB" b="0"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𝜃</m:t>
                          </m:r>
                        </m:num>
                        <m:den>
                          <m:r>
                            <a:rPr lang="en-GB" i="1">
                              <a:latin typeface="Cambria Math" panose="02040503050406030204" pitchFamily="18" charset="0"/>
                              <a:ea typeface="Cambria Math" panose="02040503050406030204" pitchFamily="18" charset="0"/>
                            </a:rPr>
                            <m:t>2</m:t>
                          </m:r>
                        </m:den>
                      </m:f>
                      <m:d>
                        <m:dPr>
                          <m:ctrlPr>
                            <a:rPr lang="en-GB" b="0" i="1">
                              <a:latin typeface="Cambria Math" panose="02040503050406030204" pitchFamily="18" charset="0"/>
                            </a:rPr>
                          </m:ctrlPr>
                        </m:dPr>
                        <m:e>
                          <m:sSub>
                            <m:sSubPr>
                              <m:ctrlPr>
                                <a:rPr lang="en-GB" b="0" i="1">
                                  <a:latin typeface="Cambria Math" panose="02040503050406030204" pitchFamily="18" charset="0"/>
                                </a:rPr>
                              </m:ctrlPr>
                            </m:sSubPr>
                            <m:e>
                              <m:r>
                                <a:rPr lang="en-GB" b="0" i="1">
                                  <a:latin typeface="Cambria Math" panose="02040503050406030204" pitchFamily="18" charset="0"/>
                                </a:rPr>
                                <m:t>𝑥</m:t>
                              </m:r>
                            </m:e>
                            <m:sub>
                              <m:r>
                                <a:rPr lang="en-GB" b="0" i="1">
                                  <a:latin typeface="Cambria Math" panose="02040503050406030204" pitchFamily="18" charset="0"/>
                                </a:rPr>
                                <m:t>2</m:t>
                              </m:r>
                            </m:sub>
                          </m:sSub>
                          <m:r>
                            <a:rPr lang="en-GB" b="0" i="1">
                              <a:latin typeface="Cambria Math" panose="02040503050406030204" pitchFamily="18" charset="0"/>
                            </a:rPr>
                            <m:t>+</m:t>
                          </m:r>
                          <m:sSub>
                            <m:sSubPr>
                              <m:ctrlPr>
                                <a:rPr lang="en-GB" b="0"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2</m:t>
                              </m:r>
                            </m:sub>
                          </m:sSub>
                        </m:e>
                      </m:d>
                      <m:r>
                        <a:rPr lang="en-GB" b="0" i="1">
                          <a:latin typeface="Cambria Math" panose="02040503050406030204" pitchFamily="18" charset="0"/>
                        </a:rPr>
                        <m:t>+</m:t>
                      </m:r>
                      <m:r>
                        <a:rPr lang="en-GB" b="0" i="1">
                          <a:latin typeface="Cambria Math" panose="02040503050406030204" pitchFamily="18" charset="0"/>
                        </a:rPr>
                        <m:t>𝜂</m:t>
                      </m:r>
                    </m:oMath>
                  </m:oMathPara>
                </a14:m>
                <a:endParaRPr lang="en-US"/>
              </a:p>
              <a:p>
                <a:r>
                  <a:rPr lang="en-US"/>
                  <a:t>Where:</a:t>
                </a:r>
              </a:p>
              <a:p>
                <a:r>
                  <a:rPr lang="en-US"/>
                  <a:t> </a:t>
                </a:r>
                <a14:m>
                  <m:oMath xmlns:m="http://schemas.openxmlformats.org/officeDocument/2006/math">
                    <m:r>
                      <a:rPr lang="en-US" i="1">
                        <a:latin typeface="Cambria Math" panose="02040503050406030204" pitchFamily="18" charset="0"/>
                        <a:ea typeface="Cambria Math" panose="02040503050406030204" pitchFamily="18" charset="0"/>
                      </a:rPr>
                      <m:t>𝜏</m:t>
                    </m:r>
                  </m:oMath>
                </a14:m>
                <a:r>
                  <a:rPr lang="en-US"/>
                  <a:t> is close to 1 (genetic inheritance).</a:t>
                </a:r>
              </a:p>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a:t> reflects persistence of wealth (e.g. tax rate </a:t>
                </a:r>
                <a14:m>
                  <m:oMath xmlns:m="http://schemas.openxmlformats.org/officeDocument/2006/math">
                    <m:r>
                      <a:rPr lang="en-GB" b="0" i="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𝜃</m:t>
                    </m:r>
                  </m:oMath>
                </a14:m>
                <a:r>
                  <a:rPr lang="en-US"/>
                  <a:t>).</a:t>
                </a:r>
              </a:p>
            </p:txBody>
          </p:sp>
        </mc:Choice>
        <mc:Fallback xmlns="">
          <p:sp>
            <p:nvSpPr>
              <p:cNvPr id="3" name="Content Placeholder 2">
                <a:extLst>
                  <a:ext uri="{FF2B5EF4-FFF2-40B4-BE49-F238E27FC236}">
                    <a16:creationId xmlns:a16="http://schemas.microsoft.com/office/drawing/2014/main" id="{A6A3439C-C934-CF48-9050-01704E2B1C55}"/>
                  </a:ext>
                </a:extLst>
              </p:cNvPr>
              <p:cNvSpPr>
                <a:spLocks noGrp="1" noRot="1" noChangeAspect="1" noMove="1" noResize="1" noEditPoints="1" noAdjustHandles="1" noChangeArrowheads="1" noChangeShapeType="1" noTextEdit="1"/>
              </p:cNvSpPr>
              <p:nvPr>
                <p:ph idx="1"/>
              </p:nvPr>
            </p:nvSpPr>
            <p:spPr>
              <a:blipFill>
                <a:blip r:embed="rId2"/>
                <a:stretch>
                  <a:fillRect l="-724" t="-2907"/>
                </a:stretch>
              </a:blipFill>
            </p:spPr>
            <p:txBody>
              <a:bodyPr/>
              <a:lstStyle/>
              <a:p>
                <a:r>
                  <a:rPr lang="en-US">
                    <a:noFill/>
                  </a:rPr>
                  <a:t> </a:t>
                </a:r>
              </a:p>
            </p:txBody>
          </p:sp>
        </mc:Fallback>
      </mc:AlternateContent>
    </p:spTree>
    <p:extLst>
      <p:ext uri="{BB962C8B-B14F-4D97-AF65-F5344CB8AC3E}">
        <p14:creationId xmlns:p14="http://schemas.microsoft.com/office/powerpoint/2010/main" val="423731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3D22-CA6D-6B44-B97C-30B3363BE6B0}"/>
              </a:ext>
            </a:extLst>
          </p:cNvPr>
          <p:cNvSpPr>
            <a:spLocks noGrp="1"/>
          </p:cNvSpPr>
          <p:nvPr>
            <p:ph type="title"/>
          </p:nvPr>
        </p:nvSpPr>
        <p:spPr/>
        <p:txBody>
          <a:bodyPr/>
          <a:lstStyle/>
          <a:p>
            <a:r>
              <a:rPr lang="en-US"/>
              <a:t>Result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D28C7A-2325-D948-9EBD-EFCBEC99AAEF}"/>
                  </a:ext>
                </a:extLst>
              </p:cNvPr>
              <p:cNvSpPr>
                <a:spLocks noGrp="1"/>
              </p:cNvSpPr>
              <p:nvPr>
                <p:ph sz="half" idx="1"/>
              </p:nvPr>
            </p:nvSpPr>
            <p:spPr>
              <a:xfrm>
                <a:off x="838199" y="1825625"/>
                <a:ext cx="10515599" cy="4351338"/>
              </a:xfrm>
            </p:spPr>
            <p:txBody>
              <a:bodyPr>
                <a:normAutofit/>
              </a:bodyPr>
              <a:lstStyle/>
              <a:p>
                <a:pPr marL="0" indent="0">
                  <a:buNone/>
                </a:pPr>
                <a:r>
                  <a:rPr lang="en-US"/>
                  <a:t>If parents’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1</m:t>
                        </m:r>
                      </m:sub>
                    </m:sSub>
                  </m:oMath>
                </a14:m>
                <a:r>
                  <a:rPr lang="en-US"/>
                  <a:t> and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b="0" i="1">
                            <a:latin typeface="Cambria Math" panose="02040503050406030204" pitchFamily="18" charset="0"/>
                            <a:ea typeface="Cambria Math" panose="02040503050406030204" pitchFamily="18" charset="0"/>
                          </a:rPr>
                          <m:t>2</m:t>
                        </m:r>
                      </m:sub>
                    </m:sSub>
                  </m:oMath>
                </a14:m>
                <a:r>
                  <a:rPr lang="en-US"/>
                  <a:t> are independent, children’s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1</m:t>
                        </m:r>
                      </m:sub>
                    </m:sSub>
                  </m:oMath>
                </a14:m>
                <a:r>
                  <a:rPr lang="en-US"/>
                  <a:t> and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2</m:t>
                        </m:r>
                      </m:sub>
                    </m:sSub>
                  </m:oMath>
                </a14:m>
                <a:r>
                  <a:rPr lang="en-US"/>
                  <a:t> are positively correlated for </a:t>
                </a:r>
                <a14:m>
                  <m:oMath xmlns:m="http://schemas.openxmlformats.org/officeDocument/2006/math">
                    <m:r>
                      <a:rPr lang="en-GB" i="1">
                        <a:latin typeface="Cambria Math" panose="02040503050406030204" pitchFamily="18" charset="0"/>
                      </a:rPr>
                      <m:t>0</m:t>
                    </m:r>
                    <m:r>
                      <a:rPr lang="en-GB" b="0" i="1">
                        <a:latin typeface="Cambria Math" panose="02040503050406030204" pitchFamily="18" charset="0"/>
                      </a:rPr>
                      <m:t>&lt;</m:t>
                    </m:r>
                    <m:r>
                      <a:rPr lang="en-GB" i="1">
                        <a:latin typeface="Cambria Math" panose="02040503050406030204" pitchFamily="18" charset="0"/>
                        <a:ea typeface="Cambria Math" panose="02040503050406030204" pitchFamily="18" charset="0"/>
                      </a:rPr>
                      <m:t>𝑎</m:t>
                    </m:r>
                    <m:r>
                      <a:rPr lang="en-GB" b="0" i="1">
                        <a:latin typeface="Cambria Math" panose="02040503050406030204" pitchFamily="18" charset="0"/>
                        <a:ea typeface="Cambria Math" panose="02040503050406030204" pitchFamily="18" charset="0"/>
                      </a:rPr>
                      <m:t>&lt;</m:t>
                    </m:r>
                    <m:r>
                      <a:rPr lang="en-GB" i="1">
                        <a:latin typeface="Cambria Math" panose="02040503050406030204" pitchFamily="18" charset="0"/>
                        <a:ea typeface="Cambria Math" panose="02040503050406030204" pitchFamily="18" charset="0"/>
                      </a:rPr>
                      <m:t>1</m:t>
                    </m:r>
                  </m:oMath>
                </a14:m>
                <a:r>
                  <a:rPr lang="en-US"/>
                  <a:t>. </a:t>
                </a:r>
              </a:p>
              <a:p>
                <a:pPr marL="457200" indent="-457200">
                  <a:buFont typeface="Arial" panose="020B0604020202020204" pitchFamily="34" charset="0"/>
                  <a:buChar char="•"/>
                </a:pPr>
                <a:r>
                  <a:rPr lang="en-US"/>
                  <a:t>Correlation increases then </a:t>
                </a:r>
                <a:br>
                  <a:rPr lang="en-US"/>
                </a:br>
                <a:r>
                  <a:rPr lang="en-US"/>
                  <a:t>decreases in </a:t>
                </a:r>
                <a14:m>
                  <m:oMath xmlns:m="http://schemas.openxmlformats.org/officeDocument/2006/math">
                    <m:r>
                      <a:rPr lang="en-GB" i="1">
                        <a:latin typeface="Cambria Math" panose="02040503050406030204" pitchFamily="18" charset="0"/>
                        <a:ea typeface="Cambria Math" panose="02040503050406030204" pitchFamily="18" charset="0"/>
                      </a:rPr>
                      <m:t>𝑎</m:t>
                    </m:r>
                  </m:oMath>
                </a14:m>
                <a:r>
                  <a:rPr lang="en-US"/>
                  <a:t>:</a:t>
                </a:r>
              </a:p>
            </p:txBody>
          </p:sp>
        </mc:Choice>
        <mc:Fallback xmlns="">
          <p:sp>
            <p:nvSpPr>
              <p:cNvPr id="3" name="Content Placeholder 2">
                <a:extLst>
                  <a:ext uri="{FF2B5EF4-FFF2-40B4-BE49-F238E27FC236}">
                    <a16:creationId xmlns:a16="http://schemas.microsoft.com/office/drawing/2014/main" id="{ACD28C7A-2325-D948-9EBD-EFCBEC99AAE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2"/>
                <a:stretch>
                  <a:fillRect l="-1086" t="-2326"/>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A2F07F93-A904-9D49-BD58-1CCA8D3E5F29}"/>
              </a:ext>
            </a:extLst>
          </p:cNvPr>
          <p:cNvPicPr>
            <a:picLocks noGrp="1" noChangeAspect="1"/>
          </p:cNvPicPr>
          <p:nvPr>
            <p:ph sz="half" idx="2"/>
          </p:nvPr>
        </p:nvPicPr>
        <p:blipFill>
          <a:blip r:embed="rId3"/>
          <a:stretch>
            <a:fillRect/>
          </a:stretch>
        </p:blipFill>
        <p:spPr>
          <a:xfrm>
            <a:off x="6687015" y="2686098"/>
            <a:ext cx="4928837" cy="3490865"/>
          </a:xfrm>
          <a:prstGeom prst="rect">
            <a:avLst/>
          </a:prstGeom>
        </p:spPr>
      </p:pic>
    </p:spTree>
    <p:extLst>
      <p:ext uri="{BB962C8B-B14F-4D97-AF65-F5344CB8AC3E}">
        <p14:creationId xmlns:p14="http://schemas.microsoft.com/office/powerpoint/2010/main" val="178163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3D22-CA6D-6B44-B97C-30B3363BE6B0}"/>
              </a:ext>
            </a:extLst>
          </p:cNvPr>
          <p:cNvSpPr>
            <a:spLocks noGrp="1"/>
          </p:cNvSpPr>
          <p:nvPr>
            <p:ph type="title"/>
          </p:nvPr>
        </p:nvSpPr>
        <p:spPr/>
        <p:txBody>
          <a:bodyPr/>
          <a:lstStyle/>
          <a:p>
            <a:r>
              <a:rPr lang="en-US"/>
              <a:t>Extensions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CD28C7A-2325-D948-9EBD-EFCBEC99AAEF}"/>
                  </a:ext>
                </a:extLst>
              </p:cNvPr>
              <p:cNvSpPr>
                <a:spLocks noGrp="1"/>
              </p:cNvSpPr>
              <p:nvPr>
                <p:ph idx="1"/>
              </p:nvPr>
            </p:nvSpPr>
            <p:spPr/>
            <p:txBody>
              <a:bodyPr>
                <a:normAutofit fontScale="92500" lnSpcReduction="10000"/>
              </a:bodyPr>
              <a:lstStyle/>
              <a:p>
                <a:r>
                  <a:rPr lang="en-US"/>
                  <a:t>In the stationary distribution,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1</m:t>
                        </m:r>
                      </m:sub>
                    </m:sSub>
                  </m:oMath>
                </a14:m>
                <a:r>
                  <a:rPr lang="en-US"/>
                  <a:t> and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2</m:t>
                        </m:r>
                      </m:sub>
                    </m:sSub>
                  </m:oMath>
                </a14:m>
                <a:r>
                  <a:rPr lang="en-US"/>
                  <a:t>  are positively correlated, again depending on </a:t>
                </a:r>
                <a14:m>
                  <m:oMath xmlns:m="http://schemas.openxmlformats.org/officeDocument/2006/math">
                    <m:r>
                      <a:rPr lang="en-GB" i="1">
                        <a:latin typeface="Cambria Math" panose="02040503050406030204" pitchFamily="18" charset="0"/>
                        <a:ea typeface="Cambria Math" panose="02040503050406030204" pitchFamily="18" charset="0"/>
                      </a:rPr>
                      <m:t>𝑎</m:t>
                    </m:r>
                  </m:oMath>
                </a14:m>
                <a:r>
                  <a:rPr lang="en-US"/>
                  <a:t>.</a:t>
                </a:r>
              </a:p>
              <a:p>
                <a:endParaRPr lang="en-US"/>
              </a:p>
              <a:p>
                <a:r>
                  <a:rPr lang="en-US"/>
                  <a:t>We can allow “meritocracy”, where adult SES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2</m:t>
                        </m:r>
                      </m:sub>
                    </m:sSub>
                  </m:oMath>
                </a14:m>
                <a:r>
                  <a:rPr lang="en-US"/>
                  <a:t> depends on own genes</a:t>
                </a:r>
                <a:r>
                  <a:rPr lang="en-GB">
                    <a:ea typeface="Cambria Math" panose="02040503050406030204" pitchFamily="18" charset="0"/>
                  </a:rPr>
                  <a:t>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1</m:t>
                        </m:r>
                      </m:sub>
                    </m:sSub>
                  </m:oMath>
                </a14:m>
                <a:r>
                  <a:rPr lang="en-US"/>
                  <a:t>.</a:t>
                </a:r>
              </a:p>
              <a:p>
                <a:endParaRPr lang="en-US"/>
              </a:p>
              <a:p>
                <a:r>
                  <a:rPr lang="en-US"/>
                  <a:t>The basic result is robust to non-normal/discontinuous distributions and non-linear attractiveness.</a:t>
                </a:r>
              </a:p>
              <a:p>
                <a:endParaRPr lang="en-US"/>
              </a:p>
              <a:p>
                <a:r>
                  <a:rPr lang="en-US"/>
                  <a:t>Empirics: regressing grandchildren SES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2</m:t>
                        </m:r>
                      </m:sub>
                    </m:sSub>
                  </m:oMath>
                </a14:m>
                <a:r>
                  <a:rPr lang="en-US"/>
                  <a:t>  on grandparent and parent SES, grandparent SES can have a positive partial correlation.</a:t>
                </a:r>
              </a:p>
            </p:txBody>
          </p:sp>
        </mc:Choice>
        <mc:Fallback>
          <p:sp>
            <p:nvSpPr>
              <p:cNvPr id="3" name="Content Placeholder 2">
                <a:extLst>
                  <a:ext uri="{FF2B5EF4-FFF2-40B4-BE49-F238E27FC236}">
                    <a16:creationId xmlns:a16="http://schemas.microsoft.com/office/drawing/2014/main" id="{ACD28C7A-2325-D948-9EBD-EFCBEC99AAEF}"/>
                  </a:ext>
                </a:extLst>
              </p:cNvPr>
              <p:cNvSpPr>
                <a:spLocks noGrp="1" noRot="1" noChangeAspect="1" noMove="1" noResize="1" noEditPoints="1" noAdjustHandles="1" noChangeArrowheads="1" noChangeShapeType="1" noTextEdit="1"/>
              </p:cNvSpPr>
              <p:nvPr>
                <p:ph idx="1"/>
              </p:nvPr>
            </p:nvSpPr>
            <p:spPr>
              <a:blipFill>
                <a:blip r:embed="rId2"/>
                <a:stretch>
                  <a:fillRect l="-1086" t="-2616"/>
                </a:stretch>
              </a:blipFill>
            </p:spPr>
            <p:txBody>
              <a:bodyPr/>
              <a:lstStyle/>
              <a:p>
                <a:r>
                  <a:rPr lang="en-US">
                    <a:noFill/>
                  </a:rPr>
                  <a:t> </a:t>
                </a:r>
              </a:p>
            </p:txBody>
          </p:sp>
        </mc:Fallback>
      </mc:AlternateContent>
    </p:spTree>
    <p:extLst>
      <p:ext uri="{BB962C8B-B14F-4D97-AF65-F5344CB8AC3E}">
        <p14:creationId xmlns:p14="http://schemas.microsoft.com/office/powerpoint/2010/main" val="3647057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3870-2BFF-1943-B8F6-A0FB3D27548B}"/>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E1B2D567-EF1B-DD4E-BC04-F1433C2DEBB3}"/>
              </a:ext>
            </a:extLst>
          </p:cNvPr>
          <p:cNvSpPr>
            <a:spLocks noGrp="1"/>
          </p:cNvSpPr>
          <p:nvPr>
            <p:ph idx="1"/>
          </p:nvPr>
        </p:nvSpPr>
        <p:spPr>
          <a:xfrm>
            <a:off x="838200" y="1825625"/>
            <a:ext cx="10515600" cy="4667250"/>
          </a:xfrm>
        </p:spPr>
        <p:txBody>
          <a:bodyPr>
            <a:normAutofit fontScale="85000" lnSpcReduction="20000"/>
          </a:bodyPr>
          <a:lstStyle/>
          <a:p>
            <a:r>
              <a:rPr lang="en-US"/>
              <a:t>UK Biobank, a study of about 500,000 individuals born 1935-1970. Contains questionnaire data on health and social characteristics, also DNA data. Non-representative!</a:t>
            </a:r>
          </a:p>
          <a:p>
            <a:r>
              <a:rPr lang="en-US"/>
              <a:t>We don’t have explicit information on spouse pairs.</a:t>
            </a:r>
          </a:p>
          <a:p>
            <a:r>
              <a:rPr lang="en-US"/>
              <a:t>We categorize people as pairs if they:</a:t>
            </a:r>
          </a:p>
          <a:p>
            <a:r>
              <a:rPr lang="en-GB"/>
              <a:t>• had the same home postcode </a:t>
            </a:r>
          </a:p>
          <a:p>
            <a:r>
              <a:rPr lang="en-GB"/>
              <a:t>• have the same homeownership/renting status, length of time at the address, and number of children</a:t>
            </a:r>
          </a:p>
          <a:p>
            <a:r>
              <a:rPr lang="en-GB"/>
              <a:t>• attended the same UK Biobank assessment centre on the same day;</a:t>
            </a:r>
          </a:p>
          <a:p>
            <a:r>
              <a:rPr lang="en-GB"/>
              <a:t>• both reported living with their spouse (“husband, wife or partner”);</a:t>
            </a:r>
          </a:p>
          <a:p>
            <a:r>
              <a:rPr lang="en-GB"/>
              <a:t>• consisted of one male and one female.</a:t>
            </a:r>
          </a:p>
          <a:p>
            <a:r>
              <a:rPr lang="en-GB"/>
              <a:t>We </a:t>
            </a:r>
            <a:r>
              <a:rPr lang="en-GB">
                <a:hlinkClick r:id="rId2" action="ppaction://hlinksldjump"/>
              </a:rPr>
              <a:t>validate these pairs</a:t>
            </a:r>
            <a:r>
              <a:rPr lang="en-GB"/>
              <a:t> using genetic children, also in the database.</a:t>
            </a:r>
          </a:p>
          <a:p>
            <a:r>
              <a:rPr lang="en-GB"/>
              <a:t> </a:t>
            </a:r>
          </a:p>
          <a:p>
            <a:endParaRPr lang="en-US"/>
          </a:p>
        </p:txBody>
      </p:sp>
    </p:spTree>
    <p:extLst>
      <p:ext uri="{BB962C8B-B14F-4D97-AF65-F5344CB8AC3E}">
        <p14:creationId xmlns:p14="http://schemas.microsoft.com/office/powerpoint/2010/main" val="194590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BCEEB-4F3E-DE4A-8588-5C249D4DE227}"/>
              </a:ext>
            </a:extLst>
          </p:cNvPr>
          <p:cNvSpPr>
            <a:spLocks noGrp="1"/>
          </p:cNvSpPr>
          <p:nvPr>
            <p:ph idx="1"/>
          </p:nvPr>
        </p:nvSpPr>
        <p:spPr>
          <a:xfrm>
            <a:off x="838199" y="1121128"/>
            <a:ext cx="10515600" cy="4351338"/>
          </a:xfrm>
        </p:spPr>
        <p:txBody>
          <a:bodyPr/>
          <a:lstStyle/>
          <a:p>
            <a:r>
              <a:rPr lang="en-US"/>
              <a:t>Our dependent variable is spouse’s </a:t>
            </a:r>
            <a:r>
              <a:rPr lang="en-US" b="1"/>
              <a:t>Polygenic Score for Educational Attainment</a:t>
            </a:r>
            <a:r>
              <a:rPr lang="en-US"/>
              <a:t> (PSEA). </a:t>
            </a:r>
          </a:p>
          <a:p>
            <a:r>
              <a:rPr lang="en-US"/>
              <a:t>This is a DNA-derived summary statistic which predicts people’s level of educational attainment. </a:t>
            </a:r>
          </a:p>
        </p:txBody>
      </p:sp>
    </p:spTree>
    <p:extLst>
      <p:ext uri="{BB962C8B-B14F-4D97-AF65-F5344CB8AC3E}">
        <p14:creationId xmlns:p14="http://schemas.microsoft.com/office/powerpoint/2010/main" val="3372172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AF9C-06F1-E445-B00A-88228AA2C63F}"/>
              </a:ext>
            </a:extLst>
          </p:cNvPr>
          <p:cNvSpPr>
            <a:spLocks noGrp="1"/>
          </p:cNvSpPr>
          <p:nvPr>
            <p:ph type="title"/>
          </p:nvPr>
        </p:nvSpPr>
        <p:spPr/>
        <p:txBody>
          <a:bodyPr/>
          <a:lstStyle/>
          <a:p>
            <a:r>
              <a:rPr lang="en-US"/>
              <a:t>Polygenic scores  – a primer</a:t>
            </a:r>
          </a:p>
        </p:txBody>
      </p:sp>
      <p:sp>
        <p:nvSpPr>
          <p:cNvPr id="3" name="Content Placeholder 2">
            <a:extLst>
              <a:ext uri="{FF2B5EF4-FFF2-40B4-BE49-F238E27FC236}">
                <a16:creationId xmlns:a16="http://schemas.microsoft.com/office/drawing/2014/main" id="{36B608D3-2674-4F4E-8945-104073944236}"/>
              </a:ext>
            </a:extLst>
          </p:cNvPr>
          <p:cNvSpPr>
            <a:spLocks noGrp="1"/>
          </p:cNvSpPr>
          <p:nvPr>
            <p:ph idx="1"/>
          </p:nvPr>
        </p:nvSpPr>
        <p:spPr/>
        <p:txBody>
          <a:bodyPr>
            <a:normAutofit/>
          </a:bodyPr>
          <a:lstStyle/>
          <a:p>
            <a:r>
              <a:rPr lang="en-US"/>
              <a:t>Individual DNA contains about 3 billion base pairs, on 23 chromosomes. Each base pair can be one of four letters (A, C, T or G). About 0.1% of these pairs will be different between any two individuals.</a:t>
            </a:r>
          </a:p>
          <a:p>
            <a:r>
              <a:rPr lang="en-US"/>
              <a:t>A Single Nucleotide Polymorphisms (SNPs) is a base pair where individuals’ genomes vary by a single “letter”. Individuals have 0, 1 or 2 copies of the rare </a:t>
            </a:r>
            <a:r>
              <a:rPr lang="en-US" i="1"/>
              <a:t>allele</a:t>
            </a:r>
            <a:r>
              <a:rPr lang="en-US"/>
              <a:t>.</a:t>
            </a:r>
          </a:p>
          <a:p>
            <a:r>
              <a:rPr lang="en-US"/>
              <a:t>DNA </a:t>
            </a:r>
            <a:r>
              <a:rPr lang="en-US" i="1"/>
              <a:t>array data </a:t>
            </a:r>
            <a:r>
              <a:rPr lang="en-US"/>
              <a:t>records many SNPs of an individual’s genome (in UKBB, about 500,000 SNPs).</a:t>
            </a:r>
          </a:p>
          <a:p>
            <a:endParaRPr lang="en-US"/>
          </a:p>
        </p:txBody>
      </p:sp>
    </p:spTree>
    <p:extLst>
      <p:ext uri="{BB962C8B-B14F-4D97-AF65-F5344CB8AC3E}">
        <p14:creationId xmlns:p14="http://schemas.microsoft.com/office/powerpoint/2010/main" val="2091702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AF9C-06F1-E445-B00A-88228AA2C63F}"/>
              </a:ext>
            </a:extLst>
          </p:cNvPr>
          <p:cNvSpPr>
            <a:spLocks noGrp="1"/>
          </p:cNvSpPr>
          <p:nvPr>
            <p:ph type="title"/>
          </p:nvPr>
        </p:nvSpPr>
        <p:spPr/>
        <p:txBody>
          <a:bodyPr/>
          <a:lstStyle/>
          <a:p>
            <a:r>
              <a:rPr lang="en-US"/>
              <a:t>Polygenic scores  – a primer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B608D3-2674-4F4E-8945-104073944236}"/>
                  </a:ext>
                </a:extLst>
              </p:cNvPr>
              <p:cNvSpPr>
                <a:spLocks noGrp="1"/>
              </p:cNvSpPr>
              <p:nvPr>
                <p:ph idx="1"/>
              </p:nvPr>
            </p:nvSpPr>
            <p:spPr>
              <a:xfrm>
                <a:off x="838200" y="1825625"/>
                <a:ext cx="10515600" cy="4667250"/>
              </a:xfrm>
            </p:spPr>
            <p:txBody>
              <a:bodyPr>
                <a:normAutofit fontScale="92500" lnSpcReduction="20000"/>
              </a:bodyPr>
              <a:lstStyle/>
              <a:p>
                <a:r>
                  <a:rPr lang="en-US"/>
                  <a:t>Many heritable traits are highly </a:t>
                </a:r>
                <a:r>
                  <a:rPr lang="en-US" i="1"/>
                  <a:t>polygenic</a:t>
                </a:r>
                <a:r>
                  <a:rPr lang="en-US"/>
                  <a:t>: the sum of small effects from many loci on the genome.</a:t>
                </a:r>
              </a:p>
              <a:p>
                <a:r>
                  <a:rPr lang="en-US"/>
                  <a:t>A polygenic score is estimated using many SNPs. Bivariate correlations are estimated:</a:t>
                </a:r>
              </a:p>
              <a:p>
                <a:endParaRPr lang="en-US"/>
              </a:p>
              <a:p>
                <a14:m>
                  <m:oMathPara xmlns:m="http://schemas.openxmlformats.org/officeDocument/2006/math">
                    <m:oMathParaPr>
                      <m:jc m:val="centerGroup"/>
                    </m:oMathParaPr>
                    <m:oMath xmlns:m="http://schemas.openxmlformats.org/officeDocument/2006/math">
                      <m:r>
                        <a:rPr lang="en-GB" b="0" i="1">
                          <a:latin typeface="Cambria Math" panose="02040503050406030204" pitchFamily="18" charset="0"/>
                        </a:rPr>
                        <m:t>𝑇𝑟𝑎𝑖</m:t>
                      </m:r>
                      <m:sSub>
                        <m:sSubPr>
                          <m:ctrlPr>
                            <a:rPr lang="en-GB" b="0" i="1">
                              <a:latin typeface="Cambria Math" panose="02040503050406030204" pitchFamily="18" charset="0"/>
                            </a:rPr>
                          </m:ctrlPr>
                        </m:sSubPr>
                        <m:e>
                          <m:r>
                            <a:rPr lang="en-GB" b="0" i="1">
                              <a:latin typeface="Cambria Math" panose="02040503050406030204" pitchFamily="18" charset="0"/>
                            </a:rPr>
                            <m:t>𝑡</m:t>
                          </m:r>
                        </m:e>
                        <m:sub>
                          <m:r>
                            <a:rPr lang="en-GB" b="0" i="1">
                              <a:latin typeface="Cambria Math" panose="02040503050406030204" pitchFamily="18" charset="0"/>
                            </a:rPr>
                            <m:t>𝑖</m:t>
                          </m:r>
                        </m:sub>
                      </m:sSub>
                      <m:r>
                        <a:rPr lang="en-GB" b="0" i="1">
                          <a:latin typeface="Cambria Math" panose="02040503050406030204" pitchFamily="18" charset="0"/>
                        </a:rPr>
                        <m:t>=</m:t>
                      </m:r>
                      <m:sSub>
                        <m:sSubPr>
                          <m:ctrlPr>
                            <a:rPr lang="en-GB" b="0" i="1">
                              <a:latin typeface="Cambria Math" panose="02040503050406030204" pitchFamily="18" charset="0"/>
                            </a:rPr>
                          </m:ctrlPr>
                        </m:sSubPr>
                        <m:e>
                          <m:r>
                            <a:rPr lang="en-GB" b="0" i="1">
                              <a:latin typeface="Cambria Math" panose="02040503050406030204" pitchFamily="18" charset="0"/>
                            </a:rPr>
                            <m:t>𝛽</m:t>
                          </m:r>
                        </m:e>
                        <m:sub>
                          <m:r>
                            <a:rPr lang="en-GB" b="0" i="1">
                              <a:latin typeface="Cambria Math" panose="02040503050406030204" pitchFamily="18" charset="0"/>
                            </a:rPr>
                            <m:t>𝑗</m:t>
                          </m:r>
                        </m:sub>
                      </m:sSub>
                      <m:r>
                        <a:rPr lang="en-GB" b="0" i="1">
                          <a:latin typeface="Cambria Math" panose="02040503050406030204" pitchFamily="18" charset="0"/>
                        </a:rPr>
                        <m:t>𝑆𝑁</m:t>
                      </m:r>
                      <m:sSub>
                        <m:sSubPr>
                          <m:ctrlPr>
                            <a:rPr lang="en-GB" b="0" i="1">
                              <a:latin typeface="Cambria Math" panose="02040503050406030204" pitchFamily="18" charset="0"/>
                            </a:rPr>
                          </m:ctrlPr>
                        </m:sSubPr>
                        <m:e>
                          <m:r>
                            <a:rPr lang="en-GB" b="0" i="1">
                              <a:latin typeface="Cambria Math" panose="02040503050406030204" pitchFamily="18" charset="0"/>
                            </a:rPr>
                            <m:t>𝑃</m:t>
                          </m:r>
                        </m:e>
                        <m:sub>
                          <m:r>
                            <a:rPr lang="en-GB" b="0" i="1">
                              <a:latin typeface="Cambria Math" panose="02040503050406030204" pitchFamily="18" charset="0"/>
                            </a:rPr>
                            <m:t>𝑖</m:t>
                          </m:r>
                          <m:r>
                            <a:rPr lang="en-GB" b="0" i="1">
                              <a:latin typeface="Cambria Math" panose="02040503050406030204" pitchFamily="18" charset="0"/>
                            </a:rPr>
                            <m:t>,</m:t>
                          </m:r>
                          <m:r>
                            <a:rPr lang="en-GB" b="0" i="1">
                              <a:latin typeface="Cambria Math" panose="02040503050406030204" pitchFamily="18" charset="0"/>
                            </a:rPr>
                            <m:t>𝑗</m:t>
                          </m:r>
                        </m:sub>
                      </m:sSub>
                      <m:r>
                        <a:rPr lang="en-GB" b="0" i="1">
                          <a:latin typeface="Cambria Math" panose="02040503050406030204" pitchFamily="18" charset="0"/>
                        </a:rPr>
                        <m:t>+</m:t>
                      </m:r>
                      <m:sSub>
                        <m:sSubPr>
                          <m:ctrlPr>
                            <a:rPr lang="en-GB" b="0" i="1">
                              <a:latin typeface="Cambria Math" panose="02040503050406030204" pitchFamily="18" charset="0"/>
                            </a:rPr>
                          </m:ctrlPr>
                        </m:sSubPr>
                        <m:e>
                          <m:r>
                            <a:rPr lang="en-GB" b="0" i="1">
                              <a:latin typeface="Cambria Math" panose="02040503050406030204" pitchFamily="18" charset="0"/>
                            </a:rPr>
                            <m:t>𝜀</m:t>
                          </m:r>
                        </m:e>
                        <m:sub>
                          <m:r>
                            <a:rPr lang="en-GB" b="0" i="1">
                              <a:latin typeface="Cambria Math" panose="02040503050406030204" pitchFamily="18" charset="0"/>
                            </a:rPr>
                            <m:t>𝑖</m:t>
                          </m:r>
                        </m:sub>
                      </m:sSub>
                    </m:oMath>
                  </m:oMathPara>
                </a14:m>
                <a:endParaRPr lang="en-US"/>
              </a:p>
              <a:p>
                <a:r>
                  <a:rPr lang="en-US"/>
                  <a:t>The score is then</a:t>
                </a:r>
              </a:p>
              <a:p>
                <a14:m>
                  <m:oMathPara xmlns:m="http://schemas.openxmlformats.org/officeDocument/2006/math">
                    <m:oMathParaPr>
                      <m:jc m:val="centerGroup"/>
                    </m:oMathParaPr>
                    <m:oMath xmlns:m="http://schemas.openxmlformats.org/officeDocument/2006/math">
                      <m:r>
                        <a:rPr lang="en-GB" b="0" i="1">
                          <a:latin typeface="Cambria Math" panose="02040503050406030204" pitchFamily="18" charset="0"/>
                        </a:rPr>
                        <m:t>𝑃𝐺</m:t>
                      </m:r>
                      <m:sSub>
                        <m:sSubPr>
                          <m:ctrlPr>
                            <a:rPr lang="en-GB" b="0" i="1">
                              <a:latin typeface="Cambria Math" panose="02040503050406030204" pitchFamily="18" charset="0"/>
                            </a:rPr>
                          </m:ctrlPr>
                        </m:sSubPr>
                        <m:e>
                          <m:r>
                            <a:rPr lang="en-GB" b="0" i="1">
                              <a:latin typeface="Cambria Math" panose="02040503050406030204" pitchFamily="18" charset="0"/>
                            </a:rPr>
                            <m:t>𝑆</m:t>
                          </m:r>
                        </m:e>
                        <m:sub>
                          <m:r>
                            <a:rPr lang="en-GB" b="0" i="1">
                              <a:latin typeface="Cambria Math" panose="02040503050406030204" pitchFamily="18" charset="0"/>
                            </a:rPr>
                            <m:t>𝑖</m:t>
                          </m:r>
                        </m:sub>
                      </m:sSub>
                      <m:r>
                        <a:rPr lang="en-GB" b="0" i="1">
                          <a:latin typeface="Cambria Math" panose="02040503050406030204" pitchFamily="18" charset="0"/>
                        </a:rPr>
                        <m:t>=</m:t>
                      </m:r>
                      <m:nary>
                        <m:naryPr>
                          <m:chr m:val="∑"/>
                          <m:supHide m:val="on"/>
                          <m:ctrlPr>
                            <a:rPr lang="en-GB" b="0" i="1">
                              <a:latin typeface="Cambria Math" panose="02040503050406030204" pitchFamily="18" charset="0"/>
                            </a:rPr>
                          </m:ctrlPr>
                        </m:naryPr>
                        <m:sub>
                          <m:r>
                            <a:rPr lang="en-GB" b="0" i="1">
                              <a:latin typeface="Cambria Math" panose="02040503050406030204" pitchFamily="18" charset="0"/>
                            </a:rPr>
                            <m:t>𝑗</m:t>
                          </m:r>
                        </m:sub>
                        <m:sup/>
                        <m:e>
                          <m:sSub>
                            <m:sSubPr>
                              <m:ctrlPr>
                                <a:rPr lang="en-GB" b="0" i="1">
                                  <a:latin typeface="Cambria Math" panose="02040503050406030204" pitchFamily="18" charset="0"/>
                                </a:rPr>
                              </m:ctrlPr>
                            </m:sSubPr>
                            <m:e>
                              <m:r>
                                <a:rPr lang="en-GB" b="0" i="1">
                                  <a:latin typeface="Cambria Math" panose="02040503050406030204" pitchFamily="18" charset="0"/>
                                </a:rPr>
                                <m:t>𝛽</m:t>
                              </m:r>
                            </m:e>
                            <m:sub>
                              <m:r>
                                <a:rPr lang="en-GB" b="0" i="1">
                                  <a:latin typeface="Cambria Math" panose="02040503050406030204" pitchFamily="18" charset="0"/>
                                </a:rPr>
                                <m:t>𝑗</m:t>
                              </m:r>
                            </m:sub>
                          </m:sSub>
                          <m:r>
                            <a:rPr lang="en-GB" b="0" i="1">
                              <a:latin typeface="Cambria Math" panose="02040503050406030204" pitchFamily="18" charset="0"/>
                            </a:rPr>
                            <m:t>𝑆𝑁</m:t>
                          </m:r>
                          <m:sSub>
                            <m:sSubPr>
                              <m:ctrlPr>
                                <a:rPr lang="en-GB" b="0" i="1">
                                  <a:latin typeface="Cambria Math" panose="02040503050406030204" pitchFamily="18" charset="0"/>
                                </a:rPr>
                              </m:ctrlPr>
                            </m:sSubPr>
                            <m:e>
                              <m:r>
                                <a:rPr lang="en-GB" b="0" i="1">
                                  <a:latin typeface="Cambria Math" panose="02040503050406030204" pitchFamily="18" charset="0"/>
                                </a:rPr>
                                <m:t>𝑃</m:t>
                              </m:r>
                            </m:e>
                            <m:sub>
                              <m:r>
                                <a:rPr lang="en-GB" b="0" i="1">
                                  <a:latin typeface="Cambria Math" panose="02040503050406030204" pitchFamily="18" charset="0"/>
                                </a:rPr>
                                <m:t>𝑖</m:t>
                              </m:r>
                              <m:r>
                                <a:rPr lang="en-GB" b="0" i="1">
                                  <a:latin typeface="Cambria Math" panose="02040503050406030204" pitchFamily="18" charset="0"/>
                                </a:rPr>
                                <m:t>,</m:t>
                              </m:r>
                              <m:r>
                                <a:rPr lang="en-GB" b="0" i="1">
                                  <a:latin typeface="Cambria Math" panose="02040503050406030204" pitchFamily="18" charset="0"/>
                                </a:rPr>
                                <m:t>𝑗</m:t>
                              </m:r>
                            </m:sub>
                          </m:sSub>
                        </m:e>
                      </m:nary>
                    </m:oMath>
                  </m:oMathPara>
                </a14:m>
                <a:endParaRPr lang="en-US"/>
              </a:p>
              <a:p>
                <a:endParaRPr lang="en-US"/>
              </a:p>
              <a:p>
                <a:r>
                  <a:rPr lang="en-US"/>
                  <a:t>Intuition: a PGS is like a regression </a:t>
                </a:r>
                <a14:m>
                  <m:oMath xmlns:m="http://schemas.openxmlformats.org/officeDocument/2006/math">
                    <m:acc>
                      <m:accPr>
                        <m:chr m:val="̂"/>
                        <m:ctrlPr>
                          <a:rPr lang="en-GB" b="0" i="1">
                            <a:latin typeface="Cambria Math" panose="02040503050406030204" pitchFamily="18" charset="0"/>
                          </a:rPr>
                        </m:ctrlPr>
                      </m:accPr>
                      <m:e>
                        <m:r>
                          <a:rPr lang="en-GB" b="0" i="1">
                            <a:latin typeface="Cambria Math" panose="02040503050406030204" pitchFamily="18" charset="0"/>
                          </a:rPr>
                          <m:t>𝑦</m:t>
                        </m:r>
                      </m:e>
                    </m:acc>
                  </m:oMath>
                </a14:m>
                <a:r>
                  <a:rPr lang="en-US"/>
                  <a:t> , but with “naively” estimated </a:t>
                </a:r>
                <a14:m>
                  <m:oMath xmlns:m="http://schemas.openxmlformats.org/officeDocument/2006/math">
                    <m:r>
                      <a:rPr lang="en-GB" i="1">
                        <a:latin typeface="Cambria Math" panose="02040503050406030204" pitchFamily="18" charset="0"/>
                      </a:rPr>
                      <m:t>𝛽</m:t>
                    </m:r>
                  </m:oMath>
                </a14:m>
                <a:r>
                  <a:rPr lang="en-US"/>
                  <a:t>s.</a:t>
                </a:r>
              </a:p>
              <a:p>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𝛽</m:t>
                        </m:r>
                      </m:e>
                      <m:sub>
                        <m:r>
                          <a:rPr lang="en-GB" i="1">
                            <a:latin typeface="Cambria Math" panose="02040503050406030204" pitchFamily="18" charset="0"/>
                          </a:rPr>
                          <m:t>𝑗</m:t>
                        </m:r>
                      </m:sub>
                    </m:sSub>
                  </m:oMath>
                </a14:m>
                <a:r>
                  <a:rPr lang="en-US"/>
                  <a:t> may be corrected for correlation by various methods.</a:t>
                </a:r>
              </a:p>
              <a:p>
                <a:endParaRPr lang="en-US"/>
              </a:p>
            </p:txBody>
          </p:sp>
        </mc:Choice>
        <mc:Fallback>
          <p:sp>
            <p:nvSpPr>
              <p:cNvPr id="3" name="Content Placeholder 2">
                <a:extLst>
                  <a:ext uri="{FF2B5EF4-FFF2-40B4-BE49-F238E27FC236}">
                    <a16:creationId xmlns:a16="http://schemas.microsoft.com/office/drawing/2014/main" id="{36B608D3-2674-4F4E-8945-10407394423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86" t="-3252" b="-15447"/>
                </a:stretch>
              </a:blipFill>
            </p:spPr>
            <p:txBody>
              <a:bodyPr/>
              <a:lstStyle/>
              <a:p>
                <a:r>
                  <a:rPr lang="en-US">
                    <a:noFill/>
                  </a:rPr>
                  <a:t> </a:t>
                </a:r>
              </a:p>
            </p:txBody>
          </p:sp>
        </mc:Fallback>
      </mc:AlternateContent>
    </p:spTree>
    <p:extLst>
      <p:ext uri="{BB962C8B-B14F-4D97-AF65-F5344CB8AC3E}">
        <p14:creationId xmlns:p14="http://schemas.microsoft.com/office/powerpoint/2010/main" val="2863626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8154-1FAC-6D42-8675-F19A2554B023}"/>
              </a:ext>
            </a:extLst>
          </p:cNvPr>
          <p:cNvSpPr>
            <a:spLocks noGrp="1"/>
          </p:cNvSpPr>
          <p:nvPr>
            <p:ph type="title"/>
          </p:nvPr>
        </p:nvSpPr>
        <p:spPr/>
        <p:txBody>
          <a:bodyPr/>
          <a:lstStyle/>
          <a:p>
            <a:r>
              <a:rPr lang="en-US"/>
              <a:t>Polygenic Score for Educational Attainment</a:t>
            </a:r>
          </a:p>
        </p:txBody>
      </p:sp>
      <p:sp>
        <p:nvSpPr>
          <p:cNvPr id="6" name="Content Placeholder 5">
            <a:extLst>
              <a:ext uri="{FF2B5EF4-FFF2-40B4-BE49-F238E27FC236}">
                <a16:creationId xmlns:a16="http://schemas.microsoft.com/office/drawing/2014/main" id="{9B6A32D2-6C05-6C4C-B539-D6E926984E0B}"/>
              </a:ext>
            </a:extLst>
          </p:cNvPr>
          <p:cNvSpPr>
            <a:spLocks noGrp="1"/>
          </p:cNvSpPr>
          <p:nvPr>
            <p:ph sz="half" idx="1"/>
          </p:nvPr>
        </p:nvSpPr>
        <p:spPr>
          <a:xfrm>
            <a:off x="838200" y="1825625"/>
            <a:ext cx="5181600" cy="4667250"/>
          </a:xfrm>
        </p:spPr>
        <p:txBody>
          <a:bodyPr>
            <a:normAutofit fontScale="77500" lnSpcReduction="20000"/>
          </a:bodyPr>
          <a:lstStyle/>
          <a:p>
            <a:pPr marL="0" indent="0">
              <a:buNone/>
            </a:pPr>
            <a:r>
              <a:rPr lang="en-GB"/>
              <a:t>Linear regression of probability of attending university on PSEA: </a:t>
            </a:r>
            <a:br>
              <a:rPr lang="en-GB"/>
            </a:br>
            <a:r>
              <a:rPr lang="en-GB"/>
              <a:t>1 sd PSEA = 9.2 percentage points.</a:t>
            </a:r>
          </a:p>
          <a:p>
            <a:pPr marL="0" indent="0">
              <a:buNone/>
            </a:pPr>
            <a:endParaRPr lang="en-GB"/>
          </a:p>
          <a:p>
            <a:pPr marL="0" indent="0">
              <a:buNone/>
            </a:pPr>
            <a:r>
              <a:rPr lang="en-GB"/>
              <a:t>Within-siblings regression: </a:t>
            </a:r>
            <a:br>
              <a:rPr lang="en-GB"/>
            </a:br>
            <a:r>
              <a:rPr lang="en-GB"/>
              <a:t>4.5 percentage points. </a:t>
            </a:r>
          </a:p>
          <a:p>
            <a:r>
              <a:rPr lang="en-GB"/>
              <a:t>Within-family regressions guarantee causality by the “lottery of meiosis”.</a:t>
            </a:r>
          </a:p>
          <a:p>
            <a:endParaRPr lang="en-GB"/>
          </a:p>
          <a:p>
            <a:pPr>
              <a:buFont typeface="Wingdings" pitchFamily="2" charset="2"/>
              <a:buChar char="è"/>
            </a:pPr>
            <a:r>
              <a:rPr lang="en-GB"/>
              <a:t>Substantial confounding with environment, but large causal effects.</a:t>
            </a:r>
          </a:p>
          <a:p>
            <a:pPr>
              <a:buFont typeface="Wingdings" pitchFamily="2" charset="2"/>
              <a:buChar char="è"/>
            </a:pPr>
            <a:endParaRPr lang="en-GB"/>
          </a:p>
          <a:p>
            <a:pPr marL="0" indent="0">
              <a:buNone/>
            </a:pPr>
            <a:r>
              <a:rPr lang="en-GB"/>
              <a:t>We know that humans mate assortatively on education and on PSEA – effects are stronger than for any other PGS.</a:t>
            </a:r>
          </a:p>
          <a:p>
            <a:endParaRPr lang="en-US"/>
          </a:p>
        </p:txBody>
      </p:sp>
      <p:sp>
        <p:nvSpPr>
          <p:cNvPr id="7" name="Content Placeholder 6">
            <a:extLst>
              <a:ext uri="{FF2B5EF4-FFF2-40B4-BE49-F238E27FC236}">
                <a16:creationId xmlns:a16="http://schemas.microsoft.com/office/drawing/2014/main" id="{005A0C0C-4CB5-0B43-AA16-F2890A230770}"/>
              </a:ext>
            </a:extLst>
          </p:cNvPr>
          <p:cNvSpPr>
            <a:spLocks noGrp="1"/>
          </p:cNvSpPr>
          <p:nvPr>
            <p:ph sz="half" idx="2"/>
          </p:nvPr>
        </p:nvSpPr>
        <p:spPr/>
        <p:txBody>
          <a:bodyPr>
            <a:normAutofit fontScale="77500" lnSpcReduction="20000"/>
          </a:bodyPr>
          <a:lstStyle/>
          <a:p>
            <a:endParaRPr lang="en-US"/>
          </a:p>
        </p:txBody>
      </p:sp>
      <p:pic>
        <p:nvPicPr>
          <p:cNvPr id="4" name="Picture 3">
            <a:extLst>
              <a:ext uri="{FF2B5EF4-FFF2-40B4-BE49-F238E27FC236}">
                <a16:creationId xmlns:a16="http://schemas.microsoft.com/office/drawing/2014/main" id="{6CE82B11-F83D-FC45-AFCD-267DEBE0509C}"/>
              </a:ext>
            </a:extLst>
          </p:cNvPr>
          <p:cNvPicPr>
            <a:picLocks noChangeAspect="1"/>
          </p:cNvPicPr>
          <p:nvPr/>
        </p:nvPicPr>
        <p:blipFill>
          <a:blip r:embed="rId2"/>
          <a:stretch>
            <a:fillRect/>
          </a:stretch>
        </p:blipFill>
        <p:spPr>
          <a:xfrm>
            <a:off x="6302700" y="1825625"/>
            <a:ext cx="5183167" cy="3063421"/>
          </a:xfrm>
          <a:prstGeom prst="rect">
            <a:avLst/>
          </a:prstGeom>
        </p:spPr>
      </p:pic>
      <p:sp>
        <p:nvSpPr>
          <p:cNvPr id="5" name="TextBox 4">
            <a:extLst>
              <a:ext uri="{FF2B5EF4-FFF2-40B4-BE49-F238E27FC236}">
                <a16:creationId xmlns:a16="http://schemas.microsoft.com/office/drawing/2014/main" id="{8FC56F70-9C78-F944-A79B-222640613A40}"/>
              </a:ext>
            </a:extLst>
          </p:cNvPr>
          <p:cNvSpPr txBox="1"/>
          <p:nvPr/>
        </p:nvSpPr>
        <p:spPr>
          <a:xfrm>
            <a:off x="7060812" y="4970891"/>
            <a:ext cx="3666942" cy="369332"/>
          </a:xfrm>
          <a:prstGeom prst="rect">
            <a:avLst/>
          </a:prstGeom>
          <a:noFill/>
        </p:spPr>
        <p:txBody>
          <a:bodyPr wrap="square" rtlCol="0">
            <a:spAutoFit/>
          </a:bodyPr>
          <a:lstStyle/>
          <a:p>
            <a:r>
              <a:rPr lang="en-US" i="1"/>
              <a:t>University attendance by PSEA decile</a:t>
            </a:r>
          </a:p>
        </p:txBody>
      </p:sp>
    </p:spTree>
    <p:extLst>
      <p:ext uri="{BB962C8B-B14F-4D97-AF65-F5344CB8AC3E}">
        <p14:creationId xmlns:p14="http://schemas.microsoft.com/office/powerpoint/2010/main" val="3493245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0EC-7D11-174E-955C-98DC6A8BBA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8DF089-2762-F940-AC5D-20A39B22C6A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ED01C99-F3B7-5B4D-86D9-4425C9799D25}"/>
              </a:ext>
            </a:extLst>
          </p:cNvPr>
          <p:cNvPicPr>
            <a:picLocks noChangeAspect="1"/>
          </p:cNvPicPr>
          <p:nvPr/>
        </p:nvPicPr>
        <p:blipFill>
          <a:blip r:embed="rId2"/>
          <a:stretch>
            <a:fillRect/>
          </a:stretch>
        </p:blipFill>
        <p:spPr>
          <a:xfrm>
            <a:off x="654050" y="666750"/>
            <a:ext cx="10883900" cy="5524500"/>
          </a:xfrm>
          <a:prstGeom prst="rect">
            <a:avLst/>
          </a:prstGeom>
        </p:spPr>
      </p:pic>
    </p:spTree>
    <p:extLst>
      <p:ext uri="{BB962C8B-B14F-4D97-AF65-F5344CB8AC3E}">
        <p14:creationId xmlns:p14="http://schemas.microsoft.com/office/powerpoint/2010/main" val="55854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628C-2B57-5840-96C7-A92DF0231B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9674CE-6999-C44F-8BFE-9E8CC3C6484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F44D3C8-1C80-2D4F-A77B-59B1C2647493}"/>
              </a:ext>
            </a:extLst>
          </p:cNvPr>
          <p:cNvPicPr>
            <a:picLocks noChangeAspect="1"/>
          </p:cNvPicPr>
          <p:nvPr/>
        </p:nvPicPr>
        <p:blipFill>
          <a:blip r:embed="rId2"/>
          <a:stretch>
            <a:fillRect/>
          </a:stretch>
        </p:blipFill>
        <p:spPr>
          <a:xfrm>
            <a:off x="654050" y="666750"/>
            <a:ext cx="10883900" cy="5524500"/>
          </a:xfrm>
          <a:prstGeom prst="rect">
            <a:avLst/>
          </a:prstGeom>
        </p:spPr>
      </p:pic>
    </p:spTree>
    <p:extLst>
      <p:ext uri="{BB962C8B-B14F-4D97-AF65-F5344CB8AC3E}">
        <p14:creationId xmlns:p14="http://schemas.microsoft.com/office/powerpoint/2010/main" val="116718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2F33-7F8D-C64C-AD38-F458A33CC326}"/>
              </a:ext>
            </a:extLst>
          </p:cNvPr>
          <p:cNvSpPr>
            <a:spLocks noGrp="1"/>
          </p:cNvSpPr>
          <p:nvPr>
            <p:ph type="title"/>
          </p:nvPr>
        </p:nvSpPr>
        <p:spPr/>
        <p:txBody>
          <a:bodyPr/>
          <a:lstStyle/>
          <a:p>
            <a:r>
              <a:rPr lang="en-US"/>
              <a:t>Context</a:t>
            </a:r>
          </a:p>
        </p:txBody>
      </p:sp>
      <p:sp>
        <p:nvSpPr>
          <p:cNvPr id="3" name="Content Placeholder 2">
            <a:extLst>
              <a:ext uri="{FF2B5EF4-FFF2-40B4-BE49-F238E27FC236}">
                <a16:creationId xmlns:a16="http://schemas.microsoft.com/office/drawing/2014/main" id="{2C4406B3-6F2D-0949-8DA5-08C091265E5E}"/>
              </a:ext>
            </a:extLst>
          </p:cNvPr>
          <p:cNvSpPr>
            <a:spLocks noGrp="1"/>
          </p:cNvSpPr>
          <p:nvPr>
            <p:ph idx="1"/>
          </p:nvPr>
        </p:nvSpPr>
        <p:spPr/>
        <p:txBody>
          <a:bodyPr>
            <a:normAutofit lnSpcReduction="10000"/>
          </a:bodyPr>
          <a:lstStyle/>
          <a:p>
            <a:r>
              <a:rPr lang="en-US"/>
              <a:t>Basic thesis of modern behavioural genetics:</a:t>
            </a:r>
          </a:p>
          <a:p>
            <a:r>
              <a:rPr lang="en-US" b="1"/>
              <a:t>Genetic data explains social outcomes.</a:t>
            </a:r>
          </a:p>
          <a:p>
            <a:pPr marL="457200" indent="-457200">
              <a:buFont typeface="Arial" panose="020B0604020202020204" pitchFamily="34" charset="0"/>
              <a:buChar char="•"/>
            </a:pPr>
            <a:r>
              <a:rPr lang="en-US"/>
              <a:t>What’s a social scientist to do?</a:t>
            </a:r>
          </a:p>
          <a:p>
            <a:endParaRPr lang="en-US"/>
          </a:p>
          <a:p>
            <a:r>
              <a:rPr lang="en-US"/>
              <a:t>One answer: find out where the genes come from.</a:t>
            </a:r>
          </a:p>
          <a:p>
            <a:pPr marL="457200" indent="-457200">
              <a:buFont typeface="Arial" panose="020B0604020202020204" pitchFamily="34" charset="0"/>
              <a:buChar char="•"/>
            </a:pPr>
            <a:r>
              <a:rPr lang="en-US"/>
              <a:t>Genetic assortative mating (Hugh-Jones et al. 2016).</a:t>
            </a:r>
          </a:p>
          <a:p>
            <a:pPr marL="457200" indent="-457200">
              <a:buFont typeface="Arial" panose="020B0604020202020204" pitchFamily="34" charset="0"/>
              <a:buChar char="•"/>
            </a:pPr>
            <a:r>
              <a:rPr lang="en-US"/>
              <a:t>Geographic sorting (Abdellaoui et al. 2019).</a:t>
            </a:r>
          </a:p>
          <a:p>
            <a:pPr marL="457200" indent="-457200">
              <a:buFont typeface="Arial" panose="020B0604020202020204" pitchFamily="34" charset="0"/>
              <a:buChar char="•"/>
            </a:pPr>
            <a:r>
              <a:rPr lang="en-US"/>
              <a:t>Natural selection (Hugh-Jones and Abdellaoui 2021, working paper).</a:t>
            </a:r>
          </a:p>
          <a:p>
            <a:pPr marL="457200" indent="-457200">
              <a:buFont typeface="Arial" panose="020B0604020202020204" pitchFamily="34" charset="0"/>
              <a:buChar char="•"/>
            </a:pPr>
            <a:r>
              <a:rPr lang="en-US"/>
              <a:t>This paper.</a:t>
            </a:r>
          </a:p>
        </p:txBody>
      </p:sp>
    </p:spTree>
    <p:extLst>
      <p:ext uri="{BB962C8B-B14F-4D97-AF65-F5344CB8AC3E}">
        <p14:creationId xmlns:p14="http://schemas.microsoft.com/office/powerpoint/2010/main" val="4280399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DF347-8AB4-CD43-82C3-FD14B2D10AA8}"/>
              </a:ext>
            </a:extLst>
          </p:cNvPr>
          <p:cNvSpPr>
            <a:spLocks noGrp="1"/>
          </p:cNvSpPr>
          <p:nvPr>
            <p:ph idx="1"/>
          </p:nvPr>
        </p:nvSpPr>
        <p:spPr>
          <a:xfrm>
            <a:off x="838200" y="642551"/>
            <a:ext cx="10515600" cy="5534412"/>
          </a:xfrm>
        </p:spPr>
        <p:txBody>
          <a:bodyPr>
            <a:normAutofit fontScale="85000" lnSpcReduction="20000"/>
          </a:bodyPr>
          <a:lstStyle/>
          <a:p>
            <a:r>
              <a:rPr lang="en-US"/>
              <a:t>These results could be </a:t>
            </a:r>
            <a:r>
              <a:rPr lang="en-US" b="1"/>
              <a:t>confounded</a:t>
            </a:r>
            <a:r>
              <a:rPr lang="en-US"/>
              <a:t> by the individual’s own genetics.</a:t>
            </a:r>
          </a:p>
          <a:p>
            <a:pPr marL="457200" indent="-457200">
              <a:buFont typeface="Arial" panose="020B0604020202020204" pitchFamily="34" charset="0"/>
              <a:buChar char="•"/>
            </a:pPr>
            <a:r>
              <a:rPr lang="en-US"/>
              <a:t>We already know that there is assortative mating on PSEA (Hugh-Jones et al. 2016).</a:t>
            </a:r>
          </a:p>
          <a:p>
            <a:pPr marL="457200" indent="-457200">
              <a:buFont typeface="Arial" panose="020B0604020202020204" pitchFamily="34" charset="0"/>
              <a:buChar char="•"/>
            </a:pPr>
            <a:endParaRPr lang="en-US"/>
          </a:p>
          <a:p>
            <a:r>
              <a:rPr lang="en-US"/>
              <a:t>To avoid this, we need an independent variable which is</a:t>
            </a:r>
          </a:p>
          <a:p>
            <a:pPr marL="457200" indent="-457200">
              <a:buFont typeface="Arial" panose="020B0604020202020204" pitchFamily="34" charset="0"/>
              <a:buChar char="•"/>
            </a:pPr>
            <a:r>
              <a:rPr lang="en-US"/>
              <a:t>independent of genetics;</a:t>
            </a:r>
          </a:p>
          <a:p>
            <a:pPr marL="457200" indent="-457200">
              <a:buFont typeface="Arial" panose="020B0604020202020204" pitchFamily="34" charset="0"/>
              <a:buChar char="•"/>
            </a:pPr>
            <a:r>
              <a:rPr lang="en-US"/>
              <a:t>available for a large enough N.</a:t>
            </a:r>
          </a:p>
          <a:p>
            <a:pPr marL="457200" lvl="1" indent="0">
              <a:buNone/>
            </a:pPr>
            <a:r>
              <a:rPr lang="en-US"/>
              <a:t>Large N is needed because polygenic scores and causes of variation in SES are noisy; and the spouse matching process is unpredictable &amp; has discontinuous dynamics (Shakespeare 1595).</a:t>
            </a:r>
          </a:p>
          <a:p>
            <a:pPr marL="457200" indent="-457200">
              <a:buFont typeface="Arial" panose="020B0604020202020204" pitchFamily="34" charset="0"/>
              <a:buChar char="•"/>
            </a:pPr>
            <a:endParaRPr lang="en-US"/>
          </a:p>
          <a:p>
            <a:r>
              <a:rPr lang="en-US"/>
              <a:t>We use</a:t>
            </a:r>
            <a:r>
              <a:rPr lang="en-US" b="1"/>
              <a:t> birth order</a:t>
            </a:r>
            <a:r>
              <a:rPr lang="en-US"/>
              <a:t>.</a:t>
            </a:r>
          </a:p>
          <a:p>
            <a:pPr marL="457200" indent="-457200">
              <a:buFont typeface="Arial" panose="020B0604020202020204" pitchFamily="34" charset="0"/>
              <a:buChar char="•"/>
            </a:pPr>
            <a:r>
              <a:rPr lang="en-US"/>
              <a:t>Siblings have the same expected polygenic scores, by the “lottery of meiosis”. </a:t>
            </a:r>
          </a:p>
          <a:p>
            <a:pPr marL="457200" indent="-457200">
              <a:buFont typeface="Arial" panose="020B0604020202020204" pitchFamily="34" charset="0"/>
              <a:buChar char="•"/>
            </a:pPr>
            <a:r>
              <a:rPr lang="en-US"/>
              <a:t>Early-born siblings receive more parental care and have better life outcomes including </a:t>
            </a:r>
            <a:r>
              <a:rPr lang="en-US" b="1"/>
              <a:t>socio-economic status</a:t>
            </a:r>
            <a:r>
              <a:rPr lang="en-US"/>
              <a:t> (</a:t>
            </a:r>
            <a:r>
              <a:rPr lang="en-US" b="1"/>
              <a:t>SES</a:t>
            </a:r>
            <a:r>
              <a:rPr lang="en-GB"/>
              <a:t>: Lindahl 2008; Booth and Kee 2009; Black, Devereux, and Salvanes 2011). </a:t>
            </a:r>
          </a:p>
          <a:p>
            <a:endParaRPr lang="en-US"/>
          </a:p>
          <a:p>
            <a:endParaRPr lang="en-US"/>
          </a:p>
        </p:txBody>
      </p:sp>
    </p:spTree>
    <p:extLst>
      <p:ext uri="{BB962C8B-B14F-4D97-AF65-F5344CB8AC3E}">
        <p14:creationId xmlns:p14="http://schemas.microsoft.com/office/powerpoint/2010/main" val="1577209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3" name="Content Placeholder 2">
            <a:extLst>
              <a:ext uri="{FF2B5EF4-FFF2-40B4-BE49-F238E27FC236}">
                <a16:creationId xmlns:a16="http://schemas.microsoft.com/office/drawing/2014/main" id="{A51E1777-8E43-0E46-9CE8-FE69FF1A779F}"/>
              </a:ext>
            </a:extLst>
          </p:cNvPr>
          <p:cNvSpPr>
            <a:spLocks noGrp="1"/>
          </p:cNvSpPr>
          <p:nvPr>
            <p:ph sz="half" idx="1"/>
          </p:nvPr>
        </p:nvSpPr>
        <p:spPr/>
        <p:txBody>
          <a:bodyPr>
            <a:normAutofit fontScale="85000" lnSpcReduction="20000"/>
          </a:bodyPr>
          <a:lstStyle/>
          <a:p>
            <a:pPr marL="0" indent="0">
              <a:buNone/>
            </a:pPr>
            <a:r>
              <a:rPr lang="en-US"/>
              <a:t>Hard to justify instrumental variables:</a:t>
            </a:r>
          </a:p>
          <a:p>
            <a:pPr marL="457200" indent="-457200">
              <a:buFont typeface="Arial" panose="020B0604020202020204" pitchFamily="34" charset="0"/>
              <a:buChar char="•"/>
            </a:pPr>
            <a:r>
              <a:rPr lang="en-US"/>
              <a:t>Birth order affects other things than SES.</a:t>
            </a:r>
          </a:p>
          <a:p>
            <a:pPr marL="457200" indent="-457200">
              <a:buFont typeface="Arial" panose="020B0604020202020204" pitchFamily="34" charset="0"/>
              <a:buChar char="•"/>
            </a:pPr>
            <a:r>
              <a:rPr lang="en-US"/>
              <a:t>We only have imperfect measures of SES (rough household income, job, educational attainment).</a:t>
            </a:r>
          </a:p>
          <a:p>
            <a:endParaRPr lang="en-US"/>
          </a:p>
          <a:p>
            <a:pPr marL="0" indent="0">
              <a:buNone/>
            </a:pPr>
            <a:r>
              <a:rPr lang="en-US"/>
              <a:t>Instead we run a </a:t>
            </a:r>
            <a:r>
              <a:rPr lang="en-US" b="1"/>
              <a:t>mediation analysis</a:t>
            </a:r>
            <a:r>
              <a:rPr lang="en-US"/>
              <a:t>:</a:t>
            </a:r>
          </a:p>
          <a:p>
            <a:pPr marL="457200" indent="-457200">
              <a:buFont typeface="Arial" panose="020B0604020202020204" pitchFamily="34" charset="0"/>
              <a:buChar char="•"/>
            </a:pPr>
            <a:r>
              <a:rPr lang="en-US"/>
              <a:t>Does birth order affect spouse’s PSEA?</a:t>
            </a:r>
          </a:p>
          <a:p>
            <a:pPr marL="457200" indent="-457200">
              <a:buFont typeface="Arial" panose="020B0604020202020204" pitchFamily="34" charset="0"/>
              <a:buChar char="•"/>
            </a:pPr>
            <a:r>
              <a:rPr lang="en-US"/>
              <a:t>Is the effect mediated by measures of SES?</a:t>
            </a:r>
          </a:p>
        </p:txBody>
      </p:sp>
    </p:spTree>
    <p:extLst>
      <p:ext uri="{BB962C8B-B14F-4D97-AF65-F5344CB8AC3E}">
        <p14:creationId xmlns:p14="http://schemas.microsoft.com/office/powerpoint/2010/main" val="2404730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3" name="Content Placeholder 2">
            <a:extLst>
              <a:ext uri="{FF2B5EF4-FFF2-40B4-BE49-F238E27FC236}">
                <a16:creationId xmlns:a16="http://schemas.microsoft.com/office/drawing/2014/main" id="{A51E1777-8E43-0E46-9CE8-FE69FF1A779F}"/>
              </a:ext>
            </a:extLst>
          </p:cNvPr>
          <p:cNvSpPr>
            <a:spLocks noGrp="1"/>
          </p:cNvSpPr>
          <p:nvPr>
            <p:ph sz="half" idx="1"/>
          </p:nvPr>
        </p:nvSpPr>
        <p:spPr/>
        <p:txBody>
          <a:bodyPr>
            <a:normAutofit fontScale="85000" lnSpcReduction="20000"/>
          </a:bodyPr>
          <a:lstStyle/>
          <a:p>
            <a:pPr marL="0" indent="0">
              <a:buNone/>
            </a:pPr>
            <a:r>
              <a:rPr lang="en-US"/>
              <a:t>Hard to justify instrumental variables:</a:t>
            </a:r>
          </a:p>
          <a:p>
            <a:pPr marL="457200" indent="-457200">
              <a:buFont typeface="Arial" panose="020B0604020202020204" pitchFamily="34" charset="0"/>
              <a:buChar char="•"/>
            </a:pPr>
            <a:r>
              <a:rPr lang="en-US"/>
              <a:t>Birth order affects other things than SES.</a:t>
            </a:r>
          </a:p>
          <a:p>
            <a:pPr marL="457200" indent="-457200">
              <a:buFont typeface="Arial" panose="020B0604020202020204" pitchFamily="34" charset="0"/>
              <a:buChar char="•"/>
            </a:pPr>
            <a:r>
              <a:rPr lang="en-US"/>
              <a:t>We only have imperfect measures of SES (rough household income, job, educational attainment).</a:t>
            </a:r>
          </a:p>
          <a:p>
            <a:endParaRPr lang="en-US"/>
          </a:p>
          <a:p>
            <a:pPr marL="0" indent="0">
              <a:buNone/>
            </a:pPr>
            <a:r>
              <a:rPr lang="en-US"/>
              <a:t>Instead we run a </a:t>
            </a:r>
            <a:r>
              <a:rPr lang="en-US" b="1"/>
              <a:t>mediation analysis</a:t>
            </a:r>
            <a:r>
              <a:rPr lang="en-US"/>
              <a:t>:</a:t>
            </a:r>
          </a:p>
          <a:p>
            <a:pPr marL="457200" indent="-457200">
              <a:buFont typeface="Arial" panose="020B0604020202020204" pitchFamily="34" charset="0"/>
              <a:buChar char="•"/>
            </a:pPr>
            <a:r>
              <a:rPr lang="en-US"/>
              <a:t>Does birth order affect spouse’s PSEA?</a:t>
            </a:r>
          </a:p>
          <a:p>
            <a:pPr marL="457200" indent="-457200">
              <a:buFont typeface="Arial" panose="020B0604020202020204" pitchFamily="34" charset="0"/>
              <a:buChar char="•"/>
            </a:pPr>
            <a:r>
              <a:rPr lang="en-US"/>
              <a:t>Is the effect mediated by measures of SES?</a:t>
            </a:r>
          </a:p>
        </p:txBody>
      </p:sp>
      <p:pic>
        <p:nvPicPr>
          <p:cNvPr id="6" name="Content Placeholder 5">
            <a:extLst>
              <a:ext uri="{FF2B5EF4-FFF2-40B4-BE49-F238E27FC236}">
                <a16:creationId xmlns:a16="http://schemas.microsoft.com/office/drawing/2014/main" id="{C82ED8B0-BADB-104B-8645-3257078406F4}"/>
              </a:ext>
            </a:extLst>
          </p:cNvPr>
          <p:cNvPicPr>
            <a:picLocks noGrp="1" noChangeAspect="1"/>
          </p:cNvPicPr>
          <p:nvPr>
            <p:ph sz="half" idx="2"/>
          </p:nvPr>
        </p:nvPicPr>
        <p:blipFill>
          <a:blip r:embed="rId2"/>
          <a:stretch>
            <a:fillRect/>
          </a:stretch>
        </p:blipFill>
        <p:spPr>
          <a:xfrm>
            <a:off x="6822074" y="1825625"/>
            <a:ext cx="3881851" cy="4351338"/>
          </a:xfrm>
          <a:solidFill>
            <a:schemeClr val="tx1"/>
          </a:solidFill>
        </p:spPr>
      </p:pic>
      <p:sp>
        <p:nvSpPr>
          <p:cNvPr id="7" name="TextBox 6">
            <a:extLst>
              <a:ext uri="{FF2B5EF4-FFF2-40B4-BE49-F238E27FC236}">
                <a16:creationId xmlns:a16="http://schemas.microsoft.com/office/drawing/2014/main" id="{0279A5CE-F4FB-2C45-A016-1D70812496C6}"/>
              </a:ext>
            </a:extLst>
          </p:cNvPr>
          <p:cNvSpPr txBox="1"/>
          <p:nvPr/>
        </p:nvSpPr>
        <p:spPr>
          <a:xfrm>
            <a:off x="6984694" y="2434728"/>
            <a:ext cx="705079" cy="646331"/>
          </a:xfrm>
          <a:prstGeom prst="rect">
            <a:avLst/>
          </a:prstGeom>
          <a:noFill/>
        </p:spPr>
        <p:txBody>
          <a:bodyPr wrap="square" rtlCol="0">
            <a:spAutoFit/>
          </a:bodyPr>
          <a:lstStyle/>
          <a:p>
            <a:r>
              <a:rPr lang="en-US"/>
              <a:t>Birth order</a:t>
            </a:r>
          </a:p>
        </p:txBody>
      </p:sp>
      <p:sp>
        <p:nvSpPr>
          <p:cNvPr id="8" name="TextBox 7">
            <a:extLst>
              <a:ext uri="{FF2B5EF4-FFF2-40B4-BE49-F238E27FC236}">
                <a16:creationId xmlns:a16="http://schemas.microsoft.com/office/drawing/2014/main" id="{63F8D381-9334-C242-A002-1659CF3A8F8D}"/>
              </a:ext>
            </a:extLst>
          </p:cNvPr>
          <p:cNvSpPr txBox="1"/>
          <p:nvPr/>
        </p:nvSpPr>
        <p:spPr>
          <a:xfrm>
            <a:off x="9452472" y="2782669"/>
            <a:ext cx="914033" cy="646331"/>
          </a:xfrm>
          <a:prstGeom prst="rect">
            <a:avLst/>
          </a:prstGeom>
          <a:noFill/>
        </p:spPr>
        <p:txBody>
          <a:bodyPr wrap="none" rtlCol="0">
            <a:spAutoFit/>
          </a:bodyPr>
          <a:lstStyle/>
          <a:p>
            <a:r>
              <a:rPr lang="en-US"/>
              <a:t>Spouse </a:t>
            </a:r>
          </a:p>
          <a:p>
            <a:pPr algn="ctr"/>
            <a:r>
              <a:rPr lang="en-US"/>
              <a:t>PSEA</a:t>
            </a:r>
          </a:p>
        </p:txBody>
      </p:sp>
      <p:sp>
        <p:nvSpPr>
          <p:cNvPr id="9" name="TextBox 8">
            <a:extLst>
              <a:ext uri="{FF2B5EF4-FFF2-40B4-BE49-F238E27FC236}">
                <a16:creationId xmlns:a16="http://schemas.microsoft.com/office/drawing/2014/main" id="{B59F4CFA-5F97-D845-BF6C-99CCC5440ACA}"/>
              </a:ext>
            </a:extLst>
          </p:cNvPr>
          <p:cNvSpPr txBox="1"/>
          <p:nvPr/>
        </p:nvSpPr>
        <p:spPr>
          <a:xfrm>
            <a:off x="8615190" y="4748270"/>
            <a:ext cx="605928" cy="369332"/>
          </a:xfrm>
          <a:prstGeom prst="rect">
            <a:avLst/>
          </a:prstGeom>
          <a:noFill/>
        </p:spPr>
        <p:txBody>
          <a:bodyPr wrap="square" rtlCol="0">
            <a:spAutoFit/>
          </a:bodyPr>
          <a:lstStyle/>
          <a:p>
            <a:r>
              <a:rPr lang="en-US"/>
              <a:t>SES</a:t>
            </a:r>
          </a:p>
        </p:txBody>
      </p:sp>
      <p:sp>
        <p:nvSpPr>
          <p:cNvPr id="10" name="TextBox 9">
            <a:extLst>
              <a:ext uri="{FF2B5EF4-FFF2-40B4-BE49-F238E27FC236}">
                <a16:creationId xmlns:a16="http://schemas.microsoft.com/office/drawing/2014/main" id="{AF600C3C-DD22-F347-A146-E62B889EE3E8}"/>
              </a:ext>
            </a:extLst>
          </p:cNvPr>
          <p:cNvSpPr txBox="1"/>
          <p:nvPr/>
        </p:nvSpPr>
        <p:spPr>
          <a:xfrm>
            <a:off x="8615190" y="5607586"/>
            <a:ext cx="727114" cy="369332"/>
          </a:xfrm>
          <a:prstGeom prst="rect">
            <a:avLst/>
          </a:prstGeom>
          <a:noFill/>
        </p:spPr>
        <p:txBody>
          <a:bodyPr wrap="square" rtlCol="0">
            <a:spAutoFit/>
          </a:bodyPr>
          <a:lstStyle/>
          <a:p>
            <a:r>
              <a:rPr lang="en-US"/>
              <a:t>Other</a:t>
            </a:r>
          </a:p>
        </p:txBody>
      </p:sp>
      <p:sp>
        <p:nvSpPr>
          <p:cNvPr id="11" name="TextBox 10">
            <a:extLst>
              <a:ext uri="{FF2B5EF4-FFF2-40B4-BE49-F238E27FC236}">
                <a16:creationId xmlns:a16="http://schemas.microsoft.com/office/drawing/2014/main" id="{523FF90F-D7E1-3344-9C38-C8412535F0C1}"/>
              </a:ext>
            </a:extLst>
          </p:cNvPr>
          <p:cNvSpPr txBox="1"/>
          <p:nvPr/>
        </p:nvSpPr>
        <p:spPr>
          <a:xfrm>
            <a:off x="7132383" y="5137015"/>
            <a:ext cx="1196369" cy="369332"/>
          </a:xfrm>
          <a:prstGeom prst="rect">
            <a:avLst/>
          </a:prstGeom>
          <a:noFill/>
        </p:spPr>
        <p:txBody>
          <a:bodyPr wrap="square" rtlCol="0">
            <a:spAutoFit/>
          </a:bodyPr>
          <a:lstStyle/>
          <a:p>
            <a:r>
              <a:rPr lang="en-US">
                <a:solidFill>
                  <a:schemeClr val="bg1"/>
                </a:solidFill>
              </a:rPr>
              <a:t>Mediators</a:t>
            </a:r>
          </a:p>
        </p:txBody>
      </p:sp>
    </p:spTree>
    <p:extLst>
      <p:ext uri="{BB962C8B-B14F-4D97-AF65-F5344CB8AC3E}">
        <p14:creationId xmlns:p14="http://schemas.microsoft.com/office/powerpoint/2010/main" val="1411941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CD4B-5CAA-3540-AD8B-8CABA011E09B}"/>
              </a:ext>
            </a:extLst>
          </p:cNvPr>
          <p:cNvSpPr>
            <a:spLocks noGrp="1"/>
          </p:cNvSpPr>
          <p:nvPr>
            <p:ph type="title"/>
          </p:nvPr>
        </p:nvSpPr>
        <p:spPr/>
        <p:txBody>
          <a:bodyPr/>
          <a:lstStyle/>
          <a:p>
            <a:r>
              <a:rPr lang="en-US"/>
              <a:t>Controls and mediators</a:t>
            </a:r>
          </a:p>
        </p:txBody>
      </p:sp>
      <p:sp>
        <p:nvSpPr>
          <p:cNvPr id="3" name="Content Placeholder 2">
            <a:extLst>
              <a:ext uri="{FF2B5EF4-FFF2-40B4-BE49-F238E27FC236}">
                <a16:creationId xmlns:a16="http://schemas.microsoft.com/office/drawing/2014/main" id="{85308D90-6718-924E-974D-04ECD9406C0C}"/>
              </a:ext>
            </a:extLst>
          </p:cNvPr>
          <p:cNvSpPr>
            <a:spLocks noGrp="1"/>
          </p:cNvSpPr>
          <p:nvPr>
            <p:ph idx="1"/>
          </p:nvPr>
        </p:nvSpPr>
        <p:spPr>
          <a:xfrm>
            <a:off x="838200" y="1825624"/>
            <a:ext cx="10515600" cy="4806529"/>
          </a:xfrm>
        </p:spPr>
        <p:txBody>
          <a:bodyPr>
            <a:normAutofit fontScale="77500" lnSpcReduction="20000"/>
          </a:bodyPr>
          <a:lstStyle/>
          <a:p>
            <a:r>
              <a:rPr lang="en-US" b="1"/>
              <a:t>SES mediators</a:t>
            </a:r>
          </a:p>
          <a:p>
            <a:r>
              <a:rPr lang="en-US"/>
              <a:t>University attendance</a:t>
            </a:r>
          </a:p>
          <a:p>
            <a:r>
              <a:rPr lang="en-US"/>
              <a:t>Median earnings of first job (guesstimated from 2000 SOC code)</a:t>
            </a:r>
          </a:p>
          <a:p>
            <a:endParaRPr lang="en-US"/>
          </a:p>
          <a:p>
            <a:r>
              <a:rPr lang="en-US" b="1"/>
              <a:t>Non-SES mediators</a:t>
            </a:r>
          </a:p>
          <a:p>
            <a:r>
              <a:rPr lang="en-US"/>
              <a:t>Fluid IQ</a:t>
            </a:r>
          </a:p>
          <a:p>
            <a:r>
              <a:rPr lang="en-US"/>
              <a:t>Height</a:t>
            </a:r>
          </a:p>
          <a:p>
            <a:endParaRPr lang="en-US"/>
          </a:p>
          <a:p>
            <a:r>
              <a:rPr lang="en-US" b="1"/>
              <a:t>Controls</a:t>
            </a:r>
          </a:p>
          <a:p>
            <a:r>
              <a:rPr lang="en-US"/>
              <a:t>Family size</a:t>
            </a:r>
          </a:p>
          <a:p>
            <a:r>
              <a:rPr lang="en-US"/>
              <a:t>Month of birth</a:t>
            </a:r>
          </a:p>
          <a:p>
            <a:r>
              <a:rPr lang="en-US"/>
              <a:t>Year of birth</a:t>
            </a:r>
          </a:p>
          <a:p>
            <a:r>
              <a:rPr lang="en-US"/>
              <a:t>Parent’s age at birth (correlates with birth order! Only available for some respondents)</a:t>
            </a:r>
          </a:p>
        </p:txBody>
      </p:sp>
    </p:spTree>
    <p:extLst>
      <p:ext uri="{BB962C8B-B14F-4D97-AF65-F5344CB8AC3E}">
        <p14:creationId xmlns:p14="http://schemas.microsoft.com/office/powerpoint/2010/main" val="1199589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DBC6-1728-FA47-A9C1-7AC9662695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EDB54E-7AAA-824F-BBC9-058462F0CAE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D699010-6BCA-A749-9DAA-11E580C6C885}"/>
              </a:ext>
            </a:extLst>
          </p:cNvPr>
          <p:cNvPicPr>
            <a:picLocks noChangeAspect="1"/>
          </p:cNvPicPr>
          <p:nvPr/>
        </p:nvPicPr>
        <p:blipFill>
          <a:blip r:embed="rId2"/>
          <a:stretch>
            <a:fillRect/>
          </a:stretch>
        </p:blipFill>
        <p:spPr>
          <a:xfrm>
            <a:off x="1755638" y="0"/>
            <a:ext cx="8680724" cy="6858000"/>
          </a:xfrm>
          <a:prstGeom prst="rect">
            <a:avLst/>
          </a:prstGeom>
        </p:spPr>
      </p:pic>
    </p:spTree>
    <p:extLst>
      <p:ext uri="{BB962C8B-B14F-4D97-AF65-F5344CB8AC3E}">
        <p14:creationId xmlns:p14="http://schemas.microsoft.com/office/powerpoint/2010/main" val="6426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5C57-6165-3942-8BD5-3BA5E055D421}"/>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0C49E07A-43D1-5948-9849-158F12C67204}"/>
              </a:ext>
            </a:extLst>
          </p:cNvPr>
          <p:cNvPicPr>
            <a:picLocks noGrp="1" noChangeAspect="1"/>
          </p:cNvPicPr>
          <p:nvPr>
            <p:ph idx="1"/>
          </p:nvPr>
        </p:nvPicPr>
        <p:blipFill>
          <a:blip r:embed="rId2"/>
          <a:stretch>
            <a:fillRect/>
          </a:stretch>
        </p:blipFill>
        <p:spPr>
          <a:xfrm>
            <a:off x="1966935" y="23279"/>
            <a:ext cx="8258130" cy="6834721"/>
          </a:xfrm>
        </p:spPr>
      </p:pic>
    </p:spTree>
    <p:extLst>
      <p:ext uri="{BB962C8B-B14F-4D97-AF65-F5344CB8AC3E}">
        <p14:creationId xmlns:p14="http://schemas.microsoft.com/office/powerpoint/2010/main" val="4280679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075935" y="2302933"/>
            <a:ext cx="481914" cy="1997218"/>
          </a:xfrm>
          <a:prstGeom prst="leftBrace">
            <a:avLst>
              <a:gd name="adj1" fmla="val 75000"/>
              <a:gd name="adj2" fmla="val 50000"/>
            </a:avLst>
          </a:prstGeom>
          <a:ln w="38100"/>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01E9780-086D-7A4B-AD74-42F524765C82}"/>
              </a:ext>
            </a:extLst>
          </p:cNvPr>
          <p:cNvSpPr txBox="1"/>
          <p:nvPr/>
        </p:nvSpPr>
        <p:spPr>
          <a:xfrm>
            <a:off x="539828" y="1544594"/>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115459" y="1322173"/>
            <a:ext cx="442390" cy="814174"/>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pic>
        <p:nvPicPr>
          <p:cNvPr id="3" name="Picture 2">
            <a:extLst>
              <a:ext uri="{FF2B5EF4-FFF2-40B4-BE49-F238E27FC236}">
                <a16:creationId xmlns:a16="http://schemas.microsoft.com/office/drawing/2014/main" id="{1DCBFB4D-DE43-4546-90C7-F516E64E3CD3}"/>
              </a:ext>
            </a:extLst>
          </p:cNvPr>
          <p:cNvPicPr>
            <a:picLocks noChangeAspect="1"/>
          </p:cNvPicPr>
          <p:nvPr/>
        </p:nvPicPr>
        <p:blipFill>
          <a:blip r:embed="rId2"/>
          <a:stretch>
            <a:fillRect/>
          </a:stretch>
        </p:blipFill>
        <p:spPr>
          <a:xfrm>
            <a:off x="2717216" y="0"/>
            <a:ext cx="7141957" cy="6858000"/>
          </a:xfrm>
          <a:prstGeom prst="rect">
            <a:avLst/>
          </a:prstGeom>
        </p:spPr>
      </p:pic>
      <p:sp>
        <p:nvSpPr>
          <p:cNvPr id="2" name="Rectangle 1">
            <a:extLst>
              <a:ext uri="{FF2B5EF4-FFF2-40B4-BE49-F238E27FC236}">
                <a16:creationId xmlns:a16="http://schemas.microsoft.com/office/drawing/2014/main" id="{E0BB25F0-FBAD-7246-AB22-45E9537F2B46}"/>
              </a:ext>
            </a:extLst>
          </p:cNvPr>
          <p:cNvSpPr/>
          <p:nvPr/>
        </p:nvSpPr>
        <p:spPr>
          <a:xfrm>
            <a:off x="5904089" y="541866"/>
            <a:ext cx="4114451" cy="6316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760784" y="2839877"/>
            <a:ext cx="1354675" cy="923330"/>
          </a:xfrm>
          <a:prstGeom prst="rect">
            <a:avLst/>
          </a:prstGeom>
          <a:noFill/>
        </p:spPr>
        <p:txBody>
          <a:bodyPr wrap="square" rtlCol="0">
            <a:spAutoFit/>
          </a:bodyPr>
          <a:lstStyle/>
          <a:p>
            <a:r>
              <a:rPr lang="en-US"/>
              <a:t>Non-SES mediators, controls</a:t>
            </a:r>
          </a:p>
        </p:txBody>
      </p:sp>
    </p:spTree>
    <p:extLst>
      <p:ext uri="{BB962C8B-B14F-4D97-AF65-F5344CB8AC3E}">
        <p14:creationId xmlns:p14="http://schemas.microsoft.com/office/powerpoint/2010/main" val="140087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075935" y="2302933"/>
            <a:ext cx="481914" cy="1997218"/>
          </a:xfrm>
          <a:prstGeom prst="leftBrace">
            <a:avLst>
              <a:gd name="adj1" fmla="val 75000"/>
              <a:gd name="adj2" fmla="val 50000"/>
            </a:avLst>
          </a:prstGeom>
          <a:ln w="38100"/>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01E9780-086D-7A4B-AD74-42F524765C82}"/>
              </a:ext>
            </a:extLst>
          </p:cNvPr>
          <p:cNvSpPr txBox="1"/>
          <p:nvPr/>
        </p:nvSpPr>
        <p:spPr>
          <a:xfrm>
            <a:off x="539828" y="1544594"/>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115459" y="1322173"/>
            <a:ext cx="442390" cy="814174"/>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pic>
        <p:nvPicPr>
          <p:cNvPr id="3" name="Picture 2">
            <a:extLst>
              <a:ext uri="{FF2B5EF4-FFF2-40B4-BE49-F238E27FC236}">
                <a16:creationId xmlns:a16="http://schemas.microsoft.com/office/drawing/2014/main" id="{1DCBFB4D-DE43-4546-90C7-F516E64E3CD3}"/>
              </a:ext>
            </a:extLst>
          </p:cNvPr>
          <p:cNvPicPr>
            <a:picLocks noChangeAspect="1"/>
          </p:cNvPicPr>
          <p:nvPr/>
        </p:nvPicPr>
        <p:blipFill>
          <a:blip r:embed="rId2"/>
          <a:stretch>
            <a:fillRect/>
          </a:stretch>
        </p:blipFill>
        <p:spPr>
          <a:xfrm>
            <a:off x="2717216" y="0"/>
            <a:ext cx="7141957" cy="6858000"/>
          </a:xfrm>
          <a:prstGeom prst="rect">
            <a:avLst/>
          </a:prstGeom>
        </p:spPr>
      </p:pic>
      <p:sp>
        <p:nvSpPr>
          <p:cNvPr id="2" name="Rectangle 1">
            <a:extLst>
              <a:ext uri="{FF2B5EF4-FFF2-40B4-BE49-F238E27FC236}">
                <a16:creationId xmlns:a16="http://schemas.microsoft.com/office/drawing/2014/main" id="{E0BB25F0-FBAD-7246-AB22-45E9537F2B46}"/>
              </a:ext>
            </a:extLst>
          </p:cNvPr>
          <p:cNvSpPr/>
          <p:nvPr/>
        </p:nvSpPr>
        <p:spPr>
          <a:xfrm>
            <a:off x="7160012" y="541867"/>
            <a:ext cx="4114451" cy="6316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760784" y="2839877"/>
            <a:ext cx="1354675" cy="923330"/>
          </a:xfrm>
          <a:prstGeom prst="rect">
            <a:avLst/>
          </a:prstGeom>
          <a:noFill/>
        </p:spPr>
        <p:txBody>
          <a:bodyPr wrap="square" rtlCol="0">
            <a:spAutoFit/>
          </a:bodyPr>
          <a:lstStyle/>
          <a:p>
            <a:r>
              <a:rPr lang="en-US"/>
              <a:t>Non-SES mediators, controls</a:t>
            </a:r>
          </a:p>
        </p:txBody>
      </p:sp>
    </p:spTree>
    <p:extLst>
      <p:ext uri="{BB962C8B-B14F-4D97-AF65-F5344CB8AC3E}">
        <p14:creationId xmlns:p14="http://schemas.microsoft.com/office/powerpoint/2010/main" val="1540636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075935" y="2302933"/>
            <a:ext cx="481914" cy="1997218"/>
          </a:xfrm>
          <a:prstGeom prst="leftBrace">
            <a:avLst>
              <a:gd name="adj1" fmla="val 75000"/>
              <a:gd name="adj2" fmla="val 50000"/>
            </a:avLst>
          </a:prstGeom>
          <a:ln w="38100"/>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01E9780-086D-7A4B-AD74-42F524765C82}"/>
              </a:ext>
            </a:extLst>
          </p:cNvPr>
          <p:cNvSpPr txBox="1"/>
          <p:nvPr/>
        </p:nvSpPr>
        <p:spPr>
          <a:xfrm>
            <a:off x="539828" y="1544594"/>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115459" y="1322173"/>
            <a:ext cx="442390" cy="814174"/>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pic>
        <p:nvPicPr>
          <p:cNvPr id="3" name="Picture 2">
            <a:extLst>
              <a:ext uri="{FF2B5EF4-FFF2-40B4-BE49-F238E27FC236}">
                <a16:creationId xmlns:a16="http://schemas.microsoft.com/office/drawing/2014/main" id="{1DCBFB4D-DE43-4546-90C7-F516E64E3CD3}"/>
              </a:ext>
            </a:extLst>
          </p:cNvPr>
          <p:cNvPicPr>
            <a:picLocks noChangeAspect="1"/>
          </p:cNvPicPr>
          <p:nvPr/>
        </p:nvPicPr>
        <p:blipFill>
          <a:blip r:embed="rId2"/>
          <a:stretch>
            <a:fillRect/>
          </a:stretch>
        </p:blipFill>
        <p:spPr>
          <a:xfrm>
            <a:off x="2717216" y="0"/>
            <a:ext cx="7141957" cy="6858000"/>
          </a:xfrm>
          <a:prstGeom prst="rect">
            <a:avLst/>
          </a:prstGeom>
        </p:spPr>
      </p:pic>
      <p:sp>
        <p:nvSpPr>
          <p:cNvPr id="2" name="Rectangle 1">
            <a:extLst>
              <a:ext uri="{FF2B5EF4-FFF2-40B4-BE49-F238E27FC236}">
                <a16:creationId xmlns:a16="http://schemas.microsoft.com/office/drawing/2014/main" id="{E0BB25F0-FBAD-7246-AB22-45E9537F2B46}"/>
              </a:ext>
            </a:extLst>
          </p:cNvPr>
          <p:cNvSpPr/>
          <p:nvPr/>
        </p:nvSpPr>
        <p:spPr>
          <a:xfrm>
            <a:off x="8404918" y="541867"/>
            <a:ext cx="4114451" cy="6316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760784" y="2839877"/>
            <a:ext cx="1354675" cy="923330"/>
          </a:xfrm>
          <a:prstGeom prst="rect">
            <a:avLst/>
          </a:prstGeom>
          <a:noFill/>
        </p:spPr>
        <p:txBody>
          <a:bodyPr wrap="square" rtlCol="0">
            <a:spAutoFit/>
          </a:bodyPr>
          <a:lstStyle/>
          <a:p>
            <a:r>
              <a:rPr lang="en-US"/>
              <a:t>Non-SES mediators, controls</a:t>
            </a:r>
          </a:p>
        </p:txBody>
      </p:sp>
    </p:spTree>
    <p:extLst>
      <p:ext uri="{BB962C8B-B14F-4D97-AF65-F5344CB8AC3E}">
        <p14:creationId xmlns:p14="http://schemas.microsoft.com/office/powerpoint/2010/main" val="818691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075935" y="2302933"/>
            <a:ext cx="481914" cy="1997218"/>
          </a:xfrm>
          <a:prstGeom prst="leftBrace">
            <a:avLst>
              <a:gd name="adj1" fmla="val 75000"/>
              <a:gd name="adj2" fmla="val 50000"/>
            </a:avLst>
          </a:prstGeom>
          <a:ln w="38100"/>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01E9780-086D-7A4B-AD74-42F524765C82}"/>
              </a:ext>
            </a:extLst>
          </p:cNvPr>
          <p:cNvSpPr txBox="1"/>
          <p:nvPr/>
        </p:nvSpPr>
        <p:spPr>
          <a:xfrm>
            <a:off x="539828" y="1544594"/>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115459" y="1322173"/>
            <a:ext cx="442390" cy="814174"/>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pic>
        <p:nvPicPr>
          <p:cNvPr id="3" name="Picture 2">
            <a:extLst>
              <a:ext uri="{FF2B5EF4-FFF2-40B4-BE49-F238E27FC236}">
                <a16:creationId xmlns:a16="http://schemas.microsoft.com/office/drawing/2014/main" id="{1DCBFB4D-DE43-4546-90C7-F516E64E3CD3}"/>
              </a:ext>
            </a:extLst>
          </p:cNvPr>
          <p:cNvPicPr>
            <a:picLocks noChangeAspect="1"/>
          </p:cNvPicPr>
          <p:nvPr/>
        </p:nvPicPr>
        <p:blipFill>
          <a:blip r:embed="rId2"/>
          <a:stretch>
            <a:fillRect/>
          </a:stretch>
        </p:blipFill>
        <p:spPr>
          <a:xfrm>
            <a:off x="2717216" y="0"/>
            <a:ext cx="7141957" cy="6858000"/>
          </a:xfrm>
          <a:prstGeom prst="rect">
            <a:avLst/>
          </a:prstGeom>
        </p:spPr>
      </p:pic>
      <p:sp>
        <p:nvSpPr>
          <p:cNvPr id="2" name="Rectangle 1">
            <a:extLst>
              <a:ext uri="{FF2B5EF4-FFF2-40B4-BE49-F238E27FC236}">
                <a16:creationId xmlns:a16="http://schemas.microsoft.com/office/drawing/2014/main" id="{E0BB25F0-FBAD-7246-AB22-45E9537F2B46}"/>
              </a:ext>
            </a:extLst>
          </p:cNvPr>
          <p:cNvSpPr/>
          <p:nvPr/>
        </p:nvSpPr>
        <p:spPr>
          <a:xfrm>
            <a:off x="10076541" y="541867"/>
            <a:ext cx="4114451" cy="6316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760784" y="2839877"/>
            <a:ext cx="1354675" cy="923330"/>
          </a:xfrm>
          <a:prstGeom prst="rect">
            <a:avLst/>
          </a:prstGeom>
          <a:noFill/>
        </p:spPr>
        <p:txBody>
          <a:bodyPr wrap="square" rtlCol="0">
            <a:spAutoFit/>
          </a:bodyPr>
          <a:lstStyle/>
          <a:p>
            <a:r>
              <a:rPr lang="en-US"/>
              <a:t>Non-SES mediators, controls</a:t>
            </a:r>
          </a:p>
        </p:txBody>
      </p:sp>
    </p:spTree>
    <p:extLst>
      <p:ext uri="{BB962C8B-B14F-4D97-AF65-F5344CB8AC3E}">
        <p14:creationId xmlns:p14="http://schemas.microsoft.com/office/powerpoint/2010/main" val="86040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of this paper</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lstStyle/>
          <a:p>
            <a:r>
              <a:rPr lang="en-US"/>
              <a:t>In increasing order of ambition/decreasing order of precision:</a:t>
            </a:r>
          </a:p>
          <a:p>
            <a:endParaRPr lang="en-US"/>
          </a:p>
          <a:p>
            <a:pPr marL="457200" indent="-457200">
              <a:buFont typeface="Arial" panose="020B0604020202020204" pitchFamily="34" charset="0"/>
              <a:buChar char="•"/>
            </a:pPr>
            <a:r>
              <a:rPr lang="en-US"/>
              <a:t>Explain a puzzle about the </a:t>
            </a:r>
            <a:r>
              <a:rPr lang="en-US" b="1"/>
              <a:t>intergenerational persistence of inequality</a:t>
            </a:r>
            <a:r>
              <a:rPr lang="en-US"/>
              <a:t>. </a:t>
            </a:r>
          </a:p>
          <a:p>
            <a:pPr marL="457200" indent="-457200">
              <a:buFont typeface="Arial" panose="020B0604020202020204" pitchFamily="34" charset="0"/>
              <a:buChar char="•"/>
            </a:pPr>
            <a:r>
              <a:rPr lang="en-US"/>
              <a:t>Provide a new explanation of the </a:t>
            </a:r>
            <a:r>
              <a:rPr lang="en-US" b="1"/>
              <a:t>genes-SES gradient</a:t>
            </a:r>
            <a:r>
              <a:rPr lang="en-US"/>
              <a:t>.</a:t>
            </a:r>
          </a:p>
          <a:p>
            <a:pPr marL="457200" indent="-457200">
              <a:buFont typeface="Arial" panose="020B0604020202020204" pitchFamily="34" charset="0"/>
              <a:buChar char="•"/>
            </a:pPr>
            <a:r>
              <a:rPr lang="en-US"/>
              <a:t>Rethink the </a:t>
            </a:r>
            <a:r>
              <a:rPr lang="en-US" b="1"/>
              <a:t>nature of inequality </a:t>
            </a:r>
            <a:r>
              <a:rPr lang="en-US"/>
              <a:t>in historical human societies.</a:t>
            </a:r>
          </a:p>
          <a:p>
            <a:pPr marL="457200" indent="-457200">
              <a:buFont typeface="Arial" panose="020B0604020202020204" pitchFamily="34" charset="0"/>
              <a:buChar char="•"/>
            </a:pPr>
            <a:r>
              <a:rPr lang="en-US"/>
              <a:t>Draw the sting of the nature-nurture debate, by changing how we understand </a:t>
            </a:r>
            <a:r>
              <a:rPr lang="en-US" b="1"/>
              <a:t>genetic variation</a:t>
            </a:r>
            <a:r>
              <a:rPr lang="en-US"/>
              <a:t>.</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735008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693F-4053-D249-81F8-82420DC651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D1F4BA-C758-2B49-A5C6-AE5916F0519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380467D-EE33-F74B-8CF8-488AD6B94B10}"/>
              </a:ext>
            </a:extLst>
          </p:cNvPr>
          <p:cNvPicPr>
            <a:picLocks noChangeAspect="1"/>
          </p:cNvPicPr>
          <p:nvPr/>
        </p:nvPicPr>
        <p:blipFill>
          <a:blip r:embed="rId2"/>
          <a:stretch>
            <a:fillRect/>
          </a:stretch>
        </p:blipFill>
        <p:spPr>
          <a:xfrm>
            <a:off x="2076450" y="1778000"/>
            <a:ext cx="8039100" cy="3302000"/>
          </a:xfrm>
          <a:prstGeom prst="rect">
            <a:avLst/>
          </a:prstGeom>
        </p:spPr>
      </p:pic>
    </p:spTree>
    <p:extLst>
      <p:ext uri="{BB962C8B-B14F-4D97-AF65-F5344CB8AC3E}">
        <p14:creationId xmlns:p14="http://schemas.microsoft.com/office/powerpoint/2010/main" val="779988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91AA-C693-3047-A6A8-6A1E1B0DF2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04AC6E-3CD8-3F4F-9833-597F530EAB9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CC3F0F6-7173-824F-A257-80B23EE700CB}"/>
              </a:ext>
            </a:extLst>
          </p:cNvPr>
          <p:cNvPicPr>
            <a:picLocks noChangeAspect="1"/>
          </p:cNvPicPr>
          <p:nvPr/>
        </p:nvPicPr>
        <p:blipFill>
          <a:blip r:embed="rId2"/>
          <a:stretch>
            <a:fillRect/>
          </a:stretch>
        </p:blipFill>
        <p:spPr>
          <a:xfrm>
            <a:off x="1730006" y="0"/>
            <a:ext cx="8731988" cy="6858000"/>
          </a:xfrm>
          <a:prstGeom prst="rect">
            <a:avLst/>
          </a:prstGeom>
        </p:spPr>
      </p:pic>
      <p:sp>
        <p:nvSpPr>
          <p:cNvPr id="10" name="Freeform 9">
            <a:extLst>
              <a:ext uri="{FF2B5EF4-FFF2-40B4-BE49-F238E27FC236}">
                <a16:creationId xmlns:a16="http://schemas.microsoft.com/office/drawing/2014/main" id="{F5B14E5F-A35F-D845-8B26-E5FC16EE037D}"/>
              </a:ext>
            </a:extLst>
          </p:cNvPr>
          <p:cNvSpPr/>
          <p:nvPr/>
        </p:nvSpPr>
        <p:spPr>
          <a:xfrm>
            <a:off x="1730006" y="0"/>
            <a:ext cx="8731988" cy="6858000"/>
          </a:xfrm>
          <a:custGeom>
            <a:avLst/>
            <a:gdLst>
              <a:gd name="connsiteX0" fmla="*/ 1486919 w 8731988"/>
              <a:gd name="connsiteY0" fmla="*/ 344660 h 6858000"/>
              <a:gd name="connsiteX1" fmla="*/ 1486919 w 8731988"/>
              <a:gd name="connsiteY1" fmla="*/ 6832855 h 6858000"/>
              <a:gd name="connsiteX2" fmla="*/ 3965715 w 8731988"/>
              <a:gd name="connsiteY2" fmla="*/ 6832855 h 6858000"/>
              <a:gd name="connsiteX3" fmla="*/ 3965715 w 8731988"/>
              <a:gd name="connsiteY3" fmla="*/ 344660 h 6858000"/>
              <a:gd name="connsiteX4" fmla="*/ 0 w 8731988"/>
              <a:gd name="connsiteY4" fmla="*/ 0 h 6858000"/>
              <a:gd name="connsiteX5" fmla="*/ 8731988 w 8731988"/>
              <a:gd name="connsiteY5" fmla="*/ 0 h 6858000"/>
              <a:gd name="connsiteX6" fmla="*/ 8731988 w 8731988"/>
              <a:gd name="connsiteY6" fmla="*/ 6858000 h 6858000"/>
              <a:gd name="connsiteX7" fmla="*/ 0 w 873198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1988" h="6858000">
                <a:moveTo>
                  <a:pt x="1486919" y="344660"/>
                </a:moveTo>
                <a:lnTo>
                  <a:pt x="1486919" y="6832855"/>
                </a:lnTo>
                <a:lnTo>
                  <a:pt x="3965715" y="6832855"/>
                </a:lnTo>
                <a:lnTo>
                  <a:pt x="3965715" y="344660"/>
                </a:lnTo>
                <a:close/>
                <a:moveTo>
                  <a:pt x="0" y="0"/>
                </a:moveTo>
                <a:lnTo>
                  <a:pt x="8731988" y="0"/>
                </a:lnTo>
                <a:lnTo>
                  <a:pt x="8731988" y="6858000"/>
                </a:lnTo>
                <a:lnTo>
                  <a:pt x="0" y="6858000"/>
                </a:lnTo>
                <a:close/>
              </a:path>
            </a:pathLst>
          </a:custGeom>
          <a:solidFill>
            <a:srgbClr val="D5CECA">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48467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91AA-C693-3047-A6A8-6A1E1B0DF2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04AC6E-3CD8-3F4F-9833-597F530EAB9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CC3F0F6-7173-824F-A257-80B23EE700CB}"/>
              </a:ext>
            </a:extLst>
          </p:cNvPr>
          <p:cNvPicPr>
            <a:picLocks noChangeAspect="1"/>
          </p:cNvPicPr>
          <p:nvPr/>
        </p:nvPicPr>
        <p:blipFill>
          <a:blip r:embed="rId2"/>
          <a:stretch>
            <a:fillRect/>
          </a:stretch>
        </p:blipFill>
        <p:spPr>
          <a:xfrm>
            <a:off x="1730006" y="0"/>
            <a:ext cx="8731988" cy="6858000"/>
          </a:xfrm>
          <a:prstGeom prst="rect">
            <a:avLst/>
          </a:prstGeom>
        </p:spPr>
      </p:pic>
      <p:sp>
        <p:nvSpPr>
          <p:cNvPr id="9" name="Freeform 8">
            <a:extLst>
              <a:ext uri="{FF2B5EF4-FFF2-40B4-BE49-F238E27FC236}">
                <a16:creationId xmlns:a16="http://schemas.microsoft.com/office/drawing/2014/main" id="{3383E588-595D-F04A-ABE3-8681BD833ADC}"/>
              </a:ext>
            </a:extLst>
          </p:cNvPr>
          <p:cNvSpPr/>
          <p:nvPr/>
        </p:nvSpPr>
        <p:spPr>
          <a:xfrm>
            <a:off x="1730006" y="0"/>
            <a:ext cx="8731988" cy="6858000"/>
          </a:xfrm>
          <a:custGeom>
            <a:avLst/>
            <a:gdLst>
              <a:gd name="connsiteX0" fmla="*/ 0 w 8731988"/>
              <a:gd name="connsiteY0" fmla="*/ 0 h 6858000"/>
              <a:gd name="connsiteX1" fmla="*/ 8731988 w 8731988"/>
              <a:gd name="connsiteY1" fmla="*/ 0 h 6858000"/>
              <a:gd name="connsiteX2" fmla="*/ 8731988 w 8731988"/>
              <a:gd name="connsiteY2" fmla="*/ 6858000 h 6858000"/>
              <a:gd name="connsiteX3" fmla="*/ 6274200 w 8731988"/>
              <a:gd name="connsiteY3" fmla="*/ 6858000 h 6858000"/>
              <a:gd name="connsiteX4" fmla="*/ 6274200 w 8731988"/>
              <a:gd name="connsiteY4" fmla="*/ 369805 h 6858000"/>
              <a:gd name="connsiteX5" fmla="*/ 3795404 w 8731988"/>
              <a:gd name="connsiteY5" fmla="*/ 369805 h 6858000"/>
              <a:gd name="connsiteX6" fmla="*/ 3795404 w 8731988"/>
              <a:gd name="connsiteY6" fmla="*/ 6858000 h 6858000"/>
              <a:gd name="connsiteX7" fmla="*/ 0 w 873198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1988" h="6858000">
                <a:moveTo>
                  <a:pt x="0" y="0"/>
                </a:moveTo>
                <a:lnTo>
                  <a:pt x="8731988" y="0"/>
                </a:lnTo>
                <a:lnTo>
                  <a:pt x="8731988" y="6858000"/>
                </a:lnTo>
                <a:lnTo>
                  <a:pt x="6274200" y="6858000"/>
                </a:lnTo>
                <a:lnTo>
                  <a:pt x="6274200" y="369805"/>
                </a:lnTo>
                <a:lnTo>
                  <a:pt x="3795404" y="369805"/>
                </a:lnTo>
                <a:lnTo>
                  <a:pt x="3795404" y="6858000"/>
                </a:lnTo>
                <a:lnTo>
                  <a:pt x="0" y="6858000"/>
                </a:lnTo>
                <a:close/>
              </a:path>
            </a:pathLst>
          </a:custGeom>
          <a:solidFill>
            <a:srgbClr val="D5CECA">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77991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91AA-C693-3047-A6A8-6A1E1B0DF2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04AC6E-3CD8-3F4F-9833-597F530EAB9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CC3F0F6-7173-824F-A257-80B23EE700CB}"/>
              </a:ext>
            </a:extLst>
          </p:cNvPr>
          <p:cNvPicPr>
            <a:picLocks noChangeAspect="1"/>
          </p:cNvPicPr>
          <p:nvPr/>
        </p:nvPicPr>
        <p:blipFill>
          <a:blip r:embed="rId2"/>
          <a:stretch>
            <a:fillRect/>
          </a:stretch>
        </p:blipFill>
        <p:spPr>
          <a:xfrm>
            <a:off x="1730006" y="0"/>
            <a:ext cx="8731988" cy="6858000"/>
          </a:xfrm>
          <a:prstGeom prst="rect">
            <a:avLst/>
          </a:prstGeom>
        </p:spPr>
      </p:pic>
      <p:sp>
        <p:nvSpPr>
          <p:cNvPr id="8" name="Freeform 7">
            <a:extLst>
              <a:ext uri="{FF2B5EF4-FFF2-40B4-BE49-F238E27FC236}">
                <a16:creationId xmlns:a16="http://schemas.microsoft.com/office/drawing/2014/main" id="{5441C5D2-E93C-3B4D-BDAE-733F7D7BBEC5}"/>
              </a:ext>
            </a:extLst>
          </p:cNvPr>
          <p:cNvSpPr/>
          <p:nvPr/>
        </p:nvSpPr>
        <p:spPr>
          <a:xfrm>
            <a:off x="1730006" y="0"/>
            <a:ext cx="8731988" cy="6858000"/>
          </a:xfrm>
          <a:custGeom>
            <a:avLst/>
            <a:gdLst>
              <a:gd name="connsiteX0" fmla="*/ 0 w 8731988"/>
              <a:gd name="connsiteY0" fmla="*/ 0 h 6858000"/>
              <a:gd name="connsiteX1" fmla="*/ 8731988 w 8731988"/>
              <a:gd name="connsiteY1" fmla="*/ 0 h 6858000"/>
              <a:gd name="connsiteX2" fmla="*/ 8731988 w 8731988"/>
              <a:gd name="connsiteY2" fmla="*/ 365125 h 6858000"/>
              <a:gd name="connsiteX3" fmla="*/ 6253192 w 8731988"/>
              <a:gd name="connsiteY3" fmla="*/ 365125 h 6858000"/>
              <a:gd name="connsiteX4" fmla="*/ 6253192 w 8731988"/>
              <a:gd name="connsiteY4" fmla="*/ 6853320 h 6858000"/>
              <a:gd name="connsiteX5" fmla="*/ 8731988 w 8731988"/>
              <a:gd name="connsiteY5" fmla="*/ 6853320 h 6858000"/>
              <a:gd name="connsiteX6" fmla="*/ 8731988 w 8731988"/>
              <a:gd name="connsiteY6" fmla="*/ 6858000 h 6858000"/>
              <a:gd name="connsiteX7" fmla="*/ 0 w 873198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1988" h="6858000">
                <a:moveTo>
                  <a:pt x="0" y="0"/>
                </a:moveTo>
                <a:lnTo>
                  <a:pt x="8731988" y="0"/>
                </a:lnTo>
                <a:lnTo>
                  <a:pt x="8731988" y="365125"/>
                </a:lnTo>
                <a:lnTo>
                  <a:pt x="6253192" y="365125"/>
                </a:lnTo>
                <a:lnTo>
                  <a:pt x="6253192" y="6853320"/>
                </a:lnTo>
                <a:lnTo>
                  <a:pt x="8731988" y="6853320"/>
                </a:lnTo>
                <a:lnTo>
                  <a:pt x="8731988" y="6858000"/>
                </a:lnTo>
                <a:lnTo>
                  <a:pt x="0" y="6858000"/>
                </a:lnTo>
                <a:close/>
              </a:path>
            </a:pathLst>
          </a:custGeom>
          <a:solidFill>
            <a:srgbClr val="D5CECA">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05078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again</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lstStyle/>
          <a:p>
            <a:endParaRPr lang="en-US"/>
          </a:p>
          <a:p>
            <a:r>
              <a:rPr lang="en-US">
                <a:solidFill>
                  <a:schemeClr val="accent2"/>
                </a:solidFill>
              </a:rPr>
              <a:t>Explain a puzzle about the </a:t>
            </a:r>
            <a:r>
              <a:rPr lang="en-US" b="1">
                <a:solidFill>
                  <a:schemeClr val="accent2"/>
                </a:solidFill>
              </a:rPr>
              <a:t>intergenerational persistence of inequality</a:t>
            </a:r>
            <a:r>
              <a:rPr lang="en-US">
                <a:solidFill>
                  <a:schemeClr val="accent2"/>
                </a:solidFill>
              </a:rPr>
              <a:t>. </a:t>
            </a:r>
          </a:p>
          <a:p>
            <a:endParaRPr lang="en-US"/>
          </a:p>
          <a:p>
            <a:r>
              <a:rPr lang="en-US"/>
              <a:t>Clark (2021): grandparental wealth predicts grandchild wealth, even controlling for parental wealth. </a:t>
            </a:r>
          </a:p>
          <a:p>
            <a:r>
              <a:rPr lang="en-US"/>
              <a:t>He argues this is due to unmeasured genetic variation. </a:t>
            </a:r>
          </a:p>
          <a:p>
            <a:r>
              <a:rPr lang="en-US"/>
              <a:t>The same feature arises in our model. But genetic variation is interpreted differently: not exogenous, but traded for wealth and SES in marriage markets.</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3316459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again</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lstStyle/>
          <a:p>
            <a:endParaRPr lang="en-US"/>
          </a:p>
          <a:p>
            <a:r>
              <a:rPr lang="en-US">
                <a:solidFill>
                  <a:schemeClr val="accent2"/>
                </a:solidFill>
              </a:rPr>
              <a:t>Provide a new explanation of the </a:t>
            </a:r>
            <a:r>
              <a:rPr lang="en-US" b="1">
                <a:solidFill>
                  <a:schemeClr val="accent2"/>
                </a:solidFill>
              </a:rPr>
              <a:t>genes-SES gradient</a:t>
            </a:r>
            <a:r>
              <a:rPr lang="en-US">
                <a:solidFill>
                  <a:schemeClr val="accent2"/>
                </a:solidFill>
              </a:rPr>
              <a:t>.</a:t>
            </a:r>
          </a:p>
          <a:p>
            <a:pPr marL="457200" indent="-457200">
              <a:buFont typeface="Arial" panose="020B0604020202020204" pitchFamily="34" charset="0"/>
              <a:buChar char="•"/>
            </a:pPr>
            <a:endParaRPr lang="en-US"/>
          </a:p>
          <a:p>
            <a:r>
              <a:rPr lang="en-US"/>
              <a:t>In meritocratic societies, genes cause SES. </a:t>
            </a:r>
          </a:p>
          <a:p>
            <a:r>
              <a:rPr lang="en-US"/>
              <a:t>Under SGAM, in all societies, SES can lead to genetic variation in your descendants. (And vice versa.)</a:t>
            </a:r>
          </a:p>
          <a:p>
            <a:r>
              <a:rPr lang="en-US"/>
              <a:t>Environmental shocks are reflected in the DNA of subsequent generations.</a:t>
            </a:r>
          </a:p>
          <a:p>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4157314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again</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a:xfrm>
            <a:off x="838200" y="1825624"/>
            <a:ext cx="10515600" cy="4831653"/>
          </a:xfrm>
        </p:spPr>
        <p:txBody>
          <a:bodyPr>
            <a:normAutofit fontScale="92500" lnSpcReduction="20000"/>
          </a:bodyPr>
          <a:lstStyle/>
          <a:p>
            <a:endParaRPr lang="en-US"/>
          </a:p>
          <a:p>
            <a:r>
              <a:rPr lang="en-US">
                <a:solidFill>
                  <a:schemeClr val="accent2"/>
                </a:solidFill>
              </a:rPr>
              <a:t>Rethink the </a:t>
            </a:r>
            <a:r>
              <a:rPr lang="en-US" b="1">
                <a:solidFill>
                  <a:schemeClr val="accent2"/>
                </a:solidFill>
              </a:rPr>
              <a:t>nature of inequality </a:t>
            </a:r>
            <a:r>
              <a:rPr lang="en-US">
                <a:solidFill>
                  <a:schemeClr val="accent2"/>
                </a:solidFill>
              </a:rPr>
              <a:t>in historical human societies.</a:t>
            </a:r>
          </a:p>
          <a:p>
            <a:endParaRPr lang="en-US"/>
          </a:p>
          <a:p>
            <a:r>
              <a:rPr lang="en-US"/>
              <a:t>That “the rich are different” is widely recognized across stratified human societies. </a:t>
            </a:r>
          </a:p>
          <a:p>
            <a:pPr marL="457200" indent="-457200">
              <a:buFont typeface="Arial" panose="020B0604020202020204" pitchFamily="34" charset="0"/>
              <a:buChar char="•"/>
            </a:pPr>
            <a:r>
              <a:rPr lang="en-GB"/>
              <a:t>Greeks: elite are </a:t>
            </a:r>
            <a:r>
              <a:rPr lang="el-GR" i="1"/>
              <a:t>καλοί κἀγαθοί </a:t>
            </a:r>
            <a:r>
              <a:rPr lang="el-GR"/>
              <a:t>(“</a:t>
            </a:r>
            <a:r>
              <a:rPr lang="en-GB"/>
              <a:t>fine and good”). </a:t>
            </a:r>
          </a:p>
          <a:p>
            <a:pPr marL="457200" indent="-457200">
              <a:buFont typeface="Arial" panose="020B0604020202020204" pitchFamily="34" charset="0"/>
              <a:buChar char="•"/>
            </a:pPr>
            <a:r>
              <a:rPr lang="en-GB"/>
              <a:t>Romans: </a:t>
            </a:r>
            <a:r>
              <a:rPr lang="en-GB" i="1"/>
              <a:t>optimates </a:t>
            </a:r>
            <a:r>
              <a:rPr lang="en-GB"/>
              <a:t>(“best”).</a:t>
            </a:r>
            <a:endParaRPr lang="en-US"/>
          </a:p>
          <a:p>
            <a:r>
              <a:rPr lang="en-US"/>
              <a:t>This is typically attributed to ideology (e.g. Gramsci 1973) or psychology (e.g. Furnham 1993). </a:t>
            </a:r>
          </a:p>
          <a:p>
            <a:r>
              <a:rPr lang="en-US"/>
              <a:t>It may be simply a recognition of reality, of the same order as “the rich have more money”.</a:t>
            </a:r>
          </a:p>
          <a:p>
            <a:pPr marL="457200" indent="-457200">
              <a:buFont typeface="Arial" panose="020B0604020202020204" pitchFamily="34" charset="0"/>
              <a:buChar char="•"/>
            </a:pPr>
            <a:r>
              <a:rPr lang="en-US"/>
              <a:t>Prediction: a genes-status gradient should be visible in ancient DNA.</a:t>
            </a:r>
          </a:p>
          <a:p>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3443262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again</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normAutofit fontScale="92500" lnSpcReduction="10000"/>
          </a:bodyPr>
          <a:lstStyle/>
          <a:p>
            <a:endParaRPr lang="en-US"/>
          </a:p>
          <a:p>
            <a:r>
              <a:rPr lang="en-US">
                <a:solidFill>
                  <a:schemeClr val="accent2"/>
                </a:solidFill>
              </a:rPr>
              <a:t>Draw the sting of the nature-nurture debate, by changing how we understand </a:t>
            </a:r>
            <a:r>
              <a:rPr lang="en-US" b="1">
                <a:solidFill>
                  <a:schemeClr val="accent2"/>
                </a:solidFill>
              </a:rPr>
              <a:t>genetic variation</a:t>
            </a:r>
            <a:r>
              <a:rPr lang="en-US">
                <a:solidFill>
                  <a:schemeClr val="accent2"/>
                </a:solidFill>
              </a:rPr>
              <a:t>.</a:t>
            </a:r>
          </a:p>
          <a:p>
            <a:endParaRPr lang="en-US"/>
          </a:p>
          <a:p>
            <a:r>
              <a:rPr lang="en-US"/>
              <a:t>The media – and scientists – often oppose “nature” (genes) to “nurture”. </a:t>
            </a:r>
          </a:p>
          <a:p>
            <a:r>
              <a:rPr lang="en-US"/>
              <a:t>Indeed, genetic variation is fixed at conception, and is biological in its effects: genes create proteins, which affect how the body develops, which affect how you interact with your environment, which explains social outcomes.</a:t>
            </a:r>
          </a:p>
          <a:p>
            <a:r>
              <a:rPr lang="en-US"/>
              <a:t>But </a:t>
            </a:r>
            <a:r>
              <a:rPr lang="en-US" b="1"/>
              <a:t>genetic variation </a:t>
            </a:r>
            <a:r>
              <a:rPr lang="en-US" b="1">
                <a:solidFill>
                  <a:schemeClr val="accent2"/>
                </a:solidFill>
              </a:rPr>
              <a:t>is</a:t>
            </a:r>
            <a:r>
              <a:rPr lang="en-US" b="1"/>
              <a:t> a social outcome.</a:t>
            </a:r>
          </a:p>
          <a:p>
            <a:r>
              <a:rPr lang="en-US"/>
              <a:t>Indeed, genetic variants are assets, which are competed for in marriage markets and other arenas.</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998245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18BE12-BD68-0B4E-935C-8B17045EA925}"/>
              </a:ext>
            </a:extLst>
          </p:cNvPr>
          <p:cNvSpPr>
            <a:spLocks noGrp="1"/>
          </p:cNvSpPr>
          <p:nvPr>
            <p:ph type="title"/>
          </p:nvPr>
        </p:nvSpPr>
        <p:spPr>
          <a:xfrm>
            <a:off x="838200" y="2766218"/>
            <a:ext cx="10515600" cy="1325563"/>
          </a:xfrm>
        </p:spPr>
        <p:txBody>
          <a:bodyPr/>
          <a:lstStyle/>
          <a:p>
            <a:pPr algn="ctr"/>
            <a:r>
              <a:rPr lang="en-US"/>
              <a:t>Thanks!</a:t>
            </a:r>
          </a:p>
        </p:txBody>
      </p:sp>
      <p:pic>
        <p:nvPicPr>
          <p:cNvPr id="7" name="Picture 6" descr="Image result for marx">
            <a:extLst>
              <a:ext uri="{FF2B5EF4-FFF2-40B4-BE49-F238E27FC236}">
                <a16:creationId xmlns:a16="http://schemas.microsoft.com/office/drawing/2014/main" id="{4A6FB7FF-1055-214C-BCEC-7A006BEE8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6414"/>
            <a:ext cx="4193754" cy="45851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onald Trump in his helicopter with the New York skyline beneath him">
            <a:extLst>
              <a:ext uri="{FF2B5EF4-FFF2-40B4-BE49-F238E27FC236}">
                <a16:creationId xmlns:a16="http://schemas.microsoft.com/office/drawing/2014/main" id="{7EEDC405-9B29-1949-B4DA-AA352922CF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8" r="4487"/>
          <a:stretch/>
        </p:blipFill>
        <p:spPr bwMode="auto">
          <a:xfrm>
            <a:off x="7700790" y="1133314"/>
            <a:ext cx="4491210" cy="4582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428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F04C-3D14-BA4F-9F5A-93EEC76A6E54}"/>
              </a:ext>
            </a:extLst>
          </p:cNvPr>
          <p:cNvSpPr>
            <a:spLocks noGrp="1"/>
          </p:cNvSpPr>
          <p:nvPr>
            <p:ph type="title"/>
          </p:nvPr>
        </p:nvSpPr>
        <p:spPr/>
        <p:txBody>
          <a:bodyPr/>
          <a:lstStyle/>
          <a:p>
            <a:r>
              <a:rPr lang="en-US"/>
              <a:t>Spouse pairs</a:t>
            </a:r>
          </a:p>
        </p:txBody>
      </p:sp>
      <p:sp>
        <p:nvSpPr>
          <p:cNvPr id="3" name="Content Placeholder 2">
            <a:extLst>
              <a:ext uri="{FF2B5EF4-FFF2-40B4-BE49-F238E27FC236}">
                <a16:creationId xmlns:a16="http://schemas.microsoft.com/office/drawing/2014/main" id="{BEC167D6-8AC5-B343-8C7B-8498154A84C3}"/>
              </a:ext>
            </a:extLst>
          </p:cNvPr>
          <p:cNvSpPr>
            <a:spLocks noGrp="1"/>
          </p:cNvSpPr>
          <p:nvPr>
            <p:ph idx="1"/>
          </p:nvPr>
        </p:nvSpPr>
        <p:spPr/>
        <p:txBody>
          <a:bodyPr>
            <a:normAutofit/>
          </a:bodyPr>
          <a:lstStyle/>
          <a:p>
            <a:r>
              <a:rPr lang="en-GB"/>
              <a:t>Some respondents in the Biobank sample have a genetic child who is also in the sample. </a:t>
            </a:r>
          </a:p>
          <a:p>
            <a:r>
              <a:rPr lang="en-GB"/>
              <a:t>Among our spouse pairs, 511 have a genetic child of at least one partner in the sample. </a:t>
            </a:r>
          </a:p>
          <a:p>
            <a:r>
              <a:rPr lang="en-GB"/>
              <a:t>For 86% (441) of these, the child is the genetic child of both partners.</a:t>
            </a:r>
          </a:p>
          <a:p>
            <a:r>
              <a:rPr lang="en-GB"/>
              <a:t>Comparison: 11% of families with dependent children included a stepchild in England and Wales in 2011 (National Statistics 2014). </a:t>
            </a:r>
          </a:p>
          <a:p>
            <a:endParaRPr lang="en-US"/>
          </a:p>
        </p:txBody>
      </p:sp>
    </p:spTree>
    <p:extLst>
      <p:ext uri="{BB962C8B-B14F-4D97-AF65-F5344CB8AC3E}">
        <p14:creationId xmlns:p14="http://schemas.microsoft.com/office/powerpoint/2010/main" val="295838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A669-2457-AA4B-90D4-2A983166A563}"/>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C0CE346D-6DEC-E642-80CC-C968A2EBBF00}"/>
              </a:ext>
            </a:extLst>
          </p:cNvPr>
          <p:cNvSpPr>
            <a:spLocks noGrp="1"/>
          </p:cNvSpPr>
          <p:nvPr>
            <p:ph idx="1"/>
          </p:nvPr>
        </p:nvSpPr>
        <p:spPr/>
        <p:txBody>
          <a:bodyPr>
            <a:normAutofit fontScale="85000" lnSpcReduction="20000"/>
          </a:bodyPr>
          <a:lstStyle/>
          <a:p>
            <a:r>
              <a:rPr lang="en-US"/>
              <a:t>Inequality persists over generations. It can be surprisingly persistent over time (Clark and Simmons 2015; Solon 2018).</a:t>
            </a:r>
          </a:p>
          <a:p>
            <a:r>
              <a:rPr lang="en-US"/>
              <a:t>Families are part of the mechanism, since wealth, human capital and other traits are passed from parents to children.</a:t>
            </a:r>
          </a:p>
          <a:p>
            <a:r>
              <a:rPr lang="en-US"/>
              <a:t>Inherited human genetics help to explain inequality:</a:t>
            </a:r>
          </a:p>
          <a:p>
            <a:pPr marL="457200" indent="-457200">
              <a:buFont typeface="Arial" panose="020B0604020202020204" pitchFamily="34" charset="0"/>
              <a:buChar char="•"/>
            </a:pPr>
            <a:r>
              <a:rPr lang="en-US"/>
              <a:t>Heritability of occupational class and educational attainment is about 50% (Tambs et al. 1989).</a:t>
            </a:r>
          </a:p>
          <a:p>
            <a:pPr marL="457200" indent="-457200">
              <a:buFont typeface="Arial" panose="020B0604020202020204" pitchFamily="34" charset="0"/>
              <a:buChar char="•"/>
            </a:pPr>
            <a:r>
              <a:rPr lang="en-US"/>
              <a:t>2-year-old children’s family socio-economic status can be predicted from their genes (Trzaskowski et al. 2014).</a:t>
            </a:r>
          </a:p>
          <a:p>
            <a:pPr marL="457200" indent="-457200">
              <a:buFont typeface="Arial" panose="020B0604020202020204" pitchFamily="34" charset="0"/>
              <a:buChar char="•"/>
            </a:pPr>
            <a:r>
              <a:rPr lang="en-US"/>
              <a:t>Polygenic scores for educational attainment predict occupational class (Rimfeld et al. 2018).</a:t>
            </a:r>
          </a:p>
          <a:p>
            <a:r>
              <a:rPr lang="en-US"/>
              <a:t>The leading explanation for this </a:t>
            </a:r>
            <a:r>
              <a:rPr lang="en-US" b="1"/>
              <a:t>gene-status gradient </a:t>
            </a:r>
            <a:r>
              <a:rPr lang="en-US"/>
              <a:t>is meritocracy. “Good genes” lead to upward mobility.</a:t>
            </a:r>
          </a:p>
          <a:p>
            <a:endParaRPr lang="en-US"/>
          </a:p>
        </p:txBody>
      </p:sp>
    </p:spTree>
    <p:extLst>
      <p:ext uri="{BB962C8B-B14F-4D97-AF65-F5344CB8AC3E}">
        <p14:creationId xmlns:p14="http://schemas.microsoft.com/office/powerpoint/2010/main" val="916761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25EE-6225-FA4D-B206-92690EB38D18}"/>
              </a:ext>
            </a:extLst>
          </p:cNvPr>
          <p:cNvSpPr>
            <a:spLocks noGrp="1"/>
          </p:cNvSpPr>
          <p:nvPr>
            <p:ph type="title"/>
          </p:nvPr>
        </p:nvSpPr>
        <p:spPr>
          <a:xfrm>
            <a:off x="143218" y="-9449"/>
            <a:ext cx="10515600" cy="1325563"/>
          </a:xfrm>
        </p:spPr>
        <p:txBody>
          <a:bodyPr/>
          <a:lstStyle/>
          <a:p>
            <a:r>
              <a:rPr lang="en-US"/>
              <a:t>Bibliography</a:t>
            </a:r>
          </a:p>
        </p:txBody>
      </p:sp>
      <p:sp>
        <p:nvSpPr>
          <p:cNvPr id="3" name="Content Placeholder 2">
            <a:extLst>
              <a:ext uri="{FF2B5EF4-FFF2-40B4-BE49-F238E27FC236}">
                <a16:creationId xmlns:a16="http://schemas.microsoft.com/office/drawing/2014/main" id="{3D4AEF9F-D5DC-E64E-8C21-C9DFCF334778}"/>
              </a:ext>
            </a:extLst>
          </p:cNvPr>
          <p:cNvSpPr>
            <a:spLocks noGrp="1"/>
          </p:cNvSpPr>
          <p:nvPr>
            <p:ph sz="half" idx="1"/>
          </p:nvPr>
        </p:nvSpPr>
        <p:spPr>
          <a:xfrm>
            <a:off x="143218" y="1175629"/>
            <a:ext cx="5876581" cy="4883647"/>
          </a:xfrm>
        </p:spPr>
        <p:txBody>
          <a:bodyPr>
            <a:noAutofit/>
          </a:bodyPr>
          <a:lstStyle/>
          <a:p>
            <a:pPr marL="0" indent="0">
              <a:buNone/>
            </a:pPr>
            <a:r>
              <a:rPr lang="en-GB" sz="1200"/>
              <a:t>Abdellaoui, Abdel, David Hugh-Jones, Löıc Yengo, Kathryn E Kemper, Michel G Nivard, Laura Veul, Yan Holtz, et al. 2019. “Genetic Correlates of Social Stratification in Great Britain.” </a:t>
            </a:r>
            <a:r>
              <a:rPr lang="en-GB" sz="1200" i="1"/>
              <a:t>Nature Human Behaviour </a:t>
            </a:r>
            <a:r>
              <a:rPr lang="en-GB" sz="1200"/>
              <a:t>3 (12): 1332–42. </a:t>
            </a:r>
          </a:p>
          <a:p>
            <a:pPr marL="0" indent="0">
              <a:buNone/>
            </a:pPr>
            <a:r>
              <a:rPr lang="en-GB" sz="1200"/>
              <a:t>Black, Sandra E, Paul J Devereux, and Kjell G Salvanes. 2011. “Older and Wiser? Birth Order and IQ of Young Men.” </a:t>
            </a:r>
            <a:r>
              <a:rPr lang="en-GB" sz="1200" i="1"/>
              <a:t>CESifo Economic Studies </a:t>
            </a:r>
            <a:r>
              <a:rPr lang="en-GB" sz="1200"/>
              <a:t>57 (1): 103–20.</a:t>
            </a:r>
          </a:p>
          <a:p>
            <a:pPr marL="0" indent="0">
              <a:buNone/>
            </a:pPr>
            <a:r>
              <a:rPr lang="en-GB" sz="1200"/>
              <a:t>Booth, Alison L, and Hiau Joo Kee. 2009. “Birth Order Matters: The Effect of Family Size and Birth Order on Educational Attainment.” </a:t>
            </a:r>
            <a:r>
              <a:rPr lang="en-GB" sz="1200" i="1"/>
              <a:t>Journal of Population Economics </a:t>
            </a:r>
            <a:r>
              <a:rPr lang="en-GB" sz="1200"/>
              <a:t>22 (2): 367–97.</a:t>
            </a:r>
          </a:p>
          <a:p>
            <a:pPr marL="0" indent="0">
              <a:buNone/>
            </a:pPr>
            <a:r>
              <a:rPr lang="en-GB" sz="1200"/>
              <a:t>Clark, Gregory. 2021. “For Whom the Bell Curve Tolls: A Lineage of 400,000 English Individuals 1750-2020 Shows Genetics Determines Most Social Outcomes.” Working Paper. http://faculty.econ.ucdavis.edu/faculty/ gclark/ClarkGlasgow2021.pdf. </a:t>
            </a:r>
          </a:p>
          <a:p>
            <a:pPr marL="0" indent="0">
              <a:buNone/>
            </a:pPr>
            <a:r>
              <a:rPr lang="en-GB" sz="1200"/>
              <a:t>Clark, Gregory, and Neil Cummins. 2015. “Intergenerational Wealth Mobility in England, 1858–2012: Surnames and Social Mobility.” </a:t>
            </a:r>
            <a:r>
              <a:rPr lang="en-GB" sz="1200" i="1"/>
              <a:t>The Economic Journal </a:t>
            </a:r>
            <a:r>
              <a:rPr lang="en-GB" sz="1200"/>
              <a:t>125 (582): 61–85. </a:t>
            </a:r>
          </a:p>
          <a:p>
            <a:pPr marL="0" indent="0">
              <a:buNone/>
            </a:pPr>
            <a:r>
              <a:rPr lang="en-GB" sz="1200"/>
              <a:t>Eika, Lasse, Magne Mogstad, and Basit Zafar. 2019. “Educational Assortative Mating and Household Income In- equality.” </a:t>
            </a:r>
            <a:r>
              <a:rPr lang="en-GB" sz="1200" i="1"/>
              <a:t>Journal of Political Economy </a:t>
            </a:r>
            <a:r>
              <a:rPr lang="en-GB" sz="1200"/>
              <a:t>127 (6): 2795–835. </a:t>
            </a:r>
          </a:p>
          <a:p>
            <a:pPr marL="0" indent="0">
              <a:buNone/>
            </a:pPr>
            <a:r>
              <a:rPr lang="en-GB" sz="1200"/>
              <a:t>Fernandez, Raquel, Nezih Guner, and John Knowles. 2005. “Love and Money: A Theoretical and Empirical Analysis of Household Sorting and Inequality.” </a:t>
            </a:r>
            <a:r>
              <a:rPr lang="en-GB" sz="1200" i="1"/>
              <a:t>Quarterly Journal of Economics </a:t>
            </a:r>
            <a:r>
              <a:rPr lang="en-GB" sz="1200"/>
              <a:t>120 (1): 273–344. </a:t>
            </a:r>
          </a:p>
          <a:p>
            <a:pPr marL="0" indent="0">
              <a:buNone/>
            </a:pPr>
            <a:r>
              <a:rPr lang="en-GB" sz="1200"/>
              <a:t>Fernández, Raquel, and Richard Rogerson. 2001. “Sorting and Long-Run Inequality.” </a:t>
            </a:r>
            <a:r>
              <a:rPr lang="en-GB" sz="1200" i="1"/>
              <a:t>Quarterly Journal of Economics </a:t>
            </a:r>
            <a:r>
              <a:rPr lang="en-GB" sz="1200"/>
              <a:t>116 (4): 1305–41. </a:t>
            </a:r>
          </a:p>
          <a:p>
            <a:pPr marL="0" indent="0">
              <a:buNone/>
            </a:pPr>
            <a:r>
              <a:rPr lang="en-GB" sz="1200"/>
              <a:t>Furnham, Adrian. 1993. “Just World Beliefs in Twelve Societies.” </a:t>
            </a:r>
            <a:r>
              <a:rPr lang="en-GB" sz="1200" i="1"/>
              <a:t>Journal of Social Psychology</a:t>
            </a:r>
            <a:r>
              <a:rPr lang="en-GB" sz="1200"/>
              <a:t> 133 (3): 317–29. </a:t>
            </a:r>
          </a:p>
          <a:p>
            <a:pPr marL="0" indent="0">
              <a:buNone/>
            </a:pPr>
            <a:r>
              <a:rPr lang="en-GB" sz="1200"/>
              <a:t>Gramsci, Antonio. 1971. Selections from the Prison Notebooks. Lawrence; Wishart London.</a:t>
            </a:r>
          </a:p>
          <a:p>
            <a:pPr marL="0" indent="0">
              <a:buNone/>
            </a:pPr>
            <a:r>
              <a:rPr lang="en-GB" sz="1200"/>
              <a:t>Greenwood, Jeremy, Nezih Guner, Georgi Kocharkov, and Cezar Santos. 2014. “Marry Your Like: Assortative Mating and Income Inequality.” </a:t>
            </a:r>
            <a:r>
              <a:rPr lang="en-GB" sz="1200" i="1"/>
              <a:t>American Economic Review </a:t>
            </a:r>
            <a:r>
              <a:rPr lang="en-GB" sz="1200"/>
              <a:t>104 (5): 348–53. </a:t>
            </a:r>
          </a:p>
          <a:p>
            <a:endParaRPr lang="en-GB" sz="1200"/>
          </a:p>
          <a:p>
            <a:endParaRPr lang="en-GB" sz="1200"/>
          </a:p>
          <a:p>
            <a:endParaRPr lang="en-US" sz="1200"/>
          </a:p>
        </p:txBody>
      </p:sp>
      <p:sp>
        <p:nvSpPr>
          <p:cNvPr id="4" name="Content Placeholder 3">
            <a:extLst>
              <a:ext uri="{FF2B5EF4-FFF2-40B4-BE49-F238E27FC236}">
                <a16:creationId xmlns:a16="http://schemas.microsoft.com/office/drawing/2014/main" id="{9546A1DF-8123-EC42-9627-2E502A12E6ED}"/>
              </a:ext>
            </a:extLst>
          </p:cNvPr>
          <p:cNvSpPr>
            <a:spLocks noGrp="1"/>
          </p:cNvSpPr>
          <p:nvPr>
            <p:ph sz="half" idx="2"/>
          </p:nvPr>
        </p:nvSpPr>
        <p:spPr>
          <a:xfrm>
            <a:off x="6172202" y="539828"/>
            <a:ext cx="5737032" cy="5953048"/>
          </a:xfrm>
        </p:spPr>
        <p:txBody>
          <a:bodyPr>
            <a:noAutofit/>
          </a:bodyPr>
          <a:lstStyle/>
          <a:p>
            <a:pPr marL="0" indent="0">
              <a:buNone/>
            </a:pPr>
            <a:r>
              <a:rPr lang="en-GB" sz="1200"/>
              <a:t>Halsey, AH. 1958. “Genetics, Social Structure and Intelligence.” </a:t>
            </a:r>
            <a:r>
              <a:rPr lang="en-GB" sz="1200" i="1"/>
              <a:t>British Journal of Sociology</a:t>
            </a:r>
            <a:r>
              <a:rPr lang="en-GB" sz="1200"/>
              <a:t> 9 (1): 15–28. </a:t>
            </a:r>
          </a:p>
          <a:p>
            <a:pPr marL="0" indent="0">
              <a:buNone/>
            </a:pPr>
            <a:r>
              <a:rPr lang="en-GB" sz="1200"/>
              <a:t>Hugh-Jones, David, Karin JH Verweij, Beate St Pourcain, and Abdel Abdellaoui. 2016. “Assortative Mating on Educational Attainment Leads to Genetic Spousal Resemblance for Polygenic Scores.” </a:t>
            </a:r>
            <a:r>
              <a:rPr lang="en-GB" sz="1200" i="1"/>
              <a:t>Intelligence </a:t>
            </a:r>
            <a:r>
              <a:rPr lang="en-GB" sz="1200"/>
              <a:t>59: 103–8.</a:t>
            </a:r>
          </a:p>
          <a:p>
            <a:pPr marL="0" indent="0">
              <a:buNone/>
            </a:pPr>
            <a:r>
              <a:rPr lang="en-GB" sz="1200"/>
              <a:t>Hugh-Jones, David and Abdel Abdellaoui. 2022. “Human capital mediates natural selection in contemporary humans “. Working paper.</a:t>
            </a:r>
          </a:p>
          <a:p>
            <a:pPr marL="0" indent="0">
              <a:buNone/>
            </a:pPr>
            <a:r>
              <a:rPr lang="en-GB" sz="1200"/>
              <a:t>Lindahl, Lena. 2008. “Do Birth Order and Family Size Matter for Intergenerational Income Mobility? Evidence from Sweden.” </a:t>
            </a:r>
            <a:r>
              <a:rPr lang="en-GB" sz="1200" i="1"/>
              <a:t>Applied Economics </a:t>
            </a:r>
            <a:r>
              <a:rPr lang="en-GB" sz="1200"/>
              <a:t>40 (17): 2239–57. </a:t>
            </a:r>
          </a:p>
          <a:p>
            <a:pPr marL="0" indent="0">
              <a:buNone/>
            </a:pPr>
            <a:r>
              <a:rPr lang="en-GB" sz="1200"/>
              <a:t>National Statistics. 2014. “Stepfamilies in 2011.” https://webarchive.nationalarchives.gov.uk/20160105222243/http:// www.ons.gov.uk/ons/rel/family-demography/stepfamilies/2011/stepfamilies-rpt.html. </a:t>
            </a:r>
          </a:p>
          <a:p>
            <a:pPr marL="0" indent="0">
              <a:buNone/>
            </a:pPr>
            <a:r>
              <a:rPr lang="en-GB" sz="1200"/>
              <a:t>Rimfeld, Kaili, Eva Krapohl, Maciej Trzaskowski, Jonathan R. I. Coleman, Saskia Selzam, Philip S. Dale, Tonu Esko, Andres Metspalu, and Robert Plomin. 2018. “Genetic Influence on Social Outcomes During and After the Soviet Era in Estonia.” </a:t>
            </a:r>
            <a:r>
              <a:rPr lang="en-GB" sz="1200" i="1"/>
              <a:t>Nature Human Behaviour </a:t>
            </a:r>
            <a:r>
              <a:rPr lang="en-GB" sz="1200"/>
              <a:t>2 (4): 269–75. </a:t>
            </a:r>
          </a:p>
          <a:p>
            <a:pPr marL="0" indent="0">
              <a:buNone/>
            </a:pPr>
            <a:r>
              <a:rPr lang="en-GB" sz="1200"/>
              <a:t>Schwartz, Christine R, and Robert D Mare. 2005. “Trends in Educational Assortative Marriage from 1940 to 2003.” </a:t>
            </a:r>
            <a:r>
              <a:rPr lang="en-GB" sz="1200" i="1"/>
              <a:t>Demography </a:t>
            </a:r>
            <a:r>
              <a:rPr lang="en-GB" sz="1200"/>
              <a:t>42 (4): 621–46. </a:t>
            </a:r>
          </a:p>
          <a:p>
            <a:pPr marL="0" indent="0">
              <a:buNone/>
            </a:pPr>
            <a:r>
              <a:rPr lang="en-GB" sz="1200"/>
              <a:t>Shakespeare, William. 1595. </a:t>
            </a:r>
            <a:r>
              <a:rPr lang="en-GB" sz="1200" i="1"/>
              <a:t>A Midsummer Night’s Dream</a:t>
            </a:r>
            <a:r>
              <a:rPr lang="en-GB" sz="1200"/>
              <a:t>.</a:t>
            </a:r>
          </a:p>
          <a:p>
            <a:pPr marL="0" indent="0">
              <a:buNone/>
            </a:pPr>
            <a:r>
              <a:rPr lang="en-GB" sz="1200"/>
              <a:t>Solon, Gary. 2018. “What Do We Know so Far about Multigenerational Mobility?” </a:t>
            </a:r>
            <a:r>
              <a:rPr lang="en-GB" sz="1200" i="1"/>
              <a:t>The Economic Journal </a:t>
            </a:r>
            <a:r>
              <a:rPr lang="en-GB" sz="1200"/>
              <a:t>128 (612): F340–52.  </a:t>
            </a:r>
          </a:p>
          <a:p>
            <a:pPr marL="0" indent="0">
              <a:buNone/>
            </a:pPr>
            <a:r>
              <a:rPr lang="en-GB" sz="1200"/>
              <a:t>Tambs, Kristian, Jon Martin Sundet, Per Magnus, and K re Berg. 1989. “Genetic and Environmental Contributions to the Covariance Between Occupational Status, Educational Attainment, and IQ: A Study of Twins.” </a:t>
            </a:r>
            <a:r>
              <a:rPr lang="en-GB" sz="1200" i="1"/>
              <a:t>Behavior Genetics </a:t>
            </a:r>
            <a:r>
              <a:rPr lang="en-GB" sz="1200"/>
              <a:t>19 (2): 209–22. </a:t>
            </a:r>
          </a:p>
          <a:p>
            <a:pPr marL="0" indent="0">
              <a:buNone/>
            </a:pPr>
            <a:r>
              <a:rPr lang="en-GB" sz="1200"/>
              <a:t>Trzaskowski, Maciej, Nicole Harlaar, Rosalind Arden, Eva Krapohl, Kaili Rimfeld, Andrew McMillan, Philip S. Dale, and Robert Plomin. 2014. “Genetic Influence on Family Socioeconomic Status and Childrens Intelligence.” </a:t>
            </a:r>
            <a:r>
              <a:rPr lang="en-GB" sz="1200" i="1"/>
              <a:t>Intelligence </a:t>
            </a:r>
            <a:r>
              <a:rPr lang="en-GB" sz="1200"/>
              <a:t>42 (January): 83–88 </a:t>
            </a:r>
          </a:p>
        </p:txBody>
      </p:sp>
    </p:spTree>
    <p:extLst>
      <p:ext uri="{BB962C8B-B14F-4D97-AF65-F5344CB8AC3E}">
        <p14:creationId xmlns:p14="http://schemas.microsoft.com/office/powerpoint/2010/main" val="124750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64EC-2638-B641-A1CE-9D2987344785}"/>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C8A66F67-8732-B646-A899-0F1421C59356}"/>
              </a:ext>
            </a:extLst>
          </p:cNvPr>
          <p:cNvSpPr>
            <a:spLocks noGrp="1"/>
          </p:cNvSpPr>
          <p:nvPr>
            <p:ph idx="1"/>
          </p:nvPr>
        </p:nvSpPr>
        <p:spPr/>
        <p:txBody>
          <a:bodyPr>
            <a:normAutofit fontScale="92500" lnSpcReduction="10000"/>
          </a:bodyPr>
          <a:lstStyle/>
          <a:p>
            <a:r>
              <a:rPr lang="en-US"/>
              <a:t>We offer a new explanation for the genes-status gradient, based on assortative mating (Fernandez and Rogerson 2000; Fernandez et al. 2005; Schwartz and Mare 2005; Greenwood et al. 2014; Eika et al. 2019).</a:t>
            </a:r>
          </a:p>
          <a:p>
            <a:r>
              <a:rPr lang="en-US"/>
              <a:t>Under social-genetic assortative mating (SGAM), social status and “good” genes both contribute to attractiveness in marriage markets.</a:t>
            </a:r>
          </a:p>
          <a:p>
            <a:r>
              <a:rPr lang="en-US"/>
              <a:t>Both are inherited.</a:t>
            </a:r>
          </a:p>
          <a:p>
            <a:r>
              <a:rPr lang="en-US"/>
              <a:t>As a result, social status and genetics become associated in the next generation.</a:t>
            </a:r>
          </a:p>
          <a:p>
            <a:pPr marL="457200" indent="-457200">
              <a:buFont typeface="Arial" panose="020B0604020202020204" pitchFamily="34" charset="0"/>
              <a:buChar char="•"/>
            </a:pPr>
            <a:r>
              <a:rPr lang="en-US"/>
              <a:t>Shocks to social status are reflected in children’s genetics.</a:t>
            </a:r>
          </a:p>
          <a:p>
            <a:pPr marL="457200" indent="-457200">
              <a:buFont typeface="Arial" panose="020B0604020202020204" pitchFamily="34" charset="0"/>
              <a:buChar char="•"/>
            </a:pPr>
            <a:r>
              <a:rPr lang="en-US"/>
              <a:t>The gene-status gradient is likely historically widespread.</a:t>
            </a:r>
          </a:p>
          <a:p>
            <a:r>
              <a:rPr lang="en-US"/>
              <a:t>We test this theory using data from the UK Biobank.</a:t>
            </a:r>
          </a:p>
        </p:txBody>
      </p:sp>
    </p:spTree>
    <p:extLst>
      <p:ext uri="{BB962C8B-B14F-4D97-AF65-F5344CB8AC3E}">
        <p14:creationId xmlns:p14="http://schemas.microsoft.com/office/powerpoint/2010/main" val="91092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 result for marx">
            <a:extLst>
              <a:ext uri="{FF2B5EF4-FFF2-40B4-BE49-F238E27FC236}">
                <a16:creationId xmlns:a16="http://schemas.microsoft.com/office/drawing/2014/main" id="{4A6FB7FF-1055-214C-BCEC-7A006BEE8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627256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226D0CE8-4297-7B4C-9836-E054587D7630}"/>
              </a:ext>
            </a:extLst>
          </p:cNvPr>
          <p:cNvSpPr txBox="1">
            <a:spLocks/>
          </p:cNvSpPr>
          <p:nvPr/>
        </p:nvSpPr>
        <p:spPr>
          <a:xfrm>
            <a:off x="29522" y="5564458"/>
            <a:ext cx="3516566" cy="1293541"/>
          </a:xfrm>
          <a:prstGeom prst="rect">
            <a:avLst/>
          </a:prstGeom>
          <a:solidFill>
            <a:srgbClr val="000000">
              <a:alpha val="59608"/>
            </a:srgb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a:t>“</a:t>
            </a:r>
            <a:r>
              <a:rPr lang="en-US" altLang="en-US"/>
              <a:t>the effect of ugliness, its repelling power, is destroyed by money.”</a:t>
            </a:r>
          </a:p>
          <a:p>
            <a:endParaRPr lang="en-US" altLang="en-US"/>
          </a:p>
          <a:p>
            <a:endParaRPr lang="en-US" altLang="en-US"/>
          </a:p>
          <a:p>
            <a:endParaRPr lang="en-US" altLang="en-US"/>
          </a:p>
          <a:p>
            <a:endParaRPr lang="en-US"/>
          </a:p>
        </p:txBody>
      </p:sp>
    </p:spTree>
    <p:extLst>
      <p:ext uri="{BB962C8B-B14F-4D97-AF65-F5344CB8AC3E}">
        <p14:creationId xmlns:p14="http://schemas.microsoft.com/office/powerpoint/2010/main" val="793402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 result for marx">
            <a:extLst>
              <a:ext uri="{FF2B5EF4-FFF2-40B4-BE49-F238E27FC236}">
                <a16:creationId xmlns:a16="http://schemas.microsoft.com/office/drawing/2014/main" id="{4A6FB7FF-1055-214C-BCEC-7A006BEE8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627256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onald Trump in his helicopter with the New York skyline beneath him">
            <a:extLst>
              <a:ext uri="{FF2B5EF4-FFF2-40B4-BE49-F238E27FC236}">
                <a16:creationId xmlns:a16="http://schemas.microsoft.com/office/drawing/2014/main" id="{7EEDC405-9B29-1949-B4DA-AA352922CF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018" r="4487"/>
          <a:stretch/>
        </p:blipFill>
        <p:spPr bwMode="auto">
          <a:xfrm>
            <a:off x="6096000" y="0"/>
            <a:ext cx="67220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id="{7F7EB8B3-0CBB-654F-9343-9C10D9CD80F5}"/>
              </a:ext>
            </a:extLst>
          </p:cNvPr>
          <p:cNvSpPr txBox="1">
            <a:spLocks/>
          </p:cNvSpPr>
          <p:nvPr/>
        </p:nvSpPr>
        <p:spPr>
          <a:xfrm>
            <a:off x="8207299" y="6064027"/>
            <a:ext cx="3984702" cy="793973"/>
          </a:xfrm>
          <a:prstGeom prst="rect">
            <a:avLst/>
          </a:prstGeom>
          <a:solidFill>
            <a:srgbClr val="000000">
              <a:alpha val="59608"/>
            </a:srgbClr>
          </a:solidFill>
        </p:spPr>
        <p:txBody>
          <a:bodyPr/>
          <a:lstStyle>
            <a:defPPr>
              <a:defRPr lang="en-US"/>
            </a:defPPr>
            <a:lvl1pPr indent="0" algn="ctr">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sz="2800"/>
              <a:t>“Part of </a:t>
            </a:r>
            <a:r>
              <a:rPr lang="en-GB" sz="2800"/>
              <a:t>the beauty of me is that I am very rich.”</a:t>
            </a:r>
          </a:p>
          <a:p>
            <a:endParaRPr lang="en-US" sz="2800"/>
          </a:p>
        </p:txBody>
      </p:sp>
      <p:sp>
        <p:nvSpPr>
          <p:cNvPr id="11" name="Content Placeholder 2">
            <a:extLst>
              <a:ext uri="{FF2B5EF4-FFF2-40B4-BE49-F238E27FC236}">
                <a16:creationId xmlns:a16="http://schemas.microsoft.com/office/drawing/2014/main" id="{18F90C42-F2A5-A94A-9095-3076D0F686B3}"/>
              </a:ext>
            </a:extLst>
          </p:cNvPr>
          <p:cNvSpPr txBox="1">
            <a:spLocks/>
          </p:cNvSpPr>
          <p:nvPr/>
        </p:nvSpPr>
        <p:spPr>
          <a:xfrm>
            <a:off x="29522" y="5564458"/>
            <a:ext cx="3516566" cy="1293541"/>
          </a:xfrm>
          <a:prstGeom prst="rect">
            <a:avLst/>
          </a:prstGeom>
          <a:solidFill>
            <a:srgbClr val="000000">
              <a:alpha val="59608"/>
            </a:srgb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a:t>“</a:t>
            </a:r>
            <a:r>
              <a:rPr lang="en-US" altLang="en-US"/>
              <a:t>the effect of ugliness, its repelling power, is destroyed by money.”</a:t>
            </a:r>
          </a:p>
          <a:p>
            <a:endParaRPr lang="en-US" altLang="en-US"/>
          </a:p>
          <a:p>
            <a:endParaRPr lang="en-US" altLang="en-US"/>
          </a:p>
          <a:p>
            <a:endParaRPr lang="en-US" altLang="en-US"/>
          </a:p>
          <a:p>
            <a:endParaRPr lang="en-US"/>
          </a:p>
        </p:txBody>
      </p:sp>
    </p:spTree>
    <p:extLst>
      <p:ext uri="{BB962C8B-B14F-4D97-AF65-F5344CB8AC3E}">
        <p14:creationId xmlns:p14="http://schemas.microsoft.com/office/powerpoint/2010/main" val="890167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 result for marx">
            <a:extLst>
              <a:ext uri="{FF2B5EF4-FFF2-40B4-BE49-F238E27FC236}">
                <a16:creationId xmlns:a16="http://schemas.microsoft.com/office/drawing/2014/main" id="{4A6FB7FF-1055-214C-BCEC-7A006BEE8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627256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onald Trump in his helicopter with the New York skyline beneath him">
            <a:extLst>
              <a:ext uri="{FF2B5EF4-FFF2-40B4-BE49-F238E27FC236}">
                <a16:creationId xmlns:a16="http://schemas.microsoft.com/office/drawing/2014/main" id="{7EEDC405-9B29-1949-B4DA-AA352922CF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018" r="4487"/>
          <a:stretch/>
        </p:blipFill>
        <p:spPr bwMode="auto">
          <a:xfrm>
            <a:off x="6096000" y="0"/>
            <a:ext cx="67220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id="{7F7EB8B3-0CBB-654F-9343-9C10D9CD80F5}"/>
              </a:ext>
            </a:extLst>
          </p:cNvPr>
          <p:cNvSpPr txBox="1">
            <a:spLocks/>
          </p:cNvSpPr>
          <p:nvPr/>
        </p:nvSpPr>
        <p:spPr>
          <a:xfrm>
            <a:off x="8207299" y="6064027"/>
            <a:ext cx="3984702" cy="793973"/>
          </a:xfrm>
          <a:prstGeom prst="rect">
            <a:avLst/>
          </a:prstGeom>
          <a:solidFill>
            <a:srgbClr val="000000">
              <a:alpha val="59608"/>
            </a:srgbClr>
          </a:solidFill>
        </p:spPr>
        <p:txBody>
          <a:bodyPr/>
          <a:lstStyle>
            <a:defPPr>
              <a:defRPr lang="en-US"/>
            </a:defPPr>
            <a:lvl1pPr indent="0" algn="ctr">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sz="2800"/>
              <a:t>“Part of </a:t>
            </a:r>
            <a:r>
              <a:rPr lang="en-GB" sz="2800"/>
              <a:t>the beauty of me is that I am very rich.”</a:t>
            </a:r>
          </a:p>
          <a:p>
            <a:endParaRPr lang="en-US" sz="2800"/>
          </a:p>
        </p:txBody>
      </p:sp>
      <p:sp>
        <p:nvSpPr>
          <p:cNvPr id="11" name="Content Placeholder 2">
            <a:extLst>
              <a:ext uri="{FF2B5EF4-FFF2-40B4-BE49-F238E27FC236}">
                <a16:creationId xmlns:a16="http://schemas.microsoft.com/office/drawing/2014/main" id="{18F90C42-F2A5-A94A-9095-3076D0F686B3}"/>
              </a:ext>
            </a:extLst>
          </p:cNvPr>
          <p:cNvSpPr txBox="1">
            <a:spLocks/>
          </p:cNvSpPr>
          <p:nvPr/>
        </p:nvSpPr>
        <p:spPr>
          <a:xfrm>
            <a:off x="29522" y="5564458"/>
            <a:ext cx="3516566" cy="1293541"/>
          </a:xfrm>
          <a:prstGeom prst="rect">
            <a:avLst/>
          </a:prstGeom>
          <a:solidFill>
            <a:srgbClr val="000000">
              <a:alpha val="59608"/>
            </a:srgb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a:t>“</a:t>
            </a:r>
            <a:r>
              <a:rPr lang="en-US" altLang="en-US"/>
              <a:t>the effect of ugliness, its repelling power, is destroyed by money.”</a:t>
            </a:r>
          </a:p>
          <a:p>
            <a:endParaRPr lang="en-US" altLang="en-US"/>
          </a:p>
          <a:p>
            <a:endParaRPr lang="en-US" altLang="en-US"/>
          </a:p>
          <a:p>
            <a:endParaRPr lang="en-US" altLang="en-US"/>
          </a:p>
          <a:p>
            <a:endParaRPr lang="en-US"/>
          </a:p>
        </p:txBody>
      </p:sp>
      <p:sp>
        <p:nvSpPr>
          <p:cNvPr id="3" name="Rounded Rectangle 2">
            <a:extLst>
              <a:ext uri="{FF2B5EF4-FFF2-40B4-BE49-F238E27FC236}">
                <a16:creationId xmlns:a16="http://schemas.microsoft.com/office/drawing/2014/main" id="{03E5C51B-B78D-C243-9E38-C2DB19362378}"/>
              </a:ext>
            </a:extLst>
          </p:cNvPr>
          <p:cNvSpPr/>
          <p:nvPr/>
        </p:nvSpPr>
        <p:spPr>
          <a:xfrm>
            <a:off x="3190707" y="1579384"/>
            <a:ext cx="6160957" cy="3022596"/>
          </a:xfrm>
          <a:prstGeom prst="roundRect">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144000" tIns="108000" rIns="144000" bIns="108000" rtlCol="0" anchor="ctr"/>
          <a:lstStyle/>
          <a:p>
            <a:r>
              <a:rPr lang="en-US" sz="2000"/>
              <a:t>Despite these insights, almost no previous work on social-genetic assortative mating, in genetics, economics or other social sciences.</a:t>
            </a:r>
          </a:p>
          <a:p>
            <a:endParaRPr lang="en-US" sz="2000"/>
          </a:p>
          <a:p>
            <a:r>
              <a:rPr lang="en-GB" sz="2000"/>
              <a:t>Halsey (1958) showed in a two-class model that social mobility combined with assortative mating might increase the association between genetics and social class. </a:t>
            </a:r>
          </a:p>
          <a:p>
            <a:endParaRPr lang="en-US" sz="2000"/>
          </a:p>
        </p:txBody>
      </p:sp>
    </p:spTree>
    <p:extLst>
      <p:ext uri="{BB962C8B-B14F-4D97-AF65-F5344CB8AC3E}">
        <p14:creationId xmlns:p14="http://schemas.microsoft.com/office/powerpoint/2010/main" val="353235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0DA0-1E5A-B846-9F62-9D183C1BCC0A}"/>
              </a:ext>
            </a:extLst>
          </p:cNvPr>
          <p:cNvSpPr>
            <a:spLocks noGrp="1"/>
          </p:cNvSpPr>
          <p:nvPr>
            <p:ph type="title"/>
          </p:nvPr>
        </p:nvSpPr>
        <p:spPr/>
        <p:txBody>
          <a:bodyPr/>
          <a:lstStyle/>
          <a:p>
            <a:r>
              <a:rPr lang="en-US"/>
              <a:t>Model</a:t>
            </a:r>
          </a:p>
        </p:txBody>
      </p:sp>
      <p:sp>
        <p:nvSpPr>
          <p:cNvPr id="3" name="Content Placeholder 2">
            <a:extLst>
              <a:ext uri="{FF2B5EF4-FFF2-40B4-BE49-F238E27FC236}">
                <a16:creationId xmlns:a16="http://schemas.microsoft.com/office/drawing/2014/main" id="{AE904DC8-8796-0E41-A422-902A27A2E3E1}"/>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E420142D-970F-C24C-BF49-7332BE0B1BD8}"/>
              </a:ext>
            </a:extLst>
          </p:cNvPr>
          <p:cNvPicPr>
            <a:picLocks noChangeAspect="1"/>
          </p:cNvPicPr>
          <p:nvPr/>
        </p:nvPicPr>
        <p:blipFill>
          <a:blip r:embed="rId2"/>
          <a:stretch>
            <a:fillRect/>
          </a:stretch>
        </p:blipFill>
        <p:spPr>
          <a:xfrm>
            <a:off x="1727200" y="1825625"/>
            <a:ext cx="8737600" cy="4127500"/>
          </a:xfrm>
          <a:prstGeom prst="rect">
            <a:avLst/>
          </a:prstGeom>
        </p:spPr>
      </p:pic>
    </p:spTree>
    <p:extLst>
      <p:ext uri="{BB962C8B-B14F-4D97-AF65-F5344CB8AC3E}">
        <p14:creationId xmlns:p14="http://schemas.microsoft.com/office/powerpoint/2010/main" val="2203621143"/>
      </p:ext>
    </p:extLst>
  </p:cSld>
  <p:clrMapOvr>
    <a:masterClrMapping/>
  </p:clrMapOvr>
</p:sld>
</file>

<file path=ppt/theme/theme1.xml><?xml version="1.0" encoding="utf-8"?>
<a:theme xmlns:a="http://schemas.openxmlformats.org/drawingml/2006/main" name="Black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Theme" id="{EBC2ACDB-5897-D343-B7C4-9CFB6697D06D}" vid="{A76FDDCB-3CDB-C144-B615-5E4C69CC8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1771</TotalTime>
  <Words>2647</Words>
  <Application>Microsoft Macintosh PowerPoint</Application>
  <PresentationFormat>Widescreen</PresentationFormat>
  <Paragraphs>233</Paragraphs>
  <Slides>40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Cambria Math</vt:lpstr>
      <vt:lpstr>Wingdings</vt:lpstr>
      <vt:lpstr>Black Theme</vt:lpstr>
      <vt:lpstr>Trading social status for genetics in marriage markets:  Evidence from UK Biobank</vt:lpstr>
      <vt:lpstr>Context</vt:lpstr>
      <vt:lpstr>Goals of this paper</vt:lpstr>
      <vt:lpstr>Introduction</vt:lpstr>
      <vt:lpstr>Introduction</vt:lpstr>
      <vt:lpstr>PowerPoint Presentation</vt:lpstr>
      <vt:lpstr>PowerPoint Presentation</vt:lpstr>
      <vt:lpstr>PowerPoint Presentation</vt:lpstr>
      <vt:lpstr>Model</vt:lpstr>
      <vt:lpstr>Model</vt:lpstr>
      <vt:lpstr>Result</vt:lpstr>
      <vt:lpstr>Extensions</vt:lpstr>
      <vt:lpstr>Data</vt:lpstr>
      <vt:lpstr>PowerPoint Presentation</vt:lpstr>
      <vt:lpstr>Polygenic scores  – a primer</vt:lpstr>
      <vt:lpstr>Polygenic scores  – a primer</vt:lpstr>
      <vt:lpstr>Polygenic Score for Educational Attainment</vt:lpstr>
      <vt:lpstr>PowerPoint Presentation</vt:lpstr>
      <vt:lpstr>PowerPoint Presentation</vt:lpstr>
      <vt:lpstr>PowerPoint Presentation</vt:lpstr>
      <vt:lpstr>Estimation strategy</vt:lpstr>
      <vt:lpstr>Estimation strategy</vt:lpstr>
      <vt:lpstr>Controls and mediators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Goals again</vt:lpstr>
      <vt:lpstr>Goals again</vt:lpstr>
      <vt:lpstr>Goals again</vt:lpstr>
      <vt:lpstr>Goals again</vt:lpstr>
      <vt:lpstr>Thanks!</vt:lpstr>
      <vt:lpstr>Spouse pairs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social status for genetics in marriage markets: evidence from UK Biobank</dc:title>
  <dc:creator>David Hugh-Jones (ECO - Staff)</dc:creator>
  <cp:lastModifiedBy>David Hugh-Jones (ECO - Staff)</cp:lastModifiedBy>
  <cp:revision>64</cp:revision>
  <dcterms:created xsi:type="dcterms:W3CDTF">2021-02-11T13:07:50Z</dcterms:created>
  <dcterms:modified xsi:type="dcterms:W3CDTF">2022-03-16T13:03:57Z</dcterms:modified>
</cp:coreProperties>
</file>