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 id="2147483661" r:id="rId4"/>
    <p:sldMasterId id="214748367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0" roundtripDataSignature="AMtx7mhmPIIEaIkMA1zslLXfwOi0DMD9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3.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756000" y="5078520"/>
            <a:ext cx="6047640" cy="481104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5" name="Google Shape;5;n"/>
          <p:cNvSpPr txBox="1"/>
          <p:nvPr>
            <p:ph idx="3" type="hdr"/>
          </p:nvPr>
        </p:nvSpPr>
        <p:spPr>
          <a:xfrm>
            <a:off x="0" y="0"/>
            <a:ext cx="3280680" cy="53424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 name="Google Shape;6;n"/>
          <p:cNvSpPr txBox="1"/>
          <p:nvPr>
            <p:ph idx="10" type="dt"/>
          </p:nvPr>
        </p:nvSpPr>
        <p:spPr>
          <a:xfrm>
            <a:off x="4278960" y="0"/>
            <a:ext cx="3280680" cy="534240"/>
          </a:xfrm>
          <a:prstGeom prst="rect">
            <a:avLst/>
          </a:prstGeom>
          <a:noFill/>
          <a:ln>
            <a:noFill/>
          </a:ln>
        </p:spPr>
        <p:txBody>
          <a:bodyPr anchorCtr="0" anchor="t" bIns="0" lIns="0" spcFirstLastPara="1" rIns="0" wrap="square" tIns="0">
            <a:noAutofit/>
          </a:bodyPr>
          <a:lstStyle>
            <a:lvl1pPr lvl="0" marR="0" rtl="0" algn="r">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10157400"/>
            <a:ext cx="3280680" cy="534240"/>
          </a:xfrm>
          <a:prstGeom prst="rect">
            <a:avLst/>
          </a:prstGeom>
          <a:noFill/>
          <a:ln>
            <a:noFill/>
          </a:ln>
        </p:spPr>
        <p:txBody>
          <a:bodyPr anchorCtr="0" anchor="b" bIns="0" lIns="0" spcFirstLastPara="1" rIns="0" wrap="square" tIns="0">
            <a:noAutofit/>
          </a:bodyPr>
          <a:lstStyle>
            <a:lvl1pPr lvl="0" marR="0" rtl="0" algn="l">
              <a:spcBef>
                <a:spcPts val="0"/>
              </a:spcBef>
              <a:spcAft>
                <a:spcPts val="0"/>
              </a:spcAft>
              <a:buClr>
                <a:srgbClr val="000000"/>
              </a:buClr>
              <a:buSzPts val="1400"/>
              <a:buFont typeface="Times New Roman"/>
              <a:buNone/>
              <a:defRPr b="0" i="0" sz="1400" u="none" cap="none" strike="noStrike">
                <a:solidFill>
                  <a:srgbClr val="000000"/>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8" name="Google Shape;8;n"/>
          <p:cNvSpPr txBox="1"/>
          <p:nvPr>
            <p:ph idx="12" type="sldNum"/>
          </p:nvPr>
        </p:nvSpPr>
        <p:spPr>
          <a:xfrm>
            <a:off x="4278960" y="10157400"/>
            <a:ext cx="3280680" cy="534240"/>
          </a:xfrm>
          <a:prstGeom prst="rect">
            <a:avLst/>
          </a:prstGeom>
          <a:noFill/>
          <a:ln>
            <a:noFill/>
          </a:ln>
        </p:spPr>
        <p:txBody>
          <a:bodyPr anchorCtr="0" anchor="b" bIns="0" lIns="0" spcFirstLastPara="1" rIns="0" wrap="square" tIns="0">
            <a:noAutofit/>
          </a:bodyPr>
          <a:lstStyle/>
          <a:p>
            <a:pPr indent="0" lvl="0" marL="0" marR="0" rtl="0" algn="r">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notes"/>
          <p:cNvSpPr/>
          <p:nvPr>
            <p:ph idx="2" type="sldImg"/>
          </p:nvPr>
        </p:nvSpPr>
        <p:spPr>
          <a:xfrm>
            <a:off x="685800" y="1143000"/>
            <a:ext cx="5484960" cy="30848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2" name="Google Shape;282;p1:notes"/>
          <p:cNvSpPr txBox="1"/>
          <p:nvPr>
            <p:ph idx="1" type="body"/>
          </p:nvPr>
        </p:nvSpPr>
        <p:spPr>
          <a:xfrm>
            <a:off x="685800" y="4400640"/>
            <a:ext cx="5484960" cy="3598920"/>
          </a:xfrm>
          <a:prstGeom prst="rect">
            <a:avLst/>
          </a:prstGeom>
          <a:noFill/>
          <a:ln>
            <a:noFill/>
          </a:ln>
        </p:spPr>
        <p:txBody>
          <a:bodyPr anchorCtr="0" anchor="t" bIns="0" lIns="0" spcFirstLastPara="1" rIns="0" wrap="square" tIns="0">
            <a:noAutofit/>
          </a:bodyPr>
          <a:lstStyle/>
          <a:p>
            <a:pPr indent="0" lvl="0" marL="216000" rtl="0" algn="l">
              <a:spcBef>
                <a:spcPts val="0"/>
              </a:spcBef>
              <a:spcAft>
                <a:spcPts val="0"/>
              </a:spcAft>
              <a:buSzPts val="1800"/>
              <a:buNone/>
            </a:pPr>
            <a:r>
              <a:t/>
            </a:r>
            <a:endParaRPr b="0" sz="1800" strike="noStrike">
              <a:solidFill>
                <a:srgbClr val="000000"/>
              </a:solidFill>
              <a:latin typeface="Arial"/>
              <a:ea typeface="Arial"/>
              <a:cs typeface="Arial"/>
              <a:sym typeface="Arial"/>
            </a:endParaRPr>
          </a:p>
        </p:txBody>
      </p:sp>
      <p:sp>
        <p:nvSpPr>
          <p:cNvPr id="283" name="Google Shape;283;p1:notes"/>
          <p:cNvSpPr txBox="1"/>
          <p:nvPr>
            <p:ph idx="12" type="sldNum"/>
          </p:nvPr>
        </p:nvSpPr>
        <p:spPr>
          <a:xfrm>
            <a:off x="3884760" y="8685360"/>
            <a:ext cx="2970360" cy="4572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52" name="Google Shape;352;p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0" name="Google Shape;360;p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1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66" name="Google Shape;366;p1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9121160beb_0_1: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9121160beb_0_1: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75" name="Google Shape;375;g29121160beb_0_1: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29121160beb_0_9: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29121160beb_0_9: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83" name="Google Shape;383;g29121160beb_0_9: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0" name="Google Shape;390;p1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1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98" name="Google Shape;398;p1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3" name="Google Shape;403;p1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1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09" name="Google Shape;409;p1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1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18" name="Google Shape;418;p1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7" name="Google Shape;297;p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1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25" name="Google Shape;425;p1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1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33" name="Google Shape;433;p1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1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41" name="Google Shape;441;p1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p2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54" name="Google Shape;454;p2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21: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62" name="Google Shape;462;p21: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22: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71" name="Google Shape;471;p22: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2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0" name="Google Shape;480;p2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24: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486" name="Google Shape;486;p24: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25:notes"/>
          <p:cNvSpPr/>
          <p:nvPr>
            <p:ph idx="2" type="sldImg"/>
          </p:nvPr>
        </p:nvSpPr>
        <p:spPr>
          <a:xfrm>
            <a:off x="685800" y="1143000"/>
            <a:ext cx="5484960" cy="30848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1" name="Google Shape;491;p25:notes"/>
          <p:cNvSpPr txBox="1"/>
          <p:nvPr>
            <p:ph idx="1" type="body"/>
          </p:nvPr>
        </p:nvSpPr>
        <p:spPr>
          <a:xfrm>
            <a:off x="685800" y="4400640"/>
            <a:ext cx="5484960" cy="3598920"/>
          </a:xfrm>
          <a:prstGeom prst="rect">
            <a:avLst/>
          </a:prstGeom>
          <a:noFill/>
          <a:ln>
            <a:noFill/>
          </a:ln>
        </p:spPr>
        <p:txBody>
          <a:bodyPr anchorCtr="0" anchor="t" bIns="0" lIns="0" spcFirstLastPara="1" rIns="0" wrap="square" tIns="0">
            <a:noAutofit/>
          </a:bodyPr>
          <a:lstStyle/>
          <a:p>
            <a:pPr indent="0" lvl="0" marL="216000" rtl="0" algn="l">
              <a:spcBef>
                <a:spcPts val="0"/>
              </a:spcBef>
              <a:spcAft>
                <a:spcPts val="0"/>
              </a:spcAft>
              <a:buSzPts val="1800"/>
              <a:buNone/>
            </a:pPr>
            <a:r>
              <a:t/>
            </a:r>
            <a:endParaRPr b="0" sz="1800" strike="noStrike">
              <a:solidFill>
                <a:srgbClr val="000000"/>
              </a:solidFill>
              <a:latin typeface="Arial"/>
              <a:ea typeface="Arial"/>
              <a:cs typeface="Arial"/>
              <a:sym typeface="Arial"/>
            </a:endParaRPr>
          </a:p>
        </p:txBody>
      </p:sp>
      <p:sp>
        <p:nvSpPr>
          <p:cNvPr id="492" name="Google Shape;492;p25:notes"/>
          <p:cNvSpPr txBox="1"/>
          <p:nvPr>
            <p:ph idx="12" type="sldNum"/>
          </p:nvPr>
        </p:nvSpPr>
        <p:spPr>
          <a:xfrm>
            <a:off x="3884760" y="8685360"/>
            <a:ext cx="2970360" cy="4572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2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06" name="Google Shape;506;p2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3: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3" name="Google Shape;303;p3: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0" name="Shape 510"/>
        <p:cNvGrpSpPr/>
        <p:nvPr/>
      </p:nvGrpSpPr>
      <p:grpSpPr>
        <a:xfrm>
          <a:off x="0" y="0"/>
          <a:ext cx="0" cy="0"/>
          <a:chOff x="0" y="0"/>
          <a:chExt cx="0" cy="0"/>
        </a:xfrm>
      </p:grpSpPr>
      <p:sp>
        <p:nvSpPr>
          <p:cNvPr id="511" name="Google Shape;511;p2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2" name="Google Shape;512;p2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8: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18" name="Google Shape;518;p28: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p29: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24" name="Google Shape;524;p29: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p30: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35" name="Google Shape;535;p30: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4:notes"/>
          <p:cNvSpPr/>
          <p:nvPr>
            <p:ph idx="2" type="sldImg"/>
          </p:nvPr>
        </p:nvSpPr>
        <p:spPr>
          <a:xfrm>
            <a:off x="685800" y="1143000"/>
            <a:ext cx="5484960" cy="308484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9" name="Google Shape;309;p4:notes"/>
          <p:cNvSpPr txBox="1"/>
          <p:nvPr>
            <p:ph idx="1" type="body"/>
          </p:nvPr>
        </p:nvSpPr>
        <p:spPr>
          <a:xfrm>
            <a:off x="685800" y="4400640"/>
            <a:ext cx="5484960" cy="3598920"/>
          </a:xfrm>
          <a:prstGeom prst="rect">
            <a:avLst/>
          </a:prstGeom>
          <a:noFill/>
          <a:ln>
            <a:noFill/>
          </a:ln>
        </p:spPr>
        <p:txBody>
          <a:bodyPr anchorCtr="0" anchor="t" bIns="0" lIns="0" spcFirstLastPara="1" rIns="0" wrap="square" tIns="0">
            <a:noAutofit/>
          </a:bodyPr>
          <a:lstStyle/>
          <a:p>
            <a:pPr indent="0" lvl="0" marL="216000" rtl="0" algn="l">
              <a:spcBef>
                <a:spcPts val="0"/>
              </a:spcBef>
              <a:spcAft>
                <a:spcPts val="0"/>
              </a:spcAft>
              <a:buSzPts val="1800"/>
              <a:buNone/>
            </a:pPr>
            <a:r>
              <a:t/>
            </a:r>
            <a:endParaRPr b="0" sz="1800" strike="noStrike">
              <a:solidFill>
                <a:srgbClr val="000000"/>
              </a:solidFill>
              <a:latin typeface="Arial"/>
              <a:ea typeface="Arial"/>
              <a:cs typeface="Arial"/>
              <a:sym typeface="Arial"/>
            </a:endParaRPr>
          </a:p>
        </p:txBody>
      </p:sp>
      <p:sp>
        <p:nvSpPr>
          <p:cNvPr id="310" name="Google Shape;310;p4:notes"/>
          <p:cNvSpPr txBox="1"/>
          <p:nvPr>
            <p:ph idx="12" type="sldNum"/>
          </p:nvPr>
        </p:nvSpPr>
        <p:spPr>
          <a:xfrm>
            <a:off x="3884760" y="8685360"/>
            <a:ext cx="2970360" cy="4572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4fc94b8622_0_14:notes"/>
          <p:cNvSpPr/>
          <p:nvPr>
            <p:ph idx="2" type="sldImg"/>
          </p:nvPr>
        </p:nvSpPr>
        <p:spPr>
          <a:xfrm>
            <a:off x="216000" y="812520"/>
            <a:ext cx="7127400" cy="40089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4fc94b8622_0_14:notes"/>
          <p:cNvSpPr txBox="1"/>
          <p:nvPr>
            <p:ph idx="1" type="body"/>
          </p:nvPr>
        </p:nvSpPr>
        <p:spPr>
          <a:xfrm>
            <a:off x="756000" y="5078520"/>
            <a:ext cx="6047700" cy="481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8" name="Google Shape;318;g24fc94b8622_0_14:notes"/>
          <p:cNvSpPr txBox="1"/>
          <p:nvPr>
            <p:ph idx="12" type="sldNum"/>
          </p:nvPr>
        </p:nvSpPr>
        <p:spPr>
          <a:xfrm>
            <a:off x="4278960" y="10157400"/>
            <a:ext cx="3280800" cy="534300"/>
          </a:xfrm>
          <a:prstGeom prst="rect">
            <a:avLst/>
          </a:prstGeom>
        </p:spPr>
        <p:txBody>
          <a:bodyPr anchorCtr="0" anchor="b" bIns="0" lIns="0" spcFirstLastPara="1" rIns="0" wrap="square" tIns="0">
            <a:noAutofit/>
          </a:bodyPr>
          <a:lstStyle/>
          <a:p>
            <a:pPr indent="0" lvl="0" marL="0" rtl="0" algn="r">
              <a:spcBef>
                <a:spcPts val="0"/>
              </a:spcBef>
              <a:spcAft>
                <a:spcPts val="0"/>
              </a:spcAft>
              <a:buClr>
                <a:srgbClr val="000000"/>
              </a:buClr>
              <a:buSzPts val="1400"/>
              <a:buFont typeface="Times New Roman"/>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4fc94b8622_0_5:notes"/>
          <p:cNvSpPr/>
          <p:nvPr>
            <p:ph idx="2" type="sldImg"/>
          </p:nvPr>
        </p:nvSpPr>
        <p:spPr>
          <a:xfrm>
            <a:off x="685800" y="1143000"/>
            <a:ext cx="5484900" cy="30849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5" name="Google Shape;325;g24fc94b8622_0_5:notes"/>
          <p:cNvSpPr txBox="1"/>
          <p:nvPr>
            <p:ph idx="1" type="body"/>
          </p:nvPr>
        </p:nvSpPr>
        <p:spPr>
          <a:xfrm>
            <a:off x="685800" y="4400640"/>
            <a:ext cx="5484900" cy="3598800"/>
          </a:xfrm>
          <a:prstGeom prst="rect">
            <a:avLst/>
          </a:prstGeom>
          <a:noFill/>
          <a:ln>
            <a:noFill/>
          </a:ln>
        </p:spPr>
        <p:txBody>
          <a:bodyPr anchorCtr="0" anchor="t" bIns="0" lIns="0" spcFirstLastPara="1" rIns="0" wrap="square" tIns="0">
            <a:noAutofit/>
          </a:bodyPr>
          <a:lstStyle/>
          <a:p>
            <a:pPr indent="0" lvl="0" marL="216000" rtl="0" algn="l">
              <a:spcBef>
                <a:spcPts val="0"/>
              </a:spcBef>
              <a:spcAft>
                <a:spcPts val="0"/>
              </a:spcAft>
              <a:buSzPts val="1800"/>
              <a:buNone/>
            </a:pPr>
            <a:r>
              <a:t/>
            </a:r>
            <a:endParaRPr b="0" sz="1800" strike="noStrike">
              <a:solidFill>
                <a:srgbClr val="000000"/>
              </a:solidFill>
              <a:latin typeface="Arial"/>
              <a:ea typeface="Arial"/>
              <a:cs typeface="Arial"/>
              <a:sym typeface="Arial"/>
            </a:endParaRPr>
          </a:p>
        </p:txBody>
      </p:sp>
      <p:sp>
        <p:nvSpPr>
          <p:cNvPr id="326" name="Google Shape;326;g24fc94b8622_0_5:notes"/>
          <p:cNvSpPr txBox="1"/>
          <p:nvPr>
            <p:ph idx="12" type="sldNum"/>
          </p:nvPr>
        </p:nvSpPr>
        <p:spPr>
          <a:xfrm>
            <a:off x="3884760" y="8685360"/>
            <a:ext cx="2970300" cy="4572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rgbClr val="000000"/>
              </a:buClr>
              <a:buSzPts val="1200"/>
              <a:buFont typeface="Times New Roman"/>
              <a:buNone/>
            </a:pPr>
            <a:fld id="{00000000-1234-1234-1234-123412341234}" type="slidenum">
              <a:rPr b="0" i="0" lang="en-US" sz="1200" u="none" cap="none" strike="noStrike">
                <a:solidFill>
                  <a:srgbClr val="000000"/>
                </a:solidFill>
                <a:latin typeface="Times New Roman"/>
                <a:ea typeface="Times New Roman"/>
                <a:cs typeface="Times New Roman"/>
                <a:sym typeface="Times New Roman"/>
              </a:rPr>
              <a:t>‹#›</a:t>
            </a:fld>
            <a:endParaRPr b="0" i="0" sz="1200" u="none" cap="none" strike="noStrike">
              <a:solidFill>
                <a:srgbClr val="000000"/>
              </a:solidFill>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5: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1" name="Google Shape;331;p5: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6: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37" name="Google Shape;337;p6: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7:notes"/>
          <p:cNvSpPr txBox="1"/>
          <p:nvPr>
            <p:ph idx="1" type="body"/>
          </p:nvPr>
        </p:nvSpPr>
        <p:spPr>
          <a:xfrm>
            <a:off x="756000" y="5078520"/>
            <a:ext cx="6047640" cy="481104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43" name="Google Shape;343;p7:notes"/>
          <p:cNvSpPr/>
          <p:nvPr>
            <p:ph idx="2" type="sldImg"/>
          </p:nvPr>
        </p:nvSpPr>
        <p:spPr>
          <a:xfrm>
            <a:off x="216000" y="812520"/>
            <a:ext cx="7127280" cy="400896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5" name="Shape 15"/>
        <p:cNvGrpSpPr/>
        <p:nvPr/>
      </p:nvGrpSpPr>
      <p:grpSpPr>
        <a:xfrm>
          <a:off x="0" y="0"/>
          <a:ext cx="0" cy="0"/>
          <a:chOff x="0" y="0"/>
          <a:chExt cx="0" cy="0"/>
        </a:xfrm>
      </p:grpSpPr>
      <p:sp>
        <p:nvSpPr>
          <p:cNvPr id="16" name="Google Shape;16;p32"/>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2"/>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p32"/>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72" name="Shape 72"/>
        <p:cNvGrpSpPr/>
        <p:nvPr/>
      </p:nvGrpSpPr>
      <p:grpSpPr>
        <a:xfrm>
          <a:off x="0" y="0"/>
          <a:ext cx="0" cy="0"/>
          <a:chOff x="0" y="0"/>
          <a:chExt cx="0" cy="0"/>
        </a:xfrm>
      </p:grpSpPr>
      <p:sp>
        <p:nvSpPr>
          <p:cNvPr id="73" name="Google Shape;73;p47"/>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7"/>
          <p:cNvSpPr txBox="1"/>
          <p:nvPr>
            <p:ph idx="1" type="body"/>
          </p:nvPr>
        </p:nvSpPr>
        <p:spPr>
          <a:xfrm>
            <a:off x="838080" y="182556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5" name="Google Shape;75;p47"/>
          <p:cNvSpPr txBox="1"/>
          <p:nvPr>
            <p:ph idx="2" type="body"/>
          </p:nvPr>
        </p:nvSpPr>
        <p:spPr>
          <a:xfrm>
            <a:off x="838080" y="409788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6" name="Google Shape;76;p47"/>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7"/>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47"/>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79" name="Shape 79"/>
        <p:cNvGrpSpPr/>
        <p:nvPr/>
      </p:nvGrpSpPr>
      <p:grpSpPr>
        <a:xfrm>
          <a:off x="0" y="0"/>
          <a:ext cx="0" cy="0"/>
          <a:chOff x="0" y="0"/>
          <a:chExt cx="0" cy="0"/>
        </a:xfrm>
      </p:grpSpPr>
      <p:sp>
        <p:nvSpPr>
          <p:cNvPr id="80" name="Google Shape;80;p48"/>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8"/>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2" name="Google Shape;82;p48"/>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3" name="Google Shape;83;p48"/>
          <p:cNvSpPr txBox="1"/>
          <p:nvPr>
            <p:ph idx="3" type="body"/>
          </p:nvPr>
        </p:nvSpPr>
        <p:spPr>
          <a:xfrm>
            <a:off x="83808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4" name="Google Shape;84;p48"/>
          <p:cNvSpPr txBox="1"/>
          <p:nvPr>
            <p:ph idx="4" type="body"/>
          </p:nvPr>
        </p:nvSpPr>
        <p:spPr>
          <a:xfrm>
            <a:off x="114624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5" name="Google Shape;85;p48"/>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48"/>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p48"/>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88" name="Shape 88"/>
        <p:cNvGrpSpPr/>
        <p:nvPr/>
      </p:nvGrpSpPr>
      <p:grpSpPr>
        <a:xfrm>
          <a:off x="0" y="0"/>
          <a:ext cx="0" cy="0"/>
          <a:chOff x="0" y="0"/>
          <a:chExt cx="0" cy="0"/>
        </a:xfrm>
      </p:grpSpPr>
      <p:sp>
        <p:nvSpPr>
          <p:cNvPr id="89" name="Google Shape;89;p49"/>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49"/>
          <p:cNvSpPr txBox="1"/>
          <p:nvPr>
            <p:ph idx="1" type="body"/>
          </p:nvPr>
        </p:nvSpPr>
        <p:spPr>
          <a:xfrm>
            <a:off x="8380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1" name="Google Shape;91;p49"/>
          <p:cNvSpPr txBox="1"/>
          <p:nvPr>
            <p:ph idx="2" type="body"/>
          </p:nvPr>
        </p:nvSpPr>
        <p:spPr>
          <a:xfrm>
            <a:off x="10414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2" name="Google Shape;92;p49"/>
          <p:cNvSpPr txBox="1"/>
          <p:nvPr>
            <p:ph idx="3" type="body"/>
          </p:nvPr>
        </p:nvSpPr>
        <p:spPr>
          <a:xfrm>
            <a:off x="12448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49"/>
          <p:cNvSpPr txBox="1"/>
          <p:nvPr>
            <p:ph idx="4" type="body"/>
          </p:nvPr>
        </p:nvSpPr>
        <p:spPr>
          <a:xfrm>
            <a:off x="8380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49"/>
          <p:cNvSpPr txBox="1"/>
          <p:nvPr>
            <p:ph idx="5" type="body"/>
          </p:nvPr>
        </p:nvSpPr>
        <p:spPr>
          <a:xfrm>
            <a:off x="10414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5" name="Google Shape;95;p49"/>
          <p:cNvSpPr txBox="1"/>
          <p:nvPr>
            <p:ph idx="6" type="body"/>
          </p:nvPr>
        </p:nvSpPr>
        <p:spPr>
          <a:xfrm>
            <a:off x="12448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6" name="Google Shape;96;p49"/>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49"/>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98" name="Google Shape;98;p49"/>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106" name="Shape 106"/>
        <p:cNvGrpSpPr/>
        <p:nvPr/>
      </p:nvGrpSpPr>
      <p:grpSpPr>
        <a:xfrm>
          <a:off x="0" y="0"/>
          <a:ext cx="0" cy="0"/>
          <a:chOff x="0" y="0"/>
          <a:chExt cx="0" cy="0"/>
        </a:xfrm>
      </p:grpSpPr>
      <p:sp>
        <p:nvSpPr>
          <p:cNvPr id="107" name="Google Shape;107;p36"/>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36"/>
          <p:cNvSpPr txBox="1"/>
          <p:nvPr>
            <p:ph idx="1" type="body"/>
          </p:nvPr>
        </p:nvSpPr>
        <p:spPr>
          <a:xfrm>
            <a:off x="83808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36"/>
          <p:cNvSpPr txBox="1"/>
          <p:nvPr>
            <p:ph idx="2" type="body"/>
          </p:nvPr>
        </p:nvSpPr>
        <p:spPr>
          <a:xfrm>
            <a:off x="114624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0" name="Google Shape;110;p36"/>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36"/>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2" name="Google Shape;112;p36"/>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13" name="Shape 113"/>
        <p:cNvGrpSpPr/>
        <p:nvPr/>
      </p:nvGrpSpPr>
      <p:grpSpPr>
        <a:xfrm>
          <a:off x="0" y="0"/>
          <a:ext cx="0" cy="0"/>
          <a:chOff x="0" y="0"/>
          <a:chExt cx="0" cy="0"/>
        </a:xfrm>
      </p:grpSpPr>
      <p:sp>
        <p:nvSpPr>
          <p:cNvPr id="114" name="Google Shape;114;p61"/>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61"/>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61"/>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17" name="Shape 117"/>
        <p:cNvGrpSpPr/>
        <p:nvPr/>
      </p:nvGrpSpPr>
      <p:grpSpPr>
        <a:xfrm>
          <a:off x="0" y="0"/>
          <a:ext cx="0" cy="0"/>
          <a:chOff x="0" y="0"/>
          <a:chExt cx="0" cy="0"/>
        </a:xfrm>
      </p:grpSpPr>
      <p:sp>
        <p:nvSpPr>
          <p:cNvPr id="118" name="Google Shape;118;p62"/>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62"/>
          <p:cNvSpPr txBox="1"/>
          <p:nvPr>
            <p:ph idx="1" type="subTitle"/>
          </p:nvPr>
        </p:nvSpPr>
        <p:spPr>
          <a:xfrm>
            <a:off x="838080" y="1825560"/>
            <a:ext cx="601200" cy="4349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62"/>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62"/>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2" name="Google Shape;122;p62"/>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23" name="Shape 123"/>
        <p:cNvGrpSpPr/>
        <p:nvPr/>
      </p:nvGrpSpPr>
      <p:grpSpPr>
        <a:xfrm>
          <a:off x="0" y="0"/>
          <a:ext cx="0" cy="0"/>
          <a:chOff x="0" y="0"/>
          <a:chExt cx="0" cy="0"/>
        </a:xfrm>
      </p:grpSpPr>
      <p:sp>
        <p:nvSpPr>
          <p:cNvPr id="124" name="Google Shape;124;p63"/>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p63"/>
          <p:cNvSpPr txBox="1"/>
          <p:nvPr>
            <p:ph idx="1" type="body"/>
          </p:nvPr>
        </p:nvSpPr>
        <p:spPr>
          <a:xfrm>
            <a:off x="838080" y="1825560"/>
            <a:ext cx="60120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26" name="Google Shape;126;p63"/>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63"/>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28" name="Google Shape;128;p63"/>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9" name="Shape 129"/>
        <p:cNvGrpSpPr/>
        <p:nvPr/>
      </p:nvGrpSpPr>
      <p:grpSpPr>
        <a:xfrm>
          <a:off x="0" y="0"/>
          <a:ext cx="0" cy="0"/>
          <a:chOff x="0" y="0"/>
          <a:chExt cx="0" cy="0"/>
        </a:xfrm>
      </p:grpSpPr>
      <p:sp>
        <p:nvSpPr>
          <p:cNvPr id="130" name="Google Shape;130;p64"/>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64"/>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64"/>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3" name="Google Shape;133;p64"/>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34" name="Shape 134"/>
        <p:cNvGrpSpPr/>
        <p:nvPr/>
      </p:nvGrpSpPr>
      <p:grpSpPr>
        <a:xfrm>
          <a:off x="0" y="0"/>
          <a:ext cx="0" cy="0"/>
          <a:chOff x="0" y="0"/>
          <a:chExt cx="0" cy="0"/>
        </a:xfrm>
      </p:grpSpPr>
      <p:sp>
        <p:nvSpPr>
          <p:cNvPr id="135" name="Google Shape;135;p65"/>
          <p:cNvSpPr txBox="1"/>
          <p:nvPr>
            <p:ph idx="1" type="subTitle"/>
          </p:nvPr>
        </p:nvSpPr>
        <p:spPr>
          <a:xfrm>
            <a:off x="838080" y="365040"/>
            <a:ext cx="10514160" cy="6139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65"/>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65"/>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65"/>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139" name="Shape 139"/>
        <p:cNvGrpSpPr/>
        <p:nvPr/>
      </p:nvGrpSpPr>
      <p:grpSpPr>
        <a:xfrm>
          <a:off x="0" y="0"/>
          <a:ext cx="0" cy="0"/>
          <a:chOff x="0" y="0"/>
          <a:chExt cx="0" cy="0"/>
        </a:xfrm>
      </p:grpSpPr>
      <p:sp>
        <p:nvSpPr>
          <p:cNvPr id="140" name="Google Shape;140;p66"/>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66"/>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2" name="Google Shape;142;p66"/>
          <p:cNvSpPr txBox="1"/>
          <p:nvPr>
            <p:ph idx="2" type="body"/>
          </p:nvPr>
        </p:nvSpPr>
        <p:spPr>
          <a:xfrm>
            <a:off x="114624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3" name="Google Shape;143;p66"/>
          <p:cNvSpPr txBox="1"/>
          <p:nvPr>
            <p:ph idx="3" type="body"/>
          </p:nvPr>
        </p:nvSpPr>
        <p:spPr>
          <a:xfrm>
            <a:off x="83808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44" name="Google Shape;144;p66"/>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5" name="Google Shape;145;p66"/>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46" name="Google Shape;146;p66"/>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9" name="Shape 19"/>
        <p:cNvGrpSpPr/>
        <p:nvPr/>
      </p:nvGrpSpPr>
      <p:grpSpPr>
        <a:xfrm>
          <a:off x="0" y="0"/>
          <a:ext cx="0" cy="0"/>
          <a:chOff x="0" y="0"/>
          <a:chExt cx="0" cy="0"/>
        </a:xfrm>
      </p:grpSpPr>
      <p:sp>
        <p:nvSpPr>
          <p:cNvPr id="20" name="Google Shape;20;p39"/>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9"/>
          <p:cNvSpPr txBox="1"/>
          <p:nvPr>
            <p:ph idx="1" type="subTitle"/>
          </p:nvPr>
        </p:nvSpPr>
        <p:spPr>
          <a:xfrm>
            <a:off x="838080" y="1825560"/>
            <a:ext cx="601200" cy="4349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39"/>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9"/>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4" name="Google Shape;24;p39"/>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147" name="Shape 147"/>
        <p:cNvGrpSpPr/>
        <p:nvPr/>
      </p:nvGrpSpPr>
      <p:grpSpPr>
        <a:xfrm>
          <a:off x="0" y="0"/>
          <a:ext cx="0" cy="0"/>
          <a:chOff x="0" y="0"/>
          <a:chExt cx="0" cy="0"/>
        </a:xfrm>
      </p:grpSpPr>
      <p:sp>
        <p:nvSpPr>
          <p:cNvPr id="148" name="Google Shape;148;p67"/>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67"/>
          <p:cNvSpPr txBox="1"/>
          <p:nvPr>
            <p:ph idx="1" type="body"/>
          </p:nvPr>
        </p:nvSpPr>
        <p:spPr>
          <a:xfrm>
            <a:off x="83808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0" name="Google Shape;150;p67"/>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1" name="Google Shape;151;p67"/>
          <p:cNvSpPr txBox="1"/>
          <p:nvPr>
            <p:ph idx="3" type="body"/>
          </p:nvPr>
        </p:nvSpPr>
        <p:spPr>
          <a:xfrm>
            <a:off x="114624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2" name="Google Shape;152;p67"/>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67"/>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4" name="Google Shape;154;p67"/>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155" name="Shape 155"/>
        <p:cNvGrpSpPr/>
        <p:nvPr/>
      </p:nvGrpSpPr>
      <p:grpSpPr>
        <a:xfrm>
          <a:off x="0" y="0"/>
          <a:ext cx="0" cy="0"/>
          <a:chOff x="0" y="0"/>
          <a:chExt cx="0" cy="0"/>
        </a:xfrm>
      </p:grpSpPr>
      <p:sp>
        <p:nvSpPr>
          <p:cNvPr id="156" name="Google Shape;156;p68"/>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68"/>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8" name="Google Shape;158;p68"/>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59" name="Google Shape;159;p68"/>
          <p:cNvSpPr txBox="1"/>
          <p:nvPr>
            <p:ph idx="3" type="body"/>
          </p:nvPr>
        </p:nvSpPr>
        <p:spPr>
          <a:xfrm>
            <a:off x="838080" y="409788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0" name="Google Shape;160;p68"/>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p68"/>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2" name="Google Shape;162;p68"/>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163" name="Shape 163"/>
        <p:cNvGrpSpPr/>
        <p:nvPr/>
      </p:nvGrpSpPr>
      <p:grpSpPr>
        <a:xfrm>
          <a:off x="0" y="0"/>
          <a:ext cx="0" cy="0"/>
          <a:chOff x="0" y="0"/>
          <a:chExt cx="0" cy="0"/>
        </a:xfrm>
      </p:grpSpPr>
      <p:sp>
        <p:nvSpPr>
          <p:cNvPr id="164" name="Google Shape;164;p69"/>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69"/>
          <p:cNvSpPr txBox="1"/>
          <p:nvPr>
            <p:ph idx="1" type="body"/>
          </p:nvPr>
        </p:nvSpPr>
        <p:spPr>
          <a:xfrm>
            <a:off x="838080" y="182556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6" name="Google Shape;166;p69"/>
          <p:cNvSpPr txBox="1"/>
          <p:nvPr>
            <p:ph idx="2" type="body"/>
          </p:nvPr>
        </p:nvSpPr>
        <p:spPr>
          <a:xfrm>
            <a:off x="838080" y="409788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7" name="Google Shape;167;p69"/>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p69"/>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69" name="Google Shape;169;p69"/>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170" name="Shape 170"/>
        <p:cNvGrpSpPr/>
        <p:nvPr/>
      </p:nvGrpSpPr>
      <p:grpSpPr>
        <a:xfrm>
          <a:off x="0" y="0"/>
          <a:ext cx="0" cy="0"/>
          <a:chOff x="0" y="0"/>
          <a:chExt cx="0" cy="0"/>
        </a:xfrm>
      </p:grpSpPr>
      <p:sp>
        <p:nvSpPr>
          <p:cNvPr id="171" name="Google Shape;171;p70"/>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70"/>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3" name="Google Shape;173;p70"/>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4" name="Google Shape;174;p70"/>
          <p:cNvSpPr txBox="1"/>
          <p:nvPr>
            <p:ph idx="3" type="body"/>
          </p:nvPr>
        </p:nvSpPr>
        <p:spPr>
          <a:xfrm>
            <a:off x="83808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5" name="Google Shape;175;p70"/>
          <p:cNvSpPr txBox="1"/>
          <p:nvPr>
            <p:ph idx="4" type="body"/>
          </p:nvPr>
        </p:nvSpPr>
        <p:spPr>
          <a:xfrm>
            <a:off x="114624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76" name="Google Shape;176;p70"/>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70"/>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78" name="Google Shape;178;p70"/>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179" name="Shape 179"/>
        <p:cNvGrpSpPr/>
        <p:nvPr/>
      </p:nvGrpSpPr>
      <p:grpSpPr>
        <a:xfrm>
          <a:off x="0" y="0"/>
          <a:ext cx="0" cy="0"/>
          <a:chOff x="0" y="0"/>
          <a:chExt cx="0" cy="0"/>
        </a:xfrm>
      </p:grpSpPr>
      <p:sp>
        <p:nvSpPr>
          <p:cNvPr id="180" name="Google Shape;180;p71"/>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71"/>
          <p:cNvSpPr txBox="1"/>
          <p:nvPr>
            <p:ph idx="1" type="body"/>
          </p:nvPr>
        </p:nvSpPr>
        <p:spPr>
          <a:xfrm>
            <a:off x="8380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2" name="Google Shape;182;p71"/>
          <p:cNvSpPr txBox="1"/>
          <p:nvPr>
            <p:ph idx="2" type="body"/>
          </p:nvPr>
        </p:nvSpPr>
        <p:spPr>
          <a:xfrm>
            <a:off x="10414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3" name="Google Shape;183;p71"/>
          <p:cNvSpPr txBox="1"/>
          <p:nvPr>
            <p:ph idx="3" type="body"/>
          </p:nvPr>
        </p:nvSpPr>
        <p:spPr>
          <a:xfrm>
            <a:off x="12448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4" name="Google Shape;184;p71"/>
          <p:cNvSpPr txBox="1"/>
          <p:nvPr>
            <p:ph idx="4" type="body"/>
          </p:nvPr>
        </p:nvSpPr>
        <p:spPr>
          <a:xfrm>
            <a:off x="8380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5" name="Google Shape;185;p71"/>
          <p:cNvSpPr txBox="1"/>
          <p:nvPr>
            <p:ph idx="5" type="body"/>
          </p:nvPr>
        </p:nvSpPr>
        <p:spPr>
          <a:xfrm>
            <a:off x="10414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6" name="Google Shape;186;p71"/>
          <p:cNvSpPr txBox="1"/>
          <p:nvPr>
            <p:ph idx="6" type="body"/>
          </p:nvPr>
        </p:nvSpPr>
        <p:spPr>
          <a:xfrm>
            <a:off x="12448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87" name="Google Shape;187;p71"/>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p71"/>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89" name="Google Shape;189;p71"/>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6" name="Shape 196"/>
        <p:cNvGrpSpPr/>
        <p:nvPr/>
      </p:nvGrpSpPr>
      <p:grpSpPr>
        <a:xfrm>
          <a:off x="0" y="0"/>
          <a:ext cx="0" cy="0"/>
          <a:chOff x="0" y="0"/>
          <a:chExt cx="0" cy="0"/>
        </a:xfrm>
      </p:grpSpPr>
      <p:sp>
        <p:nvSpPr>
          <p:cNvPr id="197" name="Google Shape;197;p38"/>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38"/>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38"/>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00" name="Google Shape;200;p38"/>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201" name="Shape 201"/>
        <p:cNvGrpSpPr/>
        <p:nvPr/>
      </p:nvGrpSpPr>
      <p:grpSpPr>
        <a:xfrm>
          <a:off x="0" y="0"/>
          <a:ext cx="0" cy="0"/>
          <a:chOff x="0" y="0"/>
          <a:chExt cx="0" cy="0"/>
        </a:xfrm>
      </p:grpSpPr>
      <p:sp>
        <p:nvSpPr>
          <p:cNvPr id="202" name="Google Shape;202;p72"/>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3" name="Google Shape;203;p72"/>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04" name="Google Shape;204;p72"/>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05" name="Shape 205"/>
        <p:cNvGrpSpPr/>
        <p:nvPr/>
      </p:nvGrpSpPr>
      <p:grpSpPr>
        <a:xfrm>
          <a:off x="0" y="0"/>
          <a:ext cx="0" cy="0"/>
          <a:chOff x="0" y="0"/>
          <a:chExt cx="0" cy="0"/>
        </a:xfrm>
      </p:grpSpPr>
      <p:sp>
        <p:nvSpPr>
          <p:cNvPr id="206" name="Google Shape;206;p73"/>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7" name="Google Shape;207;p73"/>
          <p:cNvSpPr txBox="1"/>
          <p:nvPr>
            <p:ph idx="1" type="subTitle"/>
          </p:nvPr>
        </p:nvSpPr>
        <p:spPr>
          <a:xfrm>
            <a:off x="838080" y="1825560"/>
            <a:ext cx="601200" cy="43498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8" name="Google Shape;208;p73"/>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9" name="Google Shape;209;p73"/>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10" name="Google Shape;210;p73"/>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11" name="Shape 211"/>
        <p:cNvGrpSpPr/>
        <p:nvPr/>
      </p:nvGrpSpPr>
      <p:grpSpPr>
        <a:xfrm>
          <a:off x="0" y="0"/>
          <a:ext cx="0" cy="0"/>
          <a:chOff x="0" y="0"/>
          <a:chExt cx="0" cy="0"/>
        </a:xfrm>
      </p:grpSpPr>
      <p:sp>
        <p:nvSpPr>
          <p:cNvPr id="212" name="Google Shape;212;p74"/>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3" name="Google Shape;213;p74"/>
          <p:cNvSpPr txBox="1"/>
          <p:nvPr>
            <p:ph idx="1" type="body"/>
          </p:nvPr>
        </p:nvSpPr>
        <p:spPr>
          <a:xfrm>
            <a:off x="838080" y="1825560"/>
            <a:ext cx="60120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4" name="Google Shape;214;p74"/>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5" name="Google Shape;215;p74"/>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16" name="Google Shape;216;p74"/>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17" name="Shape 217"/>
        <p:cNvGrpSpPr/>
        <p:nvPr/>
      </p:nvGrpSpPr>
      <p:grpSpPr>
        <a:xfrm>
          <a:off x="0" y="0"/>
          <a:ext cx="0" cy="0"/>
          <a:chOff x="0" y="0"/>
          <a:chExt cx="0" cy="0"/>
        </a:xfrm>
      </p:grpSpPr>
      <p:sp>
        <p:nvSpPr>
          <p:cNvPr id="218" name="Google Shape;218;p75"/>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9" name="Google Shape;219;p75"/>
          <p:cNvSpPr txBox="1"/>
          <p:nvPr>
            <p:ph idx="1" type="body"/>
          </p:nvPr>
        </p:nvSpPr>
        <p:spPr>
          <a:xfrm>
            <a:off x="83808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0" name="Google Shape;220;p75"/>
          <p:cNvSpPr txBox="1"/>
          <p:nvPr>
            <p:ph idx="2" type="body"/>
          </p:nvPr>
        </p:nvSpPr>
        <p:spPr>
          <a:xfrm>
            <a:off x="114624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21" name="Google Shape;221;p75"/>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2" name="Google Shape;222;p75"/>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3" name="Google Shape;223;p75"/>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25" name="Shape 25"/>
        <p:cNvGrpSpPr/>
        <p:nvPr/>
      </p:nvGrpSpPr>
      <p:grpSpPr>
        <a:xfrm>
          <a:off x="0" y="0"/>
          <a:ext cx="0" cy="0"/>
          <a:chOff x="0" y="0"/>
          <a:chExt cx="0" cy="0"/>
        </a:xfrm>
      </p:grpSpPr>
      <p:sp>
        <p:nvSpPr>
          <p:cNvPr id="26" name="Google Shape;26;p40"/>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40"/>
          <p:cNvSpPr txBox="1"/>
          <p:nvPr>
            <p:ph idx="1" type="body"/>
          </p:nvPr>
        </p:nvSpPr>
        <p:spPr>
          <a:xfrm>
            <a:off x="838080" y="1825560"/>
            <a:ext cx="60120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8" name="Google Shape;28;p40"/>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0"/>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0" name="Google Shape;30;p40"/>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224" name="Shape 224"/>
        <p:cNvGrpSpPr/>
        <p:nvPr/>
      </p:nvGrpSpPr>
      <p:grpSpPr>
        <a:xfrm>
          <a:off x="0" y="0"/>
          <a:ext cx="0" cy="0"/>
          <a:chOff x="0" y="0"/>
          <a:chExt cx="0" cy="0"/>
        </a:xfrm>
      </p:grpSpPr>
      <p:sp>
        <p:nvSpPr>
          <p:cNvPr id="225" name="Google Shape;225;p76"/>
          <p:cNvSpPr txBox="1"/>
          <p:nvPr>
            <p:ph idx="1" type="subTitle"/>
          </p:nvPr>
        </p:nvSpPr>
        <p:spPr>
          <a:xfrm>
            <a:off x="838080" y="365040"/>
            <a:ext cx="10514160" cy="6139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6" name="Google Shape;226;p76"/>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7" name="Google Shape;227;p76"/>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8" name="Google Shape;228;p76"/>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29" name="Shape 229"/>
        <p:cNvGrpSpPr/>
        <p:nvPr/>
      </p:nvGrpSpPr>
      <p:grpSpPr>
        <a:xfrm>
          <a:off x="0" y="0"/>
          <a:ext cx="0" cy="0"/>
          <a:chOff x="0" y="0"/>
          <a:chExt cx="0" cy="0"/>
        </a:xfrm>
      </p:grpSpPr>
      <p:sp>
        <p:nvSpPr>
          <p:cNvPr id="230" name="Google Shape;230;p77"/>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1" name="Google Shape;231;p77"/>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2" name="Google Shape;232;p77"/>
          <p:cNvSpPr txBox="1"/>
          <p:nvPr>
            <p:ph idx="2" type="body"/>
          </p:nvPr>
        </p:nvSpPr>
        <p:spPr>
          <a:xfrm>
            <a:off x="114624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3" name="Google Shape;233;p77"/>
          <p:cNvSpPr txBox="1"/>
          <p:nvPr>
            <p:ph idx="3" type="body"/>
          </p:nvPr>
        </p:nvSpPr>
        <p:spPr>
          <a:xfrm>
            <a:off x="83808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4" name="Google Shape;234;p77"/>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5" name="Google Shape;235;p77"/>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36" name="Google Shape;236;p77"/>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237" name="Shape 237"/>
        <p:cNvGrpSpPr/>
        <p:nvPr/>
      </p:nvGrpSpPr>
      <p:grpSpPr>
        <a:xfrm>
          <a:off x="0" y="0"/>
          <a:ext cx="0" cy="0"/>
          <a:chOff x="0" y="0"/>
          <a:chExt cx="0" cy="0"/>
        </a:xfrm>
      </p:grpSpPr>
      <p:sp>
        <p:nvSpPr>
          <p:cNvPr id="238" name="Google Shape;238;p78"/>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9" name="Google Shape;239;p78"/>
          <p:cNvSpPr txBox="1"/>
          <p:nvPr>
            <p:ph idx="1" type="body"/>
          </p:nvPr>
        </p:nvSpPr>
        <p:spPr>
          <a:xfrm>
            <a:off x="83808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0" name="Google Shape;240;p78"/>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1" name="Google Shape;241;p78"/>
          <p:cNvSpPr txBox="1"/>
          <p:nvPr>
            <p:ph idx="3" type="body"/>
          </p:nvPr>
        </p:nvSpPr>
        <p:spPr>
          <a:xfrm>
            <a:off x="114624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2" name="Google Shape;242;p78"/>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3" name="Google Shape;243;p78"/>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44" name="Google Shape;244;p78"/>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245" name="Shape 245"/>
        <p:cNvGrpSpPr/>
        <p:nvPr/>
      </p:nvGrpSpPr>
      <p:grpSpPr>
        <a:xfrm>
          <a:off x="0" y="0"/>
          <a:ext cx="0" cy="0"/>
          <a:chOff x="0" y="0"/>
          <a:chExt cx="0" cy="0"/>
        </a:xfrm>
      </p:grpSpPr>
      <p:sp>
        <p:nvSpPr>
          <p:cNvPr id="246" name="Google Shape;246;p79"/>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7" name="Google Shape;247;p79"/>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8" name="Google Shape;248;p79"/>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49" name="Google Shape;249;p79"/>
          <p:cNvSpPr txBox="1"/>
          <p:nvPr>
            <p:ph idx="3" type="body"/>
          </p:nvPr>
        </p:nvSpPr>
        <p:spPr>
          <a:xfrm>
            <a:off x="838080" y="409788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0" name="Google Shape;250;p79"/>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1" name="Google Shape;251;p79"/>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52" name="Google Shape;252;p79"/>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253" name="Shape 253"/>
        <p:cNvGrpSpPr/>
        <p:nvPr/>
      </p:nvGrpSpPr>
      <p:grpSpPr>
        <a:xfrm>
          <a:off x="0" y="0"/>
          <a:ext cx="0" cy="0"/>
          <a:chOff x="0" y="0"/>
          <a:chExt cx="0" cy="0"/>
        </a:xfrm>
      </p:grpSpPr>
      <p:sp>
        <p:nvSpPr>
          <p:cNvPr id="254" name="Google Shape;254;p80"/>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5" name="Google Shape;255;p80"/>
          <p:cNvSpPr txBox="1"/>
          <p:nvPr>
            <p:ph idx="1" type="body"/>
          </p:nvPr>
        </p:nvSpPr>
        <p:spPr>
          <a:xfrm>
            <a:off x="838080" y="182556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6" name="Google Shape;256;p80"/>
          <p:cNvSpPr txBox="1"/>
          <p:nvPr>
            <p:ph idx="2" type="body"/>
          </p:nvPr>
        </p:nvSpPr>
        <p:spPr>
          <a:xfrm>
            <a:off x="838080" y="409788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7" name="Google Shape;257;p80"/>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80"/>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59" name="Google Shape;259;p80"/>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260" name="Shape 260"/>
        <p:cNvGrpSpPr/>
        <p:nvPr/>
      </p:nvGrpSpPr>
      <p:grpSpPr>
        <a:xfrm>
          <a:off x="0" y="0"/>
          <a:ext cx="0" cy="0"/>
          <a:chOff x="0" y="0"/>
          <a:chExt cx="0" cy="0"/>
        </a:xfrm>
      </p:grpSpPr>
      <p:sp>
        <p:nvSpPr>
          <p:cNvPr id="261" name="Google Shape;261;p81"/>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2" name="Google Shape;262;p81"/>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3" name="Google Shape;263;p81"/>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4" name="Google Shape;264;p81"/>
          <p:cNvSpPr txBox="1"/>
          <p:nvPr>
            <p:ph idx="3" type="body"/>
          </p:nvPr>
        </p:nvSpPr>
        <p:spPr>
          <a:xfrm>
            <a:off x="83808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5" name="Google Shape;265;p81"/>
          <p:cNvSpPr txBox="1"/>
          <p:nvPr>
            <p:ph idx="4" type="body"/>
          </p:nvPr>
        </p:nvSpPr>
        <p:spPr>
          <a:xfrm>
            <a:off x="114624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66" name="Google Shape;266;p81"/>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7" name="Google Shape;267;p81"/>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68" name="Google Shape;268;p81"/>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269" name="Shape 269"/>
        <p:cNvGrpSpPr/>
        <p:nvPr/>
      </p:nvGrpSpPr>
      <p:grpSpPr>
        <a:xfrm>
          <a:off x="0" y="0"/>
          <a:ext cx="0" cy="0"/>
          <a:chOff x="0" y="0"/>
          <a:chExt cx="0" cy="0"/>
        </a:xfrm>
      </p:grpSpPr>
      <p:sp>
        <p:nvSpPr>
          <p:cNvPr id="270" name="Google Shape;270;p82"/>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1" name="Google Shape;271;p82"/>
          <p:cNvSpPr txBox="1"/>
          <p:nvPr>
            <p:ph idx="1" type="body"/>
          </p:nvPr>
        </p:nvSpPr>
        <p:spPr>
          <a:xfrm>
            <a:off x="8380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2" name="Google Shape;272;p82"/>
          <p:cNvSpPr txBox="1"/>
          <p:nvPr>
            <p:ph idx="2" type="body"/>
          </p:nvPr>
        </p:nvSpPr>
        <p:spPr>
          <a:xfrm>
            <a:off x="10414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3" name="Google Shape;273;p82"/>
          <p:cNvSpPr txBox="1"/>
          <p:nvPr>
            <p:ph idx="3" type="body"/>
          </p:nvPr>
        </p:nvSpPr>
        <p:spPr>
          <a:xfrm>
            <a:off x="1244880" y="182556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4" name="Google Shape;274;p82"/>
          <p:cNvSpPr txBox="1"/>
          <p:nvPr>
            <p:ph idx="4" type="body"/>
          </p:nvPr>
        </p:nvSpPr>
        <p:spPr>
          <a:xfrm>
            <a:off x="8380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5" name="Google Shape;275;p82"/>
          <p:cNvSpPr txBox="1"/>
          <p:nvPr>
            <p:ph idx="5" type="body"/>
          </p:nvPr>
        </p:nvSpPr>
        <p:spPr>
          <a:xfrm>
            <a:off x="10414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6" name="Google Shape;276;p82"/>
          <p:cNvSpPr txBox="1"/>
          <p:nvPr>
            <p:ph idx="6" type="body"/>
          </p:nvPr>
        </p:nvSpPr>
        <p:spPr>
          <a:xfrm>
            <a:off x="1244880" y="4097880"/>
            <a:ext cx="19332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77" name="Google Shape;277;p82"/>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8" name="Google Shape;278;p82"/>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79" name="Google Shape;279;p82"/>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31" name="Shape 31"/>
        <p:cNvGrpSpPr/>
        <p:nvPr/>
      </p:nvGrpSpPr>
      <p:grpSpPr>
        <a:xfrm>
          <a:off x="0" y="0"/>
          <a:ext cx="0" cy="0"/>
          <a:chOff x="0" y="0"/>
          <a:chExt cx="0" cy="0"/>
        </a:xfrm>
      </p:grpSpPr>
      <p:sp>
        <p:nvSpPr>
          <p:cNvPr id="32" name="Google Shape;32;p41"/>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1"/>
          <p:cNvSpPr txBox="1"/>
          <p:nvPr>
            <p:ph idx="1" type="body"/>
          </p:nvPr>
        </p:nvSpPr>
        <p:spPr>
          <a:xfrm>
            <a:off x="83808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41"/>
          <p:cNvSpPr txBox="1"/>
          <p:nvPr>
            <p:ph idx="2" type="body"/>
          </p:nvPr>
        </p:nvSpPr>
        <p:spPr>
          <a:xfrm>
            <a:off x="114624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41"/>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1"/>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7" name="Google Shape;37;p41"/>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42"/>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2"/>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2"/>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p42"/>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43" name="Shape 43"/>
        <p:cNvGrpSpPr/>
        <p:nvPr/>
      </p:nvGrpSpPr>
      <p:grpSpPr>
        <a:xfrm>
          <a:off x="0" y="0"/>
          <a:ext cx="0" cy="0"/>
          <a:chOff x="0" y="0"/>
          <a:chExt cx="0" cy="0"/>
        </a:xfrm>
      </p:grpSpPr>
      <p:sp>
        <p:nvSpPr>
          <p:cNvPr id="44" name="Google Shape;44;p43"/>
          <p:cNvSpPr txBox="1"/>
          <p:nvPr>
            <p:ph idx="1" type="subTitle"/>
          </p:nvPr>
        </p:nvSpPr>
        <p:spPr>
          <a:xfrm>
            <a:off x="838080" y="365040"/>
            <a:ext cx="10514160" cy="6139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3"/>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3"/>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43"/>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48" name="Shape 48"/>
        <p:cNvGrpSpPr/>
        <p:nvPr/>
      </p:nvGrpSpPr>
      <p:grpSpPr>
        <a:xfrm>
          <a:off x="0" y="0"/>
          <a:ext cx="0" cy="0"/>
          <a:chOff x="0" y="0"/>
          <a:chExt cx="0" cy="0"/>
        </a:xfrm>
      </p:grpSpPr>
      <p:sp>
        <p:nvSpPr>
          <p:cNvPr id="49" name="Google Shape;49;p44"/>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44"/>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1" name="Google Shape;51;p44"/>
          <p:cNvSpPr txBox="1"/>
          <p:nvPr>
            <p:ph idx="2" type="body"/>
          </p:nvPr>
        </p:nvSpPr>
        <p:spPr>
          <a:xfrm>
            <a:off x="114624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44"/>
          <p:cNvSpPr txBox="1"/>
          <p:nvPr>
            <p:ph idx="3" type="body"/>
          </p:nvPr>
        </p:nvSpPr>
        <p:spPr>
          <a:xfrm>
            <a:off x="83808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44"/>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4"/>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44"/>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56" name="Shape 56"/>
        <p:cNvGrpSpPr/>
        <p:nvPr/>
      </p:nvGrpSpPr>
      <p:grpSpPr>
        <a:xfrm>
          <a:off x="0" y="0"/>
          <a:ext cx="0" cy="0"/>
          <a:chOff x="0" y="0"/>
          <a:chExt cx="0" cy="0"/>
        </a:xfrm>
      </p:grpSpPr>
      <p:sp>
        <p:nvSpPr>
          <p:cNvPr id="57" name="Google Shape;57;p45"/>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45"/>
          <p:cNvSpPr txBox="1"/>
          <p:nvPr>
            <p:ph idx="1" type="body"/>
          </p:nvPr>
        </p:nvSpPr>
        <p:spPr>
          <a:xfrm>
            <a:off x="838080" y="1825560"/>
            <a:ext cx="293040" cy="43498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45"/>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45"/>
          <p:cNvSpPr txBox="1"/>
          <p:nvPr>
            <p:ph idx="3" type="body"/>
          </p:nvPr>
        </p:nvSpPr>
        <p:spPr>
          <a:xfrm>
            <a:off x="1146240" y="409788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45"/>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45"/>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45"/>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64" name="Shape 64"/>
        <p:cNvGrpSpPr/>
        <p:nvPr/>
      </p:nvGrpSpPr>
      <p:grpSpPr>
        <a:xfrm>
          <a:off x="0" y="0"/>
          <a:ext cx="0" cy="0"/>
          <a:chOff x="0" y="0"/>
          <a:chExt cx="0" cy="0"/>
        </a:xfrm>
      </p:grpSpPr>
      <p:sp>
        <p:nvSpPr>
          <p:cNvPr id="65" name="Google Shape;65;p46"/>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6"/>
          <p:cNvSpPr txBox="1"/>
          <p:nvPr>
            <p:ph idx="1" type="body"/>
          </p:nvPr>
        </p:nvSpPr>
        <p:spPr>
          <a:xfrm>
            <a:off x="83808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7" name="Google Shape;67;p46"/>
          <p:cNvSpPr txBox="1"/>
          <p:nvPr>
            <p:ph idx="2" type="body"/>
          </p:nvPr>
        </p:nvSpPr>
        <p:spPr>
          <a:xfrm>
            <a:off x="1146240" y="1825560"/>
            <a:ext cx="29304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8" name="Google Shape;68;p46"/>
          <p:cNvSpPr txBox="1"/>
          <p:nvPr>
            <p:ph idx="3" type="body"/>
          </p:nvPr>
        </p:nvSpPr>
        <p:spPr>
          <a:xfrm>
            <a:off x="838080" y="4097880"/>
            <a:ext cx="601200" cy="2074680"/>
          </a:xfrm>
          <a:prstGeom prst="rect">
            <a:avLst/>
          </a:prstGeom>
          <a:noFill/>
          <a:ln>
            <a:noFill/>
          </a:ln>
        </p:spPr>
        <p:txBody>
          <a:bodyPr anchorCtr="0" anchor="t" bIns="0" lIns="0" spcFirstLastPara="1" rIns="0" wrap="square" tIns="0">
            <a:norm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9" name="Google Shape;69;p46"/>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algn="ctr">
              <a:lnSpc>
                <a:spcPct val="100000"/>
              </a:lnSpc>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6"/>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1pPr>
            <a:lvl2pPr indent="0" lvl="1"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2pPr>
            <a:lvl3pPr indent="0" lvl="2"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3pPr>
            <a:lvl4pPr indent="0" lvl="3"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4pPr>
            <a:lvl5pPr indent="0" lvl="4"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5pPr>
            <a:lvl6pPr indent="0" lvl="5"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6pPr>
            <a:lvl7pPr indent="0" lvl="6"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7pPr>
            <a:lvl8pPr indent="0" lvl="7"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8pPr>
            <a:lvl9pPr indent="0" lvl="8" marL="0" algn="r">
              <a:lnSpc>
                <a:spcPct val="100000"/>
              </a:lnSpc>
              <a:spcBef>
                <a:spcPts val="0"/>
              </a:spcBef>
              <a:buClr>
                <a:srgbClr val="FFFFFF"/>
              </a:buClr>
              <a:buSzPts val="1200"/>
              <a:buFont typeface="Calibri"/>
              <a:buNone/>
              <a:defRPr b="0" sz="1200"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46"/>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algn="l">
              <a:spcBef>
                <a:spcPts val="0"/>
              </a:spcBef>
              <a:spcAft>
                <a:spcPts val="0"/>
              </a:spcAft>
              <a:buClr>
                <a:srgbClr val="FFFFF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3.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theme" Target="../theme/theme4.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 name="Shape 9"/>
        <p:cNvGrpSpPr/>
        <p:nvPr/>
      </p:nvGrpSpPr>
      <p:grpSpPr>
        <a:xfrm>
          <a:off x="0" y="0"/>
          <a:ext cx="0" cy="0"/>
          <a:chOff x="0" y="0"/>
          <a:chExt cx="0" cy="0"/>
        </a:xfrm>
      </p:grpSpPr>
      <p:sp>
        <p:nvSpPr>
          <p:cNvPr id="10" name="Google Shape;10;p31"/>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marR="0" rtl="0" algn="ct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31"/>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12" name="Google Shape;12;p31"/>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31"/>
          <p:cNvSpPr txBox="1"/>
          <p:nvPr>
            <p:ph type="title"/>
          </p:nvPr>
        </p:nvSpPr>
        <p:spPr>
          <a:xfrm>
            <a:off x="609480" y="273600"/>
            <a:ext cx="10972440" cy="11448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4" name="Google Shape;14;p31"/>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99" name="Shape 99"/>
        <p:cNvGrpSpPr/>
        <p:nvPr/>
      </p:nvGrpSpPr>
      <p:grpSpPr>
        <a:xfrm>
          <a:off x="0" y="0"/>
          <a:ext cx="0" cy="0"/>
          <a:chOff x="0" y="0"/>
          <a:chExt cx="0" cy="0"/>
        </a:xfrm>
      </p:grpSpPr>
      <p:sp>
        <p:nvSpPr>
          <p:cNvPr id="100" name="Google Shape;100;p35"/>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1" name="Google Shape;101;p35"/>
          <p:cNvSpPr txBox="1"/>
          <p:nvPr>
            <p:ph idx="1" type="body"/>
          </p:nvPr>
        </p:nvSpPr>
        <p:spPr>
          <a:xfrm>
            <a:off x="838080" y="1825560"/>
            <a:ext cx="601200" cy="43498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2" name="Google Shape;102;p35"/>
          <p:cNvSpPr txBox="1"/>
          <p:nvPr>
            <p:ph idx="2" type="body"/>
          </p:nvPr>
        </p:nvSpPr>
        <p:spPr>
          <a:xfrm>
            <a:off x="1470240" y="1825560"/>
            <a:ext cx="601200" cy="43498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103" name="Google Shape;103;p35"/>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marR="0" rtl="0" algn="ct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4" name="Google Shape;104;p35"/>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105" name="Google Shape;105;p35"/>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190" name="Shape 190"/>
        <p:cNvGrpSpPr/>
        <p:nvPr/>
      </p:nvGrpSpPr>
      <p:grpSpPr>
        <a:xfrm>
          <a:off x="0" y="0"/>
          <a:ext cx="0" cy="0"/>
          <a:chOff x="0" y="0"/>
          <a:chExt cx="0" cy="0"/>
        </a:xfrm>
      </p:grpSpPr>
      <p:sp>
        <p:nvSpPr>
          <p:cNvPr id="191" name="Google Shape;191;p37"/>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2" name="Google Shape;192;p37"/>
          <p:cNvSpPr txBox="1"/>
          <p:nvPr>
            <p:ph idx="11" type="ftr"/>
          </p:nvPr>
        </p:nvSpPr>
        <p:spPr>
          <a:xfrm>
            <a:off x="4038480" y="6356520"/>
            <a:ext cx="4113360" cy="363600"/>
          </a:xfrm>
          <a:prstGeom prst="rect">
            <a:avLst/>
          </a:prstGeom>
          <a:noFill/>
          <a:ln>
            <a:noFill/>
          </a:ln>
        </p:spPr>
        <p:txBody>
          <a:bodyPr anchorCtr="0" anchor="ctr" bIns="45000" lIns="90000" spcFirstLastPara="1" rIns="90000" wrap="square" tIns="45000">
            <a:noAutofit/>
          </a:bodyPr>
          <a:lstStyle>
            <a:lvl1pPr lvl="0" marR="0" rtl="0" algn="ctr">
              <a:lnSpc>
                <a:spcPct val="100000"/>
              </a:lnSpc>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3" name="Google Shape;193;p37"/>
          <p:cNvSpPr txBox="1"/>
          <p:nvPr>
            <p:ph idx="12" type="sldNum"/>
          </p:nvPr>
        </p:nvSpPr>
        <p:spPr>
          <a:xfrm>
            <a:off x="8610480" y="6356520"/>
            <a:ext cx="2741760" cy="363600"/>
          </a:xfrm>
          <a:prstGeom prst="rect">
            <a:avLst/>
          </a:prstGeom>
          <a:noFill/>
          <a:ln>
            <a:noFill/>
          </a:ln>
        </p:spPr>
        <p:txBody>
          <a:bodyPr anchorCtr="0" anchor="ctr" bIns="45000" lIns="90000" spcFirstLastPara="1" rIns="90000" wrap="square" tIns="45000">
            <a:noAutofit/>
          </a:bodyPr>
          <a:lstStyle>
            <a:lvl1pPr indent="0" lvl="0"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buClr>
                <a:srgbClr val="FFFFFF"/>
              </a:buClr>
              <a:buSzPts val="1200"/>
              <a:buFont typeface="Calibri"/>
              <a:buNone/>
              <a:defRPr b="0" i="0" sz="120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latin typeface="Times New Roman"/>
              <a:ea typeface="Times New Roman"/>
              <a:cs typeface="Times New Roman"/>
              <a:sym typeface="Times New Roman"/>
            </a:endParaRPr>
          </a:p>
        </p:txBody>
      </p:sp>
      <p:sp>
        <p:nvSpPr>
          <p:cNvPr id="194" name="Google Shape;194;p37"/>
          <p:cNvSpPr txBox="1"/>
          <p:nvPr>
            <p:ph idx="10" type="dt"/>
          </p:nvPr>
        </p:nvSpPr>
        <p:spPr>
          <a:xfrm>
            <a:off x="838080" y="6356520"/>
            <a:ext cx="2741760" cy="363600"/>
          </a:xfrm>
          <a:prstGeom prst="rect">
            <a:avLst/>
          </a:prstGeom>
          <a:noFill/>
          <a:ln>
            <a:noFill/>
          </a:ln>
        </p:spPr>
        <p:txBody>
          <a:bodyPr anchorCtr="0" anchor="ctr" bIns="45000" lIns="90000" spcFirstLastPara="1" rIns="90000" wrap="square" tIns="45000">
            <a:noAutofit/>
          </a:bodyPr>
          <a:lstStyle>
            <a:lvl1pPr lvl="0" marR="0" rtl="0" algn="l">
              <a:spcBef>
                <a:spcPts val="0"/>
              </a:spcBef>
              <a:spcAft>
                <a:spcPts val="0"/>
              </a:spcAft>
              <a:buClr>
                <a:srgbClr val="FFFFFF"/>
              </a:buClr>
              <a:buSzPts val="1400"/>
              <a:buFont typeface="Times New Roman"/>
              <a:buNone/>
              <a:defRPr b="0" i="0" sz="1400" u="none" cap="none" strike="noStrike">
                <a:solidFill>
                  <a:srgbClr val="FFFFFF"/>
                </a:solidFill>
                <a:latin typeface="Times New Roman"/>
                <a:ea typeface="Times New Roman"/>
                <a:cs typeface="Times New Roman"/>
                <a:sym typeface="Times New Roman"/>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95" name="Google Shape;195;p37"/>
          <p:cNvSpPr txBox="1"/>
          <p:nvPr>
            <p:ph idx="1" type="body"/>
          </p:nvPr>
        </p:nvSpPr>
        <p:spPr>
          <a:xfrm>
            <a:off x="609480" y="1604520"/>
            <a:ext cx="10972440" cy="3977280"/>
          </a:xfrm>
          <a:prstGeom prst="rect">
            <a:avLst/>
          </a:prstGeom>
          <a:noFill/>
          <a:ln>
            <a:noFill/>
          </a:ln>
        </p:spPr>
        <p:txBody>
          <a:bodyPr anchorCtr="0" anchor="t" bIns="0" lIns="0" spcFirstLastPara="1" rIns="0" wrap="square" tIns="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3.jpg"/><Relationship Id="rId9" Type="http://schemas.openxmlformats.org/officeDocument/2006/relationships/image" Target="../media/image2.png"/><Relationship Id="rId5" Type="http://schemas.openxmlformats.org/officeDocument/2006/relationships/image" Target="../media/image14.jpg"/><Relationship Id="rId6" Type="http://schemas.openxmlformats.org/officeDocument/2006/relationships/image" Target="../media/image26.jpg"/><Relationship Id="rId7" Type="http://schemas.openxmlformats.org/officeDocument/2006/relationships/image" Target="../media/image16.jpg"/><Relationship Id="rId8"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slide" Target="/ppt/slides/slide29.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10.png"/><Relationship Id="rId5"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8.png"/><Relationship Id="rId5"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5.png"/><Relationship Id="rId4" Type="http://schemas.openxmlformats.org/officeDocument/2006/relationships/slide" Target="/ppt/slides/slide32.xml"/><Relationship Id="rId5" Type="http://schemas.openxmlformats.org/officeDocument/2006/relationships/image" Target="../media/image9.png"/><Relationship Id="rId6"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slide" Target="/ppt/slides/slide31.xml"/><Relationship Id="rId4" Type="http://schemas.openxmlformats.org/officeDocument/2006/relationships/image" Target="../media/image9.png"/><Relationship Id="rId5" Type="http://schemas.openxmlformats.org/officeDocument/2006/relationships/image" Target="../media/image31.png"/><Relationship Id="rId6"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9.png"/><Relationship Id="rId4" Type="http://schemas.openxmlformats.org/officeDocument/2006/relationships/image" Target="../media/image28.png"/><Relationship Id="rId5" Type="http://schemas.openxmlformats.org/officeDocument/2006/relationships/image" Target="../media/image3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3.png"/><Relationship Id="rId4" Type="http://schemas.openxmlformats.org/officeDocument/2006/relationships/image" Target="../media/image28.png"/><Relationship Id="rId5"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Relationship Id="rId3" Type="http://schemas.openxmlformats.org/officeDocument/2006/relationships/image" Target="../media/image29.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4.png"/><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84" name="Shape 284"/>
        <p:cNvGrpSpPr/>
        <p:nvPr/>
      </p:nvGrpSpPr>
      <p:grpSpPr>
        <a:xfrm>
          <a:off x="0" y="0"/>
          <a:ext cx="0" cy="0"/>
          <a:chOff x="0" y="0"/>
          <a:chExt cx="0" cy="0"/>
        </a:xfrm>
      </p:grpSpPr>
      <p:pic>
        <p:nvPicPr>
          <p:cNvPr descr="Image result for play &quot;the ruling class&quot;" id="285" name="Google Shape;285;p1"/>
          <p:cNvPicPr preferRelativeResize="0"/>
          <p:nvPr/>
        </p:nvPicPr>
        <p:blipFill rotWithShape="1">
          <a:blip r:embed="rId3">
            <a:alphaModFix amt="50000"/>
          </a:blip>
          <a:srcRect b="15462" l="0" r="2281" t="4984"/>
          <a:stretch/>
        </p:blipFill>
        <p:spPr>
          <a:xfrm>
            <a:off x="7769880" y="-17640"/>
            <a:ext cx="4421160" cy="6856560"/>
          </a:xfrm>
          <a:prstGeom prst="rect">
            <a:avLst/>
          </a:prstGeom>
          <a:noFill/>
          <a:ln>
            <a:noFill/>
          </a:ln>
        </p:spPr>
      </p:pic>
      <p:sp>
        <p:nvSpPr>
          <p:cNvPr id="286" name="Google Shape;286;p1"/>
          <p:cNvSpPr txBox="1"/>
          <p:nvPr>
            <p:ph idx="4294967295" type="title"/>
          </p:nvPr>
        </p:nvSpPr>
        <p:spPr>
          <a:xfrm>
            <a:off x="206640" y="315720"/>
            <a:ext cx="7562160" cy="2310120"/>
          </a:xfrm>
          <a:prstGeom prst="rect">
            <a:avLst/>
          </a:prstGeom>
          <a:noFill/>
          <a:ln>
            <a:noFill/>
          </a:ln>
        </p:spPr>
        <p:txBody>
          <a:bodyPr anchorCtr="0" anchor="b" bIns="0" lIns="0" spcFirstLastPara="1" rIns="0" wrap="square" tIns="0">
            <a:normAutofit fontScale="87000"/>
          </a:bodyPr>
          <a:lstStyle/>
          <a:p>
            <a:pPr indent="0" lvl="0" marL="0" marR="0" rtl="0" algn="l">
              <a:lnSpc>
                <a:spcPct val="90000"/>
              </a:lnSpc>
              <a:spcBef>
                <a:spcPts val="0"/>
              </a:spcBef>
              <a:spcAft>
                <a:spcPts val="0"/>
              </a:spcAft>
              <a:buClr>
                <a:srgbClr val="FFFFFF"/>
              </a:buClr>
              <a:buSzPct val="100000"/>
              <a:buFont typeface="Calibri"/>
              <a:buNone/>
            </a:pPr>
            <a:r>
              <a:rPr b="0" i="0" lang="en-US" sz="4800" u="none" cap="none" strike="noStrike">
                <a:solidFill>
                  <a:srgbClr val="FFFFFF"/>
                </a:solidFill>
                <a:latin typeface="Calibri"/>
                <a:ea typeface="Calibri"/>
                <a:cs typeface="Calibri"/>
                <a:sym typeface="Calibri"/>
              </a:rPr>
              <a:t>Trading social status for genetics in marriage markets: </a:t>
            </a:r>
            <a:br>
              <a:rPr b="0" i="0" lang="en-US" sz="4800" u="none" cap="none" strike="noStrike"/>
            </a:br>
            <a:r>
              <a:rPr b="0" i="0" lang="en-US" sz="4800" u="none" cap="none" strike="noStrike">
                <a:solidFill>
                  <a:srgbClr val="FFFFFF"/>
                </a:solidFill>
                <a:latin typeface="Calibri"/>
                <a:ea typeface="Calibri"/>
                <a:cs typeface="Calibri"/>
                <a:sym typeface="Calibri"/>
              </a:rPr>
              <a:t>Evidence from Great Britain and Norway</a:t>
            </a:r>
            <a:endParaRPr b="0" i="0" sz="4800" u="none" cap="none" strike="noStrike">
              <a:solidFill>
                <a:srgbClr val="FFFFFF"/>
              </a:solidFill>
              <a:latin typeface="Arial"/>
              <a:ea typeface="Arial"/>
              <a:cs typeface="Arial"/>
              <a:sym typeface="Arial"/>
            </a:endParaRPr>
          </a:p>
        </p:txBody>
      </p:sp>
      <p:sp>
        <p:nvSpPr>
          <p:cNvPr id="287" name="Google Shape;287;p1"/>
          <p:cNvSpPr txBox="1"/>
          <p:nvPr>
            <p:ph idx="4294967295" type="subTitle"/>
          </p:nvPr>
        </p:nvSpPr>
        <p:spPr>
          <a:xfrm>
            <a:off x="317520" y="4817160"/>
            <a:ext cx="5545440" cy="1891440"/>
          </a:xfrm>
          <a:prstGeom prst="rect">
            <a:avLst/>
          </a:prstGeom>
          <a:noFill/>
          <a:ln>
            <a:noFill/>
          </a:ln>
        </p:spPr>
        <p:txBody>
          <a:bodyPr anchorCtr="0" anchor="t" bIns="0" lIns="0" spcFirstLastPara="1" rIns="0" wrap="square" tIns="0">
            <a:normAutofit fontScale="55000" lnSpcReduction="20000"/>
          </a:bodyPr>
          <a:lstStyle/>
          <a:p>
            <a:pPr indent="0" lvl="0" marL="0" marR="0" rtl="0" algn="l">
              <a:lnSpc>
                <a:spcPct val="120000"/>
              </a:lnSpc>
              <a:spcBef>
                <a:spcPts val="0"/>
              </a:spcBef>
              <a:spcAft>
                <a:spcPts val="0"/>
              </a:spcAft>
              <a:buClr>
                <a:srgbClr val="FFFFFF"/>
              </a:buClr>
              <a:buSzPct val="100000"/>
              <a:buFont typeface="Calibri"/>
              <a:buNone/>
            </a:pPr>
            <a:r>
              <a:rPr b="0" i="0" lang="en-US" sz="2400" u="none" cap="none" strike="noStrike">
                <a:solidFill>
                  <a:srgbClr val="FFFFFF"/>
                </a:solidFill>
                <a:latin typeface="Calibri"/>
                <a:ea typeface="Calibri"/>
                <a:cs typeface="Calibri"/>
                <a:sym typeface="Calibri"/>
              </a:rPr>
              <a:t>Abdel Abdellaoui </a:t>
            </a:r>
            <a:r>
              <a:rPr b="0" i="1" lang="en-US" sz="2000" u="none" cap="none" strike="noStrike">
                <a:solidFill>
                  <a:srgbClr val="E7E6E6"/>
                </a:solidFill>
                <a:latin typeface="Calibri"/>
                <a:ea typeface="Calibri"/>
                <a:cs typeface="Calibri"/>
                <a:sym typeface="Calibri"/>
              </a:rPr>
              <a:t>Amsterdam UMC</a:t>
            </a:r>
            <a:br>
              <a:rPr b="0" i="0" lang="en-US" sz="2400" u="none" cap="none" strike="noStrike"/>
            </a:br>
            <a:r>
              <a:rPr b="0" i="0" lang="en-US" sz="2400" u="none" cap="none" strike="noStrike">
                <a:solidFill>
                  <a:srgbClr val="FFFFFF"/>
                </a:solidFill>
                <a:latin typeface="Calibri"/>
                <a:ea typeface="Calibri"/>
                <a:cs typeface="Calibri"/>
                <a:sym typeface="Calibri"/>
              </a:rPr>
              <a:t>Oana Borcan </a:t>
            </a:r>
            <a:r>
              <a:rPr b="0" i="1" lang="en-US" sz="2000" u="none" cap="none" strike="noStrike">
                <a:solidFill>
                  <a:srgbClr val="E7E6E6"/>
                </a:solidFill>
                <a:latin typeface="Calibri"/>
                <a:ea typeface="Calibri"/>
                <a:cs typeface="Calibri"/>
                <a:sym typeface="Calibri"/>
              </a:rPr>
              <a:t>University of East Anglia</a:t>
            </a:r>
            <a:br>
              <a:rPr b="0" i="0" lang="en-US" sz="2400" u="none" cap="none" strike="noStrike"/>
            </a:br>
            <a:r>
              <a:rPr b="0" i="0" lang="en-US" sz="2400" u="none" cap="none" strike="noStrike">
                <a:solidFill>
                  <a:srgbClr val="FFFFFF"/>
                </a:solidFill>
                <a:latin typeface="Calibri"/>
                <a:ea typeface="Calibri"/>
                <a:cs typeface="Calibri"/>
                <a:sym typeface="Calibri"/>
              </a:rPr>
              <a:t>Pierre Chiappori </a:t>
            </a:r>
            <a:r>
              <a:rPr b="0" i="1" lang="en-US" sz="2000" u="none" cap="none" strike="noStrike">
                <a:solidFill>
                  <a:srgbClr val="E7E6E6"/>
                </a:solidFill>
                <a:latin typeface="Calibri"/>
                <a:ea typeface="Calibri"/>
                <a:cs typeface="Calibri"/>
                <a:sym typeface="Calibri"/>
              </a:rPr>
              <a:t>Columbia</a:t>
            </a:r>
            <a:br>
              <a:rPr b="0" i="0" lang="en-US" sz="2400" u="none" cap="none" strike="noStrike"/>
            </a:br>
            <a:r>
              <a:rPr b="0" i="0" lang="en-US" sz="2400" u="none" cap="none" strike="noStrike">
                <a:solidFill>
                  <a:srgbClr val="FFFFFF"/>
                </a:solidFill>
                <a:latin typeface="Calibri"/>
                <a:ea typeface="Calibri"/>
                <a:cs typeface="Calibri"/>
                <a:sym typeface="Calibri"/>
              </a:rPr>
              <a:t>David Hugh-Jones </a:t>
            </a:r>
            <a:r>
              <a:rPr b="0" i="1" lang="en-US" sz="2000" u="none" cap="none" strike="noStrike">
                <a:solidFill>
                  <a:srgbClr val="E7E6E6"/>
                </a:solidFill>
                <a:latin typeface="Calibri"/>
                <a:ea typeface="Calibri"/>
                <a:cs typeface="Calibri"/>
                <a:sym typeface="Calibri"/>
              </a:rPr>
              <a:t>Idle Bum</a:t>
            </a:r>
            <a:br>
              <a:rPr b="0" i="0" lang="en-US" sz="2000" u="none" cap="none" strike="noStrike"/>
            </a:br>
            <a:r>
              <a:rPr b="0" i="0" lang="en-US" sz="2400" u="none" cap="none" strike="noStrike">
                <a:solidFill>
                  <a:srgbClr val="E7E6E6"/>
                </a:solidFill>
                <a:latin typeface="Calibri"/>
                <a:ea typeface="Calibri"/>
                <a:cs typeface="Calibri"/>
                <a:sym typeface="Calibri"/>
              </a:rPr>
              <a:t>Fartein Ask Torvik</a:t>
            </a:r>
            <a:r>
              <a:rPr b="0" i="1" lang="en-US" sz="2000" u="none" cap="none" strike="noStrike">
                <a:solidFill>
                  <a:srgbClr val="E7E6E6"/>
                </a:solidFill>
                <a:latin typeface="Calibri"/>
                <a:ea typeface="Calibri"/>
                <a:cs typeface="Calibri"/>
                <a:sym typeface="Calibri"/>
              </a:rPr>
              <a:t> Norwegian Institute of Public Health</a:t>
            </a:r>
            <a:br>
              <a:rPr b="0" i="0" lang="en-US" sz="2000" u="none" cap="none" strike="noStrike"/>
            </a:br>
            <a:r>
              <a:rPr b="0" i="0" lang="en-US" sz="2400" u="none" cap="none" strike="noStrike">
                <a:solidFill>
                  <a:srgbClr val="E7E6E6"/>
                </a:solidFill>
                <a:latin typeface="Calibri"/>
                <a:ea typeface="Calibri"/>
                <a:cs typeface="Calibri"/>
                <a:sym typeface="Calibri"/>
              </a:rPr>
              <a:t>Eivind Ystrøm</a:t>
            </a:r>
            <a:r>
              <a:rPr b="0" i="0" lang="en-US" sz="2000" u="none" cap="none" strike="noStrike">
                <a:solidFill>
                  <a:srgbClr val="E7E6E6"/>
                </a:solidFill>
                <a:latin typeface="Calibri"/>
                <a:ea typeface="Calibri"/>
                <a:cs typeface="Calibri"/>
                <a:sym typeface="Calibri"/>
              </a:rPr>
              <a:t> </a:t>
            </a:r>
            <a:r>
              <a:rPr b="0" i="1" lang="en-US" sz="2000" u="none" cap="none" strike="noStrike">
                <a:solidFill>
                  <a:srgbClr val="E7E6E6"/>
                </a:solidFill>
                <a:latin typeface="Calibri"/>
                <a:ea typeface="Calibri"/>
                <a:cs typeface="Calibri"/>
                <a:sym typeface="Calibri"/>
              </a:rPr>
              <a:t>Norwegian Institute of Public Health</a:t>
            </a:r>
            <a:endParaRPr b="0" i="0" sz="2000" u="none" cap="none" strike="noStrike">
              <a:solidFill>
                <a:srgbClr val="FFFFFF"/>
              </a:solidFill>
              <a:latin typeface="Arial"/>
              <a:ea typeface="Arial"/>
              <a:cs typeface="Arial"/>
              <a:sym typeface="Arial"/>
            </a:endParaRPr>
          </a:p>
          <a:p>
            <a:pPr indent="0" lvl="0" marL="0" marR="0" rtl="0" algn="ctr">
              <a:lnSpc>
                <a:spcPct val="90000"/>
              </a:lnSpc>
              <a:spcBef>
                <a:spcPts val="1001"/>
              </a:spcBef>
              <a:spcAft>
                <a:spcPts val="0"/>
              </a:spcAft>
              <a:buSzPct val="1000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lang="en-US" sz="2400">
                <a:solidFill>
                  <a:srgbClr val="FFFFFF"/>
                </a:solidFill>
                <a:latin typeface="Calibri"/>
                <a:ea typeface="Calibri"/>
                <a:cs typeface="Calibri"/>
                <a:sym typeface="Calibri"/>
              </a:rPr>
              <a:t>Prague</a:t>
            </a:r>
            <a:r>
              <a:rPr b="0" i="0" lang="en-US" sz="2400" u="none" cap="none" strike="noStrike">
                <a:solidFill>
                  <a:srgbClr val="FFFFFF"/>
                </a:solidFill>
                <a:latin typeface="Calibri"/>
                <a:ea typeface="Calibri"/>
                <a:cs typeface="Calibri"/>
                <a:sym typeface="Calibri"/>
              </a:rPr>
              <a:t>, </a:t>
            </a:r>
            <a:r>
              <a:rPr lang="en-US" sz="2400">
                <a:solidFill>
                  <a:srgbClr val="FFFFFF"/>
                </a:solidFill>
                <a:latin typeface="Calibri"/>
                <a:ea typeface="Calibri"/>
                <a:cs typeface="Calibri"/>
                <a:sym typeface="Calibri"/>
              </a:rPr>
              <a:t>October</a:t>
            </a:r>
            <a:r>
              <a:rPr b="0" i="0" lang="en-US" sz="2400" u="none" cap="none" strike="noStrike">
                <a:solidFill>
                  <a:srgbClr val="FFFFFF"/>
                </a:solidFill>
                <a:latin typeface="Calibri"/>
                <a:ea typeface="Calibri"/>
                <a:cs typeface="Calibri"/>
                <a:sym typeface="Calibri"/>
              </a:rPr>
              <a:t> 2023</a:t>
            </a:r>
            <a:endParaRPr b="0" i="0" sz="2400" u="none" cap="none" strike="noStrike">
              <a:solidFill>
                <a:srgbClr val="FFFFFF"/>
              </a:solidFill>
              <a:latin typeface="Arial"/>
              <a:ea typeface="Arial"/>
              <a:cs typeface="Arial"/>
              <a:sym typeface="Arial"/>
            </a:endParaRPr>
          </a:p>
        </p:txBody>
      </p:sp>
      <p:sp>
        <p:nvSpPr>
          <p:cNvPr id="288" name="Google Shape;288;p1"/>
          <p:cNvSpPr/>
          <p:nvPr/>
        </p:nvSpPr>
        <p:spPr>
          <a:xfrm>
            <a:off x="1747080" y="3246120"/>
            <a:ext cx="918360" cy="1225080"/>
          </a:xfrm>
          <a:prstGeom prst="roundRect">
            <a:avLst>
              <a:gd fmla="val 4396" name="adj"/>
            </a:avLst>
          </a:prstGeom>
          <a:blipFill rotWithShape="1">
            <a:blip r:embed="rId4">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89" name="Google Shape;289;p1"/>
          <p:cNvSpPr/>
          <p:nvPr/>
        </p:nvSpPr>
        <p:spPr>
          <a:xfrm>
            <a:off x="365040" y="3240720"/>
            <a:ext cx="1224720" cy="1225080"/>
          </a:xfrm>
          <a:prstGeom prst="roundRect">
            <a:avLst>
              <a:gd fmla="val 2297" name="adj"/>
            </a:avLst>
          </a:prstGeom>
          <a:blipFill rotWithShape="1">
            <a:blip r:embed="rId5">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0" name="Google Shape;290;p1"/>
          <p:cNvSpPr/>
          <p:nvPr/>
        </p:nvSpPr>
        <p:spPr>
          <a:xfrm>
            <a:off x="3868560" y="3235320"/>
            <a:ext cx="1224720" cy="1225080"/>
          </a:xfrm>
          <a:prstGeom prst="roundRect">
            <a:avLst>
              <a:gd fmla="val 2298" name="adj"/>
            </a:avLst>
          </a:prstGeom>
          <a:blipFill rotWithShape="1">
            <a:blip r:embed="rId6">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291" name="Google Shape;291;p1"/>
          <p:cNvSpPr/>
          <p:nvPr/>
        </p:nvSpPr>
        <p:spPr>
          <a:xfrm>
            <a:off x="2822760" y="3229920"/>
            <a:ext cx="888480" cy="1225080"/>
          </a:xfrm>
          <a:prstGeom prst="roundRect">
            <a:avLst>
              <a:gd fmla="val 3170" name="adj"/>
            </a:avLst>
          </a:prstGeom>
          <a:blipFill rotWithShape="1">
            <a:blip r:embed="rId7">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pic>
        <p:nvPicPr>
          <p:cNvPr id="292" name="Google Shape;292;p1"/>
          <p:cNvPicPr preferRelativeResize="0"/>
          <p:nvPr/>
        </p:nvPicPr>
        <p:blipFill rotWithShape="1">
          <a:blip r:embed="rId8">
            <a:alphaModFix/>
          </a:blip>
          <a:srcRect b="0" l="0" r="0" t="0"/>
          <a:stretch/>
        </p:blipFill>
        <p:spPr>
          <a:xfrm>
            <a:off x="5250960" y="3238920"/>
            <a:ext cx="920160" cy="1226160"/>
          </a:xfrm>
          <a:prstGeom prst="rect">
            <a:avLst/>
          </a:prstGeom>
          <a:noFill/>
          <a:ln>
            <a:noFill/>
          </a:ln>
        </p:spPr>
      </p:pic>
      <p:pic>
        <p:nvPicPr>
          <p:cNvPr id="293" name="Google Shape;293;p1"/>
          <p:cNvPicPr preferRelativeResize="0"/>
          <p:nvPr/>
        </p:nvPicPr>
        <p:blipFill rotWithShape="1">
          <a:blip r:embed="rId9">
            <a:alphaModFix/>
          </a:blip>
          <a:srcRect b="0" l="0" r="0" t="0"/>
          <a:stretch/>
        </p:blipFill>
        <p:spPr>
          <a:xfrm>
            <a:off x="6352200" y="3233880"/>
            <a:ext cx="816120" cy="1226160"/>
          </a:xfrm>
          <a:prstGeom prst="rect">
            <a:avLst/>
          </a:prstGeom>
          <a:noFill/>
          <a:ln>
            <a:noFill/>
          </a:ln>
        </p:spPr>
      </p:pic>
      <p:pic>
        <p:nvPicPr>
          <p:cNvPr id="294" name="Google Shape;294;p1"/>
          <p:cNvPicPr preferRelativeResize="0"/>
          <p:nvPr/>
        </p:nvPicPr>
        <p:blipFill rotWithShape="1">
          <a:blip r:embed="rId10">
            <a:alphaModFix/>
          </a:blip>
          <a:srcRect b="0" l="0" r="0" t="0"/>
          <a:stretch/>
        </p:blipFill>
        <p:spPr>
          <a:xfrm>
            <a:off x="5040000" y="5593680"/>
            <a:ext cx="2519280" cy="11149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8"/>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FFFFFF"/>
              </a:buClr>
              <a:buSzPts val="4400"/>
              <a:buFont typeface="Calibri"/>
              <a:buNone/>
            </a:pPr>
            <a:r>
              <a:rPr b="0" lang="en-US" sz="4400" strike="noStrike">
                <a:solidFill>
                  <a:srgbClr val="FFFFFF"/>
                </a:solidFill>
                <a:latin typeface="Calibri"/>
                <a:ea typeface="Calibri"/>
                <a:cs typeface="Calibri"/>
                <a:sym typeface="Calibri"/>
              </a:rPr>
              <a:t>Result</a:t>
            </a:r>
            <a:endParaRPr b="0" sz="4400" strike="noStrike">
              <a:solidFill>
                <a:srgbClr val="FFFFFF"/>
              </a:solidFill>
              <a:latin typeface="Arial"/>
              <a:ea typeface="Arial"/>
              <a:cs typeface="Arial"/>
              <a:sym typeface="Arial"/>
            </a:endParaRPr>
          </a:p>
        </p:txBody>
      </p:sp>
      <p:sp>
        <p:nvSpPr>
          <p:cNvPr id="355" name="Google Shape;355;p8"/>
          <p:cNvSpPr txBox="1"/>
          <p:nvPr>
            <p:ph idx="1" type="body"/>
          </p:nvPr>
        </p:nvSpPr>
        <p:spPr>
          <a:xfrm>
            <a:off x="838080" y="1825560"/>
            <a:ext cx="5461200" cy="4349880"/>
          </a:xfrm>
          <a:prstGeom prst="rect">
            <a:avLst/>
          </a:prstGeom>
          <a:no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If parents’ </a:t>
            </a:r>
            <a:r>
              <a:rPr b="0" i="0" lang="en-US" sz="2800" u="none" cap="none" strike="noStrike">
                <a:solidFill>
                  <a:srgbClr val="FF950E"/>
                </a:solidFill>
                <a:latin typeface="Calibri"/>
                <a:ea typeface="Calibri"/>
                <a:cs typeface="Calibri"/>
                <a:sym typeface="Calibri"/>
              </a:rPr>
              <a:t>x</a:t>
            </a:r>
            <a:r>
              <a:rPr b="0" baseline="-25000" i="0" lang="en-US" sz="2800" u="none" cap="none" strike="noStrike">
                <a:solidFill>
                  <a:srgbClr val="FF950E"/>
                </a:solidFill>
                <a:latin typeface="Calibri"/>
                <a:ea typeface="Calibri"/>
                <a:cs typeface="Calibri"/>
                <a:sym typeface="Calibri"/>
              </a:rPr>
              <a:t>1</a:t>
            </a:r>
            <a:r>
              <a:rPr b="0" i="0" lang="en-US" sz="2800" u="none" cap="none" strike="noStrike">
                <a:solidFill>
                  <a:srgbClr val="FF950E"/>
                </a:solidFill>
                <a:latin typeface="Calibri"/>
                <a:ea typeface="Calibri"/>
                <a:cs typeface="Calibri"/>
                <a:sym typeface="Calibri"/>
              </a:rPr>
              <a:t> </a:t>
            </a:r>
            <a:r>
              <a:rPr b="0" i="0" lang="en-US" sz="2800" u="none" cap="none" strike="noStrike">
                <a:solidFill>
                  <a:srgbClr val="FFFFFF"/>
                </a:solidFill>
                <a:latin typeface="Calibri"/>
                <a:ea typeface="Calibri"/>
                <a:cs typeface="Calibri"/>
                <a:sym typeface="Calibri"/>
              </a:rPr>
              <a:t>and </a:t>
            </a:r>
            <a:r>
              <a:rPr b="0" i="0" lang="en-US" sz="2800" u="none" cap="none" strike="noStrike">
                <a:solidFill>
                  <a:srgbClr val="FF950E"/>
                </a:solidFill>
                <a:latin typeface="Calibri"/>
                <a:ea typeface="Calibri"/>
                <a:cs typeface="Calibri"/>
                <a:sym typeface="Calibri"/>
              </a:rPr>
              <a:t>x</a:t>
            </a:r>
            <a:r>
              <a:rPr b="0" baseline="-25000" i="0" lang="en-US" sz="2800" u="none" cap="none" strike="noStrike">
                <a:solidFill>
                  <a:srgbClr val="FF950E"/>
                </a:solidFill>
                <a:latin typeface="Calibri"/>
                <a:ea typeface="Calibri"/>
                <a:cs typeface="Calibri"/>
                <a:sym typeface="Calibri"/>
              </a:rPr>
              <a:t>2 </a:t>
            </a:r>
            <a:r>
              <a:rPr b="0" i="0" lang="en-US" sz="2800" u="none" cap="none" strike="noStrike">
                <a:solidFill>
                  <a:srgbClr val="FFFFFF"/>
                </a:solidFill>
                <a:latin typeface="Calibri"/>
                <a:ea typeface="Calibri"/>
                <a:cs typeface="Calibri"/>
                <a:sym typeface="Calibri"/>
              </a:rPr>
              <a:t>are independent, children’s </a:t>
            </a:r>
            <a:r>
              <a:rPr b="0" i="0" lang="en-US" sz="2800" u="none" cap="none" strike="noStrike">
                <a:solidFill>
                  <a:srgbClr val="FF950E"/>
                </a:solidFill>
                <a:latin typeface="Calibri"/>
                <a:ea typeface="Calibri"/>
                <a:cs typeface="Calibri"/>
                <a:sym typeface="Calibri"/>
              </a:rPr>
              <a:t>x</a:t>
            </a:r>
            <a:r>
              <a:rPr b="0" baseline="-25000" i="0" lang="en-US" sz="2800" u="none" cap="none" strike="noStrike">
                <a:solidFill>
                  <a:srgbClr val="FF950E"/>
                </a:solidFill>
                <a:latin typeface="Calibri"/>
                <a:ea typeface="Calibri"/>
                <a:cs typeface="Calibri"/>
                <a:sym typeface="Calibri"/>
              </a:rPr>
              <a:t>1</a:t>
            </a:r>
            <a:r>
              <a:rPr b="0" i="0" lang="en-US" sz="2800" u="none" cap="none" strike="noStrike">
                <a:solidFill>
                  <a:srgbClr val="FF950E"/>
                </a:solidFill>
                <a:latin typeface="Calibri"/>
                <a:ea typeface="Calibri"/>
                <a:cs typeface="Calibri"/>
                <a:sym typeface="Calibri"/>
              </a:rPr>
              <a:t>’</a:t>
            </a:r>
            <a:r>
              <a:rPr b="0" i="0" lang="en-US" sz="2800" u="none" cap="none" strike="noStrike">
                <a:solidFill>
                  <a:srgbClr val="FFFFFF"/>
                </a:solidFill>
                <a:latin typeface="Calibri"/>
                <a:ea typeface="Calibri"/>
                <a:cs typeface="Calibri"/>
                <a:sym typeface="Calibri"/>
              </a:rPr>
              <a:t> and </a:t>
            </a:r>
            <a:r>
              <a:rPr b="0" i="0" lang="en-US" sz="2800" u="none" cap="none" strike="noStrike">
                <a:solidFill>
                  <a:srgbClr val="FF950E"/>
                </a:solidFill>
                <a:latin typeface="Calibri"/>
                <a:ea typeface="Calibri"/>
                <a:cs typeface="Calibri"/>
                <a:sym typeface="Calibri"/>
              </a:rPr>
              <a:t>x</a:t>
            </a:r>
            <a:r>
              <a:rPr b="0" baseline="-25000" i="0" lang="en-US" sz="2800" u="none" cap="none" strike="noStrike">
                <a:solidFill>
                  <a:srgbClr val="FF950E"/>
                </a:solidFill>
                <a:latin typeface="Calibri"/>
                <a:ea typeface="Calibri"/>
                <a:cs typeface="Calibri"/>
                <a:sym typeface="Calibri"/>
              </a:rPr>
              <a:t>2</a:t>
            </a:r>
            <a:r>
              <a:rPr b="0" i="0" lang="en-US" sz="2800" u="none" cap="none" strike="noStrike">
                <a:solidFill>
                  <a:srgbClr val="FF950E"/>
                </a:solidFill>
                <a:latin typeface="Calibri"/>
                <a:ea typeface="Calibri"/>
                <a:cs typeface="Calibri"/>
                <a:sym typeface="Calibri"/>
              </a:rPr>
              <a:t>’</a:t>
            </a:r>
            <a:r>
              <a:rPr b="0" i="0" lang="en-US" sz="2800" u="none" cap="none" strike="noStrike">
                <a:solidFill>
                  <a:srgbClr val="FFFFFF"/>
                </a:solidFill>
                <a:latin typeface="Calibri"/>
                <a:ea typeface="Calibri"/>
                <a:cs typeface="Calibri"/>
                <a:sym typeface="Calibri"/>
              </a:rPr>
              <a:t> are positively correlated for </a:t>
            </a:r>
            <a:r>
              <a:rPr b="0" i="0" lang="en-US" sz="2800" u="none" cap="none" strike="noStrike">
                <a:solidFill>
                  <a:srgbClr val="FF950E"/>
                </a:solidFill>
                <a:latin typeface="Calibri"/>
                <a:ea typeface="Calibri"/>
                <a:cs typeface="Calibri"/>
                <a:sym typeface="Calibri"/>
              </a:rPr>
              <a:t>0 &lt; a &lt; 1</a:t>
            </a:r>
            <a:r>
              <a:rPr b="0" i="0" lang="en-US" sz="2800" u="none" cap="none" strike="noStrike">
                <a:solidFill>
                  <a:srgbClr val="FFFFFF"/>
                </a:solidFill>
                <a:latin typeface="Calibri"/>
                <a:ea typeface="Calibri"/>
                <a:cs typeface="Calibri"/>
                <a:sym typeface="Calibri"/>
              </a:rPr>
              <a:t>.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The correlation increases in persistence of SES (</a:t>
            </a:r>
            <a:r>
              <a:rPr b="0" i="0" lang="en-US" sz="2800" u="none" cap="none" strike="noStrike">
                <a:solidFill>
                  <a:srgbClr val="FF950E"/>
                </a:solidFill>
                <a:latin typeface="Calibri"/>
                <a:ea typeface="Calibri"/>
                <a:cs typeface="Calibri"/>
                <a:sym typeface="Calibri"/>
              </a:rPr>
              <a:t>θ</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The same holds for the long-run distribution.</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0563C1"/>
              </a:buClr>
              <a:buSzPts val="2800"/>
              <a:buFont typeface="Calibri"/>
              <a:buNone/>
            </a:pPr>
            <a:r>
              <a:rPr b="0" i="0" lang="en-US" sz="2800" u="sng" cap="none" strike="noStrike">
                <a:solidFill>
                  <a:srgbClr val="0563C1"/>
                </a:solidFill>
                <a:latin typeface="Calibri"/>
                <a:ea typeface="Calibri"/>
                <a:cs typeface="Calibri"/>
                <a:sym typeface="Calibri"/>
                <a:hlinkClick action="ppaction://hlinksldjump" r:id="rId3">
                  <a:extLst>
                    <a:ext uri="{A12FA001-AC4F-418D-AE19-62706E023703}">
                      <ahyp:hlinkClr val="tx"/>
                    </a:ext>
                  </a:extLst>
                </a:hlinkClick>
              </a:rPr>
              <a:t>Extensions</a:t>
            </a:r>
            <a:endParaRPr b="0" i="0" sz="2800" u="none" cap="none" strike="noStrike">
              <a:solidFill>
                <a:srgbClr val="FFFFFF"/>
              </a:solidFill>
              <a:latin typeface="Arial"/>
              <a:ea typeface="Arial"/>
              <a:cs typeface="Arial"/>
              <a:sym typeface="Arial"/>
            </a:endParaRPr>
          </a:p>
        </p:txBody>
      </p:sp>
      <p:sp>
        <p:nvSpPr>
          <p:cNvPr id="356" name="Google Shape;356;p8"/>
          <p:cNvSpPr/>
          <p:nvPr/>
        </p:nvSpPr>
        <p:spPr>
          <a:xfrm>
            <a:off x="6438600" y="923400"/>
            <a:ext cx="4786200" cy="4682880"/>
          </a:xfrm>
          <a:prstGeom prst="roundRect">
            <a:avLst>
              <a:gd fmla="val 2091" name="adj"/>
            </a:avLst>
          </a:prstGeom>
          <a:blipFill rotWithShape="1">
            <a:blip r:embed="rId4">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57" name="Google Shape;357;p8"/>
          <p:cNvSpPr/>
          <p:nvPr/>
        </p:nvSpPr>
        <p:spPr>
          <a:xfrm>
            <a:off x="6019920" y="5888880"/>
            <a:ext cx="5623560" cy="3639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Long-run correlation between </a:t>
            </a:r>
            <a:r>
              <a:rPr b="0" i="0" lang="en-US" sz="1800" u="none" cap="none" strike="noStrike">
                <a:solidFill>
                  <a:srgbClr val="FF950E"/>
                </a:solidFill>
                <a:latin typeface="Calibri"/>
                <a:ea typeface="Calibri"/>
                <a:cs typeface="Calibri"/>
                <a:sym typeface="Calibri"/>
              </a:rPr>
              <a:t>x</a:t>
            </a:r>
            <a:r>
              <a:rPr b="0" baseline="-25000" i="0" lang="en-US" sz="1800" u="none" cap="none" strike="noStrike">
                <a:solidFill>
                  <a:srgbClr val="FF950E"/>
                </a:solidFill>
                <a:latin typeface="Calibri"/>
                <a:ea typeface="Calibri"/>
                <a:cs typeface="Calibri"/>
                <a:sym typeface="Calibri"/>
              </a:rPr>
              <a:t>1</a:t>
            </a:r>
            <a:r>
              <a:rPr b="0" i="0" lang="en-US" sz="1800" u="none" cap="none" strike="noStrike">
                <a:solidFill>
                  <a:srgbClr val="FF950E"/>
                </a:solidFill>
                <a:latin typeface="Calibri"/>
                <a:ea typeface="Calibri"/>
                <a:cs typeface="Calibri"/>
                <a:sym typeface="Calibri"/>
              </a:rPr>
              <a:t> </a:t>
            </a:r>
            <a:r>
              <a:rPr b="0" i="0" lang="en-US" sz="1800" u="none" cap="none" strike="noStrike">
                <a:solidFill>
                  <a:srgbClr val="FFFFFF"/>
                </a:solidFill>
                <a:latin typeface="Calibri"/>
                <a:ea typeface="Calibri"/>
                <a:cs typeface="Calibri"/>
                <a:sym typeface="Calibri"/>
              </a:rPr>
              <a:t>and </a:t>
            </a:r>
            <a:r>
              <a:rPr b="0" i="0" lang="en-US" sz="1800" u="none" cap="none" strike="noStrike">
                <a:solidFill>
                  <a:srgbClr val="FF950E"/>
                </a:solidFill>
                <a:latin typeface="Calibri"/>
                <a:ea typeface="Calibri"/>
                <a:cs typeface="Calibri"/>
                <a:sym typeface="Calibri"/>
              </a:rPr>
              <a:t>x</a:t>
            </a:r>
            <a:r>
              <a:rPr b="0" baseline="-25000" i="0" lang="en-US" sz="1800" u="none" cap="none" strike="noStrike">
                <a:solidFill>
                  <a:srgbClr val="FF950E"/>
                </a:solidFill>
                <a:latin typeface="Calibri"/>
                <a:ea typeface="Calibri"/>
                <a:cs typeface="Calibri"/>
                <a:sym typeface="Calibri"/>
              </a:rPr>
              <a:t>2 </a:t>
            </a:r>
            <a:r>
              <a:rPr b="0" i="0" lang="en-US" sz="1800" u="none" cap="none" strike="noStrike">
                <a:solidFill>
                  <a:srgbClr val="FFFFFF"/>
                </a:solidFill>
                <a:latin typeface="Calibri"/>
                <a:ea typeface="Calibri"/>
                <a:cs typeface="Calibri"/>
                <a:sym typeface="Calibri"/>
              </a:rPr>
              <a:t>, by </a:t>
            </a:r>
            <a:r>
              <a:rPr b="0" i="0" lang="en-US" sz="1800" u="none" cap="none" strike="noStrike">
                <a:solidFill>
                  <a:srgbClr val="FF950E"/>
                </a:solidFill>
                <a:latin typeface="Calibri"/>
                <a:ea typeface="Calibri"/>
                <a:cs typeface="Calibri"/>
                <a:sym typeface="Calibri"/>
              </a:rPr>
              <a:t>a </a:t>
            </a:r>
            <a:r>
              <a:rPr b="0" i="0" lang="en-US" sz="1800" u="none" cap="none" strike="noStrike">
                <a:solidFill>
                  <a:srgbClr val="FFFFFF"/>
                </a:solidFill>
                <a:latin typeface="Calibri"/>
                <a:ea typeface="Calibri"/>
                <a:cs typeface="Calibri"/>
                <a:sym typeface="Calibri"/>
              </a:rPr>
              <a:t>and </a:t>
            </a:r>
            <a:r>
              <a:rPr b="0" i="0" lang="en-US" sz="1800" u="none" cap="none" strike="noStrike">
                <a:solidFill>
                  <a:srgbClr val="FF950E"/>
                </a:solidFill>
                <a:latin typeface="Calibri"/>
                <a:ea typeface="Calibri"/>
                <a:cs typeface="Calibri"/>
                <a:sym typeface="Calibri"/>
              </a:rPr>
              <a:t>θ</a:t>
            </a:r>
            <a:r>
              <a:rPr b="0" i="0" lang="en-US" sz="1800" u="none" cap="none" strike="noStrike">
                <a:solidFill>
                  <a:srgbClr val="FFFFFF"/>
                </a:solidFill>
                <a:latin typeface="Calibri"/>
                <a:ea typeface="Calibri"/>
                <a:cs typeface="Calibri"/>
                <a:sym typeface="Calibri"/>
              </a:rPr>
              <a:t>  </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9"/>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Data</a:t>
            </a:r>
            <a:endParaRPr b="0" i="0" sz="4400" u="none" cap="none" strike="noStrike">
              <a:solidFill>
                <a:srgbClr val="FFFFFF"/>
              </a:solidFill>
              <a:latin typeface="Arial"/>
              <a:ea typeface="Arial"/>
              <a:cs typeface="Arial"/>
              <a:sym typeface="Arial"/>
            </a:endParaRPr>
          </a:p>
        </p:txBody>
      </p:sp>
      <p:sp>
        <p:nvSpPr>
          <p:cNvPr id="363" name="Google Shape;363;p9"/>
          <p:cNvSpPr txBox="1"/>
          <p:nvPr>
            <p:ph idx="4294967295" type="body"/>
          </p:nvPr>
        </p:nvSpPr>
        <p:spPr>
          <a:xfrm>
            <a:off x="838080" y="1690560"/>
            <a:ext cx="10514160" cy="5076720"/>
          </a:xfrm>
          <a:prstGeom prst="rect">
            <a:avLst/>
          </a:prstGeom>
          <a:noFill/>
          <a:ln>
            <a:noFill/>
          </a:ln>
        </p:spPr>
        <p:txBody>
          <a:bodyPr anchorCtr="0" anchor="t" bIns="45000" lIns="90000" spcFirstLastPara="1" rIns="90000" wrap="square" tIns="45000">
            <a:normAutofit/>
          </a:bodyPr>
          <a:lstStyle/>
          <a:p>
            <a:pPr indent="-216000" lvl="0" marL="216000" marR="0" rtl="0" algn="l">
              <a:lnSpc>
                <a:spcPct val="90000"/>
              </a:lnSpc>
              <a:spcBef>
                <a:spcPts val="0"/>
              </a:spcBef>
              <a:spcAft>
                <a:spcPts val="0"/>
              </a:spcAft>
              <a:buClr>
                <a:srgbClr val="FFFFFF"/>
              </a:buClr>
              <a:buSzPts val="1260"/>
              <a:buFont typeface="Noto Sans Symbols"/>
              <a:buChar char="●"/>
            </a:pPr>
            <a:r>
              <a:rPr b="0" i="0" lang="en-US" sz="2800" u="none" cap="none" strike="noStrike">
                <a:solidFill>
                  <a:srgbClr val="FFFFFF"/>
                </a:solidFill>
                <a:latin typeface="Calibri"/>
                <a:ea typeface="Calibri"/>
                <a:cs typeface="Calibri"/>
                <a:sym typeface="Calibri"/>
              </a:rPr>
              <a:t>UK Biobank, a study of about 500,000 individuals born 1935-1970. </a:t>
            </a:r>
            <a:endParaRPr b="0" i="0" sz="2800" u="none" cap="none" strike="noStrike">
              <a:solidFill>
                <a:srgbClr val="FFFFFF"/>
              </a:solidFill>
              <a:latin typeface="Arial"/>
              <a:ea typeface="Arial"/>
              <a:cs typeface="Arial"/>
              <a:sym typeface="Arial"/>
            </a:endParaRPr>
          </a:p>
          <a:p>
            <a:pPr indent="0" lvl="0" marL="36000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UKBB has no explicit information on spouse pairs. We match pairs manually, and check using genetic children of the pairs. This gives 35,682 spouse pairs.</a:t>
            </a:r>
            <a:endParaRPr b="0" i="0" sz="2800" u="none" cap="none" strike="noStrike">
              <a:solidFill>
                <a:srgbClr val="FFFFFF"/>
              </a:solidFill>
              <a:latin typeface="Arial"/>
              <a:ea typeface="Arial"/>
              <a:cs typeface="Arial"/>
              <a:sym typeface="Arial"/>
            </a:endParaRPr>
          </a:p>
          <a:p>
            <a:pPr indent="-216000" lvl="0" marL="216000" marR="0" rtl="0" algn="l">
              <a:lnSpc>
                <a:spcPct val="90000"/>
              </a:lnSpc>
              <a:spcBef>
                <a:spcPts val="1001"/>
              </a:spcBef>
              <a:spcAft>
                <a:spcPts val="0"/>
              </a:spcAft>
              <a:buClr>
                <a:srgbClr val="FFFFFF"/>
              </a:buClr>
              <a:buSzPts val="1260"/>
              <a:buFont typeface="Noto Sans Symbols"/>
              <a:buChar char="●"/>
            </a:pPr>
            <a:r>
              <a:rPr b="0" i="0" lang="en-US" sz="2800" u="none" cap="none" strike="noStrike">
                <a:solidFill>
                  <a:srgbClr val="FFFFFF"/>
                </a:solidFill>
                <a:latin typeface="Calibri"/>
                <a:ea typeface="Calibri"/>
                <a:cs typeface="Calibri"/>
                <a:sym typeface="Calibri"/>
              </a:rPr>
              <a:t>MOBA, a study of about 90,000 mothers and babies born in Norway 1998-2008. About 70,000 fathers are included.</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10"/>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FFFFFF"/>
              </a:buClr>
              <a:buSzPts val="4400"/>
              <a:buFont typeface="Calibri"/>
              <a:buNone/>
            </a:pPr>
            <a:r>
              <a:rPr b="0" lang="en-US" sz="4400" strike="noStrike">
                <a:solidFill>
                  <a:srgbClr val="FFFFFF"/>
                </a:solidFill>
                <a:latin typeface="Calibri"/>
                <a:ea typeface="Calibri"/>
                <a:cs typeface="Calibri"/>
                <a:sym typeface="Calibri"/>
              </a:rPr>
              <a:t>Polygenic Score for Educational Attainment</a:t>
            </a:r>
            <a:endParaRPr b="0" sz="4400" strike="noStrike">
              <a:solidFill>
                <a:srgbClr val="FFFFFF"/>
              </a:solidFill>
              <a:latin typeface="Arial"/>
              <a:ea typeface="Arial"/>
              <a:cs typeface="Arial"/>
              <a:sym typeface="Arial"/>
            </a:endParaRPr>
          </a:p>
        </p:txBody>
      </p:sp>
      <p:sp>
        <p:nvSpPr>
          <p:cNvPr id="369" name="Google Shape;369;p10"/>
          <p:cNvSpPr txBox="1"/>
          <p:nvPr>
            <p:ph idx="1" type="body"/>
          </p:nvPr>
        </p:nvSpPr>
        <p:spPr>
          <a:xfrm>
            <a:off x="838080" y="1825560"/>
            <a:ext cx="5180040" cy="4665960"/>
          </a:xfrm>
          <a:prstGeom prst="rect">
            <a:avLst/>
          </a:prstGeom>
          <a:noFill/>
          <a:ln>
            <a:noFill/>
          </a:ln>
        </p:spPr>
        <p:txBody>
          <a:bodyPr anchorCtr="0" anchor="t" bIns="0" lIns="0" spcFirstLastPara="1" rIns="0" wrap="square" tIns="0">
            <a:normAutofit/>
          </a:bodyPr>
          <a:lstStyle/>
          <a:p>
            <a:pPr indent="0" lvl="0" marL="0" marR="0" rtl="0" algn="l">
              <a:lnSpc>
                <a:spcPct val="9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Our dependent variable is spouse’s </a:t>
            </a:r>
            <a:r>
              <a:rPr b="1" i="0" lang="en-US" sz="2800" u="none" cap="none" strike="noStrike">
                <a:solidFill>
                  <a:srgbClr val="FFFFFF"/>
                </a:solidFill>
                <a:latin typeface="Calibri"/>
                <a:ea typeface="Calibri"/>
                <a:cs typeface="Calibri"/>
                <a:sym typeface="Calibri"/>
              </a:rPr>
              <a:t>Polygenic Score for Educational Attainment</a:t>
            </a:r>
            <a:r>
              <a:rPr b="0" i="0" lang="en-US" sz="2800" u="none" cap="none" strike="noStrike">
                <a:solidFill>
                  <a:srgbClr val="FFFFFF"/>
                </a:solidFill>
                <a:latin typeface="Calibri"/>
                <a:ea typeface="Calibri"/>
                <a:cs typeface="Calibri"/>
                <a:sym typeface="Calibri"/>
              </a:rPr>
              <a:t> (PSEA).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Linear regression of probability of attending university on PSEA: </a:t>
            </a:r>
            <a:br>
              <a:rPr b="0" i="0" lang="en-US" sz="2800" u="none" cap="none" strike="noStrike"/>
            </a:br>
            <a:r>
              <a:rPr b="0" i="0" lang="en-US" sz="2800" u="none" cap="none" strike="noStrike">
                <a:solidFill>
                  <a:srgbClr val="FFFFFF"/>
                </a:solidFill>
                <a:latin typeface="Calibri"/>
                <a:ea typeface="Calibri"/>
                <a:cs typeface="Calibri"/>
                <a:sym typeface="Calibri"/>
              </a:rPr>
              <a:t>1 sd PSEA = 9.2 percentage points.</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Within-siblings regression (causal): </a:t>
            </a:r>
            <a:br>
              <a:rPr b="0" i="0" lang="en-US" sz="2800" u="none" cap="none" strike="noStrike"/>
            </a:br>
            <a:r>
              <a:rPr b="0" i="0" lang="en-US" sz="2800" u="none" cap="none" strike="noStrike">
                <a:solidFill>
                  <a:srgbClr val="FFFFFF"/>
                </a:solidFill>
                <a:latin typeface="Calibri"/>
                <a:ea typeface="Calibri"/>
                <a:cs typeface="Calibri"/>
                <a:sym typeface="Calibri"/>
              </a:rPr>
              <a:t>4.5 percentage points.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 Substantial confounding with family environment, but large causal effects remain.</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p:txBody>
      </p:sp>
      <p:sp>
        <p:nvSpPr>
          <p:cNvPr id="370" name="Google Shape;370;p10"/>
          <p:cNvSpPr/>
          <p:nvPr/>
        </p:nvSpPr>
        <p:spPr>
          <a:xfrm>
            <a:off x="6302880" y="1825560"/>
            <a:ext cx="5181840" cy="3062160"/>
          </a:xfrm>
          <a:prstGeom prst="roundRect">
            <a:avLst>
              <a:gd fmla="val 2091" name="adj"/>
            </a:avLst>
          </a:prstGeom>
          <a:blipFill rotWithShape="1">
            <a:blip r:embed="rId3">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371" name="Google Shape;371;p10"/>
          <p:cNvSpPr/>
          <p:nvPr/>
        </p:nvSpPr>
        <p:spPr>
          <a:xfrm>
            <a:off x="7060680" y="4970880"/>
            <a:ext cx="366552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1" lang="en-US" sz="1800" u="none" cap="none" strike="noStrike">
                <a:solidFill>
                  <a:srgbClr val="FFFFFF"/>
                </a:solidFill>
                <a:latin typeface="Calibri"/>
                <a:ea typeface="Calibri"/>
                <a:cs typeface="Calibri"/>
                <a:sym typeface="Calibri"/>
              </a:rPr>
              <a:t>University attendance by PSEA decile</a:t>
            </a:r>
            <a:endParaRPr b="0" i="0" sz="18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g29121160beb_0_1"/>
          <p:cNvSpPr txBox="1"/>
          <p:nvPr>
            <p:ph type="title"/>
          </p:nvPr>
        </p:nvSpPr>
        <p:spPr>
          <a:xfrm>
            <a:off x="838080" y="365040"/>
            <a:ext cx="10514100" cy="1324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solidFill>
                  <a:schemeClr val="lt1"/>
                </a:solidFill>
                <a:latin typeface="Calibri"/>
                <a:ea typeface="Calibri"/>
                <a:cs typeface="Calibri"/>
                <a:sym typeface="Calibri"/>
              </a:rPr>
              <a:t>Polygenic scores: a primer</a:t>
            </a:r>
            <a:endParaRPr sz="4400">
              <a:solidFill>
                <a:schemeClr val="lt1"/>
              </a:solidFill>
              <a:latin typeface="Calibri"/>
              <a:ea typeface="Calibri"/>
              <a:cs typeface="Calibri"/>
              <a:sym typeface="Calibri"/>
            </a:endParaRPr>
          </a:p>
        </p:txBody>
      </p:sp>
      <p:sp>
        <p:nvSpPr>
          <p:cNvPr id="378" name="Google Shape;378;g29121160beb_0_1"/>
          <p:cNvSpPr txBox="1"/>
          <p:nvPr>
            <p:ph idx="1" type="body"/>
          </p:nvPr>
        </p:nvSpPr>
        <p:spPr>
          <a:xfrm>
            <a:off x="838080" y="1825560"/>
            <a:ext cx="293100" cy="43500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t/>
            </a:r>
            <a:endParaRPr/>
          </a:p>
        </p:txBody>
      </p:sp>
      <p:sp>
        <p:nvSpPr>
          <p:cNvPr id="379" name="Google Shape;379;g29121160beb_0_1"/>
          <p:cNvSpPr txBox="1"/>
          <p:nvPr>
            <p:ph idx="2" type="body"/>
          </p:nvPr>
        </p:nvSpPr>
        <p:spPr>
          <a:xfrm>
            <a:off x="1146526" y="1825550"/>
            <a:ext cx="10205700" cy="4350000"/>
          </a:xfrm>
          <a:prstGeom prst="rect">
            <a:avLst/>
          </a:prstGeom>
        </p:spPr>
        <p:txBody>
          <a:bodyPr anchorCtr="0" anchor="t" bIns="0" lIns="0" spcFirstLastPara="1" rIns="0" wrap="square" tIns="0">
            <a:normAutofit fontScale="62500" lnSpcReduction="20000"/>
          </a:bodyPr>
          <a:lstStyle/>
          <a:p>
            <a:pPr indent="0" lvl="0" marL="0" rtl="0" algn="l">
              <a:lnSpc>
                <a:spcPct val="115000"/>
              </a:lnSpc>
              <a:spcBef>
                <a:spcPts val="0"/>
              </a:spcBef>
              <a:spcAft>
                <a:spcPts val="0"/>
              </a:spcAft>
              <a:buNone/>
            </a:pPr>
            <a:r>
              <a:rPr lang="en-US" sz="4200">
                <a:solidFill>
                  <a:srgbClr val="FFFFFF"/>
                </a:solidFill>
              </a:rPr>
              <a:t>A person’s</a:t>
            </a:r>
            <a:r>
              <a:rPr lang="en-US" sz="4200">
                <a:solidFill>
                  <a:srgbClr val="FFFFFF"/>
                </a:solidFill>
                <a:latin typeface="Calibri"/>
                <a:ea typeface="Calibri"/>
                <a:cs typeface="Calibri"/>
                <a:sym typeface="Calibri"/>
              </a:rPr>
              <a:t> DNA contains about 3 billion base pairs, on 23 chromosomes.</a:t>
            </a:r>
            <a:endParaRPr sz="42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rPr lang="en-US" sz="4200">
                <a:solidFill>
                  <a:srgbClr val="FFFFFF"/>
                </a:solidFill>
                <a:latin typeface="Calibri"/>
                <a:ea typeface="Calibri"/>
                <a:cs typeface="Calibri"/>
                <a:sym typeface="Calibri"/>
              </a:rPr>
              <a:t>Each base pair can be one of four letters (A, C, T or G). About 0.1% of these pairs will be different between any two individuals.</a:t>
            </a:r>
            <a:endParaRPr sz="4200">
              <a:solidFill>
                <a:srgbClr val="FFFFFF"/>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26190"/>
              <a:buFont typeface="Arial"/>
              <a:buNone/>
            </a:pPr>
            <a:r>
              <a:t/>
            </a:r>
            <a:endParaRPr sz="42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rPr lang="en-US" sz="4200">
                <a:solidFill>
                  <a:srgbClr val="FFFFFF"/>
                </a:solidFill>
                <a:latin typeface="Calibri"/>
                <a:ea typeface="Calibri"/>
                <a:cs typeface="Calibri"/>
                <a:sym typeface="Calibri"/>
              </a:rPr>
              <a:t>A </a:t>
            </a:r>
            <a:r>
              <a:rPr lang="en-US" sz="4200">
                <a:solidFill>
                  <a:schemeClr val="accent2"/>
                </a:solidFill>
                <a:latin typeface="Calibri"/>
                <a:ea typeface="Calibri"/>
                <a:cs typeface="Calibri"/>
                <a:sym typeface="Calibri"/>
              </a:rPr>
              <a:t>Single Nucleotide Polymorphism</a:t>
            </a:r>
            <a:r>
              <a:rPr lang="en-US" sz="4200">
                <a:solidFill>
                  <a:srgbClr val="FFFFFF"/>
                </a:solidFill>
                <a:latin typeface="Calibri"/>
                <a:ea typeface="Calibri"/>
                <a:cs typeface="Calibri"/>
                <a:sym typeface="Calibri"/>
              </a:rPr>
              <a:t> (SNP) is a base pair where individuals’ genomes vary by a single “letter”. Individuals have 0, 1 or 2 copies of the rare allele.</a:t>
            </a:r>
            <a:endParaRPr sz="4200">
              <a:solidFill>
                <a:srgbClr val="FFFFFF"/>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26190"/>
              <a:buFont typeface="Arial"/>
              <a:buNone/>
            </a:pPr>
            <a:r>
              <a:t/>
            </a:r>
            <a:endParaRPr sz="4200">
              <a:solidFill>
                <a:srgbClr val="FFFFFF"/>
              </a:solidFill>
              <a:latin typeface="Calibri"/>
              <a:ea typeface="Calibri"/>
              <a:cs typeface="Calibri"/>
              <a:sym typeface="Calibri"/>
            </a:endParaRPr>
          </a:p>
          <a:p>
            <a:pPr indent="0" lvl="0" marL="0" rtl="0" algn="l">
              <a:lnSpc>
                <a:spcPct val="115000"/>
              </a:lnSpc>
              <a:spcBef>
                <a:spcPts val="0"/>
              </a:spcBef>
              <a:spcAft>
                <a:spcPts val="0"/>
              </a:spcAft>
              <a:buClr>
                <a:schemeClr val="dk1"/>
              </a:buClr>
              <a:buSzPct val="26190"/>
              <a:buFont typeface="Arial"/>
              <a:buNone/>
            </a:pPr>
            <a:r>
              <a:rPr lang="en-US" sz="4200">
                <a:solidFill>
                  <a:srgbClr val="FFFFFF"/>
                </a:solidFill>
                <a:latin typeface="Calibri"/>
                <a:ea typeface="Calibri"/>
                <a:cs typeface="Calibri"/>
                <a:sym typeface="Calibri"/>
              </a:rPr>
              <a:t>DNA </a:t>
            </a:r>
            <a:r>
              <a:rPr lang="en-US" sz="4200">
                <a:solidFill>
                  <a:schemeClr val="accent2"/>
                </a:solidFill>
                <a:latin typeface="Calibri"/>
                <a:ea typeface="Calibri"/>
                <a:cs typeface="Calibri"/>
                <a:sym typeface="Calibri"/>
              </a:rPr>
              <a:t>array data</a:t>
            </a:r>
            <a:r>
              <a:rPr lang="en-US" sz="4200">
                <a:solidFill>
                  <a:srgbClr val="FFFFFF"/>
                </a:solidFill>
                <a:latin typeface="Calibri"/>
                <a:ea typeface="Calibri"/>
                <a:cs typeface="Calibri"/>
                <a:sym typeface="Calibri"/>
              </a:rPr>
              <a:t> records many SNPs of an individual’s genome (in UKBB, about 500,000 SNPs).</a:t>
            </a:r>
            <a:endParaRPr sz="4200">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29121160beb_0_9"/>
          <p:cNvSpPr txBox="1"/>
          <p:nvPr>
            <p:ph type="title"/>
          </p:nvPr>
        </p:nvSpPr>
        <p:spPr>
          <a:xfrm>
            <a:off x="838080" y="365040"/>
            <a:ext cx="10514100" cy="1324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solidFill>
                  <a:schemeClr val="lt1"/>
                </a:solidFill>
                <a:latin typeface="Calibri"/>
                <a:ea typeface="Calibri"/>
                <a:cs typeface="Calibri"/>
                <a:sym typeface="Calibri"/>
              </a:rPr>
              <a:t>Polygenic scores: a primer</a:t>
            </a:r>
            <a:endParaRPr sz="4400">
              <a:solidFill>
                <a:schemeClr val="lt1"/>
              </a:solidFill>
              <a:latin typeface="Calibri"/>
              <a:ea typeface="Calibri"/>
              <a:cs typeface="Calibri"/>
              <a:sym typeface="Calibri"/>
            </a:endParaRPr>
          </a:p>
        </p:txBody>
      </p:sp>
      <p:sp>
        <p:nvSpPr>
          <p:cNvPr id="386" name="Google Shape;386;g29121160beb_0_9"/>
          <p:cNvSpPr txBox="1"/>
          <p:nvPr>
            <p:ph idx="1" type="body"/>
          </p:nvPr>
        </p:nvSpPr>
        <p:spPr>
          <a:xfrm>
            <a:off x="838080" y="1825560"/>
            <a:ext cx="293100" cy="4350000"/>
          </a:xfrm>
          <a:prstGeom prst="rect">
            <a:avLst/>
          </a:prstGeom>
        </p:spPr>
        <p:txBody>
          <a:bodyPr anchorCtr="0" anchor="t" bIns="0" lIns="0" spcFirstLastPara="1" rIns="0" wrap="square" tIns="0">
            <a:normAutofit/>
          </a:bodyPr>
          <a:lstStyle/>
          <a:p>
            <a:pPr indent="0" lvl="0" marL="0" rtl="0" algn="l">
              <a:spcBef>
                <a:spcPts val="0"/>
              </a:spcBef>
              <a:spcAft>
                <a:spcPts val="0"/>
              </a:spcAft>
              <a:buNone/>
            </a:pPr>
            <a:r>
              <a:t/>
            </a:r>
            <a:endParaRPr/>
          </a:p>
        </p:txBody>
      </p:sp>
      <p:sp>
        <p:nvSpPr>
          <p:cNvPr id="387" name="Google Shape;387;g29121160beb_0_9"/>
          <p:cNvSpPr txBox="1"/>
          <p:nvPr>
            <p:ph idx="2" type="body"/>
          </p:nvPr>
        </p:nvSpPr>
        <p:spPr>
          <a:xfrm>
            <a:off x="838075" y="1825550"/>
            <a:ext cx="10671300" cy="4734300"/>
          </a:xfrm>
          <a:prstGeom prst="rect">
            <a:avLst/>
          </a:prstGeom>
        </p:spPr>
        <p:txBody>
          <a:bodyPr anchorCtr="0" anchor="t" bIns="0" lIns="0" spcFirstLastPara="1" rIns="0" wrap="square" tIns="0">
            <a:normAutofit fontScale="47500" lnSpcReduction="20000"/>
          </a:bodyPr>
          <a:lstStyle/>
          <a:p>
            <a:pPr indent="0" lvl="0" marL="0" rtl="0" algn="l">
              <a:lnSpc>
                <a:spcPct val="115000"/>
              </a:lnSpc>
              <a:spcBef>
                <a:spcPts val="0"/>
              </a:spcBef>
              <a:spcAft>
                <a:spcPts val="0"/>
              </a:spcAft>
              <a:buNone/>
            </a:pPr>
            <a:r>
              <a:rPr lang="en-US" sz="4500">
                <a:solidFill>
                  <a:srgbClr val="FFFFFF"/>
                </a:solidFill>
                <a:latin typeface="Calibri"/>
                <a:ea typeface="Calibri"/>
                <a:cs typeface="Calibri"/>
                <a:sym typeface="Calibri"/>
              </a:rPr>
              <a:t>Many heritable traits are highly </a:t>
            </a:r>
            <a:r>
              <a:rPr lang="en-US" sz="4500">
                <a:solidFill>
                  <a:schemeClr val="accent2"/>
                </a:solidFill>
                <a:latin typeface="Calibri"/>
                <a:ea typeface="Calibri"/>
                <a:cs typeface="Calibri"/>
                <a:sym typeface="Calibri"/>
              </a:rPr>
              <a:t>polygenic</a:t>
            </a:r>
            <a:r>
              <a:rPr lang="en-US" sz="4500">
                <a:solidFill>
                  <a:srgbClr val="FFFFFF"/>
                </a:solidFill>
                <a:latin typeface="Calibri"/>
                <a:ea typeface="Calibri"/>
                <a:cs typeface="Calibri"/>
                <a:sym typeface="Calibri"/>
              </a:rPr>
              <a:t>: the sum of small effects from many loci on the genome.</a:t>
            </a:r>
            <a:endParaRPr sz="45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t/>
            </a:r>
            <a:endParaRPr sz="45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rPr lang="en-US" sz="4500">
                <a:solidFill>
                  <a:srgbClr val="FFFFFF"/>
                </a:solidFill>
                <a:latin typeface="Calibri"/>
                <a:ea typeface="Calibri"/>
                <a:cs typeface="Calibri"/>
                <a:sym typeface="Calibri"/>
              </a:rPr>
              <a:t>A </a:t>
            </a:r>
            <a:r>
              <a:rPr lang="en-US" sz="4500">
                <a:solidFill>
                  <a:schemeClr val="accent2"/>
                </a:solidFill>
                <a:latin typeface="Calibri"/>
                <a:ea typeface="Calibri"/>
                <a:cs typeface="Calibri"/>
                <a:sym typeface="Calibri"/>
              </a:rPr>
              <a:t>polygenic score</a:t>
            </a:r>
            <a:r>
              <a:rPr lang="en-US" sz="4500">
                <a:solidFill>
                  <a:srgbClr val="FFFFFF"/>
                </a:solidFill>
                <a:latin typeface="Calibri"/>
                <a:ea typeface="Calibri"/>
                <a:cs typeface="Calibri"/>
                <a:sym typeface="Calibri"/>
              </a:rPr>
              <a:t> (PGS) is estimated using many SNPs. Bivariate correlations are estimated for each SNP in the discovery sample:</a:t>
            </a:r>
            <a:endParaRPr sz="45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t/>
            </a:r>
            <a:endParaRPr sz="4500">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i="1" lang="en-US" sz="4500">
                <a:solidFill>
                  <a:schemeClr val="accent2"/>
                </a:solidFill>
                <a:latin typeface="Calibri"/>
                <a:ea typeface="Calibri"/>
                <a:cs typeface="Calibri"/>
                <a:sym typeface="Calibri"/>
              </a:rPr>
              <a:t>Trait</a:t>
            </a:r>
            <a:r>
              <a:rPr baseline="-25000" i="1" lang="en-US" sz="4500">
                <a:solidFill>
                  <a:schemeClr val="accent2"/>
                </a:solidFill>
                <a:latin typeface="Calibri"/>
                <a:ea typeface="Calibri"/>
                <a:cs typeface="Calibri"/>
                <a:sym typeface="Calibri"/>
              </a:rPr>
              <a:t>i</a:t>
            </a:r>
            <a:r>
              <a:rPr i="1" lang="en-US" sz="4500">
                <a:solidFill>
                  <a:schemeClr val="accent2"/>
                </a:solidFill>
                <a:latin typeface="Calibri"/>
                <a:ea typeface="Calibri"/>
                <a:cs typeface="Calibri"/>
                <a:sym typeface="Calibri"/>
              </a:rPr>
              <a:t> = β</a:t>
            </a:r>
            <a:r>
              <a:rPr baseline="-25000" i="1" lang="en-US" sz="4500">
                <a:solidFill>
                  <a:schemeClr val="accent2"/>
                </a:solidFill>
                <a:latin typeface="Calibri"/>
                <a:ea typeface="Calibri"/>
                <a:cs typeface="Calibri"/>
                <a:sym typeface="Calibri"/>
              </a:rPr>
              <a:t>j</a:t>
            </a:r>
            <a:r>
              <a:rPr i="1" lang="en-US" sz="4500">
                <a:solidFill>
                  <a:schemeClr val="accent2"/>
                </a:solidFill>
                <a:latin typeface="Calibri"/>
                <a:ea typeface="Calibri"/>
                <a:cs typeface="Calibri"/>
                <a:sym typeface="Calibri"/>
              </a:rPr>
              <a:t> SNP</a:t>
            </a:r>
            <a:r>
              <a:rPr baseline="-25000" i="1" lang="en-US" sz="4500">
                <a:solidFill>
                  <a:schemeClr val="accent2"/>
                </a:solidFill>
                <a:latin typeface="Calibri"/>
                <a:ea typeface="Calibri"/>
                <a:cs typeface="Calibri"/>
                <a:sym typeface="Calibri"/>
              </a:rPr>
              <a:t>ij</a:t>
            </a:r>
            <a:r>
              <a:rPr i="1" lang="en-US" sz="4500">
                <a:solidFill>
                  <a:schemeClr val="accent2"/>
                </a:solidFill>
                <a:latin typeface="Calibri"/>
                <a:ea typeface="Calibri"/>
                <a:cs typeface="Calibri"/>
                <a:sym typeface="Calibri"/>
              </a:rPr>
              <a:t> + ε</a:t>
            </a:r>
            <a:r>
              <a:rPr baseline="-25000" i="1" lang="en-US" sz="4500">
                <a:solidFill>
                  <a:schemeClr val="accent2"/>
                </a:solidFill>
                <a:latin typeface="Calibri"/>
                <a:ea typeface="Calibri"/>
                <a:cs typeface="Calibri"/>
                <a:sym typeface="Calibri"/>
              </a:rPr>
              <a:t>i</a:t>
            </a:r>
            <a:endParaRPr baseline="-25000" i="1" sz="4500">
              <a:solidFill>
                <a:schemeClr val="accent2"/>
              </a:solidFill>
              <a:latin typeface="Calibri"/>
              <a:ea typeface="Calibri"/>
              <a:cs typeface="Calibri"/>
              <a:sym typeface="Calibri"/>
            </a:endParaRPr>
          </a:p>
          <a:p>
            <a:pPr indent="0" lvl="0" marL="0" rtl="0" algn="l">
              <a:lnSpc>
                <a:spcPct val="115000"/>
              </a:lnSpc>
              <a:spcBef>
                <a:spcPts val="0"/>
              </a:spcBef>
              <a:spcAft>
                <a:spcPts val="0"/>
              </a:spcAft>
              <a:buNone/>
            </a:pPr>
            <a:r>
              <a:t/>
            </a:r>
            <a:endParaRPr sz="45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rPr lang="en-US" sz="4500">
                <a:solidFill>
                  <a:srgbClr val="FFFFFF"/>
                </a:solidFill>
                <a:latin typeface="Calibri"/>
                <a:ea typeface="Calibri"/>
                <a:cs typeface="Calibri"/>
                <a:sym typeface="Calibri"/>
              </a:rPr>
              <a:t>Individual </a:t>
            </a:r>
            <a:r>
              <a:rPr i="1" lang="en-US" sz="4500">
                <a:solidFill>
                  <a:schemeClr val="accent2"/>
                </a:solidFill>
                <a:latin typeface="Calibri"/>
                <a:ea typeface="Calibri"/>
                <a:cs typeface="Calibri"/>
                <a:sym typeface="Calibri"/>
              </a:rPr>
              <a:t>i</a:t>
            </a:r>
            <a:r>
              <a:rPr lang="en-US" sz="4500">
                <a:solidFill>
                  <a:srgbClr val="FFFFFF"/>
                </a:solidFill>
                <a:latin typeface="Calibri"/>
                <a:ea typeface="Calibri"/>
                <a:cs typeface="Calibri"/>
                <a:sym typeface="Calibri"/>
              </a:rPr>
              <a:t>’s score is then</a:t>
            </a:r>
            <a:endParaRPr sz="45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t/>
            </a:r>
            <a:endParaRPr sz="4500">
              <a:solidFill>
                <a:srgbClr val="FFFFFF"/>
              </a:solidFill>
              <a:latin typeface="Calibri"/>
              <a:ea typeface="Calibri"/>
              <a:cs typeface="Calibri"/>
              <a:sym typeface="Calibri"/>
            </a:endParaRPr>
          </a:p>
          <a:p>
            <a:pPr indent="0" lvl="0" marL="0" rtl="0" algn="ctr">
              <a:lnSpc>
                <a:spcPct val="115000"/>
              </a:lnSpc>
              <a:spcBef>
                <a:spcPts val="0"/>
              </a:spcBef>
              <a:spcAft>
                <a:spcPts val="0"/>
              </a:spcAft>
              <a:buNone/>
            </a:pPr>
            <a:r>
              <a:rPr i="1" lang="en-US" sz="4500">
                <a:solidFill>
                  <a:schemeClr val="accent2"/>
                </a:solidFill>
                <a:latin typeface="Calibri"/>
                <a:ea typeface="Calibri"/>
                <a:cs typeface="Calibri"/>
                <a:sym typeface="Calibri"/>
              </a:rPr>
              <a:t>PGS</a:t>
            </a:r>
            <a:r>
              <a:rPr baseline="-25000" i="1" lang="en-US" sz="4500">
                <a:solidFill>
                  <a:schemeClr val="accent2"/>
                </a:solidFill>
                <a:latin typeface="Calibri"/>
                <a:ea typeface="Calibri"/>
                <a:cs typeface="Calibri"/>
                <a:sym typeface="Calibri"/>
              </a:rPr>
              <a:t>i</a:t>
            </a:r>
            <a:r>
              <a:rPr lang="en-US" sz="4500">
                <a:solidFill>
                  <a:schemeClr val="accent2"/>
                </a:solidFill>
                <a:latin typeface="Calibri"/>
                <a:ea typeface="Calibri"/>
                <a:cs typeface="Calibri"/>
                <a:sym typeface="Calibri"/>
              </a:rPr>
              <a:t> = </a:t>
            </a:r>
            <a:r>
              <a:rPr i="1" lang="en-US" sz="4500">
                <a:solidFill>
                  <a:schemeClr val="accent2"/>
                </a:solidFill>
                <a:latin typeface="Calibri"/>
                <a:ea typeface="Calibri"/>
                <a:cs typeface="Calibri"/>
                <a:sym typeface="Calibri"/>
              </a:rPr>
              <a:t>β</a:t>
            </a:r>
            <a:r>
              <a:rPr baseline="-25000" i="1" lang="en-US" sz="4500">
                <a:solidFill>
                  <a:schemeClr val="accent2"/>
                </a:solidFill>
                <a:latin typeface="Calibri"/>
                <a:ea typeface="Calibri"/>
                <a:cs typeface="Calibri"/>
                <a:sym typeface="Calibri"/>
              </a:rPr>
              <a:t>1</a:t>
            </a:r>
            <a:r>
              <a:rPr i="1" lang="en-US" sz="4500">
                <a:solidFill>
                  <a:schemeClr val="accent2"/>
                </a:solidFill>
                <a:latin typeface="Calibri"/>
                <a:ea typeface="Calibri"/>
                <a:cs typeface="Calibri"/>
                <a:sym typeface="Calibri"/>
              </a:rPr>
              <a:t> SNP</a:t>
            </a:r>
            <a:r>
              <a:rPr baseline="-25000" i="1" lang="en-US" sz="4500">
                <a:solidFill>
                  <a:schemeClr val="accent2"/>
                </a:solidFill>
                <a:latin typeface="Calibri"/>
                <a:ea typeface="Calibri"/>
                <a:cs typeface="Calibri"/>
                <a:sym typeface="Calibri"/>
              </a:rPr>
              <a:t>i1</a:t>
            </a:r>
            <a:r>
              <a:rPr i="1" lang="en-US" sz="4500">
                <a:solidFill>
                  <a:schemeClr val="accent2"/>
                </a:solidFill>
                <a:latin typeface="Calibri"/>
                <a:ea typeface="Calibri"/>
                <a:cs typeface="Calibri"/>
                <a:sym typeface="Calibri"/>
              </a:rPr>
              <a:t> + β</a:t>
            </a:r>
            <a:r>
              <a:rPr baseline="-25000" i="1" lang="en-US" sz="4500">
                <a:solidFill>
                  <a:schemeClr val="accent2"/>
                </a:solidFill>
                <a:latin typeface="Calibri"/>
                <a:ea typeface="Calibri"/>
                <a:cs typeface="Calibri"/>
                <a:sym typeface="Calibri"/>
              </a:rPr>
              <a:t>2</a:t>
            </a:r>
            <a:r>
              <a:rPr i="1" lang="en-US" sz="4500">
                <a:solidFill>
                  <a:schemeClr val="accent2"/>
                </a:solidFill>
                <a:latin typeface="Calibri"/>
                <a:ea typeface="Calibri"/>
                <a:cs typeface="Calibri"/>
                <a:sym typeface="Calibri"/>
              </a:rPr>
              <a:t> SNP</a:t>
            </a:r>
            <a:r>
              <a:rPr baseline="-25000" i="1" lang="en-US" sz="4500">
                <a:solidFill>
                  <a:schemeClr val="accent2"/>
                </a:solidFill>
                <a:latin typeface="Calibri"/>
                <a:ea typeface="Calibri"/>
                <a:cs typeface="Calibri"/>
                <a:sym typeface="Calibri"/>
              </a:rPr>
              <a:t>i2</a:t>
            </a:r>
            <a:r>
              <a:rPr i="1" lang="en-US" sz="4500">
                <a:solidFill>
                  <a:schemeClr val="accent2"/>
                </a:solidFill>
                <a:latin typeface="Calibri"/>
                <a:ea typeface="Calibri"/>
                <a:cs typeface="Calibri"/>
                <a:sym typeface="Calibri"/>
              </a:rPr>
              <a:t>  + … + β</a:t>
            </a:r>
            <a:r>
              <a:rPr baseline="-25000" i="1" lang="en-US" sz="4500">
                <a:solidFill>
                  <a:schemeClr val="accent2"/>
                </a:solidFill>
                <a:latin typeface="Calibri"/>
                <a:ea typeface="Calibri"/>
                <a:cs typeface="Calibri"/>
                <a:sym typeface="Calibri"/>
              </a:rPr>
              <a:t>1000000</a:t>
            </a:r>
            <a:r>
              <a:rPr i="1" lang="en-US" sz="4500">
                <a:solidFill>
                  <a:schemeClr val="accent2"/>
                </a:solidFill>
                <a:latin typeface="Calibri"/>
                <a:ea typeface="Calibri"/>
                <a:cs typeface="Calibri"/>
                <a:sym typeface="Calibri"/>
              </a:rPr>
              <a:t> SNP</a:t>
            </a:r>
            <a:r>
              <a:rPr baseline="-25000" i="1" lang="en-US" sz="4500">
                <a:solidFill>
                  <a:schemeClr val="accent2"/>
                </a:solidFill>
                <a:latin typeface="Calibri"/>
                <a:ea typeface="Calibri"/>
                <a:cs typeface="Calibri"/>
                <a:sym typeface="Calibri"/>
              </a:rPr>
              <a:t>i,1000000</a:t>
            </a:r>
            <a:r>
              <a:rPr i="1" lang="en-US" sz="4500">
                <a:solidFill>
                  <a:schemeClr val="accent2"/>
                </a:solidFill>
                <a:latin typeface="Calibri"/>
                <a:ea typeface="Calibri"/>
                <a:cs typeface="Calibri"/>
                <a:sym typeface="Calibri"/>
              </a:rPr>
              <a:t> </a:t>
            </a:r>
            <a:endParaRPr sz="4500">
              <a:solidFill>
                <a:schemeClr val="accent2"/>
              </a:solidFill>
              <a:latin typeface="Calibri"/>
              <a:ea typeface="Calibri"/>
              <a:cs typeface="Calibri"/>
              <a:sym typeface="Calibri"/>
            </a:endParaRPr>
          </a:p>
          <a:p>
            <a:pPr indent="0" lvl="0" marL="0" rtl="0" algn="l">
              <a:lnSpc>
                <a:spcPct val="115000"/>
              </a:lnSpc>
              <a:spcBef>
                <a:spcPts val="0"/>
              </a:spcBef>
              <a:spcAft>
                <a:spcPts val="0"/>
              </a:spcAft>
              <a:buNone/>
            </a:pPr>
            <a:r>
              <a:t/>
            </a:r>
            <a:endParaRPr sz="45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rPr lang="en-US" sz="4500">
                <a:solidFill>
                  <a:srgbClr val="FFFFFF"/>
                </a:solidFill>
                <a:latin typeface="Calibri"/>
                <a:ea typeface="Calibri"/>
                <a:cs typeface="Calibri"/>
                <a:sym typeface="Calibri"/>
              </a:rPr>
              <a:t>Intuition: a PGS is like the </a:t>
            </a:r>
            <a:r>
              <a:rPr lang="en-US" sz="4500">
                <a:solidFill>
                  <a:schemeClr val="accent2"/>
                </a:solidFill>
                <a:latin typeface="Calibri"/>
                <a:ea typeface="Calibri"/>
                <a:cs typeface="Calibri"/>
                <a:sym typeface="Calibri"/>
              </a:rPr>
              <a:t>ŷ</a:t>
            </a:r>
            <a:r>
              <a:rPr lang="en-US" sz="4500">
                <a:solidFill>
                  <a:srgbClr val="FFFFFF"/>
                </a:solidFill>
                <a:latin typeface="Calibri"/>
                <a:ea typeface="Calibri"/>
                <a:cs typeface="Calibri"/>
                <a:sym typeface="Calibri"/>
              </a:rPr>
              <a:t> from a multiple regression, but with “naïve” estimates of the </a:t>
            </a:r>
            <a:r>
              <a:rPr lang="en-US" sz="4500">
                <a:solidFill>
                  <a:schemeClr val="accent2"/>
                </a:solidFill>
                <a:latin typeface="Calibri"/>
                <a:ea typeface="Calibri"/>
                <a:cs typeface="Calibri"/>
                <a:sym typeface="Calibri"/>
              </a:rPr>
              <a:t>β</a:t>
            </a:r>
            <a:r>
              <a:rPr lang="en-US" sz="4500">
                <a:solidFill>
                  <a:srgbClr val="FFFFFF"/>
                </a:solidFill>
                <a:latin typeface="Calibri"/>
                <a:ea typeface="Calibri"/>
                <a:cs typeface="Calibri"/>
                <a:sym typeface="Calibri"/>
              </a:rPr>
              <a:t>. </a:t>
            </a:r>
            <a:endParaRPr sz="4500">
              <a:solidFill>
                <a:srgbClr val="FFFFFF"/>
              </a:solidFill>
              <a:latin typeface="Calibri"/>
              <a:ea typeface="Calibri"/>
              <a:cs typeface="Calibri"/>
              <a:sym typeface="Calibri"/>
            </a:endParaRPr>
          </a:p>
          <a:p>
            <a:pPr indent="0" lvl="0" marL="0" rtl="0" algn="l">
              <a:lnSpc>
                <a:spcPct val="115000"/>
              </a:lnSpc>
              <a:spcBef>
                <a:spcPts val="0"/>
              </a:spcBef>
              <a:spcAft>
                <a:spcPts val="0"/>
              </a:spcAft>
              <a:buNone/>
            </a:pPr>
            <a:r>
              <a:rPr lang="en-US" sz="4500">
                <a:solidFill>
                  <a:srgbClr val="FFFFFF"/>
                </a:solidFill>
                <a:latin typeface="Calibri"/>
                <a:ea typeface="Calibri"/>
                <a:cs typeface="Calibri"/>
                <a:sym typeface="Calibri"/>
              </a:rPr>
              <a:t>Predictive power is tested in a new sample.</a:t>
            </a:r>
            <a:endParaRPr sz="4500">
              <a:solidFill>
                <a:srgbClr val="FFFFFF"/>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12"/>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ctr">
              <a:spcBef>
                <a:spcPts val="0"/>
              </a:spcBef>
              <a:spcAft>
                <a:spcPts val="0"/>
              </a:spcAft>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393" name="Google Shape;393;p12"/>
          <p:cNvSpPr txBox="1"/>
          <p:nvPr>
            <p:ph idx="4294967295" type="body"/>
          </p:nvPr>
        </p:nvSpPr>
        <p:spPr>
          <a:xfrm>
            <a:off x="105120" y="1440000"/>
            <a:ext cx="10514160" cy="43498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SzPts val="1800"/>
              <a:buFont typeface="Arial"/>
              <a:buNone/>
            </a:pPr>
            <a:r>
              <a:t/>
            </a:r>
            <a:endParaRPr b="0" i="0" sz="1800" u="none" cap="none" strike="noStrike">
              <a:solidFill>
                <a:srgbClr val="FFFFFF"/>
              </a:solidFill>
              <a:latin typeface="Arial"/>
              <a:ea typeface="Arial"/>
              <a:cs typeface="Arial"/>
              <a:sym typeface="Arial"/>
            </a:endParaRPr>
          </a:p>
        </p:txBody>
      </p:sp>
      <p:pic>
        <p:nvPicPr>
          <p:cNvPr id="394" name="Google Shape;394;p12"/>
          <p:cNvPicPr preferRelativeResize="0"/>
          <p:nvPr/>
        </p:nvPicPr>
        <p:blipFill rotWithShape="1">
          <a:blip r:embed="rId3">
            <a:alphaModFix/>
          </a:blip>
          <a:srcRect b="0" l="0" r="0" t="0"/>
          <a:stretch/>
        </p:blipFill>
        <p:spPr>
          <a:xfrm>
            <a:off x="2340000" y="90720"/>
            <a:ext cx="7199280" cy="6675120"/>
          </a:xfrm>
          <a:prstGeom prst="rect">
            <a:avLst/>
          </a:prstGeom>
          <a:noFill/>
          <a:ln>
            <a:noFill/>
          </a:ln>
        </p:spPr>
      </p:pic>
      <p:pic>
        <p:nvPicPr>
          <p:cNvPr id="395" name="Google Shape;395;p12"/>
          <p:cNvPicPr preferRelativeResize="0"/>
          <p:nvPr/>
        </p:nvPicPr>
        <p:blipFill rotWithShape="1">
          <a:blip r:embed="rId4">
            <a:alphaModFix/>
          </a:blip>
          <a:srcRect b="0" l="0" r="0" t="0"/>
          <a:stretch/>
        </p:blipFill>
        <p:spPr>
          <a:xfrm>
            <a:off x="20160" y="180000"/>
            <a:ext cx="1599120" cy="10173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13"/>
          <p:cNvSpPr txBox="1"/>
          <p:nvPr>
            <p:ph idx="4294967295" type="body"/>
          </p:nvPr>
        </p:nvSpPr>
        <p:spPr>
          <a:xfrm>
            <a:off x="838080" y="642600"/>
            <a:ext cx="10514160" cy="5532840"/>
          </a:xfrm>
          <a:prstGeom prst="rect">
            <a:avLst/>
          </a:prstGeom>
          <a:noFill/>
          <a:ln>
            <a:noFill/>
          </a:ln>
        </p:spPr>
        <p:txBody>
          <a:bodyPr anchorCtr="0" anchor="t" bIns="45000" lIns="90000" spcFirstLastPara="1" rIns="90000" wrap="square" tIns="45000">
            <a:normAutofit fontScale="77500" lnSpcReduction="20000"/>
          </a:bodyPr>
          <a:lstStyle/>
          <a:p>
            <a:pPr indent="0" lvl="0" marL="0" marR="0" rtl="0" algn="l">
              <a:lnSpc>
                <a:spcPct val="90000"/>
              </a:lnSpc>
              <a:spcBef>
                <a:spcPts val="0"/>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These results could be confounded by the focal individual’s own genetics.</a:t>
            </a:r>
            <a:endParaRPr b="0" i="0" sz="2800" u="none" cap="none" strike="noStrike">
              <a:solidFill>
                <a:srgbClr val="FFFFFF"/>
              </a:solidFill>
              <a:latin typeface="Arial"/>
              <a:ea typeface="Arial"/>
              <a:cs typeface="Arial"/>
              <a:sym typeface="Arial"/>
            </a:endParaRPr>
          </a:p>
          <a:p>
            <a:pPr indent="-392657" lvl="0" marL="3988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We already know that there is assortative mating on PSEA </a:t>
            </a:r>
            <a:r>
              <a:rPr b="0" i="0" lang="en-US" sz="2200" u="none" cap="none" strike="noStrike">
                <a:solidFill>
                  <a:srgbClr val="FFFFFF"/>
                </a:solidFill>
                <a:latin typeface="Calibri"/>
                <a:ea typeface="Calibri"/>
                <a:cs typeface="Calibri"/>
                <a:sym typeface="Calibri"/>
              </a:rPr>
              <a:t>(Hugh-Jones et al. 2016)</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We need an independent variable which</a:t>
            </a:r>
            <a:endParaRPr b="0" i="0" sz="2800" u="none" cap="none" strike="noStrike">
              <a:solidFill>
                <a:srgbClr val="FFFFFF"/>
              </a:solidFill>
              <a:latin typeface="Arial"/>
              <a:ea typeface="Arial"/>
              <a:cs typeface="Arial"/>
              <a:sym typeface="Arial"/>
            </a:endParaRPr>
          </a:p>
          <a:p>
            <a:pPr indent="-392657" lvl="0" marL="3988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affects SES; </a:t>
            </a:r>
            <a:endParaRPr b="0" i="0" sz="2800" u="none" cap="none" strike="noStrike">
              <a:solidFill>
                <a:srgbClr val="FFFFFF"/>
              </a:solidFill>
              <a:latin typeface="Arial"/>
              <a:ea typeface="Arial"/>
              <a:cs typeface="Arial"/>
              <a:sym typeface="Arial"/>
            </a:endParaRPr>
          </a:p>
          <a:p>
            <a:pPr indent="-392657" lvl="0" marL="3988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is independent of genetics;</a:t>
            </a:r>
            <a:endParaRPr b="0" i="0" sz="2800" u="none" cap="none" strike="noStrike">
              <a:solidFill>
                <a:srgbClr val="FFFFFF"/>
              </a:solidFill>
              <a:latin typeface="Arial"/>
              <a:ea typeface="Arial"/>
              <a:cs typeface="Arial"/>
              <a:sym typeface="Arial"/>
            </a:endParaRPr>
          </a:p>
          <a:p>
            <a:pPr indent="-392657" lvl="0" marL="3988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varies across a large enough N.</a:t>
            </a:r>
            <a:endParaRPr b="0" i="0" sz="2800" u="none" cap="none" strike="noStrike">
              <a:solidFill>
                <a:srgbClr val="FFFFFF"/>
              </a:solidFill>
              <a:latin typeface="Arial"/>
              <a:ea typeface="Arial"/>
              <a:cs typeface="Arial"/>
              <a:sym typeface="Arial"/>
            </a:endParaRPr>
          </a:p>
          <a:p>
            <a:pPr indent="-193385" lvl="1" marL="599040" marR="0" rtl="0" algn="l">
              <a:lnSpc>
                <a:spcPct val="90000"/>
              </a:lnSpc>
              <a:spcBef>
                <a:spcPts val="499"/>
              </a:spcBef>
              <a:spcAft>
                <a:spcPts val="0"/>
              </a:spcAft>
              <a:buClr>
                <a:srgbClr val="FFFFFF"/>
              </a:buClr>
              <a:buSzPct val="100000"/>
              <a:buFont typeface="Noto Sans Symbols"/>
              <a:buChar char="▪"/>
            </a:pPr>
            <a:r>
              <a:rPr b="0" i="0" lang="en-US" sz="2400" u="none" cap="none" strike="noStrike">
                <a:solidFill>
                  <a:srgbClr val="FFFFFF"/>
                </a:solidFill>
                <a:latin typeface="Calibri"/>
                <a:ea typeface="Calibri"/>
                <a:cs typeface="Calibri"/>
                <a:sym typeface="Calibri"/>
              </a:rPr>
              <a:t>Polygenic scores and causes of variation in SES are noisy</a:t>
            </a:r>
            <a:endParaRPr b="0" i="0" sz="2400" u="none" cap="none" strike="noStrike">
              <a:solidFill>
                <a:srgbClr val="FFFFFF"/>
              </a:solidFill>
              <a:latin typeface="Arial"/>
              <a:ea typeface="Arial"/>
              <a:cs typeface="Arial"/>
              <a:sym typeface="Arial"/>
            </a:endParaRPr>
          </a:p>
          <a:p>
            <a:pPr indent="-193385" lvl="1" marL="599040" marR="0" rtl="0" algn="l">
              <a:lnSpc>
                <a:spcPct val="90000"/>
              </a:lnSpc>
              <a:spcBef>
                <a:spcPts val="499"/>
              </a:spcBef>
              <a:spcAft>
                <a:spcPts val="0"/>
              </a:spcAft>
              <a:buClr>
                <a:srgbClr val="FFFFFF"/>
              </a:buClr>
              <a:buSzPct val="100000"/>
              <a:buFont typeface="Noto Sans Symbols"/>
              <a:buChar char="▪"/>
            </a:pPr>
            <a:r>
              <a:rPr b="0" i="0" lang="en-US" sz="2400" u="none" cap="none" strike="noStrike">
                <a:solidFill>
                  <a:srgbClr val="FFFFFF"/>
                </a:solidFill>
                <a:latin typeface="Calibri"/>
                <a:ea typeface="Calibri"/>
                <a:cs typeface="Calibri"/>
                <a:sym typeface="Calibri"/>
              </a:rPr>
              <a:t>The spouse matching process is unpredictable </a:t>
            </a:r>
            <a:r>
              <a:rPr b="0" i="0" lang="en-US" sz="2200" u="none" cap="none" strike="noStrike">
                <a:solidFill>
                  <a:srgbClr val="FFFFFF"/>
                </a:solidFill>
                <a:latin typeface="Calibri"/>
                <a:ea typeface="Calibri"/>
                <a:cs typeface="Calibri"/>
                <a:sym typeface="Calibri"/>
              </a:rPr>
              <a:t>(Shakespeare 1595)</a:t>
            </a:r>
            <a:endParaRPr b="0" i="0" sz="2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We use</a:t>
            </a:r>
            <a:r>
              <a:rPr b="1" i="0" lang="en-US" sz="2800" u="none" cap="none" strike="noStrike">
                <a:solidFill>
                  <a:srgbClr val="FFFFFF"/>
                </a:solidFill>
                <a:latin typeface="Calibri"/>
                <a:ea typeface="Calibri"/>
                <a:cs typeface="Calibri"/>
                <a:sym typeface="Calibri"/>
              </a:rPr>
              <a:t> </a:t>
            </a:r>
            <a:r>
              <a:rPr b="1" i="0" lang="en-US" sz="2800" u="none" cap="none" strike="noStrike">
                <a:solidFill>
                  <a:schemeClr val="accent2"/>
                </a:solidFill>
                <a:latin typeface="Calibri"/>
                <a:ea typeface="Calibri"/>
                <a:cs typeface="Calibri"/>
                <a:sym typeface="Calibri"/>
              </a:rPr>
              <a:t>birth order</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392657" lvl="0" marL="3988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Siblings have the same expected polygenic scores, by the </a:t>
            </a:r>
            <a:r>
              <a:rPr b="1" i="0" lang="en-US" sz="2800" u="none" cap="none" strike="noStrike">
                <a:solidFill>
                  <a:schemeClr val="accent2"/>
                </a:solidFill>
                <a:latin typeface="Calibri"/>
                <a:ea typeface="Calibri"/>
                <a:cs typeface="Calibri"/>
                <a:sym typeface="Calibri"/>
              </a:rPr>
              <a:t>“lottery of meiosis”</a:t>
            </a:r>
            <a:r>
              <a:rPr b="0" i="0" lang="en-US" sz="2800" u="none" cap="none" strike="noStrike">
                <a:solidFill>
                  <a:srgbClr val="FFFFFF"/>
                </a:solidFill>
                <a:latin typeface="Calibri"/>
                <a:ea typeface="Calibri"/>
                <a:cs typeface="Calibri"/>
                <a:sym typeface="Calibri"/>
              </a:rPr>
              <a:t>. </a:t>
            </a:r>
            <a:endParaRPr b="0" i="0" sz="2800" u="none" cap="none" strike="noStrike">
              <a:solidFill>
                <a:srgbClr val="FFFFFF"/>
              </a:solidFill>
              <a:latin typeface="Arial"/>
              <a:ea typeface="Arial"/>
              <a:cs typeface="Arial"/>
              <a:sym typeface="Arial"/>
            </a:endParaRPr>
          </a:p>
          <a:p>
            <a:pPr indent="-392657" lvl="0" marL="3988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Early-born siblings receive more parental care and have better life outcomes, including </a:t>
            </a:r>
            <a:r>
              <a:rPr b="1" i="0" lang="en-US" sz="2800" u="none" cap="none" strike="noStrike">
                <a:solidFill>
                  <a:schemeClr val="accent2"/>
                </a:solidFill>
                <a:latin typeface="Calibri"/>
                <a:ea typeface="Calibri"/>
                <a:cs typeface="Calibri"/>
                <a:sym typeface="Calibri"/>
              </a:rPr>
              <a:t>socio-economic status</a:t>
            </a:r>
            <a:r>
              <a:rPr b="0" i="0" lang="en-US" sz="2800" u="none" cap="none" strike="noStrike">
                <a:solidFill>
                  <a:schemeClr val="accent2"/>
                </a:solidFill>
                <a:latin typeface="Calibri"/>
                <a:ea typeface="Calibri"/>
                <a:cs typeface="Calibri"/>
                <a:sym typeface="Calibri"/>
              </a:rPr>
              <a:t> (</a:t>
            </a:r>
            <a:r>
              <a:rPr b="1" i="0" lang="en-US" sz="2800" u="none" cap="none" strike="noStrike">
                <a:solidFill>
                  <a:schemeClr val="accent2"/>
                </a:solidFill>
                <a:latin typeface="Calibri"/>
                <a:ea typeface="Calibri"/>
                <a:cs typeface="Calibri"/>
                <a:sym typeface="Calibri"/>
              </a:rPr>
              <a:t>SES</a:t>
            </a:r>
            <a:r>
              <a:rPr b="0" i="0" lang="en-US" sz="2800" u="none" cap="none" strike="noStrike">
                <a:solidFill>
                  <a:schemeClr val="accent2"/>
                </a:solidFill>
                <a:latin typeface="Calibri"/>
                <a:ea typeface="Calibri"/>
                <a:cs typeface="Calibri"/>
                <a:sym typeface="Calibri"/>
              </a:rPr>
              <a:t>)</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14"/>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FFFFFF"/>
              </a:buClr>
              <a:buSzPts val="4400"/>
              <a:buFont typeface="Calibri"/>
              <a:buNone/>
            </a:pPr>
            <a:r>
              <a:rPr b="0" lang="en-US" sz="4400" strike="noStrike">
                <a:solidFill>
                  <a:srgbClr val="FFFFFF"/>
                </a:solidFill>
                <a:latin typeface="Calibri"/>
                <a:ea typeface="Calibri"/>
                <a:cs typeface="Calibri"/>
                <a:sym typeface="Calibri"/>
              </a:rPr>
              <a:t>Estimation strategy</a:t>
            </a:r>
            <a:endParaRPr b="0" sz="4400" strike="noStrike">
              <a:solidFill>
                <a:srgbClr val="FFFFFF"/>
              </a:solidFill>
              <a:latin typeface="Arial"/>
              <a:ea typeface="Arial"/>
              <a:cs typeface="Arial"/>
              <a:sym typeface="Arial"/>
            </a:endParaRPr>
          </a:p>
        </p:txBody>
      </p:sp>
      <p:sp>
        <p:nvSpPr>
          <p:cNvPr id="406" name="Google Shape;406;p14"/>
          <p:cNvSpPr/>
          <p:nvPr/>
        </p:nvSpPr>
        <p:spPr>
          <a:xfrm>
            <a:off x="838080" y="1825560"/>
            <a:ext cx="6253560" cy="4349880"/>
          </a:xfrm>
          <a:prstGeom prst="rect">
            <a:avLst/>
          </a:prstGeom>
          <a:noFill/>
          <a:ln>
            <a:noFill/>
          </a:ln>
        </p:spPr>
        <p:txBody>
          <a:bodyPr anchorCtr="0" anchor="t" bIns="45000" lIns="90000" spcFirstLastPara="1" rIns="90000" wrap="square" tIns="45000">
            <a:normAutofit/>
          </a:bodyPr>
          <a:lstStyle/>
          <a:p>
            <a:pPr indent="0" lvl="0" marL="0" marR="0" rtl="0" algn="l">
              <a:lnSpc>
                <a:spcPct val="90000"/>
              </a:lnSpc>
              <a:spcBef>
                <a:spcPts val="0"/>
              </a:spcBef>
              <a:spcAft>
                <a:spcPts val="0"/>
              </a:spcAft>
              <a:buNone/>
            </a:pPr>
            <a:r>
              <a:rPr b="0" i="0" lang="en-US" sz="2576" u="none" cap="none" strike="noStrike">
                <a:solidFill>
                  <a:srgbClr val="FFFFFF"/>
                </a:solidFill>
                <a:latin typeface="Calibri"/>
                <a:ea typeface="Calibri"/>
                <a:cs typeface="Calibri"/>
                <a:sym typeface="Calibri"/>
              </a:rPr>
              <a:t>Hard to justify instrumental variables:</a:t>
            </a:r>
            <a:endParaRPr b="0" i="0" sz="2576" u="none" cap="none" strike="noStrike">
              <a:solidFill>
                <a:srgbClr val="FFFFFF"/>
              </a:solidFill>
              <a:latin typeface="Arial"/>
              <a:ea typeface="Arial"/>
              <a:cs typeface="Arial"/>
              <a:sym typeface="Arial"/>
            </a:endParaRPr>
          </a:p>
          <a:p>
            <a:pPr indent="-453240" lvl="0" marL="453240" marR="0" rtl="0" algn="l">
              <a:lnSpc>
                <a:spcPct val="90000"/>
              </a:lnSpc>
              <a:spcBef>
                <a:spcPts val="1001"/>
              </a:spcBef>
              <a:spcAft>
                <a:spcPts val="0"/>
              </a:spcAft>
              <a:buClr>
                <a:srgbClr val="FFFFFF"/>
              </a:buClr>
              <a:buSzPts val="2576"/>
              <a:buFont typeface="Arial"/>
              <a:buChar char="•"/>
            </a:pPr>
            <a:r>
              <a:rPr b="0" i="0" lang="en-US" sz="2576" u="none" cap="none" strike="noStrike">
                <a:solidFill>
                  <a:srgbClr val="FFFFFF"/>
                </a:solidFill>
                <a:latin typeface="Calibri"/>
                <a:ea typeface="Calibri"/>
                <a:cs typeface="Calibri"/>
                <a:sym typeface="Calibri"/>
              </a:rPr>
              <a:t>Birth order affects other things than SES.</a:t>
            </a:r>
            <a:endParaRPr b="0" i="0" sz="2576" u="none" cap="none" strike="noStrike">
              <a:solidFill>
                <a:srgbClr val="FFFFFF"/>
              </a:solidFill>
              <a:latin typeface="Arial"/>
              <a:ea typeface="Arial"/>
              <a:cs typeface="Arial"/>
              <a:sym typeface="Arial"/>
            </a:endParaRPr>
          </a:p>
          <a:p>
            <a:pPr indent="-453240" lvl="0" marL="453240" marR="0" rtl="0" algn="l">
              <a:lnSpc>
                <a:spcPct val="90000"/>
              </a:lnSpc>
              <a:spcBef>
                <a:spcPts val="1001"/>
              </a:spcBef>
              <a:spcAft>
                <a:spcPts val="0"/>
              </a:spcAft>
              <a:buClr>
                <a:srgbClr val="FFFFFF"/>
              </a:buClr>
              <a:buSzPts val="2576"/>
              <a:buFont typeface="Arial"/>
              <a:buChar char="•"/>
            </a:pPr>
            <a:r>
              <a:rPr b="0" i="0" lang="en-US" sz="2576" u="none" cap="none" strike="noStrike">
                <a:solidFill>
                  <a:srgbClr val="FFFFFF"/>
                </a:solidFill>
                <a:latin typeface="Calibri"/>
                <a:ea typeface="Calibri"/>
                <a:cs typeface="Calibri"/>
                <a:sym typeface="Calibri"/>
              </a:rPr>
              <a:t>We only have imperfect measures of SES (estimated income, educational attainment).</a:t>
            </a:r>
            <a:endParaRPr b="0" i="0" sz="2576"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None/>
            </a:pPr>
            <a:r>
              <a:t/>
            </a:r>
            <a:endParaRPr b="0" i="0" sz="2576"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None/>
            </a:pPr>
            <a:r>
              <a:rPr b="0" i="0" lang="en-US" sz="2576" u="none" cap="none" strike="noStrike">
                <a:solidFill>
                  <a:srgbClr val="FFFFFF"/>
                </a:solidFill>
                <a:latin typeface="Calibri"/>
                <a:ea typeface="Calibri"/>
                <a:cs typeface="Calibri"/>
                <a:sym typeface="Calibri"/>
              </a:rPr>
              <a:t>Instead we run a </a:t>
            </a:r>
            <a:r>
              <a:rPr b="1" i="0" lang="en-US" sz="2576" u="none" cap="none" strike="noStrike">
                <a:solidFill>
                  <a:schemeClr val="accent2"/>
                </a:solidFill>
                <a:latin typeface="Calibri"/>
                <a:ea typeface="Calibri"/>
                <a:cs typeface="Calibri"/>
                <a:sym typeface="Calibri"/>
              </a:rPr>
              <a:t>mediation analysis</a:t>
            </a:r>
            <a:r>
              <a:rPr b="0" i="0" lang="en-US" sz="2576" u="none" cap="none" strike="noStrike">
                <a:solidFill>
                  <a:srgbClr val="FFFFFF"/>
                </a:solidFill>
                <a:latin typeface="Calibri"/>
                <a:ea typeface="Calibri"/>
                <a:cs typeface="Calibri"/>
                <a:sym typeface="Calibri"/>
              </a:rPr>
              <a:t>:</a:t>
            </a:r>
            <a:endParaRPr b="0" i="0" sz="2576" u="none" cap="none" strike="noStrike">
              <a:solidFill>
                <a:srgbClr val="FFFFFF"/>
              </a:solidFill>
              <a:latin typeface="Arial"/>
              <a:ea typeface="Arial"/>
              <a:cs typeface="Arial"/>
              <a:sym typeface="Arial"/>
            </a:endParaRPr>
          </a:p>
          <a:p>
            <a:pPr indent="-453240" lvl="0" marL="453240" marR="0" rtl="0" algn="l">
              <a:lnSpc>
                <a:spcPct val="90000"/>
              </a:lnSpc>
              <a:spcBef>
                <a:spcPts val="1001"/>
              </a:spcBef>
              <a:spcAft>
                <a:spcPts val="0"/>
              </a:spcAft>
              <a:buClr>
                <a:srgbClr val="FFFFFF"/>
              </a:buClr>
              <a:buSzPts val="2576"/>
              <a:buFont typeface="Arial"/>
              <a:buChar char="•"/>
            </a:pPr>
            <a:r>
              <a:rPr b="0" i="0" lang="en-US" sz="2576" u="none" cap="none" strike="noStrike">
                <a:solidFill>
                  <a:srgbClr val="FFFFFF"/>
                </a:solidFill>
                <a:latin typeface="Calibri"/>
                <a:ea typeface="Calibri"/>
                <a:cs typeface="Calibri"/>
                <a:sym typeface="Calibri"/>
              </a:rPr>
              <a:t>Does birth order affect spouse’s PSEA?</a:t>
            </a:r>
            <a:endParaRPr b="0" i="0" sz="2576" u="none" cap="none" strike="noStrike">
              <a:solidFill>
                <a:srgbClr val="FFFFFF"/>
              </a:solidFill>
              <a:latin typeface="Arial"/>
              <a:ea typeface="Arial"/>
              <a:cs typeface="Arial"/>
              <a:sym typeface="Arial"/>
            </a:endParaRPr>
          </a:p>
          <a:p>
            <a:pPr indent="-453240" lvl="0" marL="453240" marR="0" rtl="0" algn="l">
              <a:lnSpc>
                <a:spcPct val="90000"/>
              </a:lnSpc>
              <a:spcBef>
                <a:spcPts val="1001"/>
              </a:spcBef>
              <a:spcAft>
                <a:spcPts val="0"/>
              </a:spcAft>
              <a:buClr>
                <a:srgbClr val="FFFFFF"/>
              </a:buClr>
              <a:buSzPts val="2576"/>
              <a:buFont typeface="Arial"/>
              <a:buChar char="•"/>
            </a:pPr>
            <a:r>
              <a:rPr b="0" i="0" lang="en-US" sz="2576" u="none" cap="none" strike="noStrike">
                <a:solidFill>
                  <a:srgbClr val="FFFFFF"/>
                </a:solidFill>
                <a:latin typeface="Calibri"/>
                <a:ea typeface="Calibri"/>
                <a:cs typeface="Calibri"/>
                <a:sym typeface="Calibri"/>
              </a:rPr>
              <a:t>Is the effect mediated by measures of SES?</a:t>
            </a:r>
            <a:endParaRPr b="0" i="0" sz="2576" u="none" cap="none" strike="noStrike">
              <a:solidFill>
                <a:srgbClr val="FFFFF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15"/>
          <p:cNvSpPr txBox="1"/>
          <p:nvPr>
            <p:ph type="title"/>
          </p:nvPr>
        </p:nvSpPr>
        <p:spPr>
          <a:xfrm>
            <a:off x="838080" y="365040"/>
            <a:ext cx="10514160" cy="132408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FFFFFF"/>
              </a:buClr>
              <a:buSzPts val="4400"/>
              <a:buFont typeface="Calibri"/>
              <a:buNone/>
            </a:pPr>
            <a:r>
              <a:rPr b="0" lang="en-US" sz="4400" strike="noStrike">
                <a:solidFill>
                  <a:srgbClr val="FFFFFF"/>
                </a:solidFill>
                <a:latin typeface="Calibri"/>
                <a:ea typeface="Calibri"/>
                <a:cs typeface="Calibri"/>
                <a:sym typeface="Calibri"/>
              </a:rPr>
              <a:t>Estimation strategy</a:t>
            </a:r>
            <a:endParaRPr b="0" sz="4400" strike="noStrike">
              <a:solidFill>
                <a:srgbClr val="FFFFFF"/>
              </a:solidFill>
              <a:latin typeface="Arial"/>
              <a:ea typeface="Arial"/>
              <a:cs typeface="Arial"/>
              <a:sym typeface="Arial"/>
            </a:endParaRPr>
          </a:p>
        </p:txBody>
      </p:sp>
      <p:sp>
        <p:nvSpPr>
          <p:cNvPr id="412" name="Google Shape;412;p15"/>
          <p:cNvSpPr txBox="1"/>
          <p:nvPr>
            <p:ph idx="1" type="body"/>
          </p:nvPr>
        </p:nvSpPr>
        <p:spPr>
          <a:xfrm>
            <a:off x="838080" y="1825560"/>
            <a:ext cx="6253560" cy="4349880"/>
          </a:xfrm>
          <a:prstGeom prst="rect">
            <a:avLst/>
          </a:prstGeom>
          <a:noFill/>
          <a:ln>
            <a:noFill/>
          </a:ln>
        </p:spPr>
        <p:txBody>
          <a:bodyPr anchorCtr="0" anchor="t" bIns="0" lIns="0" spcFirstLastPara="1" rIns="0" wrap="square" tIns="0">
            <a:normAutofit fontScale="94000"/>
          </a:bodyPr>
          <a:lstStyle/>
          <a:p>
            <a:pPr indent="0" lvl="0" marL="0" marR="0" rtl="0" algn="l">
              <a:lnSpc>
                <a:spcPct val="90000"/>
              </a:lnSpc>
              <a:spcBef>
                <a:spcPts val="0"/>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Hard to justify instrumental variables:</a:t>
            </a:r>
            <a:endParaRPr b="0" i="0" sz="2800" u="none" cap="none" strike="noStrike">
              <a:solidFill>
                <a:srgbClr val="FFFFFF"/>
              </a:solidFill>
              <a:latin typeface="Arial"/>
              <a:ea typeface="Arial"/>
              <a:cs typeface="Arial"/>
              <a:sym typeface="Arial"/>
            </a:endParaRPr>
          </a:p>
          <a:p>
            <a:pPr indent="-462960" lvl="0" marL="46296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Birth order affects other things than SES.</a:t>
            </a:r>
            <a:endParaRPr b="0" i="0" sz="2800" u="none" cap="none" strike="noStrike">
              <a:solidFill>
                <a:srgbClr val="FFFFFF"/>
              </a:solidFill>
              <a:latin typeface="Arial"/>
              <a:ea typeface="Arial"/>
              <a:cs typeface="Arial"/>
              <a:sym typeface="Arial"/>
            </a:endParaRPr>
          </a:p>
          <a:p>
            <a:pPr indent="-462960" lvl="0" marL="46296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We only have imperfect measures of SES (estimated income, educational attainment).</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Instead we run a </a:t>
            </a:r>
            <a:r>
              <a:rPr b="1" i="0" lang="en-US" sz="2800" u="none" cap="none" strike="noStrike">
                <a:solidFill>
                  <a:schemeClr val="accent2"/>
                </a:solidFill>
                <a:latin typeface="Calibri"/>
                <a:ea typeface="Calibri"/>
                <a:cs typeface="Calibri"/>
                <a:sym typeface="Calibri"/>
              </a:rPr>
              <a:t>mediation analysis</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462960" lvl="0" marL="46296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Does birth order affect spouse’s PSEA?</a:t>
            </a:r>
            <a:endParaRPr b="0" i="0" sz="2800" u="none" cap="none" strike="noStrike">
              <a:solidFill>
                <a:srgbClr val="FFFFFF"/>
              </a:solidFill>
              <a:latin typeface="Arial"/>
              <a:ea typeface="Arial"/>
              <a:cs typeface="Arial"/>
              <a:sym typeface="Arial"/>
            </a:endParaRPr>
          </a:p>
          <a:p>
            <a:pPr indent="-462960" lvl="0" marL="46296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Is the effect mediated by measures of SES?</a:t>
            </a:r>
            <a:endParaRPr b="0" i="0" sz="2800" u="none" cap="none" strike="noStrike">
              <a:solidFill>
                <a:srgbClr val="FFFFFF"/>
              </a:solidFill>
              <a:latin typeface="Arial"/>
              <a:ea typeface="Arial"/>
              <a:cs typeface="Arial"/>
              <a:sym typeface="Arial"/>
            </a:endParaRPr>
          </a:p>
        </p:txBody>
      </p:sp>
      <p:sp>
        <p:nvSpPr>
          <p:cNvPr id="413" name="Google Shape;413;p15"/>
          <p:cNvSpPr/>
          <p:nvPr/>
        </p:nvSpPr>
        <p:spPr>
          <a:xfrm>
            <a:off x="7132320" y="5136840"/>
            <a:ext cx="11948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Mediators</a:t>
            </a:r>
            <a:endParaRPr b="0" i="0" sz="1800" u="none" cap="none" strike="noStrike">
              <a:solidFill>
                <a:srgbClr val="FFFFFF"/>
              </a:solidFill>
              <a:latin typeface="Arial"/>
              <a:ea typeface="Arial"/>
              <a:cs typeface="Arial"/>
              <a:sym typeface="Arial"/>
            </a:endParaRPr>
          </a:p>
        </p:txBody>
      </p:sp>
      <p:sp>
        <p:nvSpPr>
          <p:cNvPr id="414" name="Google Shape;414;p15"/>
          <p:cNvSpPr/>
          <p:nvPr/>
        </p:nvSpPr>
        <p:spPr>
          <a:xfrm>
            <a:off x="7980840" y="5136840"/>
            <a:ext cx="11948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Mediators</a:t>
            </a:r>
            <a:endParaRPr b="0" i="0" sz="1800" u="none" cap="none" strike="noStrike">
              <a:solidFill>
                <a:srgbClr val="FFFFFF"/>
              </a:solidFill>
              <a:latin typeface="Arial"/>
              <a:ea typeface="Arial"/>
              <a:cs typeface="Arial"/>
              <a:sym typeface="Arial"/>
            </a:endParaRPr>
          </a:p>
        </p:txBody>
      </p:sp>
      <p:pic>
        <p:nvPicPr>
          <p:cNvPr id="415" name="Google Shape;415;p15"/>
          <p:cNvPicPr preferRelativeResize="0"/>
          <p:nvPr/>
        </p:nvPicPr>
        <p:blipFill rotWithShape="1">
          <a:blip r:embed="rId3">
            <a:alphaModFix/>
          </a:blip>
          <a:srcRect b="0" l="0" r="0" t="0"/>
          <a:stretch/>
        </p:blipFill>
        <p:spPr>
          <a:xfrm>
            <a:off x="8100000" y="1800000"/>
            <a:ext cx="3396960" cy="369216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16"/>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Controls and mediators</a:t>
            </a:r>
            <a:endParaRPr b="0" i="0" sz="4400" u="none" cap="none" strike="noStrike">
              <a:solidFill>
                <a:srgbClr val="FFFFFF"/>
              </a:solidFill>
              <a:latin typeface="Arial"/>
              <a:ea typeface="Arial"/>
              <a:cs typeface="Arial"/>
              <a:sym typeface="Arial"/>
            </a:endParaRPr>
          </a:p>
        </p:txBody>
      </p:sp>
      <p:sp>
        <p:nvSpPr>
          <p:cNvPr id="421" name="Google Shape;421;p16"/>
          <p:cNvSpPr txBox="1"/>
          <p:nvPr>
            <p:ph idx="4294967295" type="body"/>
          </p:nvPr>
        </p:nvSpPr>
        <p:spPr>
          <a:xfrm>
            <a:off x="838080" y="1555560"/>
            <a:ext cx="6486120" cy="5074920"/>
          </a:xfrm>
          <a:prstGeom prst="rect">
            <a:avLst/>
          </a:prstGeom>
          <a:noFill/>
          <a:ln>
            <a:noFill/>
          </a:ln>
        </p:spPr>
        <p:txBody>
          <a:bodyPr anchorCtr="0" anchor="t" bIns="45000" lIns="90000" spcFirstLastPara="1" rIns="90000" wrap="square" tIns="45000">
            <a:normAutofit lnSpcReduction="20000"/>
          </a:bodyPr>
          <a:lstStyle/>
          <a:p>
            <a:pPr indent="0" lvl="0" marL="0" marR="0" rtl="0" algn="l">
              <a:lnSpc>
                <a:spcPct val="90000"/>
              </a:lnSpc>
              <a:spcBef>
                <a:spcPts val="0"/>
              </a:spcBef>
              <a:spcAft>
                <a:spcPts val="0"/>
              </a:spcAft>
              <a:buClr>
                <a:schemeClr val="accent2"/>
              </a:buClr>
              <a:buSzPts val="2400"/>
              <a:buFont typeface="Calibri"/>
              <a:buNone/>
            </a:pPr>
            <a:r>
              <a:rPr b="1" i="0" lang="en-US" sz="2400" u="none" cap="none" strike="noStrike">
                <a:solidFill>
                  <a:schemeClr val="accent2"/>
                </a:solidFill>
                <a:latin typeface="Calibri"/>
                <a:ea typeface="Calibri"/>
                <a:cs typeface="Calibri"/>
                <a:sym typeface="Calibri"/>
              </a:rPr>
              <a:t>SES mediators</a:t>
            </a:r>
            <a:endParaRPr b="0" i="0" sz="24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University attendance</a:t>
            </a:r>
            <a:endParaRPr b="0" i="0" sz="20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Earnings (of first job, guesstimated from SOC code, in UK; decile at age 30 in Norway)</a:t>
            </a:r>
            <a:endParaRPr b="0" i="0" sz="20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ts val="2400"/>
              <a:buFont typeface="Calibri"/>
              <a:buNone/>
            </a:pPr>
            <a:r>
              <a:rPr b="1" i="0" lang="en-US" sz="2400" u="none" cap="none" strike="noStrike">
                <a:solidFill>
                  <a:schemeClr val="accent2"/>
                </a:solidFill>
                <a:latin typeface="Calibri"/>
                <a:ea typeface="Calibri"/>
                <a:cs typeface="Calibri"/>
                <a:sym typeface="Calibri"/>
              </a:rPr>
              <a:t>Non-SES mediators</a:t>
            </a:r>
            <a:endParaRPr b="0" i="0" sz="24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Height</a:t>
            </a:r>
            <a:endParaRPr b="0" i="0" sz="20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BMI</a:t>
            </a:r>
            <a:endParaRPr b="0" i="0" sz="20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Fluid IQ &amp; self-reported health (only in UKBB)</a:t>
            </a:r>
            <a:endParaRPr b="0" i="0" sz="20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1800"/>
              <a:buFont typeface="Arial"/>
              <a:buNone/>
            </a:pPr>
            <a:r>
              <a:t/>
            </a:r>
            <a:endParaRPr b="0" i="0" sz="1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ts val="2400"/>
              <a:buFont typeface="Calibri"/>
              <a:buNone/>
            </a:pPr>
            <a:r>
              <a:rPr b="1" i="0" lang="en-US" sz="2400" u="none" cap="none" strike="noStrike">
                <a:solidFill>
                  <a:schemeClr val="accent2"/>
                </a:solidFill>
                <a:latin typeface="Calibri"/>
                <a:ea typeface="Calibri"/>
                <a:cs typeface="Calibri"/>
                <a:sym typeface="Calibri"/>
              </a:rPr>
              <a:t>Controls</a:t>
            </a:r>
            <a:endParaRPr b="0" i="0" sz="24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Family size</a:t>
            </a:r>
            <a:endParaRPr b="0" i="0" sz="20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Month of birth, year of birth</a:t>
            </a:r>
            <a:endParaRPr b="0" i="0" sz="20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000"/>
              <a:buFont typeface="Calibri"/>
              <a:buNone/>
            </a:pPr>
            <a:r>
              <a:rPr b="0" i="0" lang="en-US" sz="2000" u="none" cap="none" strike="noStrike">
                <a:solidFill>
                  <a:srgbClr val="FFFFFF"/>
                </a:solidFill>
                <a:latin typeface="Calibri"/>
                <a:ea typeface="Calibri"/>
                <a:cs typeface="Calibri"/>
                <a:sym typeface="Calibri"/>
              </a:rPr>
              <a:t>Parent’s age at birth (only available for some respondents)</a:t>
            </a:r>
            <a:endParaRPr b="0" i="0" sz="2000" u="none" cap="none" strike="noStrike">
              <a:solidFill>
                <a:srgbClr val="FFFFFF"/>
              </a:solidFill>
              <a:latin typeface="Arial"/>
              <a:ea typeface="Arial"/>
              <a:cs typeface="Arial"/>
              <a:sym typeface="Arial"/>
            </a:endParaRPr>
          </a:p>
        </p:txBody>
      </p:sp>
      <p:pic>
        <p:nvPicPr>
          <p:cNvPr id="422" name="Google Shape;422;p16"/>
          <p:cNvPicPr preferRelativeResize="0"/>
          <p:nvPr/>
        </p:nvPicPr>
        <p:blipFill rotWithShape="1">
          <a:blip r:embed="rId3">
            <a:alphaModFix/>
          </a:blip>
          <a:srcRect b="0" l="0" r="0" t="0"/>
          <a:stretch/>
        </p:blipFill>
        <p:spPr>
          <a:xfrm>
            <a:off x="8100360" y="1800360"/>
            <a:ext cx="3396960" cy="369216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Background</a:t>
            </a:r>
            <a:endParaRPr b="0" i="0" sz="4400" u="none" cap="none" strike="noStrike">
              <a:solidFill>
                <a:srgbClr val="FFFFFF"/>
              </a:solidFill>
              <a:latin typeface="Arial"/>
              <a:ea typeface="Arial"/>
              <a:cs typeface="Arial"/>
              <a:sym typeface="Arial"/>
            </a:endParaRPr>
          </a:p>
        </p:txBody>
      </p:sp>
      <p:sp>
        <p:nvSpPr>
          <p:cNvPr id="300" name="Google Shape;300;p2"/>
          <p:cNvSpPr txBox="1"/>
          <p:nvPr>
            <p:ph idx="4294967295" type="body"/>
          </p:nvPr>
        </p:nvSpPr>
        <p:spPr>
          <a:xfrm>
            <a:off x="838080" y="1825560"/>
            <a:ext cx="10514160" cy="4776840"/>
          </a:xfrm>
          <a:prstGeom prst="rect">
            <a:avLst/>
          </a:prstGeom>
          <a:noFill/>
          <a:ln>
            <a:noFill/>
          </a:ln>
        </p:spPr>
        <p:txBody>
          <a:bodyPr anchorCtr="0" anchor="t" bIns="45000" lIns="90000" spcFirstLastPara="1" rIns="90000" wrap="square" tIns="45000">
            <a:normAutofit fontScale="55000" lnSpcReduction="20000"/>
          </a:bodyPr>
          <a:lstStyle/>
          <a:p>
            <a:pPr indent="0" lvl="0" marL="0" marR="0" rtl="0" algn="l">
              <a:lnSpc>
                <a:spcPct val="90000"/>
              </a:lnSpc>
              <a:spcBef>
                <a:spcPts val="0"/>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Genetics explains c. 50% of variation in many human characteristics.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What’s a social scientist to do?</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One answer: </a:t>
            </a:r>
            <a:r>
              <a:rPr b="1" i="0" lang="en-US" sz="2800" u="none" cap="none" strike="noStrike">
                <a:solidFill>
                  <a:schemeClr val="accent2"/>
                </a:solidFill>
                <a:latin typeface="Calibri"/>
                <a:ea typeface="Calibri"/>
                <a:cs typeface="Calibri"/>
                <a:sym typeface="Calibri"/>
              </a:rPr>
              <a:t>make genetics the dependent variable.</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ct val="100000"/>
              <a:buFont typeface="Calibri"/>
              <a:buNone/>
            </a:pPr>
            <a:r>
              <a:rPr b="1" i="0" lang="en-US" sz="2800" u="none" cap="none" strike="noStrike">
                <a:solidFill>
                  <a:schemeClr val="accent2"/>
                </a:solidFill>
                <a:latin typeface="Calibri"/>
                <a:ea typeface="Calibri"/>
                <a:cs typeface="Calibri"/>
                <a:sym typeface="Calibri"/>
              </a:rPr>
              <a:t>Assortative mating</a:t>
            </a:r>
            <a:endParaRPr b="0" i="0" sz="2800" u="none" cap="none" strike="noStrike">
              <a:solidFill>
                <a:srgbClr val="FFFFFF"/>
              </a:solidFill>
              <a:latin typeface="Arial"/>
              <a:ea typeface="Arial"/>
              <a:cs typeface="Arial"/>
              <a:sym typeface="Arial"/>
            </a:endParaRPr>
          </a:p>
          <a:p>
            <a:pPr indent="-384810" lvl="0" marL="4114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Hugh-Jones, Abdellaoui et al. (2016). Assortative Mating on Education Leads to Genetic Spousal Resemblance for Causal Alleles. </a:t>
            </a:r>
            <a:r>
              <a:rPr b="0" i="1" lang="en-US" sz="2800" u="none" cap="none" strike="noStrike">
                <a:solidFill>
                  <a:srgbClr val="FFFFFF"/>
                </a:solidFill>
                <a:latin typeface="Calibri"/>
                <a:ea typeface="Calibri"/>
                <a:cs typeface="Calibri"/>
                <a:sym typeface="Calibri"/>
              </a:rPr>
              <a:t>Intelligence</a:t>
            </a:r>
            <a:r>
              <a:rPr b="0" i="0" lang="en-US" sz="2800" u="none" cap="none" strike="noStrike">
                <a:solidFill>
                  <a:srgbClr val="FFFFFF"/>
                </a:solidFill>
                <a:latin typeface="Calibri"/>
                <a:ea typeface="Calibri"/>
                <a:cs typeface="Calibri"/>
                <a:sym typeface="Calibri"/>
              </a:rPr>
              <a:t> 59. </a:t>
            </a:r>
            <a:endParaRPr b="0" i="0" sz="2800" u="none" cap="none" strike="noStrike">
              <a:solidFill>
                <a:srgbClr val="FFFFFF"/>
              </a:solidFill>
              <a:latin typeface="Arial"/>
              <a:ea typeface="Arial"/>
              <a:cs typeface="Arial"/>
              <a:sym typeface="Arial"/>
            </a:endParaRPr>
          </a:p>
          <a:p>
            <a:pPr indent="-384810" lvl="0" marL="4114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This paper…</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ct val="100000"/>
              <a:buFont typeface="Calibri"/>
              <a:buNone/>
            </a:pPr>
            <a:r>
              <a:rPr b="1" i="0" lang="en-US" sz="2800" u="none" cap="none" strike="noStrike">
                <a:solidFill>
                  <a:schemeClr val="accent2"/>
                </a:solidFill>
                <a:latin typeface="Calibri"/>
                <a:ea typeface="Calibri"/>
                <a:cs typeface="Calibri"/>
                <a:sym typeface="Calibri"/>
              </a:rPr>
              <a:t>Migration</a:t>
            </a:r>
            <a:endParaRPr b="0" i="0" sz="2800" u="none" cap="none" strike="noStrike">
              <a:solidFill>
                <a:srgbClr val="FFFFFF"/>
              </a:solidFill>
              <a:latin typeface="Arial"/>
              <a:ea typeface="Arial"/>
              <a:cs typeface="Arial"/>
              <a:sym typeface="Arial"/>
            </a:endParaRPr>
          </a:p>
          <a:p>
            <a:pPr indent="-384810" lvl="0" marL="4114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Abdellaoui, Hugh-Jones, …, Visscher (2019). Genetic Correlates of Social Stratification in Great Britain. </a:t>
            </a:r>
            <a:r>
              <a:rPr b="0" i="1" lang="en-US" sz="2800" u="none" cap="none" strike="noStrike">
                <a:solidFill>
                  <a:srgbClr val="FFFFFF"/>
                </a:solidFill>
                <a:latin typeface="Calibri"/>
                <a:ea typeface="Calibri"/>
                <a:cs typeface="Calibri"/>
                <a:sym typeface="Calibri"/>
              </a:rPr>
              <a:t>Nature Human Behaviour </a:t>
            </a:r>
            <a:r>
              <a:rPr b="0" i="0" lang="en-US" sz="2800" u="none" cap="none" strike="noStrike">
                <a:solidFill>
                  <a:srgbClr val="FFFFFF"/>
                </a:solidFill>
                <a:latin typeface="Calibri"/>
                <a:ea typeface="Calibri"/>
                <a:cs typeface="Calibri"/>
                <a:sym typeface="Calibri"/>
              </a:rPr>
              <a:t>3.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ct val="100000"/>
              <a:buFont typeface="Calibri"/>
              <a:buNone/>
            </a:pPr>
            <a:r>
              <a:rPr b="1" i="0" lang="en-US" sz="2800" u="none" cap="none" strike="noStrike">
                <a:solidFill>
                  <a:schemeClr val="accent2"/>
                </a:solidFill>
                <a:latin typeface="Calibri"/>
                <a:ea typeface="Calibri"/>
                <a:cs typeface="Calibri"/>
                <a:sym typeface="Calibri"/>
              </a:rPr>
              <a:t>Natural selection</a:t>
            </a:r>
            <a:endParaRPr b="0" i="0" sz="2800" u="none" cap="none" strike="noStrike">
              <a:solidFill>
                <a:srgbClr val="FFFFFF"/>
              </a:solidFill>
              <a:latin typeface="Arial"/>
              <a:ea typeface="Arial"/>
              <a:cs typeface="Arial"/>
              <a:sym typeface="Arial"/>
            </a:endParaRPr>
          </a:p>
          <a:p>
            <a:pPr indent="-384810" lvl="0" marL="41148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Hugh-Jones and Abdellaoui (2022). Human Capital Mediates Natural Selection in Contemporary Humans. </a:t>
            </a:r>
            <a:r>
              <a:rPr b="0" i="1" lang="en-US" sz="2800" u="none" cap="none" strike="noStrike">
                <a:solidFill>
                  <a:srgbClr val="FFFFFF"/>
                </a:solidFill>
                <a:latin typeface="Calibri"/>
                <a:ea typeface="Calibri"/>
                <a:cs typeface="Calibri"/>
                <a:sym typeface="Calibri"/>
              </a:rPr>
              <a:t>Behavior Genetics </a:t>
            </a:r>
            <a:r>
              <a:rPr b="0" i="0" lang="en-US" sz="2800" u="none" cap="none" strike="noStrike">
                <a:solidFill>
                  <a:srgbClr val="FFFFFF"/>
                </a:solidFill>
                <a:latin typeface="Calibri"/>
                <a:ea typeface="Calibri"/>
                <a:cs typeface="Calibri"/>
                <a:sym typeface="Calibri"/>
              </a:rPr>
              <a:t>52:4.</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17"/>
          <p:cNvSpPr/>
          <p:nvPr/>
        </p:nvSpPr>
        <p:spPr>
          <a:xfrm>
            <a:off x="1735560" y="176040"/>
            <a:ext cx="9218520" cy="6504480"/>
          </a:xfrm>
          <a:prstGeom prst="roundRect">
            <a:avLst>
              <a:gd fmla="val 1921" name="adj"/>
            </a:avLst>
          </a:prstGeom>
          <a:blipFill rotWithShape="1">
            <a:blip r:embed="rId3">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428" name="Google Shape;428;p17"/>
          <p:cNvSpPr/>
          <p:nvPr/>
        </p:nvSpPr>
        <p:spPr>
          <a:xfrm>
            <a:off x="1951560" y="970200"/>
            <a:ext cx="8819280" cy="1202760"/>
          </a:xfrm>
          <a:prstGeom prst="roundRect">
            <a:avLst>
              <a:gd fmla="val 16667" name="adj"/>
            </a:avLst>
          </a:prstGeom>
          <a:noFill/>
          <a:ln cap="flat" cmpd="sng" w="57150">
            <a:solidFill>
              <a:srgbClr val="FFC00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29" name="Google Shape;429;p17"/>
          <p:cNvPicPr preferRelativeResize="0"/>
          <p:nvPr/>
        </p:nvPicPr>
        <p:blipFill rotWithShape="1">
          <a:blip r:embed="rId4">
            <a:alphaModFix/>
          </a:blip>
          <a:srcRect b="0" l="0" r="0" t="0"/>
          <a:stretch/>
        </p:blipFill>
        <p:spPr>
          <a:xfrm>
            <a:off x="151560" y="5047560"/>
            <a:ext cx="1467360" cy="1431360"/>
          </a:xfrm>
          <a:prstGeom prst="rect">
            <a:avLst/>
          </a:prstGeom>
          <a:noFill/>
          <a:ln>
            <a:noFill/>
          </a:ln>
        </p:spPr>
      </p:pic>
      <p:pic>
        <p:nvPicPr>
          <p:cNvPr id="430" name="Google Shape;430;p17"/>
          <p:cNvPicPr preferRelativeResize="0"/>
          <p:nvPr/>
        </p:nvPicPr>
        <p:blipFill rotWithShape="1">
          <a:blip r:embed="rId5">
            <a:alphaModFix/>
          </a:blip>
          <a:srcRect b="0" l="0" r="0" t="0"/>
          <a:stretch/>
        </p:blipFill>
        <p:spPr>
          <a:xfrm>
            <a:off x="20160" y="180000"/>
            <a:ext cx="1599120" cy="101736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18"/>
          <p:cNvSpPr/>
          <p:nvPr/>
        </p:nvSpPr>
        <p:spPr>
          <a:xfrm>
            <a:off x="1731240" y="359280"/>
            <a:ext cx="9441360" cy="6132240"/>
          </a:xfrm>
          <a:prstGeom prst="roundRect">
            <a:avLst>
              <a:gd fmla="val 1921" name="adj"/>
            </a:avLst>
          </a:prstGeom>
          <a:blipFill rotWithShape="1">
            <a:blip r:embed="rId3">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436" name="Google Shape;436;p18"/>
          <p:cNvSpPr/>
          <p:nvPr/>
        </p:nvSpPr>
        <p:spPr>
          <a:xfrm>
            <a:off x="1996200" y="1059480"/>
            <a:ext cx="8908560" cy="1292040"/>
          </a:xfrm>
          <a:prstGeom prst="roundRect">
            <a:avLst>
              <a:gd fmla="val 16667" name="adj"/>
            </a:avLst>
          </a:prstGeom>
          <a:noFill/>
          <a:ln cap="flat" cmpd="sng" w="57150">
            <a:solidFill>
              <a:srgbClr val="FFC00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37" name="Google Shape;437;p18"/>
          <p:cNvPicPr preferRelativeResize="0"/>
          <p:nvPr/>
        </p:nvPicPr>
        <p:blipFill rotWithShape="1">
          <a:blip r:embed="rId4">
            <a:alphaModFix/>
          </a:blip>
          <a:srcRect b="0" l="0" r="0" t="0"/>
          <a:stretch/>
        </p:blipFill>
        <p:spPr>
          <a:xfrm>
            <a:off x="180000" y="4867560"/>
            <a:ext cx="1467360" cy="1431360"/>
          </a:xfrm>
          <a:prstGeom prst="rect">
            <a:avLst/>
          </a:prstGeom>
          <a:noFill/>
          <a:ln>
            <a:noFill/>
          </a:ln>
        </p:spPr>
      </p:pic>
      <p:pic>
        <p:nvPicPr>
          <p:cNvPr id="438" name="Google Shape;438;p18"/>
          <p:cNvPicPr preferRelativeResize="0"/>
          <p:nvPr/>
        </p:nvPicPr>
        <p:blipFill rotWithShape="1">
          <a:blip r:embed="rId5">
            <a:alphaModFix/>
          </a:blip>
          <a:srcRect b="0" l="0" r="0" t="0"/>
          <a:stretch/>
        </p:blipFill>
        <p:spPr>
          <a:xfrm>
            <a:off x="20160" y="180000"/>
            <a:ext cx="1599120" cy="101736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19"/>
          <p:cNvSpPr/>
          <p:nvPr/>
        </p:nvSpPr>
        <p:spPr>
          <a:xfrm>
            <a:off x="2439720" y="2340000"/>
            <a:ext cx="439560" cy="1979280"/>
          </a:xfrm>
          <a:prstGeom prst="leftBrace">
            <a:avLst>
              <a:gd fmla="val 75000" name="adj1"/>
              <a:gd fmla="val 50000" name="adj2"/>
            </a:avLst>
          </a:prstGeom>
          <a:noFill/>
          <a:ln cap="flat" cmpd="sng" w="38100">
            <a:solidFill>
              <a:srgbClr val="FF000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sp>
        <p:nvSpPr>
          <p:cNvPr id="444" name="Google Shape;444;p19"/>
          <p:cNvSpPr/>
          <p:nvPr/>
        </p:nvSpPr>
        <p:spPr>
          <a:xfrm>
            <a:off x="967680" y="1440000"/>
            <a:ext cx="155160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SES mediators</a:t>
            </a:r>
            <a:endParaRPr b="0" i="0" sz="1800" u="none" cap="none" strike="noStrike">
              <a:solidFill>
                <a:srgbClr val="FFFFFF"/>
              </a:solidFill>
              <a:latin typeface="Arial"/>
              <a:ea typeface="Arial"/>
              <a:cs typeface="Arial"/>
              <a:sym typeface="Arial"/>
            </a:endParaRPr>
          </a:p>
        </p:txBody>
      </p:sp>
      <p:sp>
        <p:nvSpPr>
          <p:cNvPr id="445" name="Google Shape;445;p19"/>
          <p:cNvSpPr/>
          <p:nvPr/>
        </p:nvSpPr>
        <p:spPr>
          <a:xfrm>
            <a:off x="2419920" y="1260000"/>
            <a:ext cx="441000" cy="768960"/>
          </a:xfrm>
          <a:prstGeom prst="leftBrace">
            <a:avLst>
              <a:gd fmla="val 75000" name="adj1"/>
              <a:gd fmla="val 50000" name="adj2"/>
            </a:avLst>
          </a:prstGeom>
          <a:noFill/>
          <a:ln cap="flat" cmpd="sng" w="38100">
            <a:solidFill>
              <a:srgbClr val="ED7D3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446" name="Google Shape;446;p19"/>
          <p:cNvSpPr/>
          <p:nvPr/>
        </p:nvSpPr>
        <p:spPr>
          <a:xfrm>
            <a:off x="1260000" y="3060000"/>
            <a:ext cx="1353240" cy="6382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Non-SES mediators </a:t>
            </a:r>
            <a:endParaRPr b="0" i="0" sz="1800" u="none" cap="none" strike="noStrike">
              <a:solidFill>
                <a:srgbClr val="FFFFFF"/>
              </a:solidFill>
              <a:latin typeface="Arial"/>
              <a:ea typeface="Arial"/>
              <a:cs typeface="Arial"/>
              <a:sym typeface="Arial"/>
            </a:endParaRPr>
          </a:p>
        </p:txBody>
      </p:sp>
      <p:pic>
        <p:nvPicPr>
          <p:cNvPr id="447" name="Google Shape;447;p19"/>
          <p:cNvPicPr preferRelativeResize="0"/>
          <p:nvPr/>
        </p:nvPicPr>
        <p:blipFill rotWithShape="1">
          <a:blip r:embed="rId3">
            <a:alphaModFix/>
          </a:blip>
          <a:srcRect b="0" l="0" r="0" t="0"/>
          <a:stretch/>
        </p:blipFill>
        <p:spPr>
          <a:xfrm>
            <a:off x="3027600" y="180000"/>
            <a:ext cx="6511680" cy="6494400"/>
          </a:xfrm>
          <a:prstGeom prst="rect">
            <a:avLst/>
          </a:prstGeom>
          <a:noFill/>
          <a:ln>
            <a:noFill/>
          </a:ln>
        </p:spPr>
      </p:pic>
      <p:sp>
        <p:nvSpPr>
          <p:cNvPr id="448" name="Google Shape;448;p19"/>
          <p:cNvSpPr/>
          <p:nvPr/>
        </p:nvSpPr>
        <p:spPr>
          <a:xfrm>
            <a:off x="3171600" y="1260000"/>
            <a:ext cx="6367680" cy="791640"/>
          </a:xfrm>
          <a:prstGeom prst="roundRect">
            <a:avLst>
              <a:gd fmla="val 16667" name="adj"/>
            </a:avLst>
          </a:prstGeom>
          <a:noFill/>
          <a:ln cap="flat" cmpd="sng" w="57150">
            <a:solidFill>
              <a:srgbClr val="FFC00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449" name="Google Shape;449;p19"/>
          <p:cNvSpPr/>
          <p:nvPr/>
        </p:nvSpPr>
        <p:spPr>
          <a:xfrm>
            <a:off x="10902240" y="6222240"/>
            <a:ext cx="1141560" cy="36864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sng" cap="none" strike="noStrike">
                <a:solidFill>
                  <a:srgbClr val="0563C1"/>
                </a:solidFill>
                <a:latin typeface="Calibri"/>
                <a:ea typeface="Calibri"/>
                <a:cs typeface="Calibri"/>
                <a:sym typeface="Calibri"/>
                <a:hlinkClick action="ppaction://hlinksldjump" r:id="rId4">
                  <a:extLst>
                    <a:ext uri="{A12FA001-AC4F-418D-AE19-62706E023703}">
                      <ahyp:hlinkClr val="tx"/>
                    </a:ext>
                  </a:extLst>
                </a:hlinkClick>
              </a:rPr>
              <a:t>Zoom</a:t>
            </a:r>
            <a:endParaRPr b="0" i="0" sz="1800" u="none" cap="none" strike="noStrike">
              <a:solidFill>
                <a:srgbClr val="FFFFFF"/>
              </a:solidFill>
              <a:latin typeface="Arial"/>
              <a:ea typeface="Arial"/>
              <a:cs typeface="Arial"/>
              <a:sym typeface="Arial"/>
            </a:endParaRPr>
          </a:p>
        </p:txBody>
      </p:sp>
      <p:pic>
        <p:nvPicPr>
          <p:cNvPr id="450" name="Google Shape;450;p19"/>
          <p:cNvPicPr preferRelativeResize="0"/>
          <p:nvPr/>
        </p:nvPicPr>
        <p:blipFill rotWithShape="1">
          <a:blip r:embed="rId5">
            <a:alphaModFix/>
          </a:blip>
          <a:srcRect b="0" l="0" r="0" t="0"/>
          <a:stretch/>
        </p:blipFill>
        <p:spPr>
          <a:xfrm>
            <a:off x="20160" y="180000"/>
            <a:ext cx="1599120" cy="1017360"/>
          </a:xfrm>
          <a:prstGeom prst="rect">
            <a:avLst/>
          </a:prstGeom>
          <a:noFill/>
          <a:ln>
            <a:noFill/>
          </a:ln>
        </p:spPr>
      </p:pic>
      <p:pic>
        <p:nvPicPr>
          <p:cNvPr id="451" name="Google Shape;451;p19"/>
          <p:cNvPicPr preferRelativeResize="0"/>
          <p:nvPr/>
        </p:nvPicPr>
        <p:blipFill rotWithShape="1">
          <a:blip r:embed="rId6">
            <a:alphaModFix/>
          </a:blip>
          <a:srcRect b="0" l="0" r="0" t="0"/>
          <a:stretch/>
        </p:blipFill>
        <p:spPr>
          <a:xfrm>
            <a:off x="324360" y="5400000"/>
            <a:ext cx="1114920" cy="125172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0"/>
          <p:cNvSpPr/>
          <p:nvPr/>
        </p:nvSpPr>
        <p:spPr>
          <a:xfrm>
            <a:off x="2076480" y="6081120"/>
            <a:ext cx="1932840" cy="46152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2400" u="sng" cap="none" strike="noStrike">
                <a:solidFill>
                  <a:srgbClr val="0563C1"/>
                </a:solidFill>
                <a:latin typeface="Calibri"/>
                <a:ea typeface="Calibri"/>
                <a:cs typeface="Calibri"/>
                <a:sym typeface="Calibri"/>
                <a:hlinkClick action="ppaction://hlinksldjump" r:id="rId3">
                  <a:extLst>
                    <a:ext uri="{A12FA001-AC4F-418D-AE19-62706E023703}">
                      <ahyp:hlinkClr val="tx"/>
                    </a:ext>
                  </a:extLst>
                </a:hlinkClick>
              </a:rPr>
              <a:t>Robustness</a:t>
            </a:r>
            <a:endParaRPr b="0" i="0" sz="2400" u="none" cap="none" strike="noStrike">
              <a:solidFill>
                <a:srgbClr val="FFFFFF"/>
              </a:solidFill>
              <a:latin typeface="Arial"/>
              <a:ea typeface="Arial"/>
              <a:cs typeface="Arial"/>
              <a:sym typeface="Arial"/>
            </a:endParaRPr>
          </a:p>
        </p:txBody>
      </p:sp>
      <p:pic>
        <p:nvPicPr>
          <p:cNvPr id="457" name="Google Shape;457;p20"/>
          <p:cNvPicPr preferRelativeResize="0"/>
          <p:nvPr/>
        </p:nvPicPr>
        <p:blipFill rotWithShape="1">
          <a:blip r:embed="rId4">
            <a:alphaModFix/>
          </a:blip>
          <a:srcRect b="0" l="0" r="0" t="0"/>
          <a:stretch/>
        </p:blipFill>
        <p:spPr>
          <a:xfrm>
            <a:off x="20160" y="180000"/>
            <a:ext cx="1599120" cy="1017360"/>
          </a:xfrm>
          <a:prstGeom prst="rect">
            <a:avLst/>
          </a:prstGeom>
          <a:noFill/>
          <a:ln>
            <a:noFill/>
          </a:ln>
        </p:spPr>
      </p:pic>
      <p:pic>
        <p:nvPicPr>
          <p:cNvPr id="458" name="Google Shape;458;p20"/>
          <p:cNvPicPr preferRelativeResize="0"/>
          <p:nvPr/>
        </p:nvPicPr>
        <p:blipFill rotWithShape="1">
          <a:blip r:embed="rId5">
            <a:alphaModFix/>
          </a:blip>
          <a:srcRect b="0" l="0" r="0" t="0"/>
          <a:stretch/>
        </p:blipFill>
        <p:spPr>
          <a:xfrm>
            <a:off x="324720" y="5400360"/>
            <a:ext cx="1114920" cy="1251720"/>
          </a:xfrm>
          <a:prstGeom prst="rect">
            <a:avLst/>
          </a:prstGeom>
          <a:noFill/>
          <a:ln>
            <a:noFill/>
          </a:ln>
        </p:spPr>
      </p:pic>
      <p:pic>
        <p:nvPicPr>
          <p:cNvPr id="459" name="Google Shape;459;p20"/>
          <p:cNvPicPr preferRelativeResize="0"/>
          <p:nvPr/>
        </p:nvPicPr>
        <p:blipFill rotWithShape="1">
          <a:blip r:embed="rId6">
            <a:alphaModFix/>
          </a:blip>
          <a:srcRect b="0" l="0" r="0" t="0"/>
          <a:stretch/>
        </p:blipFill>
        <p:spPr>
          <a:xfrm>
            <a:off x="2664000" y="1620000"/>
            <a:ext cx="6695280" cy="352872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21"/>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ctr">
              <a:spcBef>
                <a:spcPts val="0"/>
              </a:spcBef>
              <a:spcAft>
                <a:spcPts val="0"/>
              </a:spcAft>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65" name="Google Shape;465;p21"/>
          <p:cNvSpPr/>
          <p:nvPr/>
        </p:nvSpPr>
        <p:spPr>
          <a:xfrm>
            <a:off x="7980840" y="5136840"/>
            <a:ext cx="11948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Mediators</a:t>
            </a:r>
            <a:endParaRPr b="0" i="0" sz="1800" u="none" cap="none" strike="noStrike">
              <a:solidFill>
                <a:srgbClr val="FFFFFF"/>
              </a:solidFill>
              <a:latin typeface="Arial"/>
              <a:ea typeface="Arial"/>
              <a:cs typeface="Arial"/>
              <a:sym typeface="Arial"/>
            </a:endParaRPr>
          </a:p>
        </p:txBody>
      </p:sp>
      <p:pic>
        <p:nvPicPr>
          <p:cNvPr id="466" name="Google Shape;466;p21"/>
          <p:cNvPicPr preferRelativeResize="0"/>
          <p:nvPr/>
        </p:nvPicPr>
        <p:blipFill rotWithShape="1">
          <a:blip r:embed="rId3">
            <a:alphaModFix/>
          </a:blip>
          <a:srcRect b="0" l="0" r="0" t="0"/>
          <a:stretch/>
        </p:blipFill>
        <p:spPr>
          <a:xfrm>
            <a:off x="3177000" y="98280"/>
            <a:ext cx="7981920" cy="6622200"/>
          </a:xfrm>
          <a:prstGeom prst="rect">
            <a:avLst/>
          </a:prstGeom>
          <a:noFill/>
          <a:ln>
            <a:noFill/>
          </a:ln>
        </p:spPr>
      </p:pic>
      <p:pic>
        <p:nvPicPr>
          <p:cNvPr id="467" name="Google Shape;467;p21"/>
          <p:cNvPicPr preferRelativeResize="0"/>
          <p:nvPr/>
        </p:nvPicPr>
        <p:blipFill rotWithShape="1">
          <a:blip r:embed="rId4">
            <a:alphaModFix/>
          </a:blip>
          <a:srcRect b="0" l="0" r="0" t="0"/>
          <a:stretch/>
        </p:blipFill>
        <p:spPr>
          <a:xfrm>
            <a:off x="180000" y="270720"/>
            <a:ext cx="1619280" cy="1176120"/>
          </a:xfrm>
          <a:prstGeom prst="rect">
            <a:avLst/>
          </a:prstGeom>
          <a:noFill/>
          <a:ln>
            <a:noFill/>
          </a:ln>
        </p:spPr>
      </p:pic>
      <p:pic>
        <p:nvPicPr>
          <p:cNvPr id="468" name="Google Shape;468;p21"/>
          <p:cNvPicPr preferRelativeResize="0"/>
          <p:nvPr/>
        </p:nvPicPr>
        <p:blipFill rotWithShape="1">
          <a:blip r:embed="rId5">
            <a:alphaModFix/>
          </a:blip>
          <a:srcRect b="0" l="0" r="0" t="0"/>
          <a:stretch/>
        </p:blipFill>
        <p:spPr>
          <a:xfrm>
            <a:off x="324720" y="5400360"/>
            <a:ext cx="1114920" cy="125172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22"/>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ctr">
              <a:spcBef>
                <a:spcPts val="0"/>
              </a:spcBef>
              <a:spcAft>
                <a:spcPts val="0"/>
              </a:spcAft>
              <a:buSzPts val="1800"/>
              <a:buFont typeface="Arial"/>
              <a:buNone/>
            </a:pPr>
            <a:r>
              <a:t/>
            </a:r>
            <a:endParaRPr b="0" i="0" sz="1800" u="none" cap="none" strike="noStrike">
              <a:solidFill>
                <a:srgbClr val="FFFFFF"/>
              </a:solidFill>
              <a:latin typeface="Arial"/>
              <a:ea typeface="Arial"/>
              <a:cs typeface="Arial"/>
              <a:sym typeface="Arial"/>
            </a:endParaRPr>
          </a:p>
        </p:txBody>
      </p:sp>
      <p:sp>
        <p:nvSpPr>
          <p:cNvPr id="474" name="Google Shape;474;p22"/>
          <p:cNvSpPr/>
          <p:nvPr/>
        </p:nvSpPr>
        <p:spPr>
          <a:xfrm>
            <a:off x="7980840" y="5136840"/>
            <a:ext cx="119484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1" i="0" lang="en-US" sz="1800" u="none" cap="none" strike="noStrike">
                <a:solidFill>
                  <a:srgbClr val="000000"/>
                </a:solidFill>
                <a:latin typeface="Calibri"/>
                <a:ea typeface="Calibri"/>
                <a:cs typeface="Calibri"/>
                <a:sym typeface="Calibri"/>
              </a:rPr>
              <a:t>Mediators</a:t>
            </a:r>
            <a:endParaRPr b="0" i="0" sz="1800" u="none" cap="none" strike="noStrike">
              <a:solidFill>
                <a:srgbClr val="FFFFFF"/>
              </a:solidFill>
              <a:latin typeface="Arial"/>
              <a:ea typeface="Arial"/>
              <a:cs typeface="Arial"/>
              <a:sym typeface="Arial"/>
            </a:endParaRPr>
          </a:p>
        </p:txBody>
      </p:sp>
      <p:pic>
        <p:nvPicPr>
          <p:cNvPr id="475" name="Google Shape;475;p22"/>
          <p:cNvPicPr preferRelativeResize="0"/>
          <p:nvPr/>
        </p:nvPicPr>
        <p:blipFill rotWithShape="1">
          <a:blip r:embed="rId3">
            <a:alphaModFix/>
          </a:blip>
          <a:srcRect b="0" l="0" r="0" t="0"/>
          <a:stretch/>
        </p:blipFill>
        <p:spPr>
          <a:xfrm>
            <a:off x="3060000" y="2160000"/>
            <a:ext cx="6282720" cy="2368080"/>
          </a:xfrm>
          <a:prstGeom prst="rect">
            <a:avLst/>
          </a:prstGeom>
          <a:noFill/>
          <a:ln>
            <a:noFill/>
          </a:ln>
        </p:spPr>
      </p:pic>
      <p:pic>
        <p:nvPicPr>
          <p:cNvPr id="476" name="Google Shape;476;p22"/>
          <p:cNvPicPr preferRelativeResize="0"/>
          <p:nvPr/>
        </p:nvPicPr>
        <p:blipFill rotWithShape="1">
          <a:blip r:embed="rId4">
            <a:alphaModFix/>
          </a:blip>
          <a:srcRect b="0" l="0" r="0" t="0"/>
          <a:stretch/>
        </p:blipFill>
        <p:spPr>
          <a:xfrm>
            <a:off x="180000" y="271080"/>
            <a:ext cx="1619280" cy="1176120"/>
          </a:xfrm>
          <a:prstGeom prst="rect">
            <a:avLst/>
          </a:prstGeom>
          <a:noFill/>
          <a:ln>
            <a:noFill/>
          </a:ln>
        </p:spPr>
      </p:pic>
      <p:pic>
        <p:nvPicPr>
          <p:cNvPr id="477" name="Google Shape;477;p22"/>
          <p:cNvPicPr preferRelativeResize="0"/>
          <p:nvPr/>
        </p:nvPicPr>
        <p:blipFill rotWithShape="1">
          <a:blip r:embed="rId5">
            <a:alphaModFix/>
          </a:blip>
          <a:srcRect b="0" l="0" r="0" t="0"/>
          <a:stretch/>
        </p:blipFill>
        <p:spPr>
          <a:xfrm>
            <a:off x="324720" y="5400360"/>
            <a:ext cx="1114920" cy="12517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23"/>
          <p:cNvSpPr txBox="1"/>
          <p:nvPr>
            <p:ph idx="4294967295" type="title"/>
          </p:nvPr>
        </p:nvSpPr>
        <p:spPr>
          <a:xfrm>
            <a:off x="732960" y="24408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Socio-Genetic Assortative Mating</a:t>
            </a:r>
            <a:endParaRPr b="0" i="0" sz="4400" u="none" cap="none" strike="noStrike">
              <a:solidFill>
                <a:srgbClr val="FFFFFF"/>
              </a:solidFill>
              <a:latin typeface="Arial"/>
              <a:ea typeface="Arial"/>
              <a:cs typeface="Arial"/>
              <a:sym typeface="Arial"/>
            </a:endParaRPr>
          </a:p>
        </p:txBody>
      </p:sp>
      <p:sp>
        <p:nvSpPr>
          <p:cNvPr id="483" name="Google Shape;483;p23"/>
          <p:cNvSpPr txBox="1"/>
          <p:nvPr>
            <p:ph idx="4294967295" type="body"/>
          </p:nvPr>
        </p:nvSpPr>
        <p:spPr>
          <a:xfrm>
            <a:off x="627840" y="1270800"/>
            <a:ext cx="10724400" cy="5220720"/>
          </a:xfrm>
          <a:prstGeom prst="rect">
            <a:avLst/>
          </a:prstGeom>
          <a:noFill/>
          <a:ln>
            <a:noFill/>
          </a:ln>
        </p:spPr>
        <p:txBody>
          <a:bodyPr anchorCtr="0" anchor="t" bIns="45000" lIns="90000" spcFirstLastPara="1" rIns="90000" wrap="square" tIns="45000">
            <a:normAutofit fontScale="92500" lnSpcReduction="20000"/>
          </a:bodyPr>
          <a:lstStyle/>
          <a:p>
            <a:pPr indent="0" lvl="0" marL="0" marR="0" rtl="0" algn="l">
              <a:lnSpc>
                <a:spcPct val="90000"/>
              </a:lnSpc>
              <a:spcBef>
                <a:spcPts val="0"/>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ct val="100000"/>
              <a:buFont typeface="Calibri"/>
              <a:buNone/>
            </a:pPr>
            <a:r>
              <a:rPr b="0" i="0" lang="en-US" sz="2800" u="none" cap="none" strike="noStrike">
                <a:solidFill>
                  <a:schemeClr val="accent2"/>
                </a:solidFill>
                <a:latin typeface="Calibri"/>
                <a:ea typeface="Calibri"/>
                <a:cs typeface="Calibri"/>
                <a:sym typeface="Calibri"/>
              </a:rPr>
              <a:t>Explain a puzzle about the </a:t>
            </a:r>
            <a:r>
              <a:rPr b="1" i="0" lang="en-US" sz="2800" u="none" cap="none" strike="noStrike">
                <a:solidFill>
                  <a:schemeClr val="accent2"/>
                </a:solidFill>
                <a:latin typeface="Calibri"/>
                <a:ea typeface="Calibri"/>
                <a:cs typeface="Calibri"/>
                <a:sym typeface="Calibri"/>
              </a:rPr>
              <a:t>intergenerational persistence of inequality</a:t>
            </a:r>
            <a:r>
              <a:rPr b="0" i="0" lang="en-US" sz="2800" u="none" cap="none" strike="noStrike">
                <a:solidFill>
                  <a:schemeClr val="accent2"/>
                </a:solidFill>
                <a:latin typeface="Calibri"/>
                <a:ea typeface="Calibri"/>
                <a:cs typeface="Calibri"/>
                <a:sym typeface="Calibri"/>
              </a:rPr>
              <a:t>. </a:t>
            </a:r>
            <a:endParaRPr b="0" i="0" sz="2800" u="none" cap="none" strike="noStrike">
              <a:solidFill>
                <a:srgbClr val="FFFFFF"/>
              </a:solidFill>
              <a:latin typeface="Arial"/>
              <a:ea typeface="Arial"/>
              <a:cs typeface="Arial"/>
              <a:sym typeface="Arial"/>
            </a:endParaRPr>
          </a:p>
          <a:p>
            <a:pPr indent="-425491" lvl="0" marL="408600" marR="0" rtl="0" algn="l">
              <a:lnSpc>
                <a:spcPct val="11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Inequality can persist because of unmeasured genetic variation </a:t>
            </a:r>
            <a:r>
              <a:rPr b="0" i="0" lang="en-US" sz="2400" u="none" cap="none" strike="noStrike">
                <a:solidFill>
                  <a:srgbClr val="FFFFFF"/>
                </a:solidFill>
                <a:latin typeface="Calibri"/>
                <a:ea typeface="Calibri"/>
                <a:cs typeface="Calibri"/>
                <a:sym typeface="Calibri"/>
              </a:rPr>
              <a:t>(Clark 2021)</a:t>
            </a:r>
            <a:r>
              <a:rPr b="0" i="0" lang="en-US" sz="2800" u="none" cap="none" strike="noStrike">
                <a:solidFill>
                  <a:srgbClr val="FFFFFF"/>
                </a:solidFill>
                <a:latin typeface="Calibri"/>
                <a:ea typeface="Calibri"/>
                <a:cs typeface="Calibri"/>
                <a:sym typeface="Calibri"/>
              </a:rPr>
              <a:t>. Genetics can be a mediator, not just a confound, for transmission of SES over generations.</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ct val="100000"/>
              <a:buFont typeface="Calibri"/>
              <a:buNone/>
            </a:pPr>
            <a:r>
              <a:rPr b="0" i="0" lang="en-US" sz="2800" u="none" cap="none" strike="noStrike">
                <a:solidFill>
                  <a:schemeClr val="accent2"/>
                </a:solidFill>
                <a:latin typeface="Calibri"/>
                <a:ea typeface="Calibri"/>
                <a:cs typeface="Calibri"/>
                <a:sym typeface="Calibri"/>
              </a:rPr>
              <a:t>Provide a new explanation of the </a:t>
            </a:r>
            <a:r>
              <a:rPr b="1" i="0" lang="en-US" sz="2800" u="none" cap="none" strike="noStrike">
                <a:solidFill>
                  <a:schemeClr val="accent2"/>
                </a:solidFill>
                <a:latin typeface="Calibri"/>
                <a:ea typeface="Calibri"/>
                <a:cs typeface="Calibri"/>
                <a:sym typeface="Calibri"/>
              </a:rPr>
              <a:t>genes-SES gradient</a:t>
            </a:r>
            <a:r>
              <a:rPr b="0" i="0" lang="en-US" sz="2800" u="none" cap="none" strike="noStrike">
                <a:solidFill>
                  <a:schemeClr val="accent2"/>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425491" lvl="0" marL="40860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In modern meritocracies, genes affect SES. </a:t>
            </a:r>
            <a:endParaRPr b="0" i="0" sz="2800" u="none" cap="none" strike="noStrike">
              <a:solidFill>
                <a:srgbClr val="FFFFFF"/>
              </a:solidFill>
              <a:latin typeface="Arial"/>
              <a:ea typeface="Arial"/>
              <a:cs typeface="Arial"/>
              <a:sym typeface="Arial"/>
            </a:endParaRPr>
          </a:p>
          <a:p>
            <a:pPr indent="-425491" lvl="0" marL="40860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Under SGAM, in all societies, SES can affect genes.</a:t>
            </a:r>
            <a:endParaRPr b="0" i="0" sz="2800" u="none" cap="none" strike="noStrike">
              <a:solidFill>
                <a:srgbClr val="FFFFFF"/>
              </a:solidFill>
              <a:latin typeface="Arial"/>
              <a:ea typeface="Arial"/>
              <a:cs typeface="Arial"/>
              <a:sym typeface="Arial"/>
            </a:endParaRPr>
          </a:p>
          <a:p>
            <a:pPr indent="-425491" lvl="0" marL="40860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Shocks to SES are reflected in the DNA of subsequent generations.</a:t>
            </a:r>
            <a:endParaRPr b="0" i="0" sz="2800" u="none" cap="none" strike="noStrike">
              <a:solidFill>
                <a:srgbClr val="FFFFFF"/>
              </a:solidFill>
              <a:latin typeface="Arial"/>
              <a:ea typeface="Arial"/>
              <a:cs typeface="Arial"/>
              <a:sym typeface="Arial"/>
            </a:endParaRPr>
          </a:p>
          <a:p>
            <a:pPr indent="-425491" lvl="0" marL="40860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The size of the genes-SES gradient is affected by social institutions.</a:t>
            </a:r>
            <a:endParaRPr b="0" i="0" sz="2800" u="none" cap="none" strike="noStrike">
              <a:solidFill>
                <a:srgbClr val="FFFFFF"/>
              </a:solidFill>
              <a:latin typeface="Arial"/>
              <a:ea typeface="Arial"/>
              <a:cs typeface="Arial"/>
              <a:sym typeface="Arial"/>
            </a:endParaRPr>
          </a:p>
          <a:p>
            <a:pPr indent="-281588" lvl="1" marL="717120" marR="0" rtl="0" algn="l">
              <a:lnSpc>
                <a:spcPct val="90000"/>
              </a:lnSpc>
              <a:spcBef>
                <a:spcPts val="1134"/>
              </a:spcBef>
              <a:spcAft>
                <a:spcPts val="0"/>
              </a:spcAft>
              <a:buClr>
                <a:srgbClr val="FFFFFF"/>
              </a:buClr>
              <a:buSzPct val="75000"/>
              <a:buFont typeface="Noto Sans Symbols"/>
              <a:buChar char="−"/>
            </a:pPr>
            <a:r>
              <a:rPr b="0" i="0" lang="en-US" sz="2800" u="none" cap="none" strike="noStrike">
                <a:solidFill>
                  <a:srgbClr val="FFFFFF"/>
                </a:solidFill>
                <a:latin typeface="Calibri"/>
                <a:ea typeface="Calibri"/>
                <a:cs typeface="Calibri"/>
                <a:sym typeface="Calibri"/>
              </a:rPr>
              <a:t>Some evidence that income matters more in Great Britain than Norway.</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ct val="100000"/>
              <a:buFont typeface="Calibri"/>
              <a:buNone/>
            </a:pPr>
            <a:r>
              <a:rPr b="0" i="0" lang="en-US" sz="2800" u="none" cap="none" strike="noStrike">
                <a:solidFill>
                  <a:schemeClr val="accent2"/>
                </a:solidFill>
                <a:latin typeface="Calibri"/>
                <a:ea typeface="Calibri"/>
                <a:cs typeface="Calibri"/>
                <a:sym typeface="Calibri"/>
              </a:rPr>
              <a:t>Rethink the </a:t>
            </a:r>
            <a:r>
              <a:rPr b="1" i="0" lang="en-US" sz="2800" u="none" cap="none" strike="noStrike">
                <a:solidFill>
                  <a:schemeClr val="accent2"/>
                </a:solidFill>
                <a:latin typeface="Calibri"/>
                <a:ea typeface="Calibri"/>
                <a:cs typeface="Calibri"/>
                <a:sym typeface="Calibri"/>
              </a:rPr>
              <a:t>nature of inequality </a:t>
            </a:r>
            <a:r>
              <a:rPr b="0" i="0" lang="en-US" sz="2800" u="none" cap="none" strike="noStrike">
                <a:solidFill>
                  <a:schemeClr val="accent2"/>
                </a:solidFill>
                <a:latin typeface="Calibri"/>
                <a:ea typeface="Calibri"/>
                <a:cs typeface="Calibri"/>
                <a:sym typeface="Calibri"/>
              </a:rPr>
              <a:t>in historical human societies.</a:t>
            </a:r>
            <a:endParaRPr b="0" i="0" sz="2800" u="none" cap="none" strike="noStrike">
              <a:solidFill>
                <a:srgbClr val="FFFFFF"/>
              </a:solidFill>
              <a:latin typeface="Arial"/>
              <a:ea typeface="Arial"/>
              <a:cs typeface="Arial"/>
              <a:sym typeface="Arial"/>
            </a:endParaRPr>
          </a:p>
          <a:p>
            <a:pPr indent="-425491" lvl="0" marL="40860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Prediction: a genes-status gradient should be visible in ancient DNA.</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24"/>
          <p:cNvSpPr txBox="1"/>
          <p:nvPr>
            <p:ph idx="4294967295" type="body"/>
          </p:nvPr>
        </p:nvSpPr>
        <p:spPr>
          <a:xfrm>
            <a:off x="838080" y="914400"/>
            <a:ext cx="10514160" cy="526104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chemeClr val="accent2"/>
              </a:buClr>
              <a:buSzPts val="2800"/>
              <a:buFont typeface="Calibri"/>
              <a:buNone/>
            </a:pPr>
            <a:r>
              <a:rPr b="0" i="0" lang="en-US" sz="2800" u="none" cap="none" strike="noStrike">
                <a:solidFill>
                  <a:schemeClr val="accent2"/>
                </a:solidFill>
                <a:latin typeface="Calibri"/>
                <a:ea typeface="Calibri"/>
                <a:cs typeface="Calibri"/>
                <a:sym typeface="Calibri"/>
              </a:rPr>
              <a:t>Change how we think about </a:t>
            </a:r>
            <a:r>
              <a:rPr b="1" i="0" lang="en-US" sz="2800" u="none" cap="none" strike="noStrike">
                <a:solidFill>
                  <a:schemeClr val="accent2"/>
                </a:solidFill>
                <a:latin typeface="Calibri"/>
                <a:ea typeface="Calibri"/>
                <a:cs typeface="Calibri"/>
                <a:sym typeface="Calibri"/>
              </a:rPr>
              <a:t>genetic variation</a:t>
            </a:r>
            <a:r>
              <a:rPr b="0" i="0" lang="en-US" sz="2800" u="none" cap="none" strike="noStrike">
                <a:solidFill>
                  <a:schemeClr val="accent2"/>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Yes, genes are “biological”…</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But across generations, </a:t>
            </a:r>
            <a:r>
              <a:rPr b="1" i="0" lang="en-US" sz="2800" u="none" cap="none" strike="noStrike">
                <a:solidFill>
                  <a:schemeClr val="accent2"/>
                </a:solidFill>
                <a:latin typeface="Calibri"/>
                <a:ea typeface="Calibri"/>
                <a:cs typeface="Calibri"/>
                <a:sym typeface="Calibri"/>
              </a:rPr>
              <a:t>genetic variation is a social outcome</a:t>
            </a:r>
            <a:r>
              <a:rPr b="0" i="0" lang="en-US" sz="2800" u="none" cap="none" strike="noStrike">
                <a:solidFill>
                  <a:srgbClr val="FFFFFF"/>
                </a:solidFill>
                <a:latin typeface="Calibri"/>
                <a:ea typeface="Calibri"/>
                <a:cs typeface="Calibri"/>
                <a:sym typeface="Calibri"/>
              </a:rPr>
              <a:t>.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Results from human genetics have been controversial, and will likely continue to be so.</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Rather than banning research we think is harmful, perhaps it would help to take the perspective above:</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1" lang="en-US" sz="2800" u="none" cap="none" strike="noStrike">
                <a:solidFill>
                  <a:srgbClr val="FFFFFF"/>
                </a:solidFill>
                <a:latin typeface="Calibri"/>
                <a:ea typeface="Calibri"/>
                <a:cs typeface="Calibri"/>
                <a:sym typeface="Calibri"/>
              </a:rPr>
              <a:t>“Genes are not special.”</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25"/>
          <p:cNvSpPr txBox="1"/>
          <p:nvPr>
            <p:ph type="title"/>
          </p:nvPr>
        </p:nvSpPr>
        <p:spPr>
          <a:xfrm>
            <a:off x="853200" y="652680"/>
            <a:ext cx="3695760" cy="1324080"/>
          </a:xfrm>
          <a:prstGeom prst="rect">
            <a:avLst/>
          </a:prstGeom>
          <a:solidFill>
            <a:srgbClr val="000000">
              <a:alpha val="80000"/>
            </a:srgbClr>
          </a:solidFill>
          <a:ln>
            <a:noFill/>
          </a:ln>
        </p:spPr>
        <p:txBody>
          <a:bodyPr anchorCtr="0" anchor="ctr" bIns="0" lIns="0" spcFirstLastPara="1" rIns="0" wrap="square" tIns="0">
            <a:noAutofit/>
          </a:bodyPr>
          <a:lstStyle/>
          <a:p>
            <a:pPr indent="0" lvl="0" marL="0" rtl="0" algn="ctr">
              <a:lnSpc>
                <a:spcPct val="90000"/>
              </a:lnSpc>
              <a:spcBef>
                <a:spcPts val="0"/>
              </a:spcBef>
              <a:spcAft>
                <a:spcPts val="0"/>
              </a:spcAft>
              <a:buClr>
                <a:srgbClr val="FFFFFF"/>
              </a:buClr>
              <a:buSzPts val="4400"/>
              <a:buFont typeface="Calibri"/>
              <a:buNone/>
            </a:pPr>
            <a:r>
              <a:rPr b="0" lang="en-US" sz="4400" strike="noStrike">
                <a:solidFill>
                  <a:srgbClr val="FFFFFF"/>
                </a:solidFill>
                <a:latin typeface="Calibri"/>
                <a:ea typeface="Calibri"/>
                <a:cs typeface="Calibri"/>
                <a:sym typeface="Calibri"/>
              </a:rPr>
              <a:t>Thank you!</a:t>
            </a:r>
            <a:endParaRPr b="0" sz="4400" strike="noStrike">
              <a:solidFill>
                <a:srgbClr val="FFFFFF"/>
              </a:solidFill>
              <a:latin typeface="Arial"/>
              <a:ea typeface="Arial"/>
              <a:cs typeface="Arial"/>
              <a:sym typeface="Arial"/>
            </a:endParaRPr>
          </a:p>
        </p:txBody>
      </p:sp>
      <p:grpSp>
        <p:nvGrpSpPr>
          <p:cNvPr id="495" name="Google Shape;495;p25"/>
          <p:cNvGrpSpPr/>
          <p:nvPr/>
        </p:nvGrpSpPr>
        <p:grpSpPr>
          <a:xfrm>
            <a:off x="385560" y="2522880"/>
            <a:ext cx="4554000" cy="4074120"/>
            <a:chOff x="385560" y="2522880"/>
            <a:chExt cx="4554000" cy="4074120"/>
          </a:xfrm>
        </p:grpSpPr>
        <p:sp>
          <p:nvSpPr>
            <p:cNvPr id="496" name="Google Shape;496;p25"/>
            <p:cNvSpPr/>
            <p:nvPr/>
          </p:nvSpPr>
          <p:spPr>
            <a:xfrm>
              <a:off x="385560" y="2522880"/>
              <a:ext cx="4554000" cy="407412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497" name="Google Shape;497;p25"/>
            <p:cNvSpPr/>
            <p:nvPr/>
          </p:nvSpPr>
          <p:spPr>
            <a:xfrm>
              <a:off x="3211560" y="3696480"/>
              <a:ext cx="1727280" cy="1727280"/>
            </a:xfrm>
            <a:prstGeom prst="rect">
              <a:avLst/>
            </a:prstGeom>
            <a:noFill/>
            <a:ln>
              <a:noFill/>
            </a:ln>
          </p:spPr>
          <p:txBody>
            <a:bodyPr anchorCtr="0" anchor="ctr" bIns="45000" lIns="45700" spcFirstLastPara="1" rIns="45700" wrap="square" tIns="45000">
              <a:noAutofit/>
            </a:bodyPr>
            <a:lstStyle/>
            <a:p>
              <a:pPr indent="0" lvl="0" marL="0" marR="0" rtl="0" algn="ctr">
                <a:lnSpc>
                  <a:spcPct val="90000"/>
                </a:lnSpc>
                <a:spcBef>
                  <a:spcPts val="0"/>
                </a:spcBef>
                <a:spcAft>
                  <a:spcPts val="0"/>
                </a:spcAft>
                <a:buNone/>
              </a:pPr>
              <a:r>
                <a:rPr b="0" i="0" lang="en-US" sz="3200" u="none" cap="none" strike="noStrike">
                  <a:solidFill>
                    <a:srgbClr val="FFFFFF"/>
                  </a:solidFill>
                  <a:latin typeface="Arial"/>
                  <a:ea typeface="Arial"/>
                  <a:cs typeface="Arial"/>
                  <a:sym typeface="Arial"/>
                </a:rPr>
                <a:t>Genetics</a:t>
              </a:r>
              <a:endParaRPr b="0" i="0" sz="3200" u="none" cap="none" strike="noStrike">
                <a:solidFill>
                  <a:srgbClr val="FFFFFF"/>
                </a:solidFill>
                <a:latin typeface="Arial"/>
                <a:ea typeface="Arial"/>
                <a:cs typeface="Arial"/>
                <a:sym typeface="Arial"/>
              </a:endParaRPr>
            </a:p>
          </p:txBody>
        </p:sp>
        <p:sp>
          <p:nvSpPr>
            <p:cNvPr id="498" name="Google Shape;498;p25"/>
            <p:cNvSpPr/>
            <p:nvPr/>
          </p:nvSpPr>
          <p:spPr>
            <a:xfrm>
              <a:off x="885600" y="2782800"/>
              <a:ext cx="3554280" cy="3554280"/>
            </a:xfrm>
            <a:custGeom>
              <a:rect b="b" l="l" r="r" t="t"/>
              <a:pathLst>
                <a:path extrusionOk="0" h="120000" w="120000">
                  <a:moveTo>
                    <a:pt x="101464" y="92066"/>
                  </a:moveTo>
                  <a:cubicBezTo>
                    <a:pt x="92531" y="103617"/>
                    <a:pt x="79185" y="110918"/>
                    <a:pt x="64641" y="112211"/>
                  </a:cubicBezTo>
                  <a:cubicBezTo>
                    <a:pt x="50096" y="113504"/>
                    <a:pt x="35671" y="108671"/>
                    <a:pt x="24841" y="98876"/>
                  </a:cubicBezTo>
                  <a:lnTo>
                    <a:pt x="18923" y="103453"/>
                  </a:lnTo>
                  <a:lnTo>
                    <a:pt x="23035" y="88587"/>
                  </a:lnTo>
                  <a:lnTo>
                    <a:pt x="39919" y="87216"/>
                  </a:lnTo>
                  <a:lnTo>
                    <a:pt x="34024" y="91775"/>
                  </a:lnTo>
                  <a:cubicBezTo>
                    <a:pt x="42600" y="98786"/>
                    <a:pt x="53646" y="102033"/>
                    <a:pt x="64652" y="100777"/>
                  </a:cubicBezTo>
                  <a:cubicBezTo>
                    <a:pt x="75658" y="99522"/>
                    <a:pt x="85689" y="93870"/>
                    <a:pt x="92466" y="85108"/>
                  </a:cubicBezTo>
                  <a:close/>
                </a:path>
              </a:pathLst>
            </a:custGeom>
            <a:solidFill>
              <a:schemeClr val="accent4"/>
            </a:solidFill>
            <a:ln cap="flat" cmpd="sng" w="12700">
              <a:solidFill>
                <a:srgbClr val="FFFFFF"/>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499" name="Google Shape;499;p25"/>
            <p:cNvSpPr/>
            <p:nvPr/>
          </p:nvSpPr>
          <p:spPr>
            <a:xfrm>
              <a:off x="386640" y="3696480"/>
              <a:ext cx="1727280" cy="1727280"/>
            </a:xfrm>
            <a:prstGeom prst="rect">
              <a:avLst/>
            </a:prstGeom>
            <a:noFill/>
            <a:ln>
              <a:noFill/>
            </a:ln>
          </p:spPr>
          <p:txBody>
            <a:bodyPr anchorCtr="0" anchor="ctr" bIns="45000" lIns="45700" spcFirstLastPara="1" rIns="45700" wrap="square" tIns="45000">
              <a:noAutofit/>
            </a:bodyPr>
            <a:lstStyle/>
            <a:p>
              <a:pPr indent="0" lvl="0" marL="0" marR="0" rtl="0" algn="ctr">
                <a:lnSpc>
                  <a:spcPct val="90000"/>
                </a:lnSpc>
                <a:spcBef>
                  <a:spcPts val="0"/>
                </a:spcBef>
                <a:spcAft>
                  <a:spcPts val="0"/>
                </a:spcAft>
                <a:buNone/>
              </a:pPr>
              <a:r>
                <a:rPr b="0" i="0" lang="en-US" sz="3200" u="none" cap="none" strike="noStrike">
                  <a:solidFill>
                    <a:srgbClr val="FFFFFF"/>
                  </a:solidFill>
                  <a:latin typeface="Arial"/>
                  <a:ea typeface="Arial"/>
                  <a:cs typeface="Arial"/>
                  <a:sym typeface="Arial"/>
                </a:rPr>
                <a:t>Society</a:t>
              </a:r>
              <a:endParaRPr b="0" i="0" sz="3200" u="none" cap="none" strike="noStrike">
                <a:solidFill>
                  <a:srgbClr val="FFFFFF"/>
                </a:solidFill>
                <a:latin typeface="Arial"/>
                <a:ea typeface="Arial"/>
                <a:cs typeface="Arial"/>
                <a:sym typeface="Arial"/>
              </a:endParaRPr>
            </a:p>
          </p:txBody>
        </p:sp>
        <p:sp>
          <p:nvSpPr>
            <p:cNvPr id="500" name="Google Shape;500;p25"/>
            <p:cNvSpPr/>
            <p:nvPr/>
          </p:nvSpPr>
          <p:spPr>
            <a:xfrm>
              <a:off x="885600" y="2782800"/>
              <a:ext cx="3554280" cy="3554280"/>
            </a:xfrm>
            <a:custGeom>
              <a:rect b="b" l="l" r="r" t="t"/>
              <a:pathLst>
                <a:path extrusionOk="0" h="120000" w="120000">
                  <a:moveTo>
                    <a:pt x="18536" y="27934"/>
                  </a:moveTo>
                  <a:lnTo>
                    <a:pt x="18536" y="27934"/>
                  </a:lnTo>
                  <a:cubicBezTo>
                    <a:pt x="27469" y="16383"/>
                    <a:pt x="40815" y="9082"/>
                    <a:pt x="55359" y="7789"/>
                  </a:cubicBezTo>
                  <a:cubicBezTo>
                    <a:pt x="69904" y="6496"/>
                    <a:pt x="84329" y="11329"/>
                    <a:pt x="95159" y="21124"/>
                  </a:cubicBezTo>
                  <a:lnTo>
                    <a:pt x="101077" y="16547"/>
                  </a:lnTo>
                  <a:lnTo>
                    <a:pt x="96965" y="31413"/>
                  </a:lnTo>
                  <a:lnTo>
                    <a:pt x="80081" y="32784"/>
                  </a:lnTo>
                  <a:lnTo>
                    <a:pt x="85976" y="28225"/>
                  </a:lnTo>
                  <a:lnTo>
                    <a:pt x="85976" y="28225"/>
                  </a:lnTo>
                  <a:cubicBezTo>
                    <a:pt x="77400" y="21214"/>
                    <a:pt x="66354" y="17967"/>
                    <a:pt x="55348" y="19223"/>
                  </a:cubicBezTo>
                  <a:cubicBezTo>
                    <a:pt x="44342" y="20478"/>
                    <a:pt x="34311" y="26130"/>
                    <a:pt x="27534" y="34892"/>
                  </a:cubicBezTo>
                  <a:close/>
                </a:path>
              </a:pathLst>
            </a:custGeom>
            <a:solidFill>
              <a:srgbClr val="4371C3"/>
            </a:solidFill>
            <a:ln cap="flat" cmpd="sng" w="12700">
              <a:solidFill>
                <a:srgbClr val="FFFFFF"/>
              </a:solidFill>
              <a:prstDash val="solid"/>
              <a:miter lim="8000"/>
              <a:headEnd len="sm" w="sm" type="none"/>
              <a:tailEnd len="sm" w="sm" type="none"/>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grpSp>
      <p:pic>
        <p:nvPicPr>
          <p:cNvPr descr="Young Marx Image public domain" id="501" name="Google Shape;501;p25"/>
          <p:cNvPicPr preferRelativeResize="0"/>
          <p:nvPr/>
        </p:nvPicPr>
        <p:blipFill>
          <a:blip r:embed="rId3">
            <a:alphaModFix/>
          </a:blip>
          <a:stretch>
            <a:fillRect/>
          </a:stretch>
        </p:blipFill>
        <p:spPr>
          <a:xfrm>
            <a:off x="6569100" y="0"/>
            <a:ext cx="5614959" cy="6858001"/>
          </a:xfrm>
          <a:prstGeom prst="rect">
            <a:avLst/>
          </a:prstGeom>
          <a:noFill/>
          <a:ln>
            <a:noFill/>
          </a:ln>
        </p:spPr>
      </p:pic>
      <p:sp>
        <p:nvSpPr>
          <p:cNvPr id="502" name="Google Shape;502;p25"/>
          <p:cNvSpPr txBox="1"/>
          <p:nvPr/>
        </p:nvSpPr>
        <p:spPr>
          <a:xfrm>
            <a:off x="6859842" y="233962"/>
            <a:ext cx="5723100" cy="460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
        <p:nvSpPr>
          <p:cNvPr id="503" name="Google Shape;503;p25"/>
          <p:cNvSpPr txBox="1"/>
          <p:nvPr/>
        </p:nvSpPr>
        <p:spPr>
          <a:xfrm>
            <a:off x="6667175" y="5702500"/>
            <a:ext cx="5391000" cy="978000"/>
          </a:xfrm>
          <a:prstGeom prst="rect">
            <a:avLst/>
          </a:prstGeom>
          <a:solidFill>
            <a:schemeClr val="lt1"/>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r">
              <a:spcBef>
                <a:spcPts val="0"/>
              </a:spcBef>
              <a:spcAft>
                <a:spcPts val="0"/>
              </a:spcAft>
              <a:buNone/>
            </a:pPr>
            <a:r>
              <a:rPr lang="en-US" sz="2400">
                <a:solidFill>
                  <a:schemeClr val="dk1"/>
                </a:solidFill>
                <a:latin typeface="Calibri"/>
                <a:ea typeface="Calibri"/>
                <a:cs typeface="Calibri"/>
                <a:sym typeface="Calibri"/>
              </a:rPr>
              <a:t>History is the true natural history of man.</a:t>
            </a:r>
            <a:endParaRPr sz="2400">
              <a:solidFill>
                <a:schemeClr val="dk1"/>
              </a:solidFill>
              <a:latin typeface="Calibri"/>
              <a:ea typeface="Calibri"/>
              <a:cs typeface="Calibri"/>
              <a:sym typeface="Calibri"/>
            </a:endParaRPr>
          </a:p>
          <a:p>
            <a:pPr indent="0" lvl="0" marL="0" rtl="0" algn="r">
              <a:spcBef>
                <a:spcPts val="0"/>
              </a:spcBef>
              <a:spcAft>
                <a:spcPts val="0"/>
              </a:spcAft>
              <a:buNone/>
            </a:pPr>
            <a:r>
              <a:rPr i="1" lang="en-US" sz="2400">
                <a:solidFill>
                  <a:schemeClr val="dk1"/>
                </a:solidFill>
                <a:latin typeface="Calibri"/>
                <a:ea typeface="Calibri"/>
                <a:cs typeface="Calibri"/>
                <a:sym typeface="Calibri"/>
              </a:rPr>
              <a:t>Marx</a:t>
            </a:r>
            <a:endParaRPr i="1" sz="2400">
              <a:solidFill>
                <a:schemeClr val="dk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6"/>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Extensions</a:t>
            </a:r>
            <a:endParaRPr b="0" i="0" sz="4400" u="none" cap="none" strike="noStrike">
              <a:solidFill>
                <a:srgbClr val="FFFFFF"/>
              </a:solidFill>
              <a:latin typeface="Arial"/>
              <a:ea typeface="Arial"/>
              <a:cs typeface="Arial"/>
              <a:sym typeface="Arial"/>
            </a:endParaRPr>
          </a:p>
        </p:txBody>
      </p:sp>
      <p:sp>
        <p:nvSpPr>
          <p:cNvPr id="509" name="Google Shape;509;p26"/>
          <p:cNvSpPr txBox="1"/>
          <p:nvPr>
            <p:ph idx="4294967295" type="body"/>
          </p:nvPr>
        </p:nvSpPr>
        <p:spPr>
          <a:xfrm>
            <a:off x="838080" y="1825560"/>
            <a:ext cx="10514160" cy="4349880"/>
          </a:xfrm>
          <a:prstGeom prst="rect">
            <a:avLst/>
          </a:prstGeom>
          <a:noFill/>
          <a:ln>
            <a:noFill/>
          </a:ln>
        </p:spPr>
        <p:txBody>
          <a:bodyPr anchorCtr="0" anchor="t" bIns="45000" lIns="90000" spcFirstLastPara="1" rIns="90000" wrap="square" tIns="45000">
            <a:normAutofit lnSpcReduction="20000"/>
          </a:bodyPr>
          <a:lstStyle/>
          <a:p>
            <a:pPr indent="0" lvl="0" marL="0" marR="0" rtl="0" algn="l">
              <a:lnSpc>
                <a:spcPct val="9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The basic result extends to non-normal/discontinuous distributions, and non-linear attractiveness.</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We can allow “meritocracy”, where adult SES depends directly on own genes.</a:t>
            </a:r>
            <a:endParaRPr b="0" i="0" sz="2800" u="none" cap="none" strike="noStrike">
              <a:solidFill>
                <a:srgbClr val="FFFFFF"/>
              </a:solidFill>
              <a:latin typeface="Arial"/>
              <a:ea typeface="Arial"/>
              <a:cs typeface="Arial"/>
              <a:sym typeface="Arial"/>
            </a:endParaRPr>
          </a:p>
          <a:p>
            <a:pPr indent="-467464" lvl="0" marL="45324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Genes-SES correlation may either increase or decrease in </a:t>
            </a:r>
            <a:r>
              <a:rPr b="0" i="0" lang="en-US" sz="2800" u="none" cap="none" strike="noStrike">
                <a:solidFill>
                  <a:schemeClr val="accent2"/>
                </a:solidFill>
                <a:latin typeface="Calibri"/>
                <a:ea typeface="Calibri"/>
                <a:cs typeface="Calibri"/>
                <a:sym typeface="Calibri"/>
              </a:rPr>
              <a:t>θ</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The </a:t>
            </a:r>
            <a:r>
              <a:rPr b="0" i="1" lang="en-US" sz="2800" u="none" cap="none" strike="noStrike">
                <a:solidFill>
                  <a:schemeClr val="accent2"/>
                </a:solidFill>
                <a:latin typeface="Calibri"/>
                <a:ea typeface="Calibri"/>
                <a:cs typeface="Calibri"/>
                <a:sym typeface="Calibri"/>
              </a:rPr>
              <a:t>a</a:t>
            </a:r>
            <a:r>
              <a:rPr b="0" i="0" lang="en-US" sz="2800" u="none" cap="none" strike="noStrike">
                <a:solidFill>
                  <a:srgbClr val="FFFFFF"/>
                </a:solidFill>
                <a:latin typeface="Calibri"/>
                <a:ea typeface="Calibri"/>
                <a:cs typeface="Calibri"/>
                <a:sym typeface="Calibri"/>
              </a:rPr>
              <a:t> parameter can differ for men and women.</a:t>
            </a:r>
            <a:endParaRPr b="0" i="0" sz="2800" u="none" cap="none" strike="noStrike">
              <a:solidFill>
                <a:srgbClr val="FFFFFF"/>
              </a:solidFill>
              <a:latin typeface="Arial"/>
              <a:ea typeface="Arial"/>
              <a:cs typeface="Arial"/>
              <a:sym typeface="Arial"/>
            </a:endParaRPr>
          </a:p>
          <a:p>
            <a:pPr indent="-467464" lvl="0" marL="45324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Genes-SES correlation is maximized when parameters are most different. (Intuition: then e.g. high-status males almost always match high-genetics females.)</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3"/>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Goals of this paper</a:t>
            </a:r>
            <a:endParaRPr b="0" i="0" sz="4400" u="none" cap="none" strike="noStrike">
              <a:solidFill>
                <a:srgbClr val="FFFFFF"/>
              </a:solidFill>
              <a:latin typeface="Arial"/>
              <a:ea typeface="Arial"/>
              <a:cs typeface="Arial"/>
              <a:sym typeface="Arial"/>
            </a:endParaRPr>
          </a:p>
        </p:txBody>
      </p:sp>
      <p:sp>
        <p:nvSpPr>
          <p:cNvPr id="306" name="Google Shape;306;p3"/>
          <p:cNvSpPr txBox="1"/>
          <p:nvPr>
            <p:ph idx="4294967295" type="body"/>
          </p:nvPr>
        </p:nvSpPr>
        <p:spPr>
          <a:xfrm>
            <a:off x="838080" y="1825560"/>
            <a:ext cx="10514160" cy="43498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In increasing order of ambition:</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Explain a puzzle about the </a:t>
            </a:r>
            <a:r>
              <a:rPr b="1" i="0" lang="en-US" sz="2800" u="none" cap="none" strike="noStrike">
                <a:solidFill>
                  <a:schemeClr val="accent2"/>
                </a:solidFill>
                <a:latin typeface="Calibri"/>
                <a:ea typeface="Calibri"/>
                <a:cs typeface="Calibri"/>
                <a:sym typeface="Calibri"/>
              </a:rPr>
              <a:t>intergenerational persistence of inequality</a:t>
            </a:r>
            <a:r>
              <a:rPr b="0" i="0" lang="en-US" sz="2800" u="none" cap="none" strike="noStrike">
                <a:solidFill>
                  <a:srgbClr val="FFFFFF"/>
                </a:solidFill>
                <a:latin typeface="Calibri"/>
                <a:ea typeface="Calibri"/>
                <a:cs typeface="Calibri"/>
                <a:sym typeface="Calibri"/>
              </a:rPr>
              <a:t>. </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Provide a new explanation of the </a:t>
            </a:r>
            <a:r>
              <a:rPr b="1" i="0" lang="en-US" sz="2800" u="none" cap="none" strike="noStrike">
                <a:solidFill>
                  <a:schemeClr val="accent2"/>
                </a:solidFill>
                <a:latin typeface="Calibri"/>
                <a:ea typeface="Calibri"/>
                <a:cs typeface="Calibri"/>
                <a:sym typeface="Calibri"/>
              </a:rPr>
              <a:t>genes-SES (socio-economic status) gradient</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Rethink the </a:t>
            </a:r>
            <a:r>
              <a:rPr b="1" i="0" lang="en-US" sz="2800" u="none" cap="none" strike="noStrike">
                <a:solidFill>
                  <a:schemeClr val="accent2"/>
                </a:solidFill>
                <a:latin typeface="Calibri"/>
                <a:ea typeface="Calibri"/>
                <a:cs typeface="Calibri"/>
                <a:sym typeface="Calibri"/>
              </a:rPr>
              <a:t>nature of inequality </a:t>
            </a:r>
            <a:r>
              <a:rPr b="0" i="0" lang="en-US" sz="2800" u="none" cap="none" strike="noStrike">
                <a:solidFill>
                  <a:srgbClr val="FFFFFF"/>
                </a:solidFill>
                <a:latin typeface="Calibri"/>
                <a:ea typeface="Calibri"/>
                <a:cs typeface="Calibri"/>
                <a:sym typeface="Calibri"/>
              </a:rPr>
              <a:t>in historical human societies.</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Change how we think about </a:t>
            </a:r>
            <a:r>
              <a:rPr b="1" i="0" lang="en-US" sz="2800" u="none" cap="none" strike="noStrike">
                <a:solidFill>
                  <a:schemeClr val="accent2"/>
                </a:solidFill>
                <a:latin typeface="Calibri"/>
                <a:ea typeface="Calibri"/>
                <a:cs typeface="Calibri"/>
                <a:sym typeface="Calibri"/>
              </a:rPr>
              <a:t>genetic variation</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27"/>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Spouse pairs</a:t>
            </a:r>
            <a:endParaRPr b="0" i="0" sz="4400" u="none" cap="none" strike="noStrike">
              <a:solidFill>
                <a:srgbClr val="FFFFFF"/>
              </a:solidFill>
              <a:latin typeface="Arial"/>
              <a:ea typeface="Arial"/>
              <a:cs typeface="Arial"/>
              <a:sym typeface="Arial"/>
            </a:endParaRPr>
          </a:p>
        </p:txBody>
      </p:sp>
      <p:sp>
        <p:nvSpPr>
          <p:cNvPr id="515" name="Google Shape;515;p27"/>
          <p:cNvSpPr txBox="1"/>
          <p:nvPr>
            <p:ph idx="4294967295" type="body"/>
          </p:nvPr>
        </p:nvSpPr>
        <p:spPr>
          <a:xfrm>
            <a:off x="838080" y="1825560"/>
            <a:ext cx="10514160" cy="4349880"/>
          </a:xfrm>
          <a:prstGeom prst="rect">
            <a:avLst/>
          </a:prstGeom>
          <a:noFill/>
          <a:ln>
            <a:noFill/>
          </a:ln>
        </p:spPr>
        <p:txBody>
          <a:bodyPr anchorCtr="0" anchor="t" bIns="45000" lIns="90000" spcFirstLastPara="1" rIns="90000" wrap="square" tIns="45000">
            <a:normAutofit/>
          </a:bodyPr>
          <a:lstStyle/>
          <a:p>
            <a:pPr indent="0" lvl="0" marL="0" marR="0" rtl="0" algn="l">
              <a:lnSpc>
                <a:spcPct val="9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Some respondents in the Biobank sample have a genetic child who is also in the sample.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Among our spouse pairs, 511 have a genetic child of at least one partner in the sample.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For 86% (441) of these, the child is the genetic child of both partners.</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Comparison: 11% of families with dependent children included a stepchild in England and Wales in 2011 (National Statistics 2014).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2800"/>
              <a:buFont typeface="Arial"/>
              <a:buNone/>
            </a:pPr>
            <a:r>
              <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28"/>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Robustness</a:t>
            </a:r>
            <a:endParaRPr b="0" i="0" sz="4400" u="none" cap="none" strike="noStrike">
              <a:solidFill>
                <a:srgbClr val="FFFFFF"/>
              </a:solidFill>
              <a:latin typeface="Arial"/>
              <a:ea typeface="Arial"/>
              <a:cs typeface="Arial"/>
              <a:sym typeface="Arial"/>
            </a:endParaRPr>
          </a:p>
        </p:txBody>
      </p:sp>
      <p:sp>
        <p:nvSpPr>
          <p:cNvPr id="521" name="Google Shape;521;p28"/>
          <p:cNvSpPr txBox="1"/>
          <p:nvPr>
            <p:ph idx="4294967295" type="body"/>
          </p:nvPr>
        </p:nvSpPr>
        <p:spPr>
          <a:xfrm>
            <a:off x="838080" y="1825560"/>
            <a:ext cx="10514160" cy="4349880"/>
          </a:xfrm>
          <a:prstGeom prst="rect">
            <a:avLst/>
          </a:prstGeom>
          <a:noFill/>
          <a:ln>
            <a:noFill/>
          </a:ln>
        </p:spPr>
        <p:txBody>
          <a:bodyPr anchorCtr="0" anchor="t" bIns="45000" lIns="90000" spcFirstLastPara="1" rIns="90000" wrap="square" tIns="45000">
            <a:noAutofit/>
          </a:bodyPr>
          <a:lstStyle/>
          <a:p>
            <a:pPr indent="0" lvl="0" marL="0" marR="0" rtl="0" algn="l">
              <a:lnSpc>
                <a:spcPct val="90000"/>
              </a:lnSpc>
              <a:spcBef>
                <a:spcPts val="0"/>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Extra mediators: BMI, self-reported health.</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Birth order is independent of 33 different polygenic scores.</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2800"/>
              <a:buFont typeface="Calibri"/>
              <a:buNone/>
            </a:pPr>
            <a:r>
              <a:rPr b="0" i="0" lang="en-US" sz="2800" u="none" cap="none" strike="noStrike">
                <a:solidFill>
                  <a:srgbClr val="FFFFFF"/>
                </a:solidFill>
                <a:latin typeface="Calibri"/>
                <a:ea typeface="Calibri"/>
                <a:cs typeface="Calibri"/>
                <a:sym typeface="Calibri"/>
              </a:rPr>
              <a:t>Results are qualitatively robust…</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 if we use birth order dummies: strongest effect for first child versus subsequent children.</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 using age left full-time education as the key mediator</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 for males and females only (initial birth order coefficient is not significant)</a:t>
            </a:r>
            <a:endParaRPr b="0" i="0" sz="2800" u="none" cap="none" strike="noStrike">
              <a:solidFill>
                <a:srgbClr val="FFFFFF"/>
              </a:solidFill>
              <a:latin typeface="Arial"/>
              <a:ea typeface="Arial"/>
              <a:cs typeface="Arial"/>
              <a:sym typeface="Arial"/>
            </a:endParaRPr>
          </a:p>
          <a:p>
            <a:pPr indent="-457200" lvl="0" marL="457200" marR="0" rtl="0" algn="l">
              <a:lnSpc>
                <a:spcPct val="90000"/>
              </a:lnSpc>
              <a:spcBef>
                <a:spcPts val="1001"/>
              </a:spcBef>
              <a:spcAft>
                <a:spcPts val="0"/>
              </a:spcAft>
              <a:buClr>
                <a:srgbClr val="FFFFFF"/>
              </a:buClr>
              <a:buSzPts val="2800"/>
              <a:buFont typeface="Arial"/>
              <a:buChar char="•"/>
            </a:pPr>
            <a:r>
              <a:rPr b="0" i="0" lang="en-US" sz="2800" u="none" cap="none" strike="noStrike">
                <a:solidFill>
                  <a:srgbClr val="FFFFFF"/>
                </a:solidFill>
                <a:latin typeface="Calibri"/>
                <a:ea typeface="Calibri"/>
                <a:cs typeface="Calibri"/>
                <a:sym typeface="Calibri"/>
              </a:rPr>
              <a:t>… for couples with children</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9"/>
          <p:cNvSpPr/>
          <p:nvPr/>
        </p:nvSpPr>
        <p:spPr>
          <a:xfrm>
            <a:off x="2459880" y="2829240"/>
            <a:ext cx="439560" cy="2313360"/>
          </a:xfrm>
          <a:prstGeom prst="leftBrace">
            <a:avLst>
              <a:gd fmla="val 75000" name="adj1"/>
              <a:gd fmla="val 50000" name="adj2"/>
            </a:avLst>
          </a:prstGeom>
          <a:noFill/>
          <a:ln cap="flat" cmpd="sng" w="38100">
            <a:solidFill>
              <a:srgbClr val="FF000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FF0000"/>
              </a:solidFill>
              <a:latin typeface="Calibri"/>
              <a:ea typeface="Calibri"/>
              <a:cs typeface="Calibri"/>
              <a:sym typeface="Calibri"/>
            </a:endParaRPr>
          </a:p>
        </p:txBody>
      </p:sp>
      <p:sp>
        <p:nvSpPr>
          <p:cNvPr id="527" name="Google Shape;527;p29"/>
          <p:cNvSpPr/>
          <p:nvPr/>
        </p:nvSpPr>
        <p:spPr>
          <a:xfrm>
            <a:off x="874080" y="1705680"/>
            <a:ext cx="1551600" cy="36396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SES mediators</a:t>
            </a:r>
            <a:endParaRPr b="0" i="0" sz="1800" u="none" cap="none" strike="noStrike">
              <a:solidFill>
                <a:srgbClr val="FFFFFF"/>
              </a:solidFill>
              <a:latin typeface="Arial"/>
              <a:ea typeface="Arial"/>
              <a:cs typeface="Arial"/>
              <a:sym typeface="Arial"/>
            </a:endParaRPr>
          </a:p>
        </p:txBody>
      </p:sp>
      <p:sp>
        <p:nvSpPr>
          <p:cNvPr id="528" name="Google Shape;528;p29"/>
          <p:cNvSpPr/>
          <p:nvPr/>
        </p:nvSpPr>
        <p:spPr>
          <a:xfrm>
            <a:off x="2435760" y="1524240"/>
            <a:ext cx="441000" cy="812880"/>
          </a:xfrm>
          <a:prstGeom prst="leftBrace">
            <a:avLst>
              <a:gd fmla="val 75000" name="adj1"/>
              <a:gd fmla="val 50000" name="adj2"/>
            </a:avLst>
          </a:prstGeom>
          <a:noFill/>
          <a:ln cap="flat" cmpd="sng" w="38100">
            <a:solidFill>
              <a:srgbClr val="ED7D31"/>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529" name="Google Shape;529;p29"/>
          <p:cNvSpPr/>
          <p:nvPr/>
        </p:nvSpPr>
        <p:spPr>
          <a:xfrm>
            <a:off x="1072080" y="3695040"/>
            <a:ext cx="1353240" cy="63828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Non-SES mediators </a:t>
            </a:r>
            <a:endParaRPr b="0" i="0" sz="1800" u="none" cap="none" strike="noStrike">
              <a:solidFill>
                <a:srgbClr val="FFFFFF"/>
              </a:solidFill>
              <a:latin typeface="Arial"/>
              <a:ea typeface="Arial"/>
              <a:cs typeface="Arial"/>
              <a:sym typeface="Arial"/>
            </a:endParaRPr>
          </a:p>
        </p:txBody>
      </p:sp>
      <p:sp>
        <p:nvSpPr>
          <p:cNvPr id="530" name="Google Shape;530;p29"/>
          <p:cNvSpPr/>
          <p:nvPr/>
        </p:nvSpPr>
        <p:spPr>
          <a:xfrm>
            <a:off x="2949840" y="0"/>
            <a:ext cx="8915760" cy="9717840"/>
          </a:xfrm>
          <a:prstGeom prst="roundRect">
            <a:avLst>
              <a:gd fmla="val 1921" name="adj"/>
            </a:avLst>
          </a:prstGeom>
          <a:blipFill rotWithShape="1">
            <a:blip r:embed="rId3">
              <a:alphaModFix/>
            </a:blip>
            <a:stretch>
              <a:fillRect b="0" l="0" r="0" t="0"/>
            </a:stretch>
          </a:blip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None/>
            </a:pPr>
            <a:r>
              <a:t/>
            </a:r>
            <a:endParaRPr b="0" i="0" sz="1800" u="none" cap="none" strike="noStrike">
              <a:solidFill>
                <a:srgbClr val="000000"/>
              </a:solidFill>
              <a:latin typeface="Arial"/>
              <a:ea typeface="Arial"/>
              <a:cs typeface="Arial"/>
              <a:sym typeface="Arial"/>
            </a:endParaRPr>
          </a:p>
        </p:txBody>
      </p:sp>
      <p:sp>
        <p:nvSpPr>
          <p:cNvPr id="531" name="Google Shape;531;p29"/>
          <p:cNvSpPr/>
          <p:nvPr/>
        </p:nvSpPr>
        <p:spPr>
          <a:xfrm>
            <a:off x="3182400" y="1473120"/>
            <a:ext cx="8174520" cy="982800"/>
          </a:xfrm>
          <a:prstGeom prst="roundRect">
            <a:avLst>
              <a:gd fmla="val 16667" name="adj"/>
            </a:avLst>
          </a:prstGeom>
          <a:noFill/>
          <a:ln cap="flat" cmpd="sng" w="57150">
            <a:solidFill>
              <a:srgbClr val="FFC000"/>
            </a:solidFill>
            <a:prstDash val="solid"/>
            <a:miter lim="8000"/>
            <a:headEnd len="sm" w="sm" type="none"/>
            <a:tailEnd len="sm" w="sm" type="none"/>
          </a:ln>
        </p:spPr>
        <p:txBody>
          <a:bodyPr anchorCtr="0" anchor="ctr" bIns="45000" lIns="90000" spcFirstLastPara="1" rIns="90000" wrap="square" tIns="45000">
            <a:noAutofit/>
          </a:bodyPr>
          <a:lstStyle/>
          <a:p>
            <a:pPr indent="0" lvl="0" marL="0" marR="0" rtl="0" algn="ctr">
              <a:lnSpc>
                <a:spcPct val="100000"/>
              </a:lnSpc>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532" name="Google Shape;532;p29"/>
          <p:cNvPicPr preferRelativeResize="0"/>
          <p:nvPr/>
        </p:nvPicPr>
        <p:blipFill rotWithShape="1">
          <a:blip r:embed="rId4">
            <a:alphaModFix/>
          </a:blip>
          <a:srcRect b="0" l="0" r="0" t="0"/>
          <a:stretch/>
        </p:blipFill>
        <p:spPr>
          <a:xfrm>
            <a:off x="324720" y="5400360"/>
            <a:ext cx="1114920" cy="125172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30"/>
          <p:cNvSpPr txBox="1"/>
          <p:nvPr>
            <p:ph type="title"/>
          </p:nvPr>
        </p:nvSpPr>
        <p:spPr>
          <a:xfrm>
            <a:off x="143280" y="-9360"/>
            <a:ext cx="10514160" cy="132408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Clr>
                <a:srgbClr val="FFFFFF"/>
              </a:buClr>
              <a:buSzPts val="4400"/>
              <a:buFont typeface="Calibri"/>
              <a:buNone/>
            </a:pPr>
            <a:r>
              <a:rPr b="0" lang="en-US" sz="4400" strike="noStrike">
                <a:solidFill>
                  <a:srgbClr val="FFFFFF"/>
                </a:solidFill>
                <a:latin typeface="Calibri"/>
                <a:ea typeface="Calibri"/>
                <a:cs typeface="Calibri"/>
                <a:sym typeface="Calibri"/>
              </a:rPr>
              <a:t>Bibliography</a:t>
            </a:r>
            <a:endParaRPr b="0" sz="4400" strike="noStrike">
              <a:solidFill>
                <a:srgbClr val="FFFFFF"/>
              </a:solidFill>
              <a:latin typeface="Arial"/>
              <a:ea typeface="Arial"/>
              <a:cs typeface="Arial"/>
              <a:sym typeface="Arial"/>
            </a:endParaRPr>
          </a:p>
        </p:txBody>
      </p:sp>
      <p:sp>
        <p:nvSpPr>
          <p:cNvPr id="538" name="Google Shape;538;p30"/>
          <p:cNvSpPr txBox="1"/>
          <p:nvPr>
            <p:ph idx="1" type="body"/>
          </p:nvPr>
        </p:nvSpPr>
        <p:spPr>
          <a:xfrm>
            <a:off x="143280" y="1175760"/>
            <a:ext cx="5875200" cy="488232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Abdellaoui, Abdel, David Hugh-Jones, Löıc Yengo, Kathryn E Kemper, Michel G Nivard, Laura Veul, Yan Holtz, et al. 2019. “Genetic Correlates of Social Stratification in Great Britain.” </a:t>
            </a:r>
            <a:r>
              <a:rPr b="0" i="1" lang="en-US" sz="1200" u="none" cap="none" strike="noStrike">
                <a:solidFill>
                  <a:srgbClr val="FFFFFF"/>
                </a:solidFill>
                <a:latin typeface="Calibri"/>
                <a:ea typeface="Calibri"/>
                <a:cs typeface="Calibri"/>
                <a:sym typeface="Calibri"/>
              </a:rPr>
              <a:t>Nature Human Behaviour </a:t>
            </a:r>
            <a:r>
              <a:rPr b="0" i="0" lang="en-US" sz="1200" u="none" cap="none" strike="noStrike">
                <a:solidFill>
                  <a:srgbClr val="FFFFFF"/>
                </a:solidFill>
                <a:latin typeface="Calibri"/>
                <a:ea typeface="Calibri"/>
                <a:cs typeface="Calibri"/>
                <a:sym typeface="Calibri"/>
              </a:rPr>
              <a:t>3 (12): 1332–42.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Black, Sandra E, Paul J Devereux, and Kjell G Salvanes. 2011. “Older and Wiser? Birth Order and IQ of Young Men.” </a:t>
            </a:r>
            <a:r>
              <a:rPr b="0" i="1" lang="en-US" sz="1200" u="none" cap="none" strike="noStrike">
                <a:solidFill>
                  <a:srgbClr val="FFFFFF"/>
                </a:solidFill>
                <a:latin typeface="Calibri"/>
                <a:ea typeface="Calibri"/>
                <a:cs typeface="Calibri"/>
                <a:sym typeface="Calibri"/>
              </a:rPr>
              <a:t>CESifo Economic Studies </a:t>
            </a:r>
            <a:r>
              <a:rPr b="0" i="0" lang="en-US" sz="1200" u="none" cap="none" strike="noStrike">
                <a:solidFill>
                  <a:srgbClr val="FFFFFF"/>
                </a:solidFill>
                <a:latin typeface="Calibri"/>
                <a:ea typeface="Calibri"/>
                <a:cs typeface="Calibri"/>
                <a:sym typeface="Calibri"/>
              </a:rPr>
              <a:t>57 (1): 103–20.</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Booth, Alison L, and Hiau Joo Kee. 2009. “Birth Order Matters: The Effect of Family Size and Birth Order on Educational Attainment.” </a:t>
            </a:r>
            <a:r>
              <a:rPr b="0" i="1" lang="en-US" sz="1200" u="none" cap="none" strike="noStrike">
                <a:solidFill>
                  <a:srgbClr val="FFFFFF"/>
                </a:solidFill>
                <a:latin typeface="Calibri"/>
                <a:ea typeface="Calibri"/>
                <a:cs typeface="Calibri"/>
                <a:sym typeface="Calibri"/>
              </a:rPr>
              <a:t>Journal of Population Economics </a:t>
            </a:r>
            <a:r>
              <a:rPr b="0" i="0" lang="en-US" sz="1200" u="none" cap="none" strike="noStrike">
                <a:solidFill>
                  <a:srgbClr val="FFFFFF"/>
                </a:solidFill>
                <a:latin typeface="Calibri"/>
                <a:ea typeface="Calibri"/>
                <a:cs typeface="Calibri"/>
                <a:sym typeface="Calibri"/>
              </a:rPr>
              <a:t>22 (2): 367–97.</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Clark, Gregory. 2021. “For Whom the Bell Curve Tolls: A Lineage of 400,000 English Individuals 1750-2020 Shows Genetics Determines Most Social Outcomes.” Working Paper. http://faculty.econ.ucdavis.edu/faculty/ gclark/ClarkGlasgow2021.pdf.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Clark, Gregory, and Neil Cummins. 2015. “Intergenerational Wealth Mobility in England, 1858–2012: Surnames and Social Mobility.” </a:t>
            </a:r>
            <a:r>
              <a:rPr b="0" i="1" lang="en-US" sz="1200" u="none" cap="none" strike="noStrike">
                <a:solidFill>
                  <a:srgbClr val="FFFFFF"/>
                </a:solidFill>
                <a:latin typeface="Calibri"/>
                <a:ea typeface="Calibri"/>
                <a:cs typeface="Calibri"/>
                <a:sym typeface="Calibri"/>
              </a:rPr>
              <a:t>The Economic Journal </a:t>
            </a:r>
            <a:r>
              <a:rPr b="0" i="0" lang="en-US" sz="1200" u="none" cap="none" strike="noStrike">
                <a:solidFill>
                  <a:srgbClr val="FFFFFF"/>
                </a:solidFill>
                <a:latin typeface="Calibri"/>
                <a:ea typeface="Calibri"/>
                <a:cs typeface="Calibri"/>
                <a:sym typeface="Calibri"/>
              </a:rPr>
              <a:t>125 (582): 61–85.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Eika, Lasse, Magne Mogstad, and Basit Zafar. 2019. “Educational Assortative Mating and Household Income In- equality.” </a:t>
            </a:r>
            <a:r>
              <a:rPr b="0" i="1" lang="en-US" sz="1200" u="none" cap="none" strike="noStrike">
                <a:solidFill>
                  <a:srgbClr val="FFFFFF"/>
                </a:solidFill>
                <a:latin typeface="Calibri"/>
                <a:ea typeface="Calibri"/>
                <a:cs typeface="Calibri"/>
                <a:sym typeface="Calibri"/>
              </a:rPr>
              <a:t>Journal of Political Economy </a:t>
            </a:r>
            <a:r>
              <a:rPr b="0" i="0" lang="en-US" sz="1200" u="none" cap="none" strike="noStrike">
                <a:solidFill>
                  <a:srgbClr val="FFFFFF"/>
                </a:solidFill>
                <a:latin typeface="Calibri"/>
                <a:ea typeface="Calibri"/>
                <a:cs typeface="Calibri"/>
                <a:sym typeface="Calibri"/>
              </a:rPr>
              <a:t>127 (6): 2795–835.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Fernandez, Raquel, Nezih Guner, and John Knowles. 2005. “Love and Money: A Theoretical and Empirical Analysis of Household Sorting and Inequality.” </a:t>
            </a:r>
            <a:r>
              <a:rPr b="0" i="1" lang="en-US" sz="1200" u="none" cap="none" strike="noStrike">
                <a:solidFill>
                  <a:srgbClr val="FFFFFF"/>
                </a:solidFill>
                <a:latin typeface="Calibri"/>
                <a:ea typeface="Calibri"/>
                <a:cs typeface="Calibri"/>
                <a:sym typeface="Calibri"/>
              </a:rPr>
              <a:t>Quarterly Journal of Economics </a:t>
            </a:r>
            <a:r>
              <a:rPr b="0" i="0" lang="en-US" sz="1200" u="none" cap="none" strike="noStrike">
                <a:solidFill>
                  <a:srgbClr val="FFFFFF"/>
                </a:solidFill>
                <a:latin typeface="Calibri"/>
                <a:ea typeface="Calibri"/>
                <a:cs typeface="Calibri"/>
                <a:sym typeface="Calibri"/>
              </a:rPr>
              <a:t>120 (1): 273–344.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Fernández, Raquel, and Richard Rogerson. 2001. “Sorting and Long-Run Inequality.” </a:t>
            </a:r>
            <a:r>
              <a:rPr b="0" i="1" lang="en-US" sz="1200" u="none" cap="none" strike="noStrike">
                <a:solidFill>
                  <a:srgbClr val="FFFFFF"/>
                </a:solidFill>
                <a:latin typeface="Calibri"/>
                <a:ea typeface="Calibri"/>
                <a:cs typeface="Calibri"/>
                <a:sym typeface="Calibri"/>
              </a:rPr>
              <a:t>Quarterly Journal of Economics </a:t>
            </a:r>
            <a:r>
              <a:rPr b="0" i="0" lang="en-US" sz="1200" u="none" cap="none" strike="noStrike">
                <a:solidFill>
                  <a:srgbClr val="FFFFFF"/>
                </a:solidFill>
                <a:latin typeface="Calibri"/>
                <a:ea typeface="Calibri"/>
                <a:cs typeface="Calibri"/>
                <a:sym typeface="Calibri"/>
              </a:rPr>
              <a:t>116 (4): 1305–41.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Furnham, Adrian. 1993. “Just World Beliefs in Twelve Societies.” </a:t>
            </a:r>
            <a:r>
              <a:rPr b="0" i="1" lang="en-US" sz="1200" u="none" cap="none" strike="noStrike">
                <a:solidFill>
                  <a:srgbClr val="FFFFFF"/>
                </a:solidFill>
                <a:latin typeface="Calibri"/>
                <a:ea typeface="Calibri"/>
                <a:cs typeface="Calibri"/>
                <a:sym typeface="Calibri"/>
              </a:rPr>
              <a:t>Journal of Social Psychology</a:t>
            </a:r>
            <a:r>
              <a:rPr b="0" i="0" lang="en-US" sz="1200" u="none" cap="none" strike="noStrike">
                <a:solidFill>
                  <a:srgbClr val="FFFFFF"/>
                </a:solidFill>
                <a:latin typeface="Calibri"/>
                <a:ea typeface="Calibri"/>
                <a:cs typeface="Calibri"/>
                <a:sym typeface="Calibri"/>
              </a:rPr>
              <a:t> 133 (3): 317–29.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Gramsci, Antonio. 1971. Selections from the Prison Notebooks. Lawrence; Wishart London.</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Greenwood, Jeremy, Nezih Guner, Georgi Kocharkov, and Cezar Santos. 2014. “Marry Your Like: Assortative Mating and Income Inequality.” </a:t>
            </a:r>
            <a:r>
              <a:rPr b="0" i="1" lang="en-US" sz="1200" u="none" cap="none" strike="noStrike">
                <a:solidFill>
                  <a:srgbClr val="FFFFFF"/>
                </a:solidFill>
                <a:latin typeface="Calibri"/>
                <a:ea typeface="Calibri"/>
                <a:cs typeface="Calibri"/>
                <a:sym typeface="Calibri"/>
              </a:rPr>
              <a:t>American Economic Review </a:t>
            </a:r>
            <a:r>
              <a:rPr b="0" i="0" lang="en-US" sz="1200" u="none" cap="none" strike="noStrike">
                <a:solidFill>
                  <a:srgbClr val="FFFFFF"/>
                </a:solidFill>
                <a:latin typeface="Calibri"/>
                <a:ea typeface="Calibri"/>
                <a:cs typeface="Calibri"/>
                <a:sym typeface="Calibri"/>
              </a:rPr>
              <a:t>104 (5): 348–53.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1200"/>
              <a:buFont typeface="Arial"/>
              <a:buNone/>
            </a:pPr>
            <a:r>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1200"/>
              <a:buFont typeface="Arial"/>
              <a:buNone/>
            </a:pPr>
            <a:r>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ts val="1200"/>
              <a:buFont typeface="Arial"/>
              <a:buNone/>
            </a:pPr>
            <a:r>
              <a:t/>
            </a:r>
            <a:endParaRPr b="0" i="0" sz="1200" u="none" cap="none" strike="noStrike">
              <a:solidFill>
                <a:srgbClr val="FFFFFF"/>
              </a:solidFill>
              <a:latin typeface="Arial"/>
              <a:ea typeface="Arial"/>
              <a:cs typeface="Arial"/>
              <a:sym typeface="Arial"/>
            </a:endParaRPr>
          </a:p>
        </p:txBody>
      </p:sp>
      <p:sp>
        <p:nvSpPr>
          <p:cNvPr id="539" name="Google Shape;539;p30"/>
          <p:cNvSpPr txBox="1"/>
          <p:nvPr>
            <p:ph idx="1" type="body"/>
          </p:nvPr>
        </p:nvSpPr>
        <p:spPr>
          <a:xfrm>
            <a:off x="6172200" y="540000"/>
            <a:ext cx="5735520" cy="5951520"/>
          </a:xfrm>
          <a:prstGeom prst="rect">
            <a:avLst/>
          </a:prstGeom>
          <a:noFill/>
          <a:ln>
            <a:noFill/>
          </a:ln>
        </p:spPr>
        <p:txBody>
          <a:bodyPr anchorCtr="0" anchor="t" bIns="0" lIns="0" spcFirstLastPara="1" rIns="0" wrap="square" tIns="0">
            <a:noAutofit/>
          </a:bodyPr>
          <a:lstStyle/>
          <a:p>
            <a:pPr indent="0" lvl="0" marL="0" marR="0" rtl="0" algn="l">
              <a:lnSpc>
                <a:spcPct val="90000"/>
              </a:lnSpc>
              <a:spcBef>
                <a:spcPts val="0"/>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Halsey, AH. 1958. “Genetics, Social Structure and Intelligence.” </a:t>
            </a:r>
            <a:r>
              <a:rPr b="0" i="1" lang="en-US" sz="1200" u="none" cap="none" strike="noStrike">
                <a:solidFill>
                  <a:srgbClr val="FFFFFF"/>
                </a:solidFill>
                <a:latin typeface="Calibri"/>
                <a:ea typeface="Calibri"/>
                <a:cs typeface="Calibri"/>
                <a:sym typeface="Calibri"/>
              </a:rPr>
              <a:t>British Journal of Sociology</a:t>
            </a:r>
            <a:r>
              <a:rPr b="0" i="0" lang="en-US" sz="1200" u="none" cap="none" strike="noStrike">
                <a:solidFill>
                  <a:srgbClr val="FFFFFF"/>
                </a:solidFill>
                <a:latin typeface="Calibri"/>
                <a:ea typeface="Calibri"/>
                <a:cs typeface="Calibri"/>
                <a:sym typeface="Calibri"/>
              </a:rPr>
              <a:t> 9 (1): 15–28.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Hugh-Jones, David, Karin JH Verweij, Beate St Pourcain, and Abdel Abdellaoui. 2016. “Assortative Mating on Educational Attainment Leads to Genetic Spousal Resemblance for Polygenic Scores.” </a:t>
            </a:r>
            <a:r>
              <a:rPr b="0" i="1" lang="en-US" sz="1200" u="none" cap="none" strike="noStrike">
                <a:solidFill>
                  <a:srgbClr val="FFFFFF"/>
                </a:solidFill>
                <a:latin typeface="Calibri"/>
                <a:ea typeface="Calibri"/>
                <a:cs typeface="Calibri"/>
                <a:sym typeface="Calibri"/>
              </a:rPr>
              <a:t>Intelligence </a:t>
            </a:r>
            <a:r>
              <a:rPr b="0" i="0" lang="en-US" sz="1200" u="none" cap="none" strike="noStrike">
                <a:solidFill>
                  <a:srgbClr val="FFFFFF"/>
                </a:solidFill>
                <a:latin typeface="Calibri"/>
                <a:ea typeface="Calibri"/>
                <a:cs typeface="Calibri"/>
                <a:sym typeface="Calibri"/>
              </a:rPr>
              <a:t>59: 103–8.</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Hugh-Jones, David and Abdel Abdellaoui. 2022. “Human capital mediates natural selection in contemporary humans “. Working paper.</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Lindahl, Lena. 2008. “Do Birth Order and Family Size Matter for Intergenerational Income Mobility? Evidence from Sweden.” </a:t>
            </a:r>
            <a:r>
              <a:rPr b="0" i="1" lang="en-US" sz="1200" u="none" cap="none" strike="noStrike">
                <a:solidFill>
                  <a:srgbClr val="FFFFFF"/>
                </a:solidFill>
                <a:latin typeface="Calibri"/>
                <a:ea typeface="Calibri"/>
                <a:cs typeface="Calibri"/>
                <a:sym typeface="Calibri"/>
              </a:rPr>
              <a:t>Applied Economics </a:t>
            </a:r>
            <a:r>
              <a:rPr b="0" i="0" lang="en-US" sz="1200" u="none" cap="none" strike="noStrike">
                <a:solidFill>
                  <a:srgbClr val="FFFFFF"/>
                </a:solidFill>
                <a:latin typeface="Calibri"/>
                <a:ea typeface="Calibri"/>
                <a:cs typeface="Calibri"/>
                <a:sym typeface="Calibri"/>
              </a:rPr>
              <a:t>40 (17): 2239–57.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National Statistics. 2014. “Stepfamilies in 2011.” https://webarchive.nationalarchives.gov.uk/20160105222243/http:// www.ons.gov.uk/ons/rel/family-demography/stepfamilies/2011/stepfamilies-rpt.html.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Rimfeld, Kaili, Eva Krapohl, Maciej Trzaskowski, Jonathan R. I. Coleman, Saskia Selzam, Philip S. Dale, Tonu Esko, Andres Metspalu, and Robert Plomin. 2018. “Genetic Influence on Social Outcomes During and After the Soviet Era in Estonia.” </a:t>
            </a:r>
            <a:r>
              <a:rPr b="0" i="1" lang="en-US" sz="1200" u="none" cap="none" strike="noStrike">
                <a:solidFill>
                  <a:srgbClr val="FFFFFF"/>
                </a:solidFill>
                <a:latin typeface="Calibri"/>
                <a:ea typeface="Calibri"/>
                <a:cs typeface="Calibri"/>
                <a:sym typeface="Calibri"/>
              </a:rPr>
              <a:t>Nature Human Behaviour </a:t>
            </a:r>
            <a:r>
              <a:rPr b="0" i="0" lang="en-US" sz="1200" u="none" cap="none" strike="noStrike">
                <a:solidFill>
                  <a:srgbClr val="FFFFFF"/>
                </a:solidFill>
                <a:latin typeface="Calibri"/>
                <a:ea typeface="Calibri"/>
                <a:cs typeface="Calibri"/>
                <a:sym typeface="Calibri"/>
              </a:rPr>
              <a:t>2 (4): 269–75.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Schwartz, Christine R, and Robert D Mare. 2005. “Trends in Educational Assortative Marriage from 1940 to 2003.” </a:t>
            </a:r>
            <a:r>
              <a:rPr b="0" i="1" lang="en-US" sz="1200" u="none" cap="none" strike="noStrike">
                <a:solidFill>
                  <a:srgbClr val="FFFFFF"/>
                </a:solidFill>
                <a:latin typeface="Calibri"/>
                <a:ea typeface="Calibri"/>
                <a:cs typeface="Calibri"/>
                <a:sym typeface="Calibri"/>
              </a:rPr>
              <a:t>Demography </a:t>
            </a:r>
            <a:r>
              <a:rPr b="0" i="0" lang="en-US" sz="1200" u="none" cap="none" strike="noStrike">
                <a:solidFill>
                  <a:srgbClr val="FFFFFF"/>
                </a:solidFill>
                <a:latin typeface="Calibri"/>
                <a:ea typeface="Calibri"/>
                <a:cs typeface="Calibri"/>
                <a:sym typeface="Calibri"/>
              </a:rPr>
              <a:t>42 (4): 621–46.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Shakespeare, William. 1595. </a:t>
            </a:r>
            <a:r>
              <a:rPr b="0" i="1" lang="en-US" sz="1200" u="none" cap="none" strike="noStrike">
                <a:solidFill>
                  <a:srgbClr val="FFFFFF"/>
                </a:solidFill>
                <a:latin typeface="Calibri"/>
                <a:ea typeface="Calibri"/>
                <a:cs typeface="Calibri"/>
                <a:sym typeface="Calibri"/>
              </a:rPr>
              <a:t>A Midsummer Night’s Dream</a:t>
            </a:r>
            <a:r>
              <a:rPr b="0" i="0" lang="en-US" sz="1200" u="none" cap="none" strike="noStrike">
                <a:solidFill>
                  <a:srgbClr val="FFFFFF"/>
                </a:solidFill>
                <a:latin typeface="Calibri"/>
                <a:ea typeface="Calibri"/>
                <a:cs typeface="Calibri"/>
                <a:sym typeface="Calibri"/>
              </a:rPr>
              <a:t>.</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Solon, Gary. 2018. “What Do We Know so Far about Multigenerational Mobility?” </a:t>
            </a:r>
            <a:r>
              <a:rPr b="0" i="1" lang="en-US" sz="1200" u="none" cap="none" strike="noStrike">
                <a:solidFill>
                  <a:srgbClr val="FFFFFF"/>
                </a:solidFill>
                <a:latin typeface="Calibri"/>
                <a:ea typeface="Calibri"/>
                <a:cs typeface="Calibri"/>
                <a:sym typeface="Calibri"/>
              </a:rPr>
              <a:t>The Economic Journal </a:t>
            </a:r>
            <a:r>
              <a:rPr b="0" i="0" lang="en-US" sz="1200" u="none" cap="none" strike="noStrike">
                <a:solidFill>
                  <a:srgbClr val="FFFFFF"/>
                </a:solidFill>
                <a:latin typeface="Calibri"/>
                <a:ea typeface="Calibri"/>
                <a:cs typeface="Calibri"/>
                <a:sym typeface="Calibri"/>
              </a:rPr>
              <a:t>128 (612): F340–52.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Tambs, Kristian, Jon Martin Sundet, Per Magnus, and K re Berg. 1989. “Genetic and Environmental Contributions to the Covariance Between Occupational Status, Educational Attainment, and IQ: A Study of Twins.” </a:t>
            </a:r>
            <a:r>
              <a:rPr b="0" i="1" lang="en-US" sz="1200" u="none" cap="none" strike="noStrike">
                <a:solidFill>
                  <a:srgbClr val="FFFFFF"/>
                </a:solidFill>
                <a:latin typeface="Calibri"/>
                <a:ea typeface="Calibri"/>
                <a:cs typeface="Calibri"/>
                <a:sym typeface="Calibri"/>
              </a:rPr>
              <a:t>Behavior Genetics </a:t>
            </a:r>
            <a:r>
              <a:rPr b="0" i="0" lang="en-US" sz="1200" u="none" cap="none" strike="noStrike">
                <a:solidFill>
                  <a:srgbClr val="FFFFFF"/>
                </a:solidFill>
                <a:latin typeface="Calibri"/>
                <a:ea typeface="Calibri"/>
                <a:cs typeface="Calibri"/>
                <a:sym typeface="Calibri"/>
              </a:rPr>
              <a:t>19 (2): 209–22. </a:t>
            </a:r>
            <a:endParaRPr b="0" i="0" sz="12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ts val="1200"/>
              <a:buFont typeface="Calibri"/>
              <a:buNone/>
            </a:pPr>
            <a:r>
              <a:rPr b="0" i="0" lang="en-US" sz="1200" u="none" cap="none" strike="noStrike">
                <a:solidFill>
                  <a:srgbClr val="FFFFFF"/>
                </a:solidFill>
                <a:latin typeface="Calibri"/>
                <a:ea typeface="Calibri"/>
                <a:cs typeface="Calibri"/>
                <a:sym typeface="Calibri"/>
              </a:rPr>
              <a:t>Trzaskowski, Maciej, Nicole Harlaar, Rosalind Arden, Eva Krapohl, Kaili Rimfeld, Andrew McMillan, Philip S. Dale, and Robert Plomin. 2014. “Genetic Influence on Family Socioeconomic Status and Childrens Intelligence.” </a:t>
            </a:r>
            <a:r>
              <a:rPr b="0" i="1" lang="en-US" sz="1200" u="none" cap="none" strike="noStrike">
                <a:solidFill>
                  <a:srgbClr val="FFFFFF"/>
                </a:solidFill>
                <a:latin typeface="Calibri"/>
                <a:ea typeface="Calibri"/>
                <a:cs typeface="Calibri"/>
                <a:sym typeface="Calibri"/>
              </a:rPr>
              <a:t>Intelligence </a:t>
            </a:r>
            <a:r>
              <a:rPr b="0" i="0" lang="en-US" sz="1200" u="none" cap="none" strike="noStrike">
                <a:solidFill>
                  <a:srgbClr val="FFFFFF"/>
                </a:solidFill>
                <a:latin typeface="Calibri"/>
                <a:ea typeface="Calibri"/>
                <a:cs typeface="Calibri"/>
                <a:sym typeface="Calibri"/>
              </a:rPr>
              <a:t>42 (January): 83–88 </a:t>
            </a:r>
            <a:endParaRPr b="0" i="0" sz="1200" u="none" cap="none"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
          <p:cNvSpPr txBox="1"/>
          <p:nvPr>
            <p:ph idx="1" type="body"/>
          </p:nvPr>
        </p:nvSpPr>
        <p:spPr>
          <a:xfrm>
            <a:off x="837995" y="1825550"/>
            <a:ext cx="10182300" cy="4350000"/>
          </a:xfrm>
          <a:prstGeom prst="rect">
            <a:avLst/>
          </a:prstGeom>
          <a:noFill/>
          <a:ln>
            <a:noFill/>
          </a:ln>
        </p:spPr>
        <p:txBody>
          <a:bodyPr anchorCtr="0" anchor="t" bIns="45000" lIns="90000" spcFirstLastPara="1" rIns="90000" wrap="square" tIns="45000">
            <a:normAutofit/>
          </a:bodyPr>
          <a:lstStyle/>
          <a:p>
            <a:pPr indent="0" lvl="0" marL="0" marR="0" rtl="0" algn="l">
              <a:lnSpc>
                <a:spcPct val="100000"/>
              </a:lnSpc>
              <a:spcBef>
                <a:spcPts val="0"/>
              </a:spcBef>
              <a:spcAft>
                <a:spcPts val="0"/>
              </a:spcAft>
              <a:buClr>
                <a:srgbClr val="FFFFFF"/>
              </a:buClr>
              <a:buSzPts val="2300"/>
              <a:buFont typeface="Calibri"/>
              <a:buNone/>
            </a:pPr>
            <a:r>
              <a:t/>
            </a:r>
            <a:endParaRPr b="0" i="0" sz="23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SzPts val="2000"/>
              <a:buFont typeface="Arial"/>
              <a:buNone/>
            </a:pPr>
            <a:r>
              <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SzPts val="2300"/>
              <a:buFont typeface="Arial"/>
              <a:buNone/>
            </a:pPr>
            <a:r>
              <a:t/>
            </a:r>
            <a:endParaRPr b="0" i="0" sz="2300" u="none" cap="none" strike="noStrike">
              <a:solidFill>
                <a:srgbClr val="FFFFFF"/>
              </a:solidFill>
              <a:latin typeface="Arial"/>
              <a:ea typeface="Arial"/>
              <a:cs typeface="Arial"/>
              <a:sym typeface="Arial"/>
            </a:endParaRPr>
          </a:p>
        </p:txBody>
      </p:sp>
      <p:sp>
        <p:nvSpPr>
          <p:cNvPr id="313" name="Google Shape;313;p4"/>
          <p:cNvSpPr txBox="1"/>
          <p:nvPr>
            <p:ph type="title"/>
          </p:nvPr>
        </p:nvSpPr>
        <p:spPr>
          <a:xfrm rot="-5400000">
            <a:off x="-2093100" y="2105125"/>
            <a:ext cx="5223900" cy="10377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solidFill>
                  <a:schemeClr val="lt1"/>
                </a:solidFill>
                <a:latin typeface="Calibri"/>
                <a:ea typeface="Calibri"/>
                <a:cs typeface="Calibri"/>
                <a:sym typeface="Calibri"/>
              </a:rPr>
              <a:t>Genes-SES gradient</a:t>
            </a:r>
            <a:endParaRPr sz="4400">
              <a:solidFill>
                <a:schemeClr val="lt1"/>
              </a:solidFill>
              <a:latin typeface="Calibri"/>
              <a:ea typeface="Calibri"/>
              <a:cs typeface="Calibri"/>
              <a:sym typeface="Calibri"/>
            </a:endParaRPr>
          </a:p>
        </p:txBody>
      </p:sp>
      <p:pic>
        <p:nvPicPr>
          <p:cNvPr id="314" name="Google Shape;314;p4"/>
          <p:cNvPicPr preferRelativeResize="0"/>
          <p:nvPr/>
        </p:nvPicPr>
        <p:blipFill>
          <a:blip r:embed="rId3">
            <a:alphaModFix/>
          </a:blip>
          <a:stretch>
            <a:fillRect/>
          </a:stretch>
        </p:blipFill>
        <p:spPr>
          <a:xfrm>
            <a:off x="1304255" y="0"/>
            <a:ext cx="10887741" cy="68580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g24fc94b8622_0_14"/>
          <p:cNvSpPr txBox="1"/>
          <p:nvPr>
            <p:ph type="title"/>
          </p:nvPr>
        </p:nvSpPr>
        <p:spPr>
          <a:xfrm>
            <a:off x="838080" y="365040"/>
            <a:ext cx="10514100" cy="1324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US" sz="4400">
                <a:solidFill>
                  <a:schemeClr val="lt1"/>
                </a:solidFill>
                <a:latin typeface="Calibri"/>
                <a:ea typeface="Calibri"/>
                <a:cs typeface="Calibri"/>
                <a:sym typeface="Calibri"/>
              </a:rPr>
              <a:t>Long run inequality</a:t>
            </a:r>
            <a:endParaRPr sz="4400">
              <a:solidFill>
                <a:schemeClr val="lt1"/>
              </a:solidFill>
              <a:latin typeface="Calibri"/>
              <a:ea typeface="Calibri"/>
              <a:cs typeface="Calibri"/>
              <a:sym typeface="Calibri"/>
            </a:endParaRPr>
          </a:p>
        </p:txBody>
      </p:sp>
      <p:sp>
        <p:nvSpPr>
          <p:cNvPr id="321" name="Google Shape;321;g24fc94b8622_0_14"/>
          <p:cNvSpPr txBox="1"/>
          <p:nvPr/>
        </p:nvSpPr>
        <p:spPr>
          <a:xfrm>
            <a:off x="369725" y="2003725"/>
            <a:ext cx="5247900" cy="449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800">
                <a:solidFill>
                  <a:schemeClr val="lt1"/>
                </a:solidFill>
                <a:latin typeface="Calibri"/>
                <a:ea typeface="Calibri"/>
                <a:cs typeface="Calibri"/>
                <a:sym typeface="Calibri"/>
              </a:rPr>
              <a:t>“…wealth is much more persistent over generations than standard one generation estimates would suggest. There is still a significant correlation between the wealth of families five generations apart…. an</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lang="en-US" sz="1800">
                <a:solidFill>
                  <a:schemeClr val="lt1"/>
                </a:solidFill>
                <a:latin typeface="Calibri"/>
                <a:ea typeface="Calibri"/>
                <a:cs typeface="Calibri"/>
                <a:sym typeface="Calibri"/>
              </a:rPr>
              <a:t>underlying Markov process of wealth inheritance with an intergenerational elasticity of 0.70-0.75”</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rPr lang="en-US" sz="1800">
                <a:solidFill>
                  <a:schemeClr val="lt1"/>
                </a:solidFill>
                <a:latin typeface="Calibri"/>
                <a:ea typeface="Calibri"/>
                <a:cs typeface="Calibri"/>
                <a:sym typeface="Calibri"/>
              </a:rPr>
              <a:t>Clark and Cummins (2015) “Intergenerational Mobility in England, 1858-2012. Wealth, Surnames, and Social Mobility.”</a:t>
            </a:r>
            <a:endParaRPr sz="1800">
              <a:solidFill>
                <a:schemeClr val="lt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800">
              <a:solidFill>
                <a:schemeClr val="lt1"/>
              </a:solidFill>
              <a:latin typeface="Calibri"/>
              <a:ea typeface="Calibri"/>
              <a:cs typeface="Calibri"/>
              <a:sym typeface="Calibri"/>
            </a:endParaRPr>
          </a:p>
          <a:p>
            <a:pPr indent="0" lvl="0" marL="0" rtl="0" algn="l">
              <a:spcBef>
                <a:spcPts val="0"/>
              </a:spcBef>
              <a:spcAft>
                <a:spcPts val="0"/>
              </a:spcAft>
              <a:buNone/>
            </a:pPr>
            <a:r>
              <a:t/>
            </a:r>
            <a:endParaRPr>
              <a:solidFill>
                <a:schemeClr val="lt1"/>
              </a:solidFill>
            </a:endParaRPr>
          </a:p>
        </p:txBody>
      </p:sp>
      <p:pic>
        <p:nvPicPr>
          <p:cNvPr id="322" name="Google Shape;322;g24fc94b8622_0_14"/>
          <p:cNvPicPr preferRelativeResize="0"/>
          <p:nvPr/>
        </p:nvPicPr>
        <p:blipFill>
          <a:blip r:embed="rId3">
            <a:alphaModFix/>
          </a:blip>
          <a:stretch>
            <a:fillRect/>
          </a:stretch>
        </p:blipFill>
        <p:spPr>
          <a:xfrm>
            <a:off x="5770025" y="1841640"/>
            <a:ext cx="6269577" cy="374931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4fc94b8622_0_5"/>
          <p:cNvSpPr txBox="1"/>
          <p:nvPr>
            <p:ph idx="4294967295" type="body"/>
          </p:nvPr>
        </p:nvSpPr>
        <p:spPr>
          <a:xfrm>
            <a:off x="782280" y="335160"/>
            <a:ext cx="10971300" cy="6273600"/>
          </a:xfrm>
          <a:prstGeom prst="rect">
            <a:avLst/>
          </a:prstGeom>
          <a:noFill/>
          <a:ln>
            <a:noFill/>
          </a:ln>
        </p:spPr>
        <p:txBody>
          <a:bodyPr anchorCtr="0" anchor="t" bIns="45000" lIns="90000" spcFirstLastPara="1" rIns="90000" wrap="square" tIns="45000">
            <a:normAutofit lnSpcReduction="20000"/>
          </a:bodyPr>
          <a:lstStyle/>
          <a:p>
            <a:pPr indent="0" lvl="0" marL="0" marR="0" rtl="0" algn="l">
              <a:lnSpc>
                <a:spcPct val="100000"/>
              </a:lnSpc>
              <a:spcBef>
                <a:spcPts val="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Many genetic measures, including polygenic scores for education and health outcomes, differ between people of low and high socio-economic status (SES).</a:t>
            </a:r>
            <a:endParaRPr b="0" i="0" sz="23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SzPts val="2000"/>
              <a:buFont typeface="Arial"/>
              <a:buNone/>
            </a:pPr>
            <a:r>
              <a:t/>
            </a:r>
            <a:endParaRPr b="0" i="0" sz="20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The leading explanation for this </a:t>
            </a:r>
            <a:r>
              <a:rPr b="1" i="0" lang="en-US" sz="2300" u="none" cap="none" strike="noStrike">
                <a:solidFill>
                  <a:schemeClr val="accent2"/>
                </a:solidFill>
                <a:latin typeface="Calibri"/>
                <a:ea typeface="Calibri"/>
                <a:cs typeface="Calibri"/>
                <a:sym typeface="Calibri"/>
              </a:rPr>
              <a:t>genes-SES gradient</a:t>
            </a:r>
            <a:r>
              <a:rPr b="1" i="0" lang="en-US" sz="2300" u="none" cap="none" strike="noStrike">
                <a:solidFill>
                  <a:srgbClr val="FFFFFF"/>
                </a:solidFill>
                <a:latin typeface="Calibri"/>
                <a:ea typeface="Calibri"/>
                <a:cs typeface="Calibri"/>
                <a:sym typeface="Calibri"/>
              </a:rPr>
              <a:t> </a:t>
            </a:r>
            <a:r>
              <a:rPr b="0" i="0" lang="en-US" sz="2300" u="none" cap="none" strike="noStrike">
                <a:solidFill>
                  <a:srgbClr val="FFFFFF"/>
                </a:solidFill>
                <a:latin typeface="Calibri"/>
                <a:ea typeface="Calibri"/>
                <a:cs typeface="Calibri"/>
                <a:sym typeface="Calibri"/>
              </a:rPr>
              <a:t>is meritocracy: genetic variants that cause success in </a:t>
            </a:r>
            <a:r>
              <a:rPr b="0" i="1" lang="en-US" sz="2300" u="none" cap="none" strike="noStrike">
                <a:solidFill>
                  <a:srgbClr val="FFFFFF"/>
                </a:solidFill>
                <a:latin typeface="Calibri"/>
                <a:ea typeface="Calibri"/>
                <a:cs typeface="Calibri"/>
                <a:sym typeface="Calibri"/>
              </a:rPr>
              <a:t>labour markets</a:t>
            </a:r>
            <a:r>
              <a:rPr b="0" i="0" lang="en-US" sz="2300" u="none" cap="none" strike="noStrike">
                <a:solidFill>
                  <a:srgbClr val="FFFFFF"/>
                </a:solidFill>
                <a:latin typeface="Calibri"/>
                <a:ea typeface="Calibri"/>
                <a:cs typeface="Calibri"/>
                <a:sym typeface="Calibri"/>
              </a:rPr>
              <a:t> lead to upward mobility.</a:t>
            </a:r>
            <a:endParaRPr b="0" i="0" sz="23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SzPts val="2300"/>
              <a:buFont typeface="Arial"/>
              <a:buNone/>
            </a:pPr>
            <a:r>
              <a:t/>
            </a:r>
            <a:endParaRPr b="0" i="0" sz="23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An alternative explanation: both some genetic variants, and high SES, are desirable qualities in </a:t>
            </a:r>
            <a:r>
              <a:rPr b="1" i="0" lang="en-US" sz="2300" u="none" cap="none" strike="noStrike">
                <a:solidFill>
                  <a:schemeClr val="accent2"/>
                </a:solidFill>
                <a:latin typeface="Calibri"/>
                <a:ea typeface="Calibri"/>
                <a:cs typeface="Calibri"/>
                <a:sym typeface="Calibri"/>
              </a:rPr>
              <a:t>marriage markets</a:t>
            </a:r>
            <a:r>
              <a:rPr b="0" i="1" lang="en-US" sz="2300" u="none" cap="none" strike="noStrike">
                <a:solidFill>
                  <a:srgbClr val="FFFFFF"/>
                </a:solidFill>
                <a:latin typeface="Calibri"/>
                <a:ea typeface="Calibri"/>
                <a:cs typeface="Calibri"/>
                <a:sym typeface="Calibri"/>
              </a:rPr>
              <a:t>.</a:t>
            </a:r>
            <a:endParaRPr b="0" i="0" sz="23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If you are rich or privileged, you may marry someone intelligent or good-looking.</a:t>
            </a:r>
            <a:endParaRPr b="0" i="0" sz="23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Clr>
                <a:srgbClr val="FFFFFF"/>
              </a:buClr>
              <a:buSzPts val="2300"/>
              <a:buFont typeface="Calibri"/>
              <a:buNone/>
            </a:pPr>
            <a:r>
              <a:rPr b="0" i="0" lang="en-US" sz="2300" u="none" cap="none" strike="noStrike">
                <a:solidFill>
                  <a:srgbClr val="FFFFFF"/>
                </a:solidFill>
                <a:latin typeface="Calibri"/>
                <a:ea typeface="Calibri"/>
                <a:cs typeface="Calibri"/>
                <a:sym typeface="Calibri"/>
              </a:rPr>
              <a:t>Both SES and genetics are then inherited by</a:t>
            </a:r>
            <a:r>
              <a:rPr b="0" i="0" lang="en-US" sz="2400" u="none" cap="none" strike="noStrike">
                <a:solidFill>
                  <a:srgbClr val="FFFFFF"/>
                </a:solidFill>
                <a:latin typeface="Calibri"/>
                <a:ea typeface="Calibri"/>
                <a:cs typeface="Calibri"/>
                <a:sym typeface="Calibri"/>
              </a:rPr>
              <a:t> the next generation.</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SzPts val="2400"/>
              <a:buFont typeface="Arial"/>
              <a:buNone/>
            </a:pPr>
            <a:r>
              <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Clr>
                <a:srgbClr val="FFFFFF"/>
              </a:buClr>
              <a:buSzPts val="2400"/>
              <a:buFont typeface="Calibri"/>
              <a:buNone/>
            </a:pPr>
            <a:r>
              <a:rPr b="0" i="0" lang="en-US" sz="2400" u="none" cap="none" strike="noStrike">
                <a:solidFill>
                  <a:srgbClr val="FFFFFF"/>
                </a:solidFill>
                <a:latin typeface="Calibri"/>
                <a:ea typeface="Calibri"/>
                <a:cs typeface="Calibri"/>
                <a:sym typeface="Calibri"/>
              </a:rPr>
              <a:t>Under </a:t>
            </a:r>
            <a:r>
              <a:rPr b="1" i="0" lang="en-US" sz="2400" u="none" cap="none" strike="noStrike">
                <a:solidFill>
                  <a:schemeClr val="accent2"/>
                </a:solidFill>
                <a:latin typeface="Calibri"/>
                <a:ea typeface="Calibri"/>
                <a:cs typeface="Calibri"/>
                <a:sym typeface="Calibri"/>
              </a:rPr>
              <a:t>Social-Genetic Assortative Mating</a:t>
            </a:r>
            <a:r>
              <a:rPr b="0" i="0" lang="en-US" sz="2400" u="none" cap="none" strike="noStrike">
                <a:solidFill>
                  <a:srgbClr val="FFFFFF"/>
                </a:solidFill>
                <a:latin typeface="Calibri"/>
                <a:ea typeface="Calibri"/>
                <a:cs typeface="Calibri"/>
                <a:sym typeface="Calibri"/>
              </a:rPr>
              <a:t>:</a:t>
            </a:r>
            <a:endParaRPr b="0" i="0" sz="2400" u="none" cap="none" strike="noStrike">
              <a:solidFill>
                <a:srgbClr val="FFFFFF"/>
              </a:solidFill>
              <a:latin typeface="Arial"/>
              <a:ea typeface="Arial"/>
              <a:cs typeface="Arial"/>
              <a:sym typeface="Arial"/>
            </a:endParaRPr>
          </a:p>
          <a:p>
            <a:pPr indent="-443856" lvl="0" marL="437760" marR="0" rtl="0" algn="l">
              <a:lnSpc>
                <a:spcPct val="90000"/>
              </a:lnSpc>
              <a:spcBef>
                <a:spcPts val="1001"/>
              </a:spcBef>
              <a:spcAft>
                <a:spcPts val="0"/>
              </a:spcAft>
              <a:buClr>
                <a:srgbClr val="FFFFFF"/>
              </a:buClr>
              <a:buSzPts val="2400"/>
              <a:buFont typeface="Arial"/>
              <a:buChar char="•"/>
            </a:pPr>
            <a:r>
              <a:rPr b="0" i="0" lang="en-US" sz="2400" u="none" cap="none" strike="noStrike">
                <a:solidFill>
                  <a:srgbClr val="FFFFFF"/>
                </a:solidFill>
                <a:latin typeface="Calibri"/>
                <a:ea typeface="Calibri"/>
                <a:cs typeface="Calibri"/>
                <a:sym typeface="Calibri"/>
              </a:rPr>
              <a:t>Shocks to SES are reflected in the DNA of subsequent generations.</a:t>
            </a:r>
            <a:endParaRPr b="0" i="0" sz="2400" u="none" cap="none" strike="noStrike">
              <a:solidFill>
                <a:srgbClr val="FFFFFF"/>
              </a:solidFill>
              <a:latin typeface="Arial"/>
              <a:ea typeface="Arial"/>
              <a:cs typeface="Arial"/>
              <a:sym typeface="Arial"/>
            </a:endParaRPr>
          </a:p>
          <a:p>
            <a:pPr indent="-443856" lvl="0" marL="437760" marR="0" rtl="0" algn="l">
              <a:lnSpc>
                <a:spcPct val="90000"/>
              </a:lnSpc>
              <a:spcBef>
                <a:spcPts val="1001"/>
              </a:spcBef>
              <a:spcAft>
                <a:spcPts val="0"/>
              </a:spcAft>
              <a:buClr>
                <a:srgbClr val="FFFFFF"/>
              </a:buClr>
              <a:buSzPts val="2400"/>
              <a:buFont typeface="Arial"/>
              <a:buChar char="•"/>
            </a:pPr>
            <a:r>
              <a:rPr b="0" i="0" lang="en-US" sz="2400" u="none" cap="none" strike="noStrike">
                <a:solidFill>
                  <a:srgbClr val="FFFFFF"/>
                </a:solidFill>
                <a:latin typeface="Calibri"/>
                <a:ea typeface="Calibri"/>
                <a:cs typeface="Calibri"/>
                <a:sym typeface="Calibri"/>
              </a:rPr>
              <a:t>The size of the genes-SES gradient depends on social structure, e.g. on persistence of inherited wealth.</a:t>
            </a:r>
            <a:endParaRPr b="0" i="0" sz="2400" u="none" cap="none" strike="noStrike">
              <a:solidFill>
                <a:srgbClr val="FFFFFF"/>
              </a:solidFill>
              <a:latin typeface="Arial"/>
              <a:ea typeface="Arial"/>
              <a:cs typeface="Arial"/>
              <a:sym typeface="Arial"/>
            </a:endParaRPr>
          </a:p>
          <a:p>
            <a:pPr indent="-443856" lvl="0" marL="437760" marR="0" rtl="0" algn="l">
              <a:lnSpc>
                <a:spcPct val="90000"/>
              </a:lnSpc>
              <a:spcBef>
                <a:spcPts val="1001"/>
              </a:spcBef>
              <a:spcAft>
                <a:spcPts val="0"/>
              </a:spcAft>
              <a:buClr>
                <a:srgbClr val="FFFFFF"/>
              </a:buClr>
              <a:buSzPts val="2400"/>
              <a:buFont typeface="Arial"/>
              <a:buChar char="•"/>
            </a:pPr>
            <a:r>
              <a:rPr b="0" i="0" lang="en-US" sz="2400" u="none" cap="none" strike="noStrike">
                <a:solidFill>
                  <a:srgbClr val="FFFFFF"/>
                </a:solidFill>
                <a:latin typeface="Calibri"/>
                <a:ea typeface="Calibri"/>
                <a:cs typeface="Calibri"/>
                <a:sym typeface="Calibri"/>
              </a:rPr>
              <a:t>The genes-SES gradient is likely historically widespread, beyond modern meritocracies.</a:t>
            </a:r>
            <a:endParaRPr b="0" i="0" sz="2400" u="none" cap="none" strike="noStrike">
              <a:solidFill>
                <a:srgbClr val="FFFFFF"/>
              </a:solidFill>
              <a:latin typeface="Arial"/>
              <a:ea typeface="Arial"/>
              <a:cs typeface="Arial"/>
              <a:sym typeface="Arial"/>
            </a:endParaRPr>
          </a:p>
          <a:p>
            <a:pPr indent="0" lvl="0" marL="0" marR="0" rtl="0" algn="l">
              <a:lnSpc>
                <a:spcPct val="100000"/>
              </a:lnSpc>
              <a:spcBef>
                <a:spcPts val="400"/>
              </a:spcBef>
              <a:spcAft>
                <a:spcPts val="0"/>
              </a:spcAft>
              <a:buSzPts val="2300"/>
              <a:buFont typeface="Arial"/>
              <a:buNone/>
            </a:pPr>
            <a:r>
              <a:t/>
            </a:r>
            <a:endParaRPr b="0" i="0" sz="2300" u="none" cap="none" strike="noStrike">
              <a:solidFill>
                <a:srgbClr val="FFFFFF"/>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Literature</a:t>
            </a:r>
            <a:endParaRPr b="0" i="0" sz="4400" u="none" cap="none" strike="noStrike">
              <a:solidFill>
                <a:srgbClr val="FFFFFF"/>
              </a:solidFill>
              <a:latin typeface="Arial"/>
              <a:ea typeface="Arial"/>
              <a:cs typeface="Arial"/>
              <a:sym typeface="Arial"/>
            </a:endParaRPr>
          </a:p>
        </p:txBody>
      </p:sp>
      <p:sp>
        <p:nvSpPr>
          <p:cNvPr id="334" name="Google Shape;334;p5"/>
          <p:cNvSpPr txBox="1"/>
          <p:nvPr>
            <p:ph idx="4294967295" type="body"/>
          </p:nvPr>
        </p:nvSpPr>
        <p:spPr>
          <a:xfrm>
            <a:off x="838080" y="1587600"/>
            <a:ext cx="10514160" cy="5002200"/>
          </a:xfrm>
          <a:prstGeom prst="rect">
            <a:avLst/>
          </a:prstGeom>
          <a:noFill/>
          <a:ln>
            <a:noFill/>
          </a:ln>
        </p:spPr>
        <p:txBody>
          <a:bodyPr anchorCtr="0" anchor="t" bIns="45000" lIns="90000" spcFirstLastPara="1" rIns="90000" wrap="square" tIns="45000">
            <a:normAutofit fontScale="77500" lnSpcReduction="20000"/>
          </a:bodyPr>
          <a:lstStyle/>
          <a:p>
            <a:pPr indent="0" lvl="0" marL="0" marR="0" rtl="0" algn="l">
              <a:lnSpc>
                <a:spcPct val="90000"/>
              </a:lnSpc>
              <a:spcBef>
                <a:spcPts val="0"/>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Large, mostly separate, literatures on assortative mating in economics and genetics.</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ct val="100000"/>
              <a:buFont typeface="Calibri"/>
              <a:buNone/>
            </a:pPr>
            <a:r>
              <a:rPr b="1" i="0" lang="en-US" sz="2800" u="none" cap="none" strike="noStrike">
                <a:solidFill>
                  <a:schemeClr val="accent2"/>
                </a:solidFill>
                <a:latin typeface="Calibri"/>
                <a:ea typeface="Calibri"/>
                <a:cs typeface="Calibri"/>
                <a:sym typeface="Calibri"/>
              </a:rPr>
              <a:t>Genetics</a:t>
            </a:r>
            <a:r>
              <a:rPr b="0" i="0" lang="en-US" sz="2800" u="none" cap="none" strike="noStrike">
                <a:solidFill>
                  <a:srgbClr val="FFFFFF"/>
                </a:solidFill>
                <a:latin typeface="Calibri"/>
                <a:ea typeface="Calibri"/>
                <a:cs typeface="Calibri"/>
                <a:sym typeface="Calibri"/>
              </a:rPr>
              <a:t>: genetic assortative mating (GAM) (Rao, Morton, and Yee 1976; Heath and Eaves 1985; Otto, Christiansen, and Feldman 1995), including cross-trait assortative mating (Beauchamp et al. 2010; Sundet et al. 2005; Border et al. 2022).</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chemeClr val="accent2"/>
              </a:buClr>
              <a:buSzPct val="100000"/>
              <a:buFont typeface="Calibri"/>
              <a:buNone/>
            </a:pPr>
            <a:r>
              <a:rPr b="1" i="0" lang="en-US" sz="2800" u="none" cap="none" strike="noStrike">
                <a:solidFill>
                  <a:schemeClr val="accent2"/>
                </a:solidFill>
                <a:latin typeface="Calibri"/>
                <a:ea typeface="Calibri"/>
                <a:cs typeface="Calibri"/>
                <a:sym typeface="Calibri"/>
              </a:rPr>
              <a:t>Economics</a:t>
            </a:r>
            <a:r>
              <a:rPr b="0" i="0" lang="en-US" sz="2800" u="none" cap="none" strike="noStrike">
                <a:solidFill>
                  <a:srgbClr val="FFFFFF"/>
                </a:solidFill>
                <a:latin typeface="Calibri"/>
                <a:ea typeface="Calibri"/>
                <a:cs typeface="Calibri"/>
                <a:sym typeface="Calibri"/>
              </a:rPr>
              <a:t>: models and empirics on assortative mating and inequality, including cross-trait assortative mating (Fernández and Rogerson 2001; Fernandez, Guner, and Knowles 2005; Eika, Mogstad, and Zafar 2019; Chiappori, Dias, and Meghir 2018).</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Genetic theory predicted in the 1970s that genetically and culturally transmitted traits could become associated in the population (Rao, Morton, and Yee 1976).</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Despite this, previous work has not drawn conclusions for the genes-SES gradient (e.g. Rimfeld et al. 2018) or made the link with social structure. </a:t>
            </a:r>
            <a:endParaRPr b="0" i="0" sz="2800" u="none" cap="none" strike="noStrike">
              <a:solidFill>
                <a:srgbClr val="FFFFFF"/>
              </a:solidFill>
              <a:latin typeface="Arial"/>
              <a:ea typeface="Arial"/>
              <a:cs typeface="Arial"/>
              <a:sym typeface="Arial"/>
            </a:endParaRPr>
          </a:p>
          <a:p>
            <a:pPr indent="-416491" lvl="0" marL="39960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Ours is the first post-genomic revolution empirics to directly demonstrate SGAM.</a:t>
            </a:r>
            <a:endParaRPr b="0" i="0" sz="2800" u="none" cap="none" strike="noStrike">
              <a:solidFill>
                <a:srgbClr val="FFFFFF"/>
              </a:solidFill>
              <a:latin typeface="Arial"/>
              <a:ea typeface="Arial"/>
              <a:cs typeface="Arial"/>
              <a:sym typeface="Arial"/>
            </a:endParaRPr>
          </a:p>
          <a:p>
            <a:pPr indent="-416491" lvl="0" marL="399600" marR="0" rtl="0" algn="l">
              <a:lnSpc>
                <a:spcPct val="90000"/>
              </a:lnSpc>
              <a:spcBef>
                <a:spcPts val="1001"/>
              </a:spcBef>
              <a:spcAft>
                <a:spcPts val="0"/>
              </a:spcAft>
              <a:buClr>
                <a:srgbClr val="FFFFFF"/>
              </a:buClr>
              <a:buSzPct val="100000"/>
              <a:buFont typeface="Arial"/>
              <a:buChar char="•"/>
            </a:pPr>
            <a:r>
              <a:rPr b="0" i="0" lang="en-US" sz="2800" u="none" cap="none" strike="noStrike">
                <a:solidFill>
                  <a:srgbClr val="FFFFFF"/>
                </a:solidFill>
                <a:latin typeface="Calibri"/>
                <a:ea typeface="Calibri"/>
                <a:cs typeface="Calibri"/>
                <a:sym typeface="Calibri"/>
              </a:rPr>
              <a:t>Our model provides a microeconomic foundation for SGAM, which might help bridge the two literatures.</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Model</a:t>
            </a:r>
            <a:endParaRPr b="0" i="0" sz="4400" u="none" cap="none" strike="noStrike">
              <a:solidFill>
                <a:srgbClr val="FFFFFF"/>
              </a:solidFill>
              <a:latin typeface="Arial"/>
              <a:ea typeface="Arial"/>
              <a:cs typeface="Arial"/>
              <a:sym typeface="Arial"/>
            </a:endParaRPr>
          </a:p>
        </p:txBody>
      </p:sp>
      <p:sp>
        <p:nvSpPr>
          <p:cNvPr id="340" name="Google Shape;340;p6"/>
          <p:cNvSpPr txBox="1"/>
          <p:nvPr>
            <p:ph idx="4294967295" type="body"/>
          </p:nvPr>
        </p:nvSpPr>
        <p:spPr>
          <a:xfrm>
            <a:off x="838080" y="1825560"/>
            <a:ext cx="10514160" cy="4349880"/>
          </a:xfrm>
          <a:prstGeom prst="rect">
            <a:avLst/>
          </a:prstGeom>
          <a:noFill/>
          <a:ln>
            <a:noFill/>
          </a:ln>
        </p:spPr>
        <p:txBody>
          <a:bodyPr anchorCtr="0" anchor="t" bIns="45000" lIns="90000" spcFirstLastPara="1" rIns="90000" wrap="square" tIns="45000">
            <a:normAutofit fontScale="92500" lnSpcReduction="20000"/>
          </a:bodyPr>
          <a:lstStyle/>
          <a:p>
            <a:pPr indent="0" lvl="0" marL="0" marR="0" rtl="0" algn="l">
              <a:lnSpc>
                <a:spcPct val="90000"/>
              </a:lnSpc>
              <a:spcBef>
                <a:spcPts val="0"/>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Traits </a:t>
            </a:r>
            <a:r>
              <a:rPr b="0" i="0" lang="en-US" sz="2800" u="none" cap="none" strike="noStrike">
                <a:solidFill>
                  <a:srgbClr val="FF950E"/>
                </a:solidFill>
                <a:latin typeface="Calibri"/>
                <a:ea typeface="Calibri"/>
                <a:cs typeface="Calibri"/>
                <a:sym typeface="Calibri"/>
              </a:rPr>
              <a:t>x</a:t>
            </a:r>
            <a:r>
              <a:rPr b="0" baseline="-25000" i="0" lang="en-US" sz="2800" u="none" cap="none" strike="noStrike">
                <a:solidFill>
                  <a:srgbClr val="FF950E"/>
                </a:solidFill>
                <a:latin typeface="Calibri"/>
                <a:ea typeface="Calibri"/>
                <a:cs typeface="Calibri"/>
                <a:sym typeface="Calibri"/>
              </a:rPr>
              <a:t>1</a:t>
            </a:r>
            <a:r>
              <a:rPr b="0" i="0" lang="en-US" sz="2800" u="none" cap="none" strike="noStrike">
                <a:solidFill>
                  <a:srgbClr val="FFFFFF"/>
                </a:solidFill>
                <a:latin typeface="Calibri"/>
                <a:ea typeface="Calibri"/>
                <a:cs typeface="Calibri"/>
                <a:sym typeface="Calibri"/>
              </a:rPr>
              <a:t> (genetic) and </a:t>
            </a:r>
            <a:r>
              <a:rPr b="0" i="0" lang="en-US" sz="2800" u="none" cap="none" strike="noStrike">
                <a:solidFill>
                  <a:srgbClr val="FF950E"/>
                </a:solidFill>
                <a:latin typeface="Calibri"/>
                <a:ea typeface="Calibri"/>
                <a:cs typeface="Calibri"/>
                <a:sym typeface="Calibri"/>
              </a:rPr>
              <a:t>x</a:t>
            </a:r>
            <a:r>
              <a:rPr b="0" baseline="-25000" i="0" lang="en-US" sz="2800" u="none" cap="none" strike="noStrike">
                <a:solidFill>
                  <a:srgbClr val="FF950E"/>
                </a:solidFill>
                <a:latin typeface="Calibri"/>
                <a:ea typeface="Calibri"/>
                <a:cs typeface="Calibri"/>
                <a:sym typeface="Calibri"/>
              </a:rPr>
              <a:t>2</a:t>
            </a:r>
            <a:r>
              <a:rPr b="0" i="0" lang="en-US" sz="2800" u="none" cap="none" strike="noStrike">
                <a:solidFill>
                  <a:srgbClr val="FFFFFF"/>
                </a:solidFill>
                <a:latin typeface="Calibri"/>
                <a:ea typeface="Calibri"/>
                <a:cs typeface="Calibri"/>
                <a:sym typeface="Calibri"/>
              </a:rPr>
              <a:t> (SES) are normally distributed in the population.</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Attractiveness is </a:t>
            </a:r>
            <a:r>
              <a:rPr b="0" i="0" lang="en-US" sz="2800" u="none" cap="none" strike="noStrike">
                <a:solidFill>
                  <a:srgbClr val="FF950E"/>
                </a:solidFill>
                <a:latin typeface="Calibri"/>
                <a:ea typeface="Calibri"/>
                <a:cs typeface="Calibri"/>
                <a:sym typeface="Calibri"/>
              </a:rPr>
              <a:t>ax</a:t>
            </a:r>
            <a:r>
              <a:rPr b="0" baseline="-25000" i="0" lang="en-US" sz="2800" u="none" cap="none" strike="noStrike">
                <a:solidFill>
                  <a:srgbClr val="FF950E"/>
                </a:solidFill>
                <a:latin typeface="Calibri"/>
                <a:ea typeface="Calibri"/>
                <a:cs typeface="Calibri"/>
                <a:sym typeface="Calibri"/>
              </a:rPr>
              <a:t>1</a:t>
            </a:r>
            <a:r>
              <a:rPr b="0" i="0" lang="en-US" sz="2800" u="none" cap="none" strike="noStrike">
                <a:solidFill>
                  <a:srgbClr val="FF950E"/>
                </a:solidFill>
                <a:latin typeface="Calibri"/>
                <a:ea typeface="Calibri"/>
                <a:cs typeface="Calibri"/>
                <a:sym typeface="Calibri"/>
              </a:rPr>
              <a:t> + (1-a)x</a:t>
            </a:r>
            <a:r>
              <a:rPr b="0" baseline="-25000" i="0" lang="en-US" sz="2800" u="none" cap="none" strike="noStrike">
                <a:solidFill>
                  <a:srgbClr val="FF950E"/>
                </a:solidFill>
                <a:latin typeface="Calibri"/>
                <a:ea typeface="Calibri"/>
                <a:cs typeface="Calibri"/>
                <a:sym typeface="Calibri"/>
              </a:rPr>
              <a:t>2</a:t>
            </a:r>
            <a:r>
              <a:rPr b="0" i="0" lang="en-US" sz="2800" u="none" cap="none" strike="noStrike">
                <a:solidFill>
                  <a:srgbClr val="FFFFFF"/>
                </a:solidFill>
                <a:latin typeface="Calibri"/>
                <a:ea typeface="Calibri"/>
                <a:cs typeface="Calibri"/>
                <a:sym typeface="Calibri"/>
              </a:rPr>
              <a:t> where </a:t>
            </a:r>
            <a:r>
              <a:rPr b="0" i="0" lang="en-US" sz="2800" u="none" cap="none" strike="noStrike">
                <a:solidFill>
                  <a:srgbClr val="FF950E"/>
                </a:solidFill>
                <a:latin typeface="Calibri"/>
                <a:ea typeface="Calibri"/>
                <a:cs typeface="Calibri"/>
                <a:sym typeface="Calibri"/>
              </a:rPr>
              <a:t>0 ≤ a ≤ 1</a:t>
            </a:r>
            <a:r>
              <a:rPr b="0" i="0" lang="en-US" sz="2800" u="none" cap="none" strike="noStrike">
                <a:solidFill>
                  <a:srgbClr val="FFFFFF"/>
                </a:solidFill>
                <a:latin typeface="Calibri"/>
                <a:ea typeface="Calibri"/>
                <a:cs typeface="Calibri"/>
                <a:sym typeface="Calibri"/>
              </a:rPr>
              <a:t> is the relative importance of genes.</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People mate assortatively.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Children inherit </a:t>
            </a:r>
            <a:endParaRPr b="0" i="0" sz="2800" u="none" cap="none" strike="noStrike">
              <a:solidFill>
                <a:srgbClr val="FFFFFF"/>
              </a:solidFill>
              <a:latin typeface="Arial"/>
              <a:ea typeface="Arial"/>
              <a:cs typeface="Arial"/>
              <a:sym typeface="Arial"/>
            </a:endParaRPr>
          </a:p>
          <a:p>
            <a:pPr indent="0" lvl="0" marL="0" marR="0" rtl="0" algn="ctr">
              <a:lnSpc>
                <a:spcPct val="90000"/>
              </a:lnSpc>
              <a:spcBef>
                <a:spcPts val="1001"/>
              </a:spcBef>
              <a:spcAft>
                <a:spcPts val="0"/>
              </a:spcAft>
              <a:buClr>
                <a:srgbClr val="FF950E"/>
              </a:buClr>
              <a:buSzPct val="100000"/>
              <a:buFont typeface="Calibri"/>
              <a:buNone/>
            </a:pPr>
            <a:r>
              <a:rPr b="0" i="0" lang="en-US" sz="2800" u="none" cap="none" strike="noStrike">
                <a:solidFill>
                  <a:srgbClr val="FF950E"/>
                </a:solidFill>
                <a:latin typeface="Calibri"/>
                <a:ea typeface="Calibri"/>
                <a:cs typeface="Calibri"/>
                <a:sym typeface="Calibri"/>
              </a:rPr>
              <a:t>x</a:t>
            </a:r>
            <a:r>
              <a:rPr b="0" baseline="-25000" i="0" lang="en-US" sz="2800" u="none" cap="none" strike="noStrike">
                <a:solidFill>
                  <a:srgbClr val="FF950E"/>
                </a:solidFill>
                <a:latin typeface="Calibri"/>
                <a:ea typeface="Calibri"/>
                <a:cs typeface="Calibri"/>
                <a:sym typeface="Calibri"/>
              </a:rPr>
              <a:t>1</a:t>
            </a:r>
            <a:r>
              <a:rPr b="0" i="0" lang="en-US" sz="2800" u="none" cap="none" strike="noStrike">
                <a:solidFill>
                  <a:srgbClr val="FF950E"/>
                </a:solidFill>
                <a:latin typeface="Calibri"/>
                <a:ea typeface="Calibri"/>
                <a:cs typeface="Calibri"/>
                <a:sym typeface="Calibri"/>
              </a:rPr>
              <a:t>’ = τ (x</a:t>
            </a:r>
            <a:r>
              <a:rPr b="0" baseline="-25000" i="0" lang="en-US" sz="2800" u="none" cap="none" strike="noStrike">
                <a:solidFill>
                  <a:srgbClr val="FF950E"/>
                </a:solidFill>
                <a:latin typeface="Calibri"/>
                <a:ea typeface="Calibri"/>
                <a:cs typeface="Calibri"/>
                <a:sym typeface="Calibri"/>
              </a:rPr>
              <a:t>1 </a:t>
            </a:r>
            <a:r>
              <a:rPr b="0" i="0" lang="en-US" sz="2800" u="none" cap="none" strike="noStrike">
                <a:solidFill>
                  <a:srgbClr val="FF950E"/>
                </a:solidFill>
                <a:latin typeface="Calibri"/>
                <a:ea typeface="Calibri"/>
                <a:cs typeface="Calibri"/>
                <a:sym typeface="Calibri"/>
              </a:rPr>
              <a:t>+ y</a:t>
            </a:r>
            <a:r>
              <a:rPr b="0" baseline="-25000" i="0" lang="en-US" sz="2800" u="none" cap="none" strike="noStrike">
                <a:solidFill>
                  <a:srgbClr val="FF950E"/>
                </a:solidFill>
                <a:latin typeface="Calibri"/>
                <a:ea typeface="Calibri"/>
                <a:cs typeface="Calibri"/>
                <a:sym typeface="Calibri"/>
              </a:rPr>
              <a:t>1</a:t>
            </a:r>
            <a:r>
              <a:rPr b="0" i="0" lang="en-US" sz="2800" u="none" cap="none" strike="noStrike">
                <a:solidFill>
                  <a:srgbClr val="FF950E"/>
                </a:solidFill>
                <a:latin typeface="Calibri"/>
                <a:ea typeface="Calibri"/>
                <a:cs typeface="Calibri"/>
                <a:sym typeface="Calibri"/>
              </a:rPr>
              <a:t>)/2 + ε</a:t>
            </a:r>
            <a:endParaRPr b="0" i="0" sz="2800" u="none" cap="none" strike="noStrike">
              <a:solidFill>
                <a:srgbClr val="FFFFFF"/>
              </a:solidFill>
              <a:latin typeface="Arial"/>
              <a:ea typeface="Arial"/>
              <a:cs typeface="Arial"/>
              <a:sym typeface="Arial"/>
            </a:endParaRPr>
          </a:p>
          <a:p>
            <a:pPr indent="0" lvl="0" marL="0" marR="0" rtl="0" algn="ctr">
              <a:lnSpc>
                <a:spcPct val="90000"/>
              </a:lnSpc>
              <a:spcBef>
                <a:spcPts val="1001"/>
              </a:spcBef>
              <a:spcAft>
                <a:spcPts val="0"/>
              </a:spcAft>
              <a:buClr>
                <a:srgbClr val="FF950E"/>
              </a:buClr>
              <a:buSzPct val="100000"/>
              <a:buFont typeface="Calibri"/>
              <a:buNone/>
            </a:pPr>
            <a:r>
              <a:rPr b="0" i="0" lang="en-US" sz="2800" u="none" cap="none" strike="noStrike">
                <a:solidFill>
                  <a:srgbClr val="FF950E"/>
                </a:solidFill>
                <a:latin typeface="Calibri"/>
                <a:ea typeface="Calibri"/>
                <a:cs typeface="Calibri"/>
                <a:sym typeface="Calibri"/>
              </a:rPr>
              <a:t>x</a:t>
            </a:r>
            <a:r>
              <a:rPr b="0" baseline="-25000" i="0" lang="en-US" sz="2800" u="none" cap="none" strike="noStrike">
                <a:solidFill>
                  <a:srgbClr val="FF950E"/>
                </a:solidFill>
                <a:latin typeface="Calibri"/>
                <a:ea typeface="Calibri"/>
                <a:cs typeface="Calibri"/>
                <a:sym typeface="Calibri"/>
              </a:rPr>
              <a:t>2</a:t>
            </a:r>
            <a:r>
              <a:rPr b="0" i="0" lang="en-US" sz="2800" u="none" cap="none" strike="noStrike">
                <a:solidFill>
                  <a:srgbClr val="FF950E"/>
                </a:solidFill>
                <a:latin typeface="Calibri"/>
                <a:ea typeface="Calibri"/>
                <a:cs typeface="Calibri"/>
                <a:sym typeface="Calibri"/>
              </a:rPr>
              <a:t>’ = θ (x</a:t>
            </a:r>
            <a:r>
              <a:rPr b="0" baseline="-25000" i="0" lang="en-US" sz="2800" u="none" cap="none" strike="noStrike">
                <a:solidFill>
                  <a:srgbClr val="FF950E"/>
                </a:solidFill>
                <a:latin typeface="Calibri"/>
                <a:ea typeface="Calibri"/>
                <a:cs typeface="Calibri"/>
                <a:sym typeface="Calibri"/>
              </a:rPr>
              <a:t>2 </a:t>
            </a:r>
            <a:r>
              <a:rPr b="0" i="0" lang="en-US" sz="2800" u="none" cap="none" strike="noStrike">
                <a:solidFill>
                  <a:srgbClr val="FF950E"/>
                </a:solidFill>
                <a:latin typeface="Calibri"/>
                <a:ea typeface="Calibri"/>
                <a:cs typeface="Calibri"/>
                <a:sym typeface="Calibri"/>
              </a:rPr>
              <a:t>+ y</a:t>
            </a:r>
            <a:r>
              <a:rPr b="0" baseline="-25000" i="0" lang="en-US" sz="2800" u="none" cap="none" strike="noStrike">
                <a:solidFill>
                  <a:srgbClr val="FF950E"/>
                </a:solidFill>
                <a:latin typeface="Calibri"/>
                <a:ea typeface="Calibri"/>
                <a:cs typeface="Calibri"/>
                <a:sym typeface="Calibri"/>
              </a:rPr>
              <a:t>2</a:t>
            </a:r>
            <a:r>
              <a:rPr b="0" i="0" lang="en-US" sz="2800" u="none" cap="none" strike="noStrike">
                <a:solidFill>
                  <a:srgbClr val="FF950E"/>
                </a:solidFill>
                <a:latin typeface="Calibri"/>
                <a:ea typeface="Calibri"/>
                <a:cs typeface="Calibri"/>
                <a:sym typeface="Calibri"/>
              </a:rPr>
              <a:t>)/2 + η</a:t>
            </a:r>
            <a:r>
              <a:rPr b="0" i="0" lang="en-US" sz="2800" u="none" cap="none" strike="noStrike">
                <a:solidFill>
                  <a:srgbClr val="FFFFFF"/>
                </a:solidFill>
                <a:latin typeface="Calibri"/>
                <a:ea typeface="Calibri"/>
                <a:cs typeface="Calibri"/>
                <a:sym typeface="Calibri"/>
              </a:rPr>
              <a:t>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SzPct val="100000"/>
              <a:buFont typeface="Arial"/>
              <a:buNone/>
            </a:pPr>
            <a:r>
              <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Where:</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 </a:t>
            </a:r>
            <a:r>
              <a:rPr b="0" i="0" lang="en-US" sz="2800" u="none" cap="none" strike="noStrike">
                <a:solidFill>
                  <a:srgbClr val="FF950E"/>
                </a:solidFill>
                <a:latin typeface="Calibri"/>
                <a:ea typeface="Calibri"/>
                <a:cs typeface="Calibri"/>
                <a:sym typeface="Calibri"/>
              </a:rPr>
              <a:t>τ</a:t>
            </a:r>
            <a:r>
              <a:rPr b="0" i="0" lang="en-US" sz="2800" u="none" cap="none" strike="noStrike">
                <a:solidFill>
                  <a:srgbClr val="FFFFFF"/>
                </a:solidFill>
                <a:latin typeface="Calibri"/>
                <a:ea typeface="Calibri"/>
                <a:cs typeface="Calibri"/>
                <a:sym typeface="Calibri"/>
              </a:rPr>
              <a:t> is close to 1 (genetic inheritance).</a:t>
            </a:r>
            <a:endParaRPr b="0" i="0" sz="2800" u="none" cap="none" strike="noStrike">
              <a:solidFill>
                <a:srgbClr val="FFFFFF"/>
              </a:solidFill>
              <a:latin typeface="Arial"/>
              <a:ea typeface="Arial"/>
              <a:cs typeface="Arial"/>
              <a:sym typeface="Arial"/>
            </a:endParaRPr>
          </a:p>
          <a:p>
            <a:pPr indent="0" lvl="0" marL="0" marR="0" rtl="0" algn="l">
              <a:lnSpc>
                <a:spcPct val="90000"/>
              </a:lnSpc>
              <a:spcBef>
                <a:spcPts val="1001"/>
              </a:spcBef>
              <a:spcAft>
                <a:spcPts val="0"/>
              </a:spcAft>
              <a:buClr>
                <a:srgbClr val="FFFFFF"/>
              </a:buClr>
              <a:buSzPct val="100000"/>
              <a:buFont typeface="Calibri"/>
              <a:buNone/>
            </a:pPr>
            <a:r>
              <a:rPr b="0" i="0" lang="en-US" sz="2800" u="none" cap="none" strike="noStrike">
                <a:solidFill>
                  <a:srgbClr val="FFFFFF"/>
                </a:solidFill>
                <a:latin typeface="Calibri"/>
                <a:ea typeface="Calibri"/>
                <a:cs typeface="Calibri"/>
                <a:sym typeface="Calibri"/>
              </a:rPr>
              <a:t> </a:t>
            </a:r>
            <a:r>
              <a:rPr b="0" i="0" lang="en-US" sz="2800" u="none" cap="none" strike="noStrike">
                <a:solidFill>
                  <a:srgbClr val="FF950E"/>
                </a:solidFill>
                <a:latin typeface="Calibri"/>
                <a:ea typeface="Calibri"/>
                <a:cs typeface="Calibri"/>
                <a:sym typeface="Calibri"/>
              </a:rPr>
              <a:t>θ</a:t>
            </a:r>
            <a:r>
              <a:rPr b="0" i="0" lang="en-US" sz="2800" u="none" cap="none" strike="noStrike">
                <a:solidFill>
                  <a:srgbClr val="FFFFFF"/>
                </a:solidFill>
                <a:latin typeface="Calibri"/>
                <a:ea typeface="Calibri"/>
                <a:cs typeface="Calibri"/>
                <a:sym typeface="Calibri"/>
              </a:rPr>
              <a:t> reflects persistence of SES (e.g. inheritance tax rate </a:t>
            </a:r>
            <a:r>
              <a:rPr b="0" i="0" lang="en-US" sz="2800" u="none" cap="none" strike="noStrike">
                <a:solidFill>
                  <a:srgbClr val="FF950E"/>
                </a:solidFill>
                <a:latin typeface="Calibri"/>
                <a:ea typeface="Calibri"/>
                <a:cs typeface="Calibri"/>
                <a:sym typeface="Calibri"/>
              </a:rPr>
              <a:t>1 - θ</a:t>
            </a:r>
            <a:r>
              <a:rPr b="0" i="0" lang="en-US" sz="2800" u="none" cap="none" strike="noStrike">
                <a:solidFill>
                  <a:srgbClr val="FFFFFF"/>
                </a:solidFill>
                <a:latin typeface="Calibri"/>
                <a:ea typeface="Calibri"/>
                <a:cs typeface="Calibri"/>
                <a:sym typeface="Calibri"/>
              </a:rPr>
              <a:t>).</a:t>
            </a:r>
            <a:endParaRPr b="0" i="0" sz="2800" u="none" cap="none" strike="noStrike">
              <a:solidFill>
                <a:srgbClr val="FFFFFF"/>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7"/>
          <p:cNvSpPr txBox="1"/>
          <p:nvPr>
            <p:ph idx="4294967295" type="title"/>
          </p:nvPr>
        </p:nvSpPr>
        <p:spPr>
          <a:xfrm>
            <a:off x="838080" y="365040"/>
            <a:ext cx="10514160" cy="1324080"/>
          </a:xfrm>
          <a:prstGeom prst="rect">
            <a:avLst/>
          </a:prstGeom>
          <a:noFill/>
          <a:ln>
            <a:noFill/>
          </a:ln>
        </p:spPr>
        <p:txBody>
          <a:bodyPr anchorCtr="0" anchor="ctr" bIns="45000" lIns="90000" spcFirstLastPara="1" rIns="90000" wrap="square" tIns="45000">
            <a:noAutofit/>
          </a:bodyPr>
          <a:lstStyle/>
          <a:p>
            <a:pPr indent="0" lvl="0" marL="0" marR="0" rtl="0" algn="l">
              <a:lnSpc>
                <a:spcPct val="90000"/>
              </a:lnSpc>
              <a:spcBef>
                <a:spcPts val="0"/>
              </a:spcBef>
              <a:spcAft>
                <a:spcPts val="0"/>
              </a:spcAft>
              <a:buClr>
                <a:srgbClr val="FFFFFF"/>
              </a:buClr>
              <a:buSzPts val="4400"/>
              <a:buFont typeface="Calibri"/>
              <a:buNone/>
            </a:pPr>
            <a:r>
              <a:rPr b="0" i="0" lang="en-US" sz="4400" u="none" cap="none" strike="noStrike">
                <a:solidFill>
                  <a:srgbClr val="FFFFFF"/>
                </a:solidFill>
                <a:latin typeface="Calibri"/>
                <a:ea typeface="Calibri"/>
                <a:cs typeface="Calibri"/>
                <a:sym typeface="Calibri"/>
              </a:rPr>
              <a:t>Intuition</a:t>
            </a:r>
            <a:endParaRPr b="0" i="0" sz="4400" u="none" cap="none" strike="noStrike">
              <a:solidFill>
                <a:srgbClr val="FFFFFF"/>
              </a:solidFill>
              <a:latin typeface="Arial"/>
              <a:ea typeface="Arial"/>
              <a:cs typeface="Arial"/>
              <a:sym typeface="Arial"/>
            </a:endParaRPr>
          </a:p>
        </p:txBody>
      </p:sp>
      <p:sp>
        <p:nvSpPr>
          <p:cNvPr id="346" name="Google Shape;346;p7"/>
          <p:cNvSpPr/>
          <p:nvPr/>
        </p:nvSpPr>
        <p:spPr>
          <a:xfrm>
            <a:off x="2538360" y="5299200"/>
            <a:ext cx="1992600" cy="3639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Parents</a:t>
            </a:r>
            <a:endParaRPr b="0" i="0" sz="1800" u="none" cap="none" strike="noStrike">
              <a:solidFill>
                <a:srgbClr val="FFFFFF"/>
              </a:solidFill>
              <a:latin typeface="Arial"/>
              <a:ea typeface="Arial"/>
              <a:cs typeface="Arial"/>
              <a:sym typeface="Arial"/>
            </a:endParaRPr>
          </a:p>
        </p:txBody>
      </p:sp>
      <p:sp>
        <p:nvSpPr>
          <p:cNvPr id="347" name="Google Shape;347;p7"/>
          <p:cNvSpPr/>
          <p:nvPr/>
        </p:nvSpPr>
        <p:spPr>
          <a:xfrm>
            <a:off x="7632720" y="5299200"/>
            <a:ext cx="1992600" cy="363960"/>
          </a:xfrm>
          <a:prstGeom prst="rect">
            <a:avLst/>
          </a:prstGeom>
          <a:noFill/>
          <a:ln>
            <a:noFill/>
          </a:ln>
        </p:spPr>
        <p:txBody>
          <a:bodyPr anchorCtr="0" anchor="t" bIns="45000" lIns="90000" spcFirstLastPara="1" rIns="90000" wrap="square" tIns="45000">
            <a:spAutoFit/>
          </a:bodyPr>
          <a:lstStyle/>
          <a:p>
            <a:pPr indent="0" lvl="0" marL="0" marR="0" rtl="0" algn="ctr">
              <a:lnSpc>
                <a:spcPct val="100000"/>
              </a:lnSpc>
              <a:spcBef>
                <a:spcPts val="0"/>
              </a:spcBef>
              <a:spcAft>
                <a:spcPts val="0"/>
              </a:spcAft>
              <a:buNone/>
            </a:pPr>
            <a:r>
              <a:rPr b="0" i="0" lang="en-US" sz="1800" u="none" cap="none" strike="noStrike">
                <a:solidFill>
                  <a:srgbClr val="000000"/>
                </a:solidFill>
                <a:latin typeface="Calibri"/>
                <a:ea typeface="Calibri"/>
                <a:cs typeface="Calibri"/>
                <a:sym typeface="Calibri"/>
              </a:rPr>
              <a:t>Children</a:t>
            </a:r>
            <a:endParaRPr b="0" i="0" sz="1800" u="none" cap="none" strike="noStrike">
              <a:solidFill>
                <a:srgbClr val="FFFFFF"/>
              </a:solidFill>
              <a:latin typeface="Arial"/>
              <a:ea typeface="Arial"/>
              <a:cs typeface="Arial"/>
              <a:sym typeface="Arial"/>
            </a:endParaRPr>
          </a:p>
        </p:txBody>
      </p:sp>
      <p:sp>
        <p:nvSpPr>
          <p:cNvPr id="348" name="Google Shape;348;p7"/>
          <p:cNvSpPr/>
          <p:nvPr/>
        </p:nvSpPr>
        <p:spPr>
          <a:xfrm>
            <a:off x="1800000" y="5580360"/>
            <a:ext cx="9429480" cy="912600"/>
          </a:xfrm>
          <a:prstGeom prst="rect">
            <a:avLst/>
          </a:prstGeom>
          <a:noFill/>
          <a:ln>
            <a:noFill/>
          </a:ln>
        </p:spPr>
        <p:txBody>
          <a:bodyPr anchorCtr="0" anchor="t" bIns="45000" lIns="90000" spcFirstLastPara="1" rIns="90000" wrap="square" tIns="45000">
            <a:spAutoFit/>
          </a:bodyPr>
          <a:lstStyle/>
          <a:p>
            <a:pPr indent="0" lvl="0" marL="0" marR="0" rtl="0" algn="l">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Parents (●) mate along iso-attractiveness curves.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Their children (○) are between them. </a:t>
            </a:r>
            <a:endParaRPr b="0" i="0" sz="1800" u="none" cap="none" strike="noStrike">
              <a:solidFill>
                <a:srgbClr val="FFFFFF"/>
              </a:solidFill>
              <a:latin typeface="Arial"/>
              <a:ea typeface="Arial"/>
              <a:cs typeface="Arial"/>
              <a:sym typeface="Arial"/>
            </a:endParaRPr>
          </a:p>
          <a:p>
            <a:pPr indent="0" lvl="0" marL="0" marR="0" rtl="0" algn="l">
              <a:lnSpc>
                <a:spcPct val="100000"/>
              </a:lnSpc>
              <a:spcBef>
                <a:spcPts val="0"/>
              </a:spcBef>
              <a:spcAft>
                <a:spcPts val="0"/>
              </a:spcAft>
              <a:buNone/>
            </a:pPr>
            <a:r>
              <a:rPr b="0" i="0" lang="en-US" sz="1800" u="none" cap="none" strike="noStrike">
                <a:solidFill>
                  <a:srgbClr val="FFFFFF"/>
                </a:solidFill>
                <a:latin typeface="Calibri"/>
                <a:ea typeface="Calibri"/>
                <a:cs typeface="Calibri"/>
                <a:sym typeface="Calibri"/>
              </a:rPr>
              <a:t>As a result, the children’s distribution is squashed along the attractiveness gradient.</a:t>
            </a:r>
            <a:endParaRPr b="0" i="0" sz="1800" u="none" cap="none" strike="noStrike">
              <a:solidFill>
                <a:srgbClr val="FFFFFF"/>
              </a:solidFill>
              <a:latin typeface="Arial"/>
              <a:ea typeface="Arial"/>
              <a:cs typeface="Arial"/>
              <a:sym typeface="Arial"/>
            </a:endParaRPr>
          </a:p>
        </p:txBody>
      </p:sp>
      <p:pic>
        <p:nvPicPr>
          <p:cNvPr id="349" name="Google Shape;349;p7"/>
          <p:cNvPicPr preferRelativeResize="0"/>
          <p:nvPr/>
        </p:nvPicPr>
        <p:blipFill rotWithShape="1">
          <a:blip r:embed="rId3">
            <a:alphaModFix/>
          </a:blip>
          <a:srcRect b="0" l="0" r="0" t="0"/>
          <a:stretch/>
        </p:blipFill>
        <p:spPr>
          <a:xfrm>
            <a:off x="1800000" y="1620000"/>
            <a:ext cx="8218080" cy="376416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lack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2021-02-11T13:07:50Z</dcterms:created>
  <dc:creator>David Hugh-Jones (ECO - Staff)</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3</vt:i4>
  </property>
  <property fmtid="{D5CDD505-2E9C-101B-9397-08002B2CF9AE}" pid="3" name="PresentationFormat">
    <vt:lpwstr>Widescreen</vt:lpwstr>
  </property>
  <property fmtid="{D5CDD505-2E9C-101B-9397-08002B2CF9AE}" pid="4" name="Slides">
    <vt:i4>28</vt:i4>
  </property>
</Properties>
</file>