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89" r:id="rId3"/>
    <p:sldId id="281" r:id="rId4"/>
    <p:sldId id="294" r:id="rId5"/>
    <p:sldId id="314" r:id="rId6"/>
    <p:sldId id="315" r:id="rId7"/>
    <p:sldId id="264" r:id="rId8"/>
    <p:sldId id="266" r:id="rId9"/>
    <p:sldId id="309" r:id="rId10"/>
    <p:sldId id="316" r:id="rId11"/>
    <p:sldId id="317" r:id="rId12"/>
    <p:sldId id="284" r:id="rId13"/>
    <p:sldId id="318" r:id="rId14"/>
    <p:sldId id="270" r:id="rId15"/>
    <p:sldId id="272" r:id="rId16"/>
    <p:sldId id="274" r:id="rId17"/>
    <p:sldId id="298" r:id="rId18"/>
    <p:sldId id="282" r:id="rId19"/>
    <p:sldId id="312" r:id="rId20"/>
    <p:sldId id="319" r:id="rId21"/>
    <p:sldId id="310" r:id="rId22"/>
    <p:sldId id="295" r:id="rId23"/>
    <p:sldId id="297" r:id="rId24"/>
    <p:sldId id="313" r:id="rId25"/>
    <p:sldId id="3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8"/>
    <p:restoredTop sz="94682"/>
  </p:normalViewPr>
  <p:slideViewPr>
    <p:cSldViewPr snapToGrid="0" snapToObjects="1">
      <p:cViewPr varScale="1">
        <p:scale>
          <a:sx n="92" d="100"/>
          <a:sy n="92" d="100"/>
        </p:scale>
        <p:origin x="184"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202E9-EEB8-3F4C-B647-C601F6E5B9FC}" type="doc">
      <dgm:prSet loTypeId="urn:microsoft.com/office/officeart/2005/8/layout/cycle1" loCatId="" qsTypeId="urn:microsoft.com/office/officeart/2005/8/quickstyle/simple1" qsCatId="simple" csTypeId="urn:microsoft.com/office/officeart/2005/8/colors/colorful4" csCatId="colorful" phldr="1"/>
      <dgm:spPr/>
      <dgm:t>
        <a:bodyPr/>
        <a:lstStyle/>
        <a:p>
          <a:endParaRPr lang="en-GB"/>
        </a:p>
      </dgm:t>
    </dgm:pt>
    <dgm:pt modelId="{8AC703CC-670A-0148-96DC-573E2A8080C5}">
      <dgm:prSet phldrT="[Text]"/>
      <dgm:spPr/>
      <dgm:t>
        <a:bodyPr/>
        <a:lstStyle/>
        <a:p>
          <a:r>
            <a:rPr lang="en-GB"/>
            <a:t>Genetics</a:t>
          </a:r>
        </a:p>
      </dgm:t>
    </dgm:pt>
    <dgm:pt modelId="{6B063D2F-9005-1A4E-A7A8-49E8157C8FB2}" type="parTrans" cxnId="{9A6C65AD-7A41-4748-B1DD-A1891AD5972F}">
      <dgm:prSet/>
      <dgm:spPr/>
      <dgm:t>
        <a:bodyPr/>
        <a:lstStyle/>
        <a:p>
          <a:endParaRPr lang="en-GB"/>
        </a:p>
      </dgm:t>
    </dgm:pt>
    <dgm:pt modelId="{ABCE7703-C35E-C849-B01D-4E195B0A46AB}" type="sibTrans" cxnId="{9A6C65AD-7A41-4748-B1DD-A1891AD5972F}">
      <dgm:prSet/>
      <dgm:spPr/>
      <dgm:t>
        <a:bodyPr/>
        <a:lstStyle/>
        <a:p>
          <a:endParaRPr lang="en-GB"/>
        </a:p>
      </dgm:t>
    </dgm:pt>
    <dgm:pt modelId="{6509617D-6DAF-C448-99B5-F92F400615DB}">
      <dgm:prSet phldrT="[Text]"/>
      <dgm:spPr/>
      <dgm:t>
        <a:bodyPr/>
        <a:lstStyle/>
        <a:p>
          <a:r>
            <a:rPr lang="en-GB"/>
            <a:t>Society</a:t>
          </a:r>
        </a:p>
      </dgm:t>
    </dgm:pt>
    <dgm:pt modelId="{9895FEDB-913C-654F-AF33-FB62B98E86DC}" type="parTrans" cxnId="{24CC1DF7-C558-1F45-815D-C435FC047C26}">
      <dgm:prSet/>
      <dgm:spPr/>
      <dgm:t>
        <a:bodyPr/>
        <a:lstStyle/>
        <a:p>
          <a:endParaRPr lang="en-GB"/>
        </a:p>
      </dgm:t>
    </dgm:pt>
    <dgm:pt modelId="{92040770-FB5E-B74D-8C84-81AF3A8CB0EA}" type="sibTrans" cxnId="{24CC1DF7-C558-1F45-815D-C435FC047C26}">
      <dgm:prSet/>
      <dgm:spPr/>
      <dgm:t>
        <a:bodyPr/>
        <a:lstStyle/>
        <a:p>
          <a:endParaRPr lang="en-GB"/>
        </a:p>
      </dgm:t>
    </dgm:pt>
    <dgm:pt modelId="{C3213A5F-469C-D745-9A82-631A7D80A9E9}" type="pres">
      <dgm:prSet presAssocID="{064202E9-EEB8-3F4C-B647-C601F6E5B9FC}" presName="cycle" presStyleCnt="0">
        <dgm:presLayoutVars>
          <dgm:dir/>
          <dgm:resizeHandles val="exact"/>
        </dgm:presLayoutVars>
      </dgm:prSet>
      <dgm:spPr/>
    </dgm:pt>
    <dgm:pt modelId="{AAABD95D-11FF-4444-ADF1-9DB92A3953F1}" type="pres">
      <dgm:prSet presAssocID="{8AC703CC-670A-0148-96DC-573E2A8080C5}" presName="dummy" presStyleCnt="0"/>
      <dgm:spPr/>
    </dgm:pt>
    <dgm:pt modelId="{FAE369A0-546B-5F44-B572-F9DA2B10E04C}" type="pres">
      <dgm:prSet presAssocID="{8AC703CC-670A-0148-96DC-573E2A8080C5}" presName="node" presStyleLbl="revTx" presStyleIdx="0" presStyleCnt="2">
        <dgm:presLayoutVars>
          <dgm:bulletEnabled val="1"/>
        </dgm:presLayoutVars>
      </dgm:prSet>
      <dgm:spPr/>
    </dgm:pt>
    <dgm:pt modelId="{1B4FBE8E-21FE-C641-BFE7-1E41DBE02F4D}" type="pres">
      <dgm:prSet presAssocID="{ABCE7703-C35E-C849-B01D-4E195B0A46AB}" presName="sibTrans" presStyleLbl="node1" presStyleIdx="0" presStyleCnt="2"/>
      <dgm:spPr/>
    </dgm:pt>
    <dgm:pt modelId="{AF38DD2B-4869-E04F-BBD0-7C1FEE918C0F}" type="pres">
      <dgm:prSet presAssocID="{6509617D-6DAF-C448-99B5-F92F400615DB}" presName="dummy" presStyleCnt="0"/>
      <dgm:spPr/>
    </dgm:pt>
    <dgm:pt modelId="{0D7B3773-460F-EC45-A63D-CD79101D9E35}" type="pres">
      <dgm:prSet presAssocID="{6509617D-6DAF-C448-99B5-F92F400615DB}" presName="node" presStyleLbl="revTx" presStyleIdx="1" presStyleCnt="2">
        <dgm:presLayoutVars>
          <dgm:bulletEnabled val="1"/>
        </dgm:presLayoutVars>
      </dgm:prSet>
      <dgm:spPr/>
    </dgm:pt>
    <dgm:pt modelId="{D2CD56B7-1942-4546-BFE9-38575718A3C7}" type="pres">
      <dgm:prSet presAssocID="{92040770-FB5E-B74D-8C84-81AF3A8CB0EA}" presName="sibTrans" presStyleLbl="node1" presStyleIdx="1" presStyleCnt="2"/>
      <dgm:spPr/>
    </dgm:pt>
  </dgm:ptLst>
  <dgm:cxnLst>
    <dgm:cxn modelId="{9B19940D-EABA-4244-8F0D-258035A7DD0B}" type="presOf" srcId="{ABCE7703-C35E-C849-B01D-4E195B0A46AB}" destId="{1B4FBE8E-21FE-C641-BFE7-1E41DBE02F4D}" srcOrd="0" destOrd="0" presId="urn:microsoft.com/office/officeart/2005/8/layout/cycle1"/>
    <dgm:cxn modelId="{9153FE63-1B5E-384D-8698-5B95F316425A}" type="presOf" srcId="{064202E9-EEB8-3F4C-B647-C601F6E5B9FC}" destId="{C3213A5F-469C-D745-9A82-631A7D80A9E9}" srcOrd="0" destOrd="0" presId="urn:microsoft.com/office/officeart/2005/8/layout/cycle1"/>
    <dgm:cxn modelId="{E2F0A888-A091-D54E-ABA4-24FF8F50D76C}" type="presOf" srcId="{8AC703CC-670A-0148-96DC-573E2A8080C5}" destId="{FAE369A0-546B-5F44-B572-F9DA2B10E04C}" srcOrd="0" destOrd="0" presId="urn:microsoft.com/office/officeart/2005/8/layout/cycle1"/>
    <dgm:cxn modelId="{317FBD92-AA91-1746-9C4B-24656CCF8D0B}" type="presOf" srcId="{6509617D-6DAF-C448-99B5-F92F400615DB}" destId="{0D7B3773-460F-EC45-A63D-CD79101D9E35}" srcOrd="0" destOrd="0" presId="urn:microsoft.com/office/officeart/2005/8/layout/cycle1"/>
    <dgm:cxn modelId="{9A6C65AD-7A41-4748-B1DD-A1891AD5972F}" srcId="{064202E9-EEB8-3F4C-B647-C601F6E5B9FC}" destId="{8AC703CC-670A-0148-96DC-573E2A8080C5}" srcOrd="0" destOrd="0" parTransId="{6B063D2F-9005-1A4E-A7A8-49E8157C8FB2}" sibTransId="{ABCE7703-C35E-C849-B01D-4E195B0A46AB}"/>
    <dgm:cxn modelId="{A94F14CD-DAF3-F54A-B2CE-0978AF53D8EB}" type="presOf" srcId="{92040770-FB5E-B74D-8C84-81AF3A8CB0EA}" destId="{D2CD56B7-1942-4546-BFE9-38575718A3C7}" srcOrd="0" destOrd="0" presId="urn:microsoft.com/office/officeart/2005/8/layout/cycle1"/>
    <dgm:cxn modelId="{24CC1DF7-C558-1F45-815D-C435FC047C26}" srcId="{064202E9-EEB8-3F4C-B647-C601F6E5B9FC}" destId="{6509617D-6DAF-C448-99B5-F92F400615DB}" srcOrd="1" destOrd="0" parTransId="{9895FEDB-913C-654F-AF33-FB62B98E86DC}" sibTransId="{92040770-FB5E-B74D-8C84-81AF3A8CB0EA}"/>
    <dgm:cxn modelId="{4F1124C7-56CA-484B-A8A5-B945FDF4DBED}" type="presParOf" srcId="{C3213A5F-469C-D745-9A82-631A7D80A9E9}" destId="{AAABD95D-11FF-4444-ADF1-9DB92A3953F1}" srcOrd="0" destOrd="0" presId="urn:microsoft.com/office/officeart/2005/8/layout/cycle1"/>
    <dgm:cxn modelId="{3B9D1D11-37B5-9B41-B3B9-D6439B72E368}" type="presParOf" srcId="{C3213A5F-469C-D745-9A82-631A7D80A9E9}" destId="{FAE369A0-546B-5F44-B572-F9DA2B10E04C}" srcOrd="1" destOrd="0" presId="urn:microsoft.com/office/officeart/2005/8/layout/cycle1"/>
    <dgm:cxn modelId="{B308D4D1-BD54-724A-9E59-0112D4C5EABD}" type="presParOf" srcId="{C3213A5F-469C-D745-9A82-631A7D80A9E9}" destId="{1B4FBE8E-21FE-C641-BFE7-1E41DBE02F4D}" srcOrd="2" destOrd="0" presId="urn:microsoft.com/office/officeart/2005/8/layout/cycle1"/>
    <dgm:cxn modelId="{4663552C-14FE-F043-B68F-8C73BBCFD4D3}" type="presParOf" srcId="{C3213A5F-469C-D745-9A82-631A7D80A9E9}" destId="{AF38DD2B-4869-E04F-BBD0-7C1FEE918C0F}" srcOrd="3" destOrd="0" presId="urn:microsoft.com/office/officeart/2005/8/layout/cycle1"/>
    <dgm:cxn modelId="{42A340AC-8CBD-2A4C-A120-8E7E2DA1EEB8}" type="presParOf" srcId="{C3213A5F-469C-D745-9A82-631A7D80A9E9}" destId="{0D7B3773-460F-EC45-A63D-CD79101D9E35}" srcOrd="4" destOrd="0" presId="urn:microsoft.com/office/officeart/2005/8/layout/cycle1"/>
    <dgm:cxn modelId="{DA3A5BE1-BC3C-9342-AB43-E04B1E7F2FDE}" type="presParOf" srcId="{C3213A5F-469C-D745-9A82-631A7D80A9E9}" destId="{D2CD56B7-1942-4546-BFE9-38575718A3C7}"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69A0-546B-5F44-B572-F9DA2B10E04C}">
      <dsp:nvSpPr>
        <dsp:cNvPr id="0" name=""/>
        <dsp:cNvSpPr/>
      </dsp:nvSpPr>
      <dsp:spPr>
        <a:xfrm>
          <a:off x="2826088"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Genetics</a:t>
          </a:r>
        </a:p>
      </dsp:txBody>
      <dsp:txXfrm>
        <a:off x="2826088" y="1173583"/>
        <a:ext cx="1728273" cy="1728273"/>
      </dsp:txXfrm>
    </dsp:sp>
    <dsp:sp modelId="{1B4FBE8E-21FE-C641-BFE7-1E41DBE02F4D}">
      <dsp:nvSpPr>
        <dsp:cNvPr id="0" name=""/>
        <dsp:cNvSpPr/>
      </dsp:nvSpPr>
      <dsp:spPr>
        <a:xfrm>
          <a:off x="500023" y="260070"/>
          <a:ext cx="3555299" cy="3555299"/>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B3773-460F-EC45-A63D-CD79101D9E35}">
      <dsp:nvSpPr>
        <dsp:cNvPr id="0" name=""/>
        <dsp:cNvSpPr/>
      </dsp:nvSpPr>
      <dsp:spPr>
        <a:xfrm>
          <a:off x="984"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Society</a:t>
          </a:r>
        </a:p>
      </dsp:txBody>
      <dsp:txXfrm>
        <a:off x="984" y="1173583"/>
        <a:ext cx="1728273" cy="1728273"/>
      </dsp:txXfrm>
    </dsp:sp>
    <dsp:sp modelId="{D2CD56B7-1942-4546-BFE9-38575718A3C7}">
      <dsp:nvSpPr>
        <dsp:cNvPr id="0" name=""/>
        <dsp:cNvSpPr/>
      </dsp:nvSpPr>
      <dsp:spPr>
        <a:xfrm>
          <a:off x="500023" y="260070"/>
          <a:ext cx="3555299" cy="3555299"/>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48"/>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49"/>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0"/>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1"/>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2"/>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3"/>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9/15/22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3</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21</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9/15/22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9/15/22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9/15/22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9/15/22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9/15/22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9/15/22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9.png"/><Relationship Id="rId18" Type="http://schemas.openxmlformats.org/officeDocument/2006/relationships/customXml" Target="../ink/ink10.xml"/><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customXml" Target="../ink/ink7.xml"/><Relationship Id="rId10" Type="http://schemas.openxmlformats.org/officeDocument/2006/relationships/customXml" Target="../ink/ink5.xml"/><Relationship Id="rId19" Type="http://schemas.openxmlformats.org/officeDocument/2006/relationships/customXml" Target="../ink/ink11.xml"/><Relationship Id="rId4" Type="http://schemas.openxmlformats.org/officeDocument/2006/relationships/customXml" Target="../ink/ink2.xml"/><Relationship Id="rId9" Type="http://schemas.openxmlformats.org/officeDocument/2006/relationships/image" Target="../media/image17.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6.xml"/><Relationship Id="rId1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20.png"/><Relationship Id="rId4" Type="http://schemas.openxmlformats.org/officeDocument/2006/relationships/customXml" Target="../ink/ink19.xml"/></Relationships>
</file>

<file path=ppt/slides/_rels/slide16.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customXml" Target="../ink/ink24.xml"/><Relationship Id="rId5" Type="http://schemas.openxmlformats.org/officeDocument/2006/relationships/image" Target="../media/image240.png"/><Relationship Id="rId10" Type="http://schemas.openxmlformats.org/officeDocument/2006/relationships/image" Target="../media/image21.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13" Type="http://schemas.openxmlformats.org/officeDocument/2006/relationships/customXml" Target="../ink/ink28.xml"/><Relationship Id="rId12" Type="http://schemas.openxmlformats.org/officeDocument/2006/relationships/image" Target="../media/image29.png"/><Relationship Id="rId17" Type="http://schemas.openxmlformats.org/officeDocument/2006/relationships/image" Target="../media/image22.png"/><Relationship Id="rId2" Type="http://schemas.openxmlformats.org/officeDocument/2006/relationships/customXml" Target="../ink/ink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7.xml"/><Relationship Id="rId5" Type="http://schemas.openxmlformats.org/officeDocument/2006/relationships/image" Target="../media/image240.png"/><Relationship Id="rId15" Type="http://schemas.openxmlformats.org/officeDocument/2006/relationships/customXml" Target="../ink/ink2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34.xml"/><Relationship Id="rId3" Type="http://schemas.openxmlformats.org/officeDocument/2006/relationships/customXml" Target="../ink/ink30.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customXml" Target="../ink/ink33.xml"/><Relationship Id="rId5" Type="http://schemas.openxmlformats.org/officeDocument/2006/relationships/image" Target="../media/image34.png"/><Relationship Id="rId15" Type="http://schemas.openxmlformats.org/officeDocument/2006/relationships/image" Target="../media/image23.png"/><Relationship Id="rId10" Type="http://schemas.openxmlformats.org/officeDocument/2006/relationships/image" Target="../media/image29.png"/><Relationship Id="rId9" Type="http://schemas.openxmlformats.org/officeDocument/2006/relationships/customXml" Target="../ink/ink32.xml"/><Relationship Id="rId1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t>
            </a:r>
            <a:r>
              <a:rPr lang="en-US" sz="2000" i="1">
                <a:solidFill>
                  <a:schemeClr val="tx2"/>
                </a:solidFill>
              </a:rPr>
              <a:t>Amsterdam UMC</a:t>
            </a:r>
            <a:br>
              <a:rPr lang="en-US" i="1"/>
            </a:br>
            <a:r>
              <a:rPr lang="en-US"/>
              <a:t>Oana Borcan </a:t>
            </a:r>
            <a:r>
              <a:rPr lang="en-US" sz="2000" i="1">
                <a:solidFill>
                  <a:schemeClr val="tx2"/>
                </a:solidFill>
              </a:rPr>
              <a:t>University of East Anglia</a:t>
            </a:r>
            <a:br>
              <a:rPr lang="en-US" i="1"/>
            </a:br>
            <a:r>
              <a:rPr lang="en-US"/>
              <a:t>Pierre Chiappori </a:t>
            </a:r>
            <a:r>
              <a:rPr lang="en-US" sz="2000" i="1">
                <a:solidFill>
                  <a:schemeClr val="tx2"/>
                </a:solidFill>
              </a:rPr>
              <a:t>Columbia</a:t>
            </a:r>
            <a:br>
              <a:rPr lang="en-US"/>
            </a:br>
            <a:r>
              <a:rPr lang="en-US"/>
              <a:t>David Hugh-Jones </a:t>
            </a:r>
            <a:r>
              <a:rPr lang="en-US" sz="2000" i="1">
                <a:solidFill>
                  <a:schemeClr val="tx2"/>
                </a:solidFill>
              </a:rPr>
              <a:t>University of East Anglia</a:t>
            </a:r>
            <a:endParaRPr lang="en-US" i="1"/>
          </a:p>
          <a:p>
            <a:endParaRPr lang="en-US"/>
          </a:p>
          <a:p>
            <a:pPr algn="l"/>
            <a:r>
              <a:rPr lang="en-US"/>
              <a:t>University of Southern California September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8DF089-2762-F940-AC5D-20A39B22C6A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2456373" y="0"/>
            <a:ext cx="7279253" cy="6858000"/>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353312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642551"/>
            <a:ext cx="10515600" cy="5534412"/>
          </a:xfrm>
        </p:spPr>
        <p:txBody>
          <a:bodyPr>
            <a:normAutofit fontScale="92500" lnSpcReduction="20000"/>
          </a:bodyPr>
          <a:lstStyle/>
          <a:p>
            <a:r>
              <a:rPr lang="en-US"/>
              <a:t>These results could be confounded by the individual’s own genetics.</a:t>
            </a:r>
          </a:p>
          <a:p>
            <a:pPr marL="457200" indent="-457200">
              <a:buFont typeface="Arial" panose="020B0604020202020204" pitchFamily="34" charset="0"/>
              <a:buChar char="•"/>
            </a:pPr>
            <a:r>
              <a:rPr lang="en-US"/>
              <a:t>We already know that there is assortative mating on PSEA </a:t>
            </a:r>
            <a:r>
              <a:rPr lang="en-US" sz="2200"/>
              <a:t>(Hugh-Jones et al. 2016)</a:t>
            </a:r>
            <a:r>
              <a:rPr lang="en-US"/>
              <a:t>.</a:t>
            </a:r>
          </a:p>
          <a:p>
            <a:pPr marL="457200" indent="-457200">
              <a:buFont typeface="Arial" panose="020B0604020202020204" pitchFamily="34" charset="0"/>
              <a:buChar char="•"/>
            </a:pPr>
            <a:endParaRPr lang="en-US"/>
          </a:p>
          <a:p>
            <a:r>
              <a:rPr lang="en-US"/>
              <a:t>We need an independent variable which is</a:t>
            </a:r>
          </a:p>
          <a:p>
            <a:pPr marL="457200" indent="-457200">
              <a:buFont typeface="Arial" panose="020B0604020202020204" pitchFamily="34" charset="0"/>
              <a:buChar char="•"/>
            </a:pPr>
            <a:r>
              <a:rPr lang="en-US"/>
              <a:t>independent of genetics;</a:t>
            </a:r>
          </a:p>
          <a:p>
            <a:pPr marL="457200" indent="-457200">
              <a:buFont typeface="Arial" panose="020B0604020202020204" pitchFamily="34" charset="0"/>
              <a:buChar char="•"/>
            </a:pPr>
            <a:r>
              <a:rPr lang="en-US"/>
              <a:t>available for a large enough N.</a:t>
            </a:r>
          </a:p>
          <a:p>
            <a:pPr lvl="1">
              <a:buFont typeface="Wingdings" pitchFamily="2" charset="2"/>
              <a:buChar char="§"/>
            </a:pPr>
            <a:r>
              <a:rPr lang="en-US"/>
              <a:t>Polygenic scores and causes of variation in SES are noisy</a:t>
            </a:r>
          </a:p>
          <a:p>
            <a:pPr lvl="1">
              <a:buFont typeface="Wingdings" pitchFamily="2" charset="2"/>
              <a:buChar char="§"/>
            </a:pPr>
            <a:r>
              <a:rPr lang="en-US"/>
              <a:t>The spouse matching process is unpredictable </a:t>
            </a:r>
            <a:r>
              <a:rPr lang="en-US" sz="2200"/>
              <a:t>(Shakespeare 1595)</a:t>
            </a:r>
            <a:endParaRPr lang="en-US"/>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a:t>
            </a:r>
            <a:r>
              <a:rPr lang="en-US" b="1">
                <a:solidFill>
                  <a:schemeClr val="accent2"/>
                </a:solidFill>
              </a:rPr>
              <a:t>“lottery of meiosis”</a:t>
            </a:r>
            <a:r>
              <a:rPr lang="en-US"/>
              <a:t>. </a:t>
            </a:r>
          </a:p>
          <a:p>
            <a:pPr marL="457200" indent="-457200">
              <a:buFont typeface="Arial" panose="020B0604020202020204" pitchFamily="34" charset="0"/>
              <a:buChar char="•"/>
            </a:pPr>
            <a:r>
              <a:rPr lang="en-US"/>
              <a:t>Early-born siblings receive more parental care and have better life outcomes, including </a:t>
            </a:r>
            <a:r>
              <a:rPr lang="en-US" b="1">
                <a:solidFill>
                  <a:schemeClr val="accent2"/>
                </a:solidFill>
              </a:rPr>
              <a:t>socio-economic status</a:t>
            </a:r>
            <a:r>
              <a:rPr lang="en-US">
                <a:solidFill>
                  <a:schemeClr val="accent2"/>
                </a:solidFill>
              </a:rPr>
              <a:t> (</a:t>
            </a:r>
            <a:r>
              <a:rPr lang="en-US" b="1">
                <a:solidFill>
                  <a:schemeClr val="accent2"/>
                </a:solidFill>
              </a:rPr>
              <a:t>SES</a:t>
            </a:r>
            <a:r>
              <a:rPr lang="en-US">
                <a:solidFill>
                  <a:schemeClr val="accent2"/>
                </a:solidFill>
              </a:rPr>
              <a:t>)</a:t>
            </a:r>
            <a:r>
              <a:rPr lang="en-US"/>
              <a:t>.</a:t>
            </a:r>
            <a:endParaRPr lang="en-GB"/>
          </a:p>
          <a:p>
            <a:endParaRPr lang="en-US"/>
          </a:p>
          <a:p>
            <a:endParaRPr lang="en-US"/>
          </a:p>
        </p:txBody>
      </p:sp>
    </p:spTree>
    <p:extLst>
      <p:ext uri="{BB962C8B-B14F-4D97-AF65-F5344CB8AC3E}">
        <p14:creationId xmlns:p14="http://schemas.microsoft.com/office/powerpoint/2010/main" val="111068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3" name="Content Placeholder 2">
            <a:extLst>
              <a:ext uri="{FF2B5EF4-FFF2-40B4-BE49-F238E27FC236}">
                <a16:creationId xmlns:a16="http://schemas.microsoft.com/office/drawing/2014/main" id="{A51E1777-8E43-0E46-9CE8-FE69FF1A779F}"/>
              </a:ext>
            </a:extLst>
          </p:cNvPr>
          <p:cNvSpPr>
            <a:spLocks noGrp="1"/>
          </p:cNvSpPr>
          <p:nvPr>
            <p:ph sz="half" idx="1"/>
          </p:nvPr>
        </p:nvSpPr>
        <p:spPr/>
        <p:txBody>
          <a:bodyPr>
            <a:normAutofit fontScale="85000" lnSpcReduction="20000"/>
          </a:bodyPr>
          <a:lstStyle/>
          <a:p>
            <a:pPr marL="0" indent="0">
              <a:buNone/>
            </a:pPr>
            <a:r>
              <a:rPr lang="en-US"/>
              <a:t>Hard to justify instrumental variables:</a:t>
            </a:r>
          </a:p>
          <a:p>
            <a:pPr marL="457200" indent="-457200">
              <a:buFont typeface="Arial" panose="020B0604020202020204" pitchFamily="34" charset="0"/>
              <a:buChar char="•"/>
            </a:pPr>
            <a:r>
              <a:rPr lang="en-US"/>
              <a:t>Birth order affects other things than SES.</a:t>
            </a:r>
          </a:p>
          <a:p>
            <a:pPr marL="457200" indent="-457200">
              <a:buFont typeface="Arial" panose="020B0604020202020204" pitchFamily="34" charset="0"/>
              <a:buChar char="•"/>
            </a:pPr>
            <a:r>
              <a:rPr lang="en-US"/>
              <a:t>We only have imperfect measures of SES (estimated income, educational attainment).</a:t>
            </a:r>
          </a:p>
          <a:p>
            <a:endParaRPr lang="en-US"/>
          </a:p>
          <a:p>
            <a:pPr marL="0" indent="0">
              <a:buNone/>
            </a:pPr>
            <a:r>
              <a:rPr lang="en-US"/>
              <a:t>Instead we run a </a:t>
            </a:r>
            <a:r>
              <a:rPr lang="en-US" b="1">
                <a:solidFill>
                  <a:schemeClr val="accent2"/>
                </a:solidFill>
              </a:rPr>
              <a:t>mediation analysis</a:t>
            </a:r>
            <a:r>
              <a:rPr lang="en-US"/>
              <a:t>:</a:t>
            </a:r>
          </a:p>
          <a:p>
            <a:pPr marL="457200" indent="-457200">
              <a:buFont typeface="Arial" panose="020B0604020202020204" pitchFamily="34" charset="0"/>
              <a:buChar char="•"/>
            </a:pPr>
            <a:r>
              <a:rPr lang="en-US"/>
              <a:t>Does birth order affect spouse’s PSEA?</a:t>
            </a:r>
          </a:p>
          <a:p>
            <a:pPr marL="457200" indent="-457200">
              <a:buFont typeface="Arial" panose="020B0604020202020204" pitchFamily="34" charset="0"/>
              <a:buChar char="•"/>
            </a:pPr>
            <a:r>
              <a:rPr lang="en-US"/>
              <a:t>Is the effect mediated by measures of SES?</a:t>
            </a:r>
          </a:p>
        </p:txBody>
      </p:sp>
    </p:spTree>
    <p:extLst>
      <p:ext uri="{BB962C8B-B14F-4D97-AF65-F5344CB8AC3E}">
        <p14:creationId xmlns:p14="http://schemas.microsoft.com/office/powerpoint/2010/main" val="240473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3" name="Content Placeholder 2">
            <a:extLst>
              <a:ext uri="{FF2B5EF4-FFF2-40B4-BE49-F238E27FC236}">
                <a16:creationId xmlns:a16="http://schemas.microsoft.com/office/drawing/2014/main" id="{A51E1777-8E43-0E46-9CE8-FE69FF1A779F}"/>
              </a:ext>
            </a:extLst>
          </p:cNvPr>
          <p:cNvSpPr>
            <a:spLocks noGrp="1"/>
          </p:cNvSpPr>
          <p:nvPr>
            <p:ph sz="half" idx="1"/>
          </p:nvPr>
        </p:nvSpPr>
        <p:spPr/>
        <p:txBody>
          <a:bodyPr>
            <a:normAutofit fontScale="85000" lnSpcReduction="20000"/>
          </a:bodyPr>
          <a:lstStyle/>
          <a:p>
            <a:pPr marL="0" indent="0">
              <a:buNone/>
            </a:pPr>
            <a:r>
              <a:rPr lang="en-US"/>
              <a:t>Hard to justify instrumental variables:</a:t>
            </a:r>
          </a:p>
          <a:p>
            <a:pPr marL="457200" indent="-457200">
              <a:buFont typeface="Arial" panose="020B0604020202020204" pitchFamily="34" charset="0"/>
              <a:buChar char="•"/>
            </a:pPr>
            <a:r>
              <a:rPr lang="en-US"/>
              <a:t>Birth order affects other things than SES.</a:t>
            </a:r>
          </a:p>
          <a:p>
            <a:pPr marL="457200" indent="-457200">
              <a:buFont typeface="Arial" panose="020B0604020202020204" pitchFamily="34" charset="0"/>
              <a:buChar char="•"/>
            </a:pPr>
            <a:r>
              <a:rPr lang="en-US"/>
              <a:t>We only have imperfect measures of SES (estimated income, educational attainment).</a:t>
            </a:r>
          </a:p>
          <a:p>
            <a:endParaRPr lang="en-US"/>
          </a:p>
          <a:p>
            <a:pPr marL="0" indent="0">
              <a:buNone/>
            </a:pPr>
            <a:r>
              <a:rPr lang="en-US"/>
              <a:t>Instead we run a </a:t>
            </a:r>
            <a:r>
              <a:rPr lang="en-US" b="1">
                <a:solidFill>
                  <a:schemeClr val="accent2"/>
                </a:solidFill>
              </a:rPr>
              <a:t>mediation analysis</a:t>
            </a:r>
            <a:r>
              <a:rPr lang="en-US"/>
              <a:t>:</a:t>
            </a:r>
          </a:p>
          <a:p>
            <a:pPr marL="457200" indent="-457200">
              <a:buFont typeface="Arial" panose="020B0604020202020204" pitchFamily="34" charset="0"/>
              <a:buChar char="•"/>
            </a:pPr>
            <a:r>
              <a:rPr lang="en-US"/>
              <a:t>Does birth order affect spouse’s PSEA?</a:t>
            </a:r>
          </a:p>
          <a:p>
            <a:pPr marL="457200" indent="-457200">
              <a:buFont typeface="Arial" panose="020B0604020202020204" pitchFamily="34" charset="0"/>
              <a:buChar char="•"/>
            </a:pPr>
            <a:r>
              <a:rPr lang="en-US"/>
              <a:t>Is the effect mediated by measures of SES?</a:t>
            </a:r>
          </a:p>
        </p:txBody>
      </p:sp>
      <p:sp>
        <p:nvSpPr>
          <p:cNvPr id="11" name="TextBox 10">
            <a:extLst>
              <a:ext uri="{FF2B5EF4-FFF2-40B4-BE49-F238E27FC236}">
                <a16:creationId xmlns:a16="http://schemas.microsoft.com/office/drawing/2014/main" id="{523FF90F-D7E1-3344-9C38-C8412535F0C1}"/>
              </a:ext>
            </a:extLst>
          </p:cNvPr>
          <p:cNvSpPr txBox="1"/>
          <p:nvPr/>
        </p:nvSpPr>
        <p:spPr>
          <a:xfrm>
            <a:off x="7132383" y="5137015"/>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7370761" y="3546338"/>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9163921" y="3651458"/>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9146281" y="3633458"/>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7839121" y="2533298"/>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7821481" y="2515658"/>
                <a:ext cx="14475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8009761" y="2535098"/>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7991761" y="2517098"/>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7670373" y="1825624"/>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7832993" y="2434727"/>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10300771" y="2782668"/>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9463489" y="4748269"/>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9463489" y="5607585"/>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7980682" y="5137014"/>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8219060" y="3546337"/>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10012220" y="3651457"/>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9994580" y="3633457"/>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8687420" y="2533297"/>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8669780" y="2515657"/>
                <a:ext cx="14475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8858060" y="2535097"/>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8840060" y="2517097"/>
                <a:ext cx="429480" cy="90000"/>
              </a:xfrm>
              <a:prstGeom prst="rect">
                <a:avLst/>
              </a:prstGeom>
            </p:spPr>
          </p:pic>
        </mc:Fallback>
      </mc:AlternateContent>
    </p:spTree>
    <p:extLst>
      <p:ext uri="{BB962C8B-B14F-4D97-AF65-F5344CB8AC3E}">
        <p14:creationId xmlns:p14="http://schemas.microsoft.com/office/powerpoint/2010/main" val="159072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CD4B-5CAA-3540-AD8B-8CABA011E09B}"/>
              </a:ext>
            </a:extLst>
          </p:cNvPr>
          <p:cNvSpPr>
            <a:spLocks noGrp="1"/>
          </p:cNvSpPr>
          <p:nvPr>
            <p:ph type="title"/>
          </p:nvPr>
        </p:nvSpPr>
        <p:spPr/>
        <p:txBody>
          <a:bodyPr/>
          <a:lstStyle/>
          <a:p>
            <a:r>
              <a:rPr lang="en-US"/>
              <a:t>Controls and mediators</a:t>
            </a:r>
          </a:p>
        </p:txBody>
      </p:sp>
      <p:sp>
        <p:nvSpPr>
          <p:cNvPr id="3" name="Content Placeholder 2">
            <a:extLst>
              <a:ext uri="{FF2B5EF4-FFF2-40B4-BE49-F238E27FC236}">
                <a16:creationId xmlns:a16="http://schemas.microsoft.com/office/drawing/2014/main" id="{85308D90-6718-924E-974D-04ECD9406C0C}"/>
              </a:ext>
            </a:extLst>
          </p:cNvPr>
          <p:cNvSpPr>
            <a:spLocks noGrp="1"/>
          </p:cNvSpPr>
          <p:nvPr>
            <p:ph idx="1"/>
          </p:nvPr>
        </p:nvSpPr>
        <p:spPr>
          <a:xfrm>
            <a:off x="838199" y="1555668"/>
            <a:ext cx="6487599" cy="5076485"/>
          </a:xfrm>
        </p:spPr>
        <p:txBody>
          <a:bodyPr>
            <a:normAutofit fontScale="92500" lnSpcReduction="10000"/>
          </a:bodyPr>
          <a:lstStyle/>
          <a:p>
            <a:r>
              <a:rPr lang="en-US" sz="2200" b="1">
                <a:solidFill>
                  <a:schemeClr val="accent2"/>
                </a:solidFill>
              </a:rPr>
              <a:t>SES mediators</a:t>
            </a:r>
          </a:p>
          <a:p>
            <a:r>
              <a:rPr lang="en-US" sz="1800"/>
              <a:t>University attendance</a:t>
            </a:r>
          </a:p>
          <a:p>
            <a:r>
              <a:rPr lang="en-US" sz="1800"/>
              <a:t>Median earnings of first job (guesstimated from SOC code)</a:t>
            </a:r>
          </a:p>
          <a:p>
            <a:endParaRPr lang="en-US" sz="1800"/>
          </a:p>
          <a:p>
            <a:r>
              <a:rPr lang="en-US" sz="2200" b="1">
                <a:solidFill>
                  <a:schemeClr val="accent2"/>
                </a:solidFill>
              </a:rPr>
              <a:t>Non-SES mediators</a:t>
            </a:r>
          </a:p>
          <a:p>
            <a:r>
              <a:rPr lang="en-US" sz="1800"/>
              <a:t>Fluid IQ</a:t>
            </a:r>
          </a:p>
          <a:p>
            <a:r>
              <a:rPr lang="en-US" sz="1800"/>
              <a:t>Height</a:t>
            </a:r>
          </a:p>
          <a:p>
            <a:r>
              <a:rPr lang="en-US" sz="1800"/>
              <a:t>BMI</a:t>
            </a:r>
          </a:p>
          <a:p>
            <a:r>
              <a:rPr lang="en-US" sz="1800"/>
              <a:t>Self-reported health</a:t>
            </a:r>
          </a:p>
          <a:p>
            <a:endParaRPr lang="en-US" sz="1800"/>
          </a:p>
          <a:p>
            <a:r>
              <a:rPr lang="en-US" sz="2200" b="1">
                <a:solidFill>
                  <a:schemeClr val="accent2"/>
                </a:solidFill>
              </a:rPr>
              <a:t>Controls</a:t>
            </a:r>
          </a:p>
          <a:p>
            <a:r>
              <a:rPr lang="en-US" sz="1800"/>
              <a:t>Family size</a:t>
            </a:r>
          </a:p>
          <a:p>
            <a:r>
              <a:rPr lang="en-US" sz="1800"/>
              <a:t>Month of birth, year of birth</a:t>
            </a:r>
          </a:p>
          <a:p>
            <a:r>
              <a:rPr lang="en-US" sz="1800"/>
              <a:t>Parent’s age at birth (only available for some respondents)</a:t>
            </a:r>
          </a:p>
        </p:txBody>
      </p:sp>
      <p:pic>
        <p:nvPicPr>
          <p:cNvPr id="5" name="Content Placeholder 5">
            <a:extLst>
              <a:ext uri="{FF2B5EF4-FFF2-40B4-BE49-F238E27FC236}">
                <a16:creationId xmlns:a16="http://schemas.microsoft.com/office/drawing/2014/main" id="{FA9F0653-72A9-D440-A83E-288DD8DB89D6}"/>
              </a:ext>
            </a:extLst>
          </p:cNvPr>
          <p:cNvPicPr>
            <a:picLocks noChangeAspect="1"/>
          </p:cNvPicPr>
          <p:nvPr/>
        </p:nvPicPr>
        <p:blipFill>
          <a:blip r:embed="rId2"/>
          <a:stretch>
            <a:fillRect/>
          </a:stretch>
        </p:blipFill>
        <p:spPr>
          <a:xfrm>
            <a:off x="7670373" y="1825624"/>
            <a:ext cx="3881851" cy="4351338"/>
          </a:xfrm>
          <a:prstGeom prst="roundRect">
            <a:avLst>
              <a:gd name="adj" fmla="val 2091"/>
            </a:avLst>
          </a:prstGeom>
          <a:solidFill>
            <a:schemeClr val="tx1"/>
          </a:solidFill>
          <a:ln>
            <a:noFill/>
          </a:ln>
          <a:effectLst/>
        </p:spPr>
      </p:pic>
      <p:sp>
        <p:nvSpPr>
          <p:cNvPr id="6" name="TextBox 5">
            <a:extLst>
              <a:ext uri="{FF2B5EF4-FFF2-40B4-BE49-F238E27FC236}">
                <a16:creationId xmlns:a16="http://schemas.microsoft.com/office/drawing/2014/main" id="{CB98D60F-ACB3-2443-9481-0C5FEAC7667E}"/>
              </a:ext>
            </a:extLst>
          </p:cNvPr>
          <p:cNvSpPr txBox="1"/>
          <p:nvPr/>
        </p:nvSpPr>
        <p:spPr>
          <a:xfrm>
            <a:off x="7832993" y="2434727"/>
            <a:ext cx="705079" cy="646331"/>
          </a:xfrm>
          <a:prstGeom prst="rect">
            <a:avLst/>
          </a:prstGeom>
          <a:noFill/>
        </p:spPr>
        <p:txBody>
          <a:bodyPr wrap="square" rtlCol="0">
            <a:spAutoFit/>
          </a:bodyPr>
          <a:lstStyle/>
          <a:p>
            <a:r>
              <a:rPr lang="en-US" b="1"/>
              <a:t>Birth order</a:t>
            </a:r>
          </a:p>
        </p:txBody>
      </p:sp>
      <p:sp>
        <p:nvSpPr>
          <p:cNvPr id="7" name="TextBox 6">
            <a:extLst>
              <a:ext uri="{FF2B5EF4-FFF2-40B4-BE49-F238E27FC236}">
                <a16:creationId xmlns:a16="http://schemas.microsoft.com/office/drawing/2014/main" id="{F1A810FE-EE38-794A-A793-C89B3D5A0C86}"/>
              </a:ext>
            </a:extLst>
          </p:cNvPr>
          <p:cNvSpPr txBox="1"/>
          <p:nvPr/>
        </p:nvSpPr>
        <p:spPr>
          <a:xfrm>
            <a:off x="10300771" y="2782668"/>
            <a:ext cx="923651" cy="646331"/>
          </a:xfrm>
          <a:prstGeom prst="rect">
            <a:avLst/>
          </a:prstGeom>
          <a:noFill/>
        </p:spPr>
        <p:txBody>
          <a:bodyPr wrap="none" rtlCol="0">
            <a:spAutoFit/>
          </a:bodyPr>
          <a:lstStyle/>
          <a:p>
            <a:r>
              <a:rPr lang="en-US" b="1"/>
              <a:t>Spouse </a:t>
            </a:r>
          </a:p>
          <a:p>
            <a:pPr algn="ctr"/>
            <a:r>
              <a:rPr lang="en-US" b="1"/>
              <a:t>PSEA</a:t>
            </a:r>
          </a:p>
        </p:txBody>
      </p:sp>
      <p:sp>
        <p:nvSpPr>
          <p:cNvPr id="8" name="TextBox 7">
            <a:extLst>
              <a:ext uri="{FF2B5EF4-FFF2-40B4-BE49-F238E27FC236}">
                <a16:creationId xmlns:a16="http://schemas.microsoft.com/office/drawing/2014/main" id="{40D99085-56ED-C94D-A48D-55CC375220C8}"/>
              </a:ext>
            </a:extLst>
          </p:cNvPr>
          <p:cNvSpPr txBox="1"/>
          <p:nvPr/>
        </p:nvSpPr>
        <p:spPr>
          <a:xfrm>
            <a:off x="9463489" y="4748269"/>
            <a:ext cx="605928" cy="369332"/>
          </a:xfrm>
          <a:prstGeom prst="rect">
            <a:avLst/>
          </a:prstGeom>
          <a:noFill/>
        </p:spPr>
        <p:txBody>
          <a:bodyPr wrap="square" rtlCol="0">
            <a:spAutoFit/>
          </a:bodyPr>
          <a:lstStyle/>
          <a:p>
            <a:r>
              <a:rPr lang="en-US" b="1"/>
              <a:t>SES</a:t>
            </a:r>
          </a:p>
        </p:txBody>
      </p:sp>
      <p:sp>
        <p:nvSpPr>
          <p:cNvPr id="9" name="TextBox 8">
            <a:extLst>
              <a:ext uri="{FF2B5EF4-FFF2-40B4-BE49-F238E27FC236}">
                <a16:creationId xmlns:a16="http://schemas.microsoft.com/office/drawing/2014/main" id="{113FC1FB-D049-C842-821B-7074B79B622D}"/>
              </a:ext>
            </a:extLst>
          </p:cNvPr>
          <p:cNvSpPr txBox="1"/>
          <p:nvPr/>
        </p:nvSpPr>
        <p:spPr>
          <a:xfrm>
            <a:off x="9463489" y="5607585"/>
            <a:ext cx="837282" cy="369332"/>
          </a:xfrm>
          <a:prstGeom prst="rect">
            <a:avLst/>
          </a:prstGeom>
          <a:noFill/>
        </p:spPr>
        <p:txBody>
          <a:bodyPr wrap="square" rtlCol="0">
            <a:spAutoFit/>
          </a:bodyPr>
          <a:lstStyle/>
          <a:p>
            <a:r>
              <a:rPr lang="en-US" b="1"/>
              <a:t>Other</a:t>
            </a:r>
          </a:p>
        </p:txBody>
      </p:sp>
      <p:sp>
        <p:nvSpPr>
          <p:cNvPr id="10" name="TextBox 9">
            <a:extLst>
              <a:ext uri="{FF2B5EF4-FFF2-40B4-BE49-F238E27FC236}">
                <a16:creationId xmlns:a16="http://schemas.microsoft.com/office/drawing/2014/main" id="{F92570CF-FE3D-354C-B899-0701EAA20574}"/>
              </a:ext>
            </a:extLst>
          </p:cNvPr>
          <p:cNvSpPr txBox="1"/>
          <p:nvPr/>
        </p:nvSpPr>
        <p:spPr>
          <a:xfrm>
            <a:off x="7980682" y="5137014"/>
            <a:ext cx="1196369" cy="369332"/>
          </a:xfrm>
          <a:prstGeom prst="rect">
            <a:avLst/>
          </a:prstGeom>
          <a:noFill/>
        </p:spPr>
        <p:txBody>
          <a:bodyPr wrap="square" rtlCol="0">
            <a:spAutoFit/>
          </a:bodyPr>
          <a:lstStyle/>
          <a:p>
            <a:r>
              <a:rPr lang="en-US" b="1">
                <a:solidFill>
                  <a:schemeClr val="bg1"/>
                </a:solidFill>
              </a:rPr>
              <a:t>Mediators</a:t>
            </a:r>
          </a:p>
        </p:txBody>
      </p:sp>
      <p:grpSp>
        <p:nvGrpSpPr>
          <p:cNvPr id="11" name="Group 10">
            <a:extLst>
              <a:ext uri="{FF2B5EF4-FFF2-40B4-BE49-F238E27FC236}">
                <a16:creationId xmlns:a16="http://schemas.microsoft.com/office/drawing/2014/main" id="{2D48CF81-278F-B347-BC83-DD56DC166C55}"/>
              </a:ext>
            </a:extLst>
          </p:cNvPr>
          <p:cNvGrpSpPr/>
          <p:nvPr/>
        </p:nvGrpSpPr>
        <p:grpSpPr>
          <a:xfrm>
            <a:off x="8219060" y="3546337"/>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B4C0C16F-F494-DD4F-A842-7E735E121283}"/>
                    </a:ext>
                  </a:extLst>
                </p14:cNvPr>
                <p14:cNvContentPartPr/>
                <p14:nvPr/>
              </p14:nvContentPartPr>
              <p14:xfrm>
                <a:off x="7370761" y="3546338"/>
                <a:ext cx="1034640" cy="1083960"/>
              </p14:xfrm>
            </p:contentPart>
          </mc:Choice>
          <mc:Fallback xmlns="">
            <p:pic>
              <p:nvPicPr>
                <p:cNvPr id="12" name="Ink 11">
                  <a:extLst>
                    <a:ext uri="{FF2B5EF4-FFF2-40B4-BE49-F238E27FC236}">
                      <a16:creationId xmlns:a16="http://schemas.microsoft.com/office/drawing/2014/main" id="{B4C0C16F-F494-DD4F-A842-7E735E121283}"/>
                    </a:ext>
                  </a:extLst>
                </p:cNvPr>
                <p:cNvPicPr/>
                <p:nvPr/>
              </p:nvPicPr>
              <p:blipFill>
                <a:blip r:embed="rId4"/>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DB213867-DE67-5B49-955B-F77EAA77ADD1}"/>
                    </a:ext>
                  </a:extLst>
                </p14:cNvPr>
                <p14:cNvContentPartPr/>
                <p14:nvPr/>
              </p14:nvContentPartPr>
              <p14:xfrm>
                <a:off x="7882321" y="4617338"/>
                <a:ext cx="508680" cy="71280"/>
              </p14:xfrm>
            </p:contentPart>
          </mc:Choice>
          <mc:Fallback xmlns="">
            <p:pic>
              <p:nvPicPr>
                <p:cNvPr id="13" name="Ink 12">
                  <a:extLst>
                    <a:ext uri="{FF2B5EF4-FFF2-40B4-BE49-F238E27FC236}">
                      <a16:creationId xmlns:a16="http://schemas.microsoft.com/office/drawing/2014/main" id="{DB213867-DE67-5B49-955B-F77EAA77ADD1}"/>
                    </a:ext>
                  </a:extLst>
                </p:cNvPr>
                <p:cNvPicPr/>
                <p:nvPr/>
              </p:nvPicPr>
              <p:blipFill>
                <a:blip r:embed="rId6"/>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905F9A72-4A24-104F-B453-7F44FE24B482}"/>
                    </a:ext>
                  </a:extLst>
                </p14:cNvPr>
                <p14:cNvContentPartPr/>
                <p14:nvPr/>
              </p14:nvContentPartPr>
              <p14:xfrm>
                <a:off x="8344561" y="4628858"/>
                <a:ext cx="37800" cy="43560"/>
              </p14:xfrm>
            </p:contentPart>
          </mc:Choice>
          <mc:Fallback xmlns="">
            <p:pic>
              <p:nvPicPr>
                <p:cNvPr id="14" name="Ink 13">
                  <a:extLst>
                    <a:ext uri="{FF2B5EF4-FFF2-40B4-BE49-F238E27FC236}">
                      <a16:creationId xmlns:a16="http://schemas.microsoft.com/office/drawing/2014/main" id="{905F9A72-4A24-104F-B453-7F44FE24B482}"/>
                    </a:ext>
                  </a:extLst>
                </p:cNvPr>
                <p:cNvPicPr/>
                <p:nvPr/>
              </p:nvPicPr>
              <p:blipFill>
                <a:blip r:embed="rId8"/>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3C1435B8-0FD7-614A-A743-EF85E17440B0}"/>
                  </a:ext>
                </a:extLst>
              </p14:cNvPr>
              <p14:cNvContentPartPr/>
              <p14:nvPr/>
            </p14:nvContentPartPr>
            <p14:xfrm>
              <a:off x="10012220" y="3651457"/>
              <a:ext cx="564120" cy="953640"/>
            </p14:xfrm>
          </p:contentPart>
        </mc:Choice>
        <mc:Fallback xmlns="">
          <p:pic>
            <p:nvPicPr>
              <p:cNvPr id="15" name="Ink 14">
                <a:extLst>
                  <a:ext uri="{FF2B5EF4-FFF2-40B4-BE49-F238E27FC236}">
                    <a16:creationId xmlns:a16="http://schemas.microsoft.com/office/drawing/2014/main" id="{3C1435B8-0FD7-614A-A743-EF85E17440B0}"/>
                  </a:ext>
                </a:extLst>
              </p:cNvPr>
              <p:cNvPicPr/>
              <p:nvPr/>
            </p:nvPicPr>
            <p:blipFill>
              <a:blip r:embed="rId10"/>
              <a:stretch>
                <a:fillRect/>
              </a:stretch>
            </p:blipFill>
            <p:spPr>
              <a:xfrm>
                <a:off x="9994580" y="3633457"/>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20849EF-9608-0346-B0B8-ABD9785157AB}"/>
                  </a:ext>
                </a:extLst>
              </p14:cNvPr>
              <p14:cNvContentPartPr/>
              <p14:nvPr/>
            </p14:nvContentPartPr>
            <p14:xfrm>
              <a:off x="8687420" y="2533297"/>
              <a:ext cx="1411920" cy="398160"/>
            </p14:xfrm>
          </p:contentPart>
        </mc:Choice>
        <mc:Fallback xmlns="">
          <p:pic>
            <p:nvPicPr>
              <p:cNvPr id="16" name="Ink 15">
                <a:extLst>
                  <a:ext uri="{FF2B5EF4-FFF2-40B4-BE49-F238E27FC236}">
                    <a16:creationId xmlns:a16="http://schemas.microsoft.com/office/drawing/2014/main" id="{420849EF-9608-0346-B0B8-ABD9785157AB}"/>
                  </a:ext>
                </a:extLst>
              </p:cNvPr>
              <p:cNvPicPr/>
              <p:nvPr/>
            </p:nvPicPr>
            <p:blipFill>
              <a:blip r:embed="rId12"/>
              <a:stretch>
                <a:fillRect/>
              </a:stretch>
            </p:blipFill>
            <p:spPr>
              <a:xfrm>
                <a:off x="8669780" y="2515657"/>
                <a:ext cx="14475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6977AC9E-F3C8-2248-9C81-1C94514D5059}"/>
                  </a:ext>
                </a:extLst>
              </p14:cNvPr>
              <p14:cNvContentPartPr/>
              <p14:nvPr/>
            </p14:nvContentPartPr>
            <p14:xfrm>
              <a:off x="8858060" y="2535097"/>
              <a:ext cx="393840" cy="54360"/>
            </p14:xfrm>
          </p:contentPart>
        </mc:Choice>
        <mc:Fallback xmlns="">
          <p:pic>
            <p:nvPicPr>
              <p:cNvPr id="17" name="Ink 16">
                <a:extLst>
                  <a:ext uri="{FF2B5EF4-FFF2-40B4-BE49-F238E27FC236}">
                    <a16:creationId xmlns:a16="http://schemas.microsoft.com/office/drawing/2014/main" id="{6977AC9E-F3C8-2248-9C81-1C94514D5059}"/>
                  </a:ext>
                </a:extLst>
              </p:cNvPr>
              <p:cNvPicPr/>
              <p:nvPr/>
            </p:nvPicPr>
            <p:blipFill>
              <a:blip r:embed="rId14"/>
              <a:stretch>
                <a:fillRect/>
              </a:stretch>
            </p:blipFill>
            <p:spPr>
              <a:xfrm>
                <a:off x="8840060" y="2517097"/>
                <a:ext cx="429480" cy="90000"/>
              </a:xfrm>
              <a:prstGeom prst="rect">
                <a:avLst/>
              </a:prstGeom>
            </p:spPr>
          </p:pic>
        </mc:Fallback>
      </mc:AlternateContent>
    </p:spTree>
    <p:extLst>
      <p:ext uri="{BB962C8B-B14F-4D97-AF65-F5344CB8AC3E}">
        <p14:creationId xmlns:p14="http://schemas.microsoft.com/office/powerpoint/2010/main" val="119958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xmlns="">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xmlns="">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364731" y="2619451"/>
            <a:ext cx="465043" cy="256874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33521" y="1859787"/>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09152" y="1626349"/>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094295" y="3423707"/>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8888552" cy="9688122"/>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6" y="638979"/>
            <a:ext cx="8423455" cy="181256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63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2" action="ppaction://hlinksldjump"/>
              </a:rPr>
              <a:t>Robustness</a:t>
            </a: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xmlns="">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xmlns="">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xmlns="">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xmlns="">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2" name="Picture 1">
            <a:extLst>
              <a:ext uri="{FF2B5EF4-FFF2-40B4-BE49-F238E27FC236}">
                <a16:creationId xmlns:a16="http://schemas.microsoft.com/office/drawing/2014/main" id="{6DF50029-6607-4BC6-63D6-8D57AB59DBC6}"/>
              </a:ext>
            </a:extLst>
          </p:cNvPr>
          <p:cNvPicPr>
            <a:picLocks noChangeAspect="1"/>
          </p:cNvPicPr>
          <p:nvPr/>
        </p:nvPicPr>
        <p:blipFill>
          <a:blip r:embed="rId15"/>
          <a:stretch>
            <a:fillRect/>
          </a:stretch>
        </p:blipFill>
        <p:spPr>
          <a:xfrm>
            <a:off x="2076450" y="1478433"/>
            <a:ext cx="8445500" cy="3187700"/>
          </a:xfrm>
          <a:prstGeom prst="roundRect">
            <a:avLst>
              <a:gd name="adj" fmla="val 1921"/>
            </a:avLst>
          </a:prstGeom>
          <a:solidFill>
            <a:srgbClr val="FFFFFF">
              <a:shade val="85000"/>
            </a:srgbClr>
          </a:solidFill>
          <a:ln>
            <a:noFill/>
          </a:ln>
          <a:effectLst/>
        </p:spPr>
      </p:pic>
    </p:spTree>
    <p:extLst>
      <p:ext uri="{BB962C8B-B14F-4D97-AF65-F5344CB8AC3E}">
        <p14:creationId xmlns:p14="http://schemas.microsoft.com/office/powerpoint/2010/main" val="779988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a:xfrm>
            <a:off x="733080" y="243939"/>
            <a:ext cx="10515600" cy="1325563"/>
          </a:xfrm>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627961" y="1270880"/>
            <a:ext cx="10725839" cy="5221995"/>
          </a:xfrm>
        </p:spPr>
        <p:txBody>
          <a:bodyPr>
            <a:normAutofit fontScale="92500" lnSpcReduction="1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transmission of SES over generations.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modern meritocracies, genes affect SES. </a:t>
            </a:r>
          </a:p>
          <a:p>
            <a:pPr marL="457200" indent="-457200">
              <a:buFont typeface="Arial" panose="020B0604020202020204" pitchFamily="34" charset="0"/>
              <a:buChar char="•"/>
            </a:pPr>
            <a:r>
              <a:rPr lang="en-US"/>
              <a:t>Under SGAM,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p:txBody>
      </p:sp>
    </p:spTree>
    <p:extLst>
      <p:ext uri="{BB962C8B-B14F-4D97-AF65-F5344CB8AC3E}">
        <p14:creationId xmlns:p14="http://schemas.microsoft.com/office/powerpoint/2010/main" val="95630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78B5E-5BA4-889D-74A4-E81A8A24E16F}"/>
              </a:ext>
            </a:extLst>
          </p:cNvPr>
          <p:cNvSpPr>
            <a:spLocks noGrp="1"/>
          </p:cNvSpPr>
          <p:nvPr>
            <p:ph idx="1"/>
          </p:nvPr>
        </p:nvSpPr>
        <p:spPr>
          <a:xfrm>
            <a:off x="838200" y="914400"/>
            <a:ext cx="10515600" cy="5262563"/>
          </a:xfrm>
        </p:spPr>
        <p:txBody>
          <a:bodyPr/>
          <a:lstStyle/>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across generations,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The size of the g</a:t>
            </a:r>
            <a:r>
              <a:rPr lang="en-GB"/>
              <a:t>enes-SES</a:t>
            </a:r>
            <a:r>
              <a:rPr lang="en-US"/>
              <a:t> gradient is affected by socio-economic institutions</a:t>
            </a:r>
            <a:r>
              <a:rPr lang="el-GR"/>
              <a:t>.</a:t>
            </a:r>
            <a:endParaRPr lang="en-GB"/>
          </a:p>
          <a:p>
            <a:pPr marL="457200" indent="-457200">
              <a:buFont typeface="Arial" panose="020B0604020202020204" pitchFamily="34" charset="0"/>
              <a:buChar char="•"/>
            </a:pPr>
            <a:endParaRPr lang="en-GB"/>
          </a:p>
          <a:p>
            <a:r>
              <a:rPr lang="en-US"/>
              <a:t>Results from human genetics have been controversial, and will likely continue to be so.</a:t>
            </a:r>
          </a:p>
          <a:p>
            <a:r>
              <a:rPr lang="en-US"/>
              <a:t>Rather than banning research we think is harmful (Nature Human Behavior 2022 🙄), perhaps it would help to take the perspective above.</a:t>
            </a:r>
          </a:p>
        </p:txBody>
      </p:sp>
    </p:spTree>
    <p:extLst>
      <p:ext uri="{BB962C8B-B14F-4D97-AF65-F5344CB8AC3E}">
        <p14:creationId xmlns:p14="http://schemas.microsoft.com/office/powerpoint/2010/main" val="1352365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53161" y="652765"/>
            <a:ext cx="3697077" cy="1325563"/>
          </a:xfrm>
          <a:solidFill>
            <a:srgbClr val="000000">
              <a:alpha val="80000"/>
            </a:srgbClr>
          </a:solidFill>
        </p:spPr>
        <p:txBody>
          <a:bodyPr/>
          <a:lstStyle/>
          <a:p>
            <a:pPr algn="ctr"/>
            <a:r>
              <a:rPr lang="en-US"/>
              <a:t>Thank you!</a:t>
            </a:r>
          </a:p>
        </p:txBody>
      </p:sp>
      <p:graphicFrame>
        <p:nvGraphicFramePr>
          <p:cNvPr id="2" name="Diagram 1">
            <a:extLst>
              <a:ext uri="{FF2B5EF4-FFF2-40B4-BE49-F238E27FC236}">
                <a16:creationId xmlns:a16="http://schemas.microsoft.com/office/drawing/2014/main" id="{465E0EDF-30DE-BE7F-A51F-F9589F4ACE3E}"/>
              </a:ext>
            </a:extLst>
          </p:cNvPr>
          <p:cNvGraphicFramePr/>
          <p:nvPr>
            <p:extLst>
              <p:ext uri="{D42A27DB-BD31-4B8C-83A1-F6EECF244321}">
                <p14:modId xmlns:p14="http://schemas.microsoft.com/office/powerpoint/2010/main" val="2668701415"/>
              </p:ext>
            </p:extLst>
          </p:nvPr>
        </p:nvGraphicFramePr>
        <p:xfrm>
          <a:off x="385590" y="2522862"/>
          <a:ext cx="4555346" cy="4075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2809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D22-CA6D-6B44-B97C-30B3363BE6B0}"/>
              </a:ext>
            </a:extLst>
          </p:cNvPr>
          <p:cNvSpPr>
            <a:spLocks noGrp="1"/>
          </p:cNvSpPr>
          <p:nvPr>
            <p:ph type="title"/>
          </p:nvPr>
        </p:nvSpPr>
        <p:spPr/>
        <p:txBody>
          <a:bodyPr/>
          <a:lstStyle/>
          <a:p>
            <a:r>
              <a:rPr lang="en-US"/>
              <a:t>Extensions</a:t>
            </a:r>
          </a:p>
        </p:txBody>
      </p:sp>
      <p:sp>
        <p:nvSpPr>
          <p:cNvPr id="3" name="Content Placeholder 2">
            <a:extLst>
              <a:ext uri="{FF2B5EF4-FFF2-40B4-BE49-F238E27FC236}">
                <a16:creationId xmlns:a16="http://schemas.microsoft.com/office/drawing/2014/main" id="{ACD28C7A-2325-D948-9EBD-EFCBEC99AAEF}"/>
              </a:ext>
            </a:extLst>
          </p:cNvPr>
          <p:cNvSpPr>
            <a:spLocks noGrp="1"/>
          </p:cNvSpPr>
          <p:nvPr>
            <p:ph idx="1"/>
          </p:nvPr>
        </p:nvSpPr>
        <p:spPr/>
        <p:txBody>
          <a:bodyPr>
            <a:normAutofit lnSpcReduction="10000"/>
          </a:bodyPr>
          <a:lstStyle/>
          <a:p>
            <a:r>
              <a:rPr lang="en-US"/>
              <a:t>The basic result extends to non-normal/discontinuous distributions, and non-linear attractiveness.</a:t>
            </a:r>
          </a:p>
          <a:p>
            <a:endParaRPr lang="en-US"/>
          </a:p>
          <a:p>
            <a:r>
              <a:rPr lang="en-US"/>
              <a:t>We can allow “meritocracy”, where adult SES depends directly on own genes.</a:t>
            </a:r>
          </a:p>
          <a:p>
            <a:pPr marL="457200" indent="-457200">
              <a:buFont typeface="Arial" panose="020B0604020202020204" pitchFamily="34" charset="0"/>
              <a:buChar char="•"/>
            </a:pPr>
            <a:r>
              <a:rPr lang="en-US"/>
              <a:t>Genes-SES correlation may either increase or decrease in </a:t>
            </a:r>
            <a:r>
              <a:rPr lang="el-GR">
                <a:solidFill>
                  <a:schemeClr val="accent2"/>
                </a:solidFill>
              </a:rPr>
              <a:t>θ</a:t>
            </a:r>
            <a:endParaRPr lang="en-US">
              <a:solidFill>
                <a:schemeClr val="accent2"/>
              </a:solidFill>
            </a:endParaRPr>
          </a:p>
          <a:p>
            <a:endParaRPr lang="el-GR"/>
          </a:p>
          <a:p>
            <a:r>
              <a:rPr lang="en-GB"/>
              <a:t>The </a:t>
            </a:r>
            <a:r>
              <a:rPr lang="en-GB" i="1">
                <a:solidFill>
                  <a:schemeClr val="accent2"/>
                </a:solidFill>
              </a:rPr>
              <a:t>a</a:t>
            </a:r>
            <a:r>
              <a:rPr lang="en-GB"/>
              <a:t> parameter can differ for men and women.</a:t>
            </a:r>
          </a:p>
          <a:p>
            <a:pPr marL="457200" indent="-457200">
              <a:buFont typeface="Arial" panose="020B0604020202020204" pitchFamily="34" charset="0"/>
              <a:buChar char="•"/>
            </a:pPr>
            <a:r>
              <a:rPr lang="en-GB"/>
              <a:t>Genes-SES correlation is maximized when parameters are most different.</a:t>
            </a:r>
          </a:p>
        </p:txBody>
      </p:sp>
    </p:spTree>
    <p:extLst>
      <p:ext uri="{BB962C8B-B14F-4D97-AF65-F5344CB8AC3E}">
        <p14:creationId xmlns:p14="http://schemas.microsoft.com/office/powerpoint/2010/main" val="3149986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782198" y="335010"/>
            <a:ext cx="10972800" cy="6275109"/>
          </a:xfrm>
        </p:spPr>
        <p:txBody>
          <a:bodyPr>
            <a:normAutofit lnSpcReduction="10000"/>
          </a:bodyPr>
          <a:lstStyle/>
          <a:p>
            <a:pPr>
              <a:lnSpc>
                <a:spcPct val="100000"/>
              </a:lnSpc>
              <a:spcBef>
                <a:spcPts val="400"/>
              </a:spcBef>
            </a:pPr>
            <a:r>
              <a:rPr lang="en-US" sz="2300"/>
              <a:t>Many genetic measures, including polygenic scores for education and health outcomes, differ between low and high Socio-Economic Status (SES) people.</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genetic variants that cause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endParaRPr lang="en-US" sz="2400"/>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size of 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0604-855E-564F-A484-E24511103230}"/>
              </a:ext>
            </a:extLst>
          </p:cNvPr>
          <p:cNvSpPr>
            <a:spLocks noGrp="1"/>
          </p:cNvSpPr>
          <p:nvPr>
            <p:ph type="title"/>
          </p:nvPr>
        </p:nvSpPr>
        <p:spPr/>
        <p:txBody>
          <a:bodyPr/>
          <a:lstStyle/>
          <a:p>
            <a:r>
              <a:rPr lang="en-US"/>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A3439C-C934-CF48-9050-01704E2B1C55}"/>
                  </a:ext>
                </a:extLst>
              </p:cNvPr>
              <p:cNvSpPr>
                <a:spLocks noGrp="1"/>
              </p:cNvSpPr>
              <p:nvPr>
                <p:ph idx="1"/>
              </p:nvPr>
            </p:nvSpPr>
            <p:spPr/>
            <p:txBody>
              <a:bodyPr>
                <a:normAutofit fontScale="77500" lnSpcReduction="20000"/>
              </a:bodyPr>
              <a:lstStyle/>
              <a:p>
                <a:r>
                  <a:rPr lang="en-US"/>
                  <a:t>Traits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(genetic)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2</m:t>
                        </m:r>
                      </m:sub>
                    </m:sSub>
                  </m:oMath>
                </a14:m>
                <a:r>
                  <a:rPr lang="en-US"/>
                  <a:t> (SES) are normally distributed in the population.</a:t>
                </a:r>
              </a:p>
              <a:p>
                <a:r>
                  <a:rPr lang="en-US"/>
                  <a:t>Attractiveness is </a:t>
                </a:r>
                <a14:m>
                  <m:oMath xmlns:m="http://schemas.openxmlformats.org/officeDocument/2006/math">
                    <m:r>
                      <a:rPr lang="en-GB" b="0" i="1">
                        <a:solidFill>
                          <a:schemeClr val="accent2"/>
                        </a:solidFill>
                        <a:latin typeface="Cambria Math" panose="02040503050406030204" pitchFamily="18" charset="0"/>
                        <a:ea typeface="Cambria Math" panose="02040503050406030204" pitchFamily="18" charset="0"/>
                      </a:rPr>
                      <m:t>𝑎</m:t>
                    </m:r>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r>
                      <a:rPr lang="en-GB" b="0" i="1">
                        <a:solidFill>
                          <a:schemeClr val="accent2"/>
                        </a:solidFill>
                        <a:latin typeface="Cambria Math" panose="02040503050406030204" pitchFamily="18" charset="0"/>
                        <a:ea typeface="Cambria Math" panose="02040503050406030204" pitchFamily="18" charset="0"/>
                      </a:rPr>
                      <m:t>+(1−</m:t>
                    </m:r>
                    <m:r>
                      <a:rPr lang="en-GB" b="0" i="1">
                        <a:solidFill>
                          <a:schemeClr val="accent2"/>
                        </a:solidFill>
                        <a:latin typeface="Cambria Math" panose="02040503050406030204" pitchFamily="18" charset="0"/>
                        <a:ea typeface="Cambria Math" panose="02040503050406030204" pitchFamily="18" charset="0"/>
                      </a:rPr>
                      <m:t>𝑎</m:t>
                    </m:r>
                    <m:r>
                      <a:rPr lang="en-GB" b="0" i="1">
                        <a:solidFill>
                          <a:schemeClr val="accent2"/>
                        </a:solidFill>
                        <a:latin typeface="Cambria Math" panose="02040503050406030204" pitchFamily="18" charset="0"/>
                        <a:ea typeface="Cambria Math" panose="02040503050406030204" pitchFamily="18" charset="0"/>
                      </a:rPr>
                      <m:t>)</m:t>
                    </m:r>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2</m:t>
                        </m:r>
                      </m:sub>
                    </m:sSub>
                  </m:oMath>
                </a14:m>
                <a:r>
                  <a:rPr lang="en-US"/>
                  <a:t> where </a:t>
                </a:r>
                <a14:m>
                  <m:oMath xmlns:m="http://schemas.openxmlformats.org/officeDocument/2006/math">
                    <m:r>
                      <a:rPr lang="en-GB" b="0" i="1">
                        <a:solidFill>
                          <a:schemeClr val="accent2"/>
                        </a:solidFill>
                        <a:latin typeface="Cambria Math" panose="02040503050406030204" pitchFamily="18" charset="0"/>
                      </a:rPr>
                      <m:t>0</m:t>
                    </m:r>
                    <m:r>
                      <a:rPr lang="en-GB" b="0" i="1">
                        <a:solidFill>
                          <a:schemeClr val="accent2"/>
                        </a:solidFill>
                        <a:latin typeface="Cambria Math" panose="02040503050406030204" pitchFamily="18" charset="0"/>
                        <a:ea typeface="Cambria Math" panose="02040503050406030204" pitchFamily="18" charset="0"/>
                      </a:rPr>
                      <m:t>≤</m:t>
                    </m:r>
                    <m:r>
                      <a:rPr lang="en-GB" b="0" i="1">
                        <a:solidFill>
                          <a:schemeClr val="accent2"/>
                        </a:solidFill>
                        <a:latin typeface="Cambria Math" panose="02040503050406030204" pitchFamily="18" charset="0"/>
                        <a:ea typeface="Cambria Math" panose="02040503050406030204" pitchFamily="18" charset="0"/>
                      </a:rPr>
                      <m:t>𝑎</m:t>
                    </m:r>
                    <m:r>
                      <a:rPr lang="en-GB" b="0" i="1">
                        <a:solidFill>
                          <a:schemeClr val="accent2"/>
                        </a:solidFill>
                        <a:latin typeface="Cambria Math" panose="02040503050406030204" pitchFamily="18" charset="0"/>
                        <a:ea typeface="Cambria Math" panose="02040503050406030204" pitchFamily="18" charset="0"/>
                      </a:rPr>
                      <m:t>≤1</m:t>
                    </m:r>
                  </m:oMath>
                </a14:m>
                <a:r>
                  <a:rPr lang="en-US"/>
                  <a:t> is the relative importance of genes.</a:t>
                </a:r>
              </a:p>
              <a:p>
                <a:r>
                  <a:rPr lang="en-US"/>
                  <a:t>People mate assortatively. </a:t>
                </a:r>
              </a:p>
              <a:p>
                <a:r>
                  <a:rPr lang="en-US"/>
                  <a:t>Children inherit</a:t>
                </a:r>
              </a:p>
              <a:p>
                <a:pPr/>
                <a14:m>
                  <m:oMathPara xmlns:m="http://schemas.openxmlformats.org/officeDocument/2006/math">
                    <m:oMathParaPr>
                      <m:jc m:val="centerGroup"/>
                    </m:oMathParaPr>
                    <m:oMath xmlns:m="http://schemas.openxmlformats.org/officeDocument/2006/math">
                      <m:sSub>
                        <m:sSubPr>
                          <m:ctrlPr>
                            <a:rPr lang="en-GB" b="0" i="1">
                              <a:solidFill>
                                <a:schemeClr val="accent2"/>
                              </a:solidFill>
                              <a:latin typeface="Cambria Math" panose="02040503050406030204" pitchFamily="18" charset="0"/>
                              <a:ea typeface="Cambria Math" panose="02040503050406030204" pitchFamily="18" charset="0"/>
                            </a:rPr>
                          </m:ctrlPr>
                        </m:sSubPr>
                        <m:e>
                          <m:r>
                            <m:rPr>
                              <m:sty m:val="p"/>
                            </m:rPr>
                            <a:rPr lang="en-GB" b="0" i="0">
                              <a:solidFill>
                                <a:schemeClr val="accent2"/>
                              </a:solidFill>
                              <a:latin typeface="Cambria Math" panose="02040503050406030204" pitchFamily="18" charset="0"/>
                              <a:ea typeface="Cambria Math" panose="02040503050406030204" pitchFamily="18" charset="0"/>
                            </a:rPr>
                            <m:t>x</m:t>
                          </m:r>
                          <m:r>
                            <a:rPr lang="en-GB" b="0" i="1">
                              <a:solidFill>
                                <a:schemeClr val="accent2"/>
                              </a:solidFill>
                              <a:latin typeface="Cambria Math" panose="02040503050406030204" pitchFamily="18" charset="0"/>
                              <a:ea typeface="Cambria Math" panose="02040503050406030204" pitchFamily="18" charset="0"/>
                            </a:rPr>
                            <m:t>′</m:t>
                          </m:r>
                        </m:e>
                        <m:sub>
                          <m:r>
                            <a:rPr lang="en-GB" b="0" i="0">
                              <a:solidFill>
                                <a:schemeClr val="accent2"/>
                              </a:solidFill>
                              <a:latin typeface="Cambria Math" panose="02040503050406030204" pitchFamily="18" charset="0"/>
                              <a:ea typeface="Cambria Math" panose="02040503050406030204" pitchFamily="18" charset="0"/>
                            </a:rPr>
                            <m:t>1</m:t>
                          </m:r>
                        </m:sub>
                      </m:sSub>
                      <m:r>
                        <a:rPr lang="en-GB" b="0" i="0">
                          <a:solidFill>
                            <a:schemeClr val="accent2"/>
                          </a:solidFill>
                          <a:latin typeface="Cambria Math" panose="02040503050406030204" pitchFamily="18" charset="0"/>
                          <a:ea typeface="Cambria Math" panose="02040503050406030204" pitchFamily="18" charset="0"/>
                        </a:rPr>
                        <m:t>=</m:t>
                      </m:r>
                      <m:f>
                        <m:fPr>
                          <m:ctrlPr>
                            <a:rPr lang="en-US" i="1">
                              <a:solidFill>
                                <a:schemeClr val="accent2"/>
                              </a:solidFill>
                              <a:latin typeface="Cambria Math" panose="02040503050406030204" pitchFamily="18" charset="0"/>
                              <a:ea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rPr>
                            <m:t>𝜏</m:t>
                          </m:r>
                        </m:num>
                        <m:den>
                          <m:r>
                            <a:rPr lang="en-GB" b="0" i="1">
                              <a:solidFill>
                                <a:schemeClr val="accent2"/>
                              </a:solidFill>
                              <a:latin typeface="Cambria Math" panose="02040503050406030204" pitchFamily="18" charset="0"/>
                              <a:ea typeface="Cambria Math" panose="02040503050406030204" pitchFamily="18" charset="0"/>
                            </a:rPr>
                            <m:t>2</m:t>
                          </m:r>
                        </m:den>
                      </m:f>
                      <m:d>
                        <m:dPr>
                          <m:ctrlPr>
                            <a:rPr lang="en-GB" b="0" i="1">
                              <a:solidFill>
                                <a:schemeClr val="accent2"/>
                              </a:solidFill>
                              <a:latin typeface="Cambria Math" panose="02040503050406030204" pitchFamily="18" charset="0"/>
                              <a:ea typeface="Cambria Math" panose="02040503050406030204" pitchFamily="18" charset="0"/>
                            </a:rPr>
                          </m:ctrlPr>
                        </m:dPr>
                        <m:e>
                          <m:sSub>
                            <m:sSubPr>
                              <m:ctrlPr>
                                <a:rPr lang="en-GB" b="0"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1</m:t>
                              </m:r>
                            </m:sub>
                          </m:sSub>
                          <m:r>
                            <a:rPr lang="en-GB" b="0" i="1">
                              <a:solidFill>
                                <a:schemeClr val="accent2"/>
                              </a:solidFill>
                              <a:latin typeface="Cambria Math" panose="02040503050406030204" pitchFamily="18" charset="0"/>
                              <a:ea typeface="Cambria Math" panose="02040503050406030204" pitchFamily="18" charset="0"/>
                            </a:rPr>
                            <m:t>+</m:t>
                          </m:r>
                          <m:sSub>
                            <m:sSubPr>
                              <m:ctrlPr>
                                <a:rPr lang="en-GB" i="1">
                                  <a:solidFill>
                                    <a:schemeClr val="accent2"/>
                                  </a:solidFill>
                                  <a:latin typeface="Cambria Math" panose="02040503050406030204" pitchFamily="18" charset="0"/>
                                  <a:ea typeface="Cambria Math" panose="02040503050406030204" pitchFamily="18" charset="0"/>
                                </a:rPr>
                              </m:ctrlPr>
                            </m:sSubPr>
                            <m:e>
                              <m:r>
                                <a:rPr lang="en-GB" b="0" i="1">
                                  <a:solidFill>
                                    <a:schemeClr val="accent2"/>
                                  </a:solidFill>
                                  <a:latin typeface="Cambria Math" panose="02040503050406030204" pitchFamily="18" charset="0"/>
                                  <a:ea typeface="Cambria Math" panose="02040503050406030204" pitchFamily="18" charset="0"/>
                                </a:rPr>
                                <m:t>𝑦</m:t>
                              </m:r>
                            </m:e>
                            <m:sub>
                              <m:r>
                                <a:rPr lang="en-GB" i="1">
                                  <a:solidFill>
                                    <a:schemeClr val="accent2"/>
                                  </a:solidFill>
                                  <a:latin typeface="Cambria Math" panose="02040503050406030204" pitchFamily="18" charset="0"/>
                                  <a:ea typeface="Cambria Math" panose="02040503050406030204" pitchFamily="18" charset="0"/>
                                </a:rPr>
                                <m:t>1</m:t>
                              </m:r>
                            </m:sub>
                          </m:sSub>
                        </m:e>
                      </m:d>
                      <m:r>
                        <a:rPr lang="en-GB" b="0" i="1">
                          <a:solidFill>
                            <a:schemeClr val="accent2"/>
                          </a:solidFill>
                          <a:latin typeface="Cambria Math" panose="02040503050406030204" pitchFamily="18" charset="0"/>
                          <a:ea typeface="Cambria Math" panose="02040503050406030204" pitchFamily="18" charset="0"/>
                        </a:rPr>
                        <m:t>+</m:t>
                      </m:r>
                      <m:r>
                        <a:rPr lang="en-GB" b="0" i="1">
                          <a:solidFill>
                            <a:schemeClr val="accent2"/>
                          </a:solidFill>
                          <a:latin typeface="Cambria Math" panose="02040503050406030204" pitchFamily="18" charset="0"/>
                          <a:ea typeface="Cambria Math" panose="02040503050406030204" pitchFamily="18" charset="0"/>
                        </a:rPr>
                        <m:t>𝜀</m:t>
                      </m:r>
                    </m:oMath>
                  </m:oMathPara>
                </a14:m>
                <a:endParaRPr lang="en-US">
                  <a:solidFill>
                    <a:schemeClr val="accent2"/>
                  </a:solidFill>
                </a:endParaRPr>
              </a:p>
              <a:p>
                <a:endParaRPr lang="en-US"/>
              </a:p>
              <a:p>
                <a:pPr/>
                <a14:m>
                  <m:oMathPara xmlns:m="http://schemas.openxmlformats.org/officeDocument/2006/math">
                    <m:oMathParaPr>
                      <m:jc m:val="centerGroup"/>
                    </m:oMathParaPr>
                    <m:oMath xmlns:m="http://schemas.openxmlformats.org/officeDocument/2006/math">
                      <m:sSubSup>
                        <m:sSubSupPr>
                          <m:ctrlPr>
                            <a:rPr lang="en-GB" b="0" i="1">
                              <a:solidFill>
                                <a:schemeClr val="accent2"/>
                              </a:solidFill>
                              <a:latin typeface="Cambria Math" panose="02040503050406030204" pitchFamily="18" charset="0"/>
                            </a:rPr>
                          </m:ctrlPr>
                        </m:sSubSupPr>
                        <m:e>
                          <m:r>
                            <a:rPr lang="en-GB" b="0" i="1">
                              <a:solidFill>
                                <a:schemeClr val="accent2"/>
                              </a:solidFill>
                              <a:latin typeface="Cambria Math" panose="02040503050406030204" pitchFamily="18" charset="0"/>
                            </a:rPr>
                            <m:t>𝑥</m:t>
                          </m:r>
                        </m:e>
                        <m:sub>
                          <m:r>
                            <a:rPr lang="en-GB" b="0" i="1">
                              <a:solidFill>
                                <a:schemeClr val="accent2"/>
                              </a:solidFill>
                              <a:latin typeface="Cambria Math" panose="02040503050406030204" pitchFamily="18" charset="0"/>
                            </a:rPr>
                            <m:t>2</m:t>
                          </m:r>
                        </m:sub>
                        <m:sup>
                          <m:r>
                            <a:rPr lang="en-GB" b="0" i="1">
                              <a:solidFill>
                                <a:schemeClr val="accent2"/>
                              </a:solidFill>
                              <a:latin typeface="Cambria Math" panose="02040503050406030204" pitchFamily="18" charset="0"/>
                            </a:rPr>
                            <m:t>′</m:t>
                          </m:r>
                        </m:sup>
                      </m:sSubSup>
                      <m:r>
                        <a:rPr lang="en-GB" b="0" i="1">
                          <a:solidFill>
                            <a:schemeClr val="accent2"/>
                          </a:solidFill>
                          <a:latin typeface="Cambria Math" panose="02040503050406030204" pitchFamily="18" charset="0"/>
                        </a:rPr>
                        <m:t>=</m:t>
                      </m:r>
                      <m:f>
                        <m:fPr>
                          <m:ctrlPr>
                            <a:rPr lang="en-US" i="1">
                              <a:solidFill>
                                <a:schemeClr val="accent2"/>
                              </a:solidFill>
                              <a:latin typeface="Cambria Math" panose="02040503050406030204" pitchFamily="18" charset="0"/>
                              <a:ea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rPr>
                            <m:t>𝜃</m:t>
                          </m:r>
                        </m:num>
                        <m:den>
                          <m:r>
                            <a:rPr lang="en-GB" i="1">
                              <a:solidFill>
                                <a:schemeClr val="accent2"/>
                              </a:solidFill>
                              <a:latin typeface="Cambria Math" panose="02040503050406030204" pitchFamily="18" charset="0"/>
                              <a:ea typeface="Cambria Math" panose="02040503050406030204" pitchFamily="18" charset="0"/>
                            </a:rPr>
                            <m:t>2</m:t>
                          </m:r>
                        </m:den>
                      </m:f>
                      <m:d>
                        <m:dPr>
                          <m:ctrlPr>
                            <a:rPr lang="en-GB" b="0" i="1">
                              <a:solidFill>
                                <a:schemeClr val="accent2"/>
                              </a:solidFill>
                              <a:latin typeface="Cambria Math" panose="02040503050406030204" pitchFamily="18" charset="0"/>
                            </a:rPr>
                          </m:ctrlPr>
                        </m:dPr>
                        <m:e>
                          <m:sSub>
                            <m:sSubPr>
                              <m:ctrlPr>
                                <a:rPr lang="en-GB" b="0" i="1">
                                  <a:solidFill>
                                    <a:schemeClr val="accent2"/>
                                  </a:solidFill>
                                  <a:latin typeface="Cambria Math" panose="02040503050406030204" pitchFamily="18" charset="0"/>
                                </a:rPr>
                              </m:ctrlPr>
                            </m:sSubPr>
                            <m:e>
                              <m:r>
                                <a:rPr lang="en-GB" b="0" i="1">
                                  <a:solidFill>
                                    <a:schemeClr val="accent2"/>
                                  </a:solidFill>
                                  <a:latin typeface="Cambria Math" panose="02040503050406030204" pitchFamily="18" charset="0"/>
                                </a:rPr>
                                <m:t>𝑥</m:t>
                              </m:r>
                            </m:e>
                            <m:sub>
                              <m:r>
                                <a:rPr lang="en-GB" b="0" i="1">
                                  <a:solidFill>
                                    <a:schemeClr val="accent2"/>
                                  </a:solidFill>
                                  <a:latin typeface="Cambria Math" panose="02040503050406030204" pitchFamily="18" charset="0"/>
                                </a:rPr>
                                <m:t>2</m:t>
                              </m:r>
                            </m:sub>
                          </m:sSub>
                          <m:r>
                            <a:rPr lang="en-GB" b="0" i="1">
                              <a:solidFill>
                                <a:schemeClr val="accent2"/>
                              </a:solidFill>
                              <a:latin typeface="Cambria Math" panose="02040503050406030204" pitchFamily="18" charset="0"/>
                            </a:rPr>
                            <m:t>+</m:t>
                          </m:r>
                          <m:sSub>
                            <m:sSubPr>
                              <m:ctrlPr>
                                <a:rPr lang="en-GB" b="0" i="1">
                                  <a:solidFill>
                                    <a:schemeClr val="accent2"/>
                                  </a:solidFill>
                                  <a:latin typeface="Cambria Math" panose="02040503050406030204" pitchFamily="18" charset="0"/>
                                </a:rPr>
                              </m:ctrlPr>
                            </m:sSubPr>
                            <m:e>
                              <m:r>
                                <a:rPr lang="en-GB" b="0" i="1">
                                  <a:solidFill>
                                    <a:schemeClr val="accent2"/>
                                  </a:solidFill>
                                  <a:latin typeface="Cambria Math" panose="02040503050406030204" pitchFamily="18" charset="0"/>
                                </a:rPr>
                                <m:t>𝑦</m:t>
                              </m:r>
                            </m:e>
                            <m:sub>
                              <m:r>
                                <a:rPr lang="en-GB" b="0" i="1">
                                  <a:solidFill>
                                    <a:schemeClr val="accent2"/>
                                  </a:solidFill>
                                  <a:latin typeface="Cambria Math" panose="02040503050406030204" pitchFamily="18" charset="0"/>
                                </a:rPr>
                                <m:t>2</m:t>
                              </m:r>
                            </m:sub>
                          </m:sSub>
                        </m:e>
                      </m:d>
                      <m:r>
                        <a:rPr lang="en-GB" b="0" i="1">
                          <a:solidFill>
                            <a:schemeClr val="accent2"/>
                          </a:solidFill>
                          <a:latin typeface="Cambria Math" panose="02040503050406030204" pitchFamily="18" charset="0"/>
                        </a:rPr>
                        <m:t>+</m:t>
                      </m:r>
                      <m:r>
                        <a:rPr lang="en-GB" b="0" i="1">
                          <a:solidFill>
                            <a:schemeClr val="accent2"/>
                          </a:solidFill>
                          <a:latin typeface="Cambria Math" panose="02040503050406030204" pitchFamily="18" charset="0"/>
                        </a:rPr>
                        <m:t>𝜂</m:t>
                      </m:r>
                    </m:oMath>
                  </m:oMathPara>
                </a14:m>
                <a:endParaRPr lang="en-US">
                  <a:solidFill>
                    <a:schemeClr val="accent2"/>
                  </a:solidFill>
                </a:endParaRPr>
              </a:p>
              <a:p>
                <a:r>
                  <a:rPr lang="en-US"/>
                  <a:t>Where:</a:t>
                </a:r>
              </a:p>
              <a:p>
                <a:r>
                  <a:rPr lang="en-US"/>
                  <a:t> </a:t>
                </a:r>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𝜏</m:t>
                    </m:r>
                  </m:oMath>
                </a14:m>
                <a:r>
                  <a:rPr lang="en-US"/>
                  <a:t> is close to 1 (genetic inheritance).</a:t>
                </a:r>
              </a:p>
              <a:p>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𝜃</m:t>
                    </m:r>
                  </m:oMath>
                </a14:m>
                <a:r>
                  <a:rPr lang="en-US"/>
                  <a:t> reflects persistence of SES (e.g. inheritance tax rate </a:t>
                </a:r>
                <a14:m>
                  <m:oMath xmlns:m="http://schemas.openxmlformats.org/officeDocument/2006/math">
                    <m:r>
                      <a:rPr lang="en-GB" b="0" i="0">
                        <a:solidFill>
                          <a:schemeClr val="accent2"/>
                        </a:solidFill>
                        <a:latin typeface="Cambria Math" panose="02040503050406030204" pitchFamily="18" charset="0"/>
                        <a:ea typeface="Cambria Math" panose="02040503050406030204" pitchFamily="18" charset="0"/>
                      </a:rPr>
                      <m:t>1−</m:t>
                    </m:r>
                    <m:r>
                      <a:rPr lang="en-US" i="1">
                        <a:solidFill>
                          <a:schemeClr val="accent2"/>
                        </a:solidFill>
                        <a:latin typeface="Cambria Math" panose="02040503050406030204" pitchFamily="18" charset="0"/>
                        <a:ea typeface="Cambria Math" panose="02040503050406030204" pitchFamily="18" charset="0"/>
                      </a:rPr>
                      <m:t>𝜃</m:t>
                    </m:r>
                  </m:oMath>
                </a14:m>
                <a:r>
                  <a:rPr lang="en-US"/>
                  <a:t>).</a:t>
                </a:r>
              </a:p>
            </p:txBody>
          </p:sp>
        </mc:Choice>
        <mc:Fallback>
          <p:sp>
            <p:nvSpPr>
              <p:cNvPr id="3" name="Content Placeholder 2">
                <a:extLst>
                  <a:ext uri="{FF2B5EF4-FFF2-40B4-BE49-F238E27FC236}">
                    <a16:creationId xmlns:a16="http://schemas.microsoft.com/office/drawing/2014/main" id="{A6A3439C-C934-CF48-9050-01704E2B1C55}"/>
                  </a:ext>
                </a:extLst>
              </p:cNvPr>
              <p:cNvSpPr>
                <a:spLocks noGrp="1" noRot="1" noChangeAspect="1" noMove="1" noResize="1" noEditPoints="1" noAdjustHandles="1" noChangeArrowheads="1" noChangeShapeType="1" noTextEdit="1"/>
              </p:cNvSpPr>
              <p:nvPr>
                <p:ph idx="1"/>
              </p:nvPr>
            </p:nvSpPr>
            <p:spPr>
              <a:blipFill>
                <a:blip r:embed="rId2"/>
                <a:stretch>
                  <a:fillRect l="-724" t="-2907"/>
                </a:stretch>
              </a:blipFill>
            </p:spPr>
            <p:txBody>
              <a:bodyPr/>
              <a:lstStyle/>
              <a:p>
                <a:r>
                  <a:rPr lang="en-US">
                    <a:noFill/>
                  </a:rPr>
                  <a:t> </a:t>
                </a:r>
              </a:p>
            </p:txBody>
          </p:sp>
        </mc:Fallback>
      </mc:AlternateContent>
    </p:spTree>
    <p:extLst>
      <p:ext uri="{BB962C8B-B14F-4D97-AF65-F5344CB8AC3E}">
        <p14:creationId xmlns:p14="http://schemas.microsoft.com/office/powerpoint/2010/main" val="423731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a:t>
            </a:r>
          </a:p>
          <a:p>
            <a:r>
              <a:rPr lang="en-US" sz="2000"/>
              <a:t>Their children (○) are between them. </a:t>
            </a:r>
          </a:p>
          <a:p>
            <a:r>
              <a:rPr lang="en-US" sz="2000"/>
              <a:t>As a result, the children’s distribution is squashed along the attractiveness gradient.</a:t>
            </a:r>
          </a:p>
        </p:txBody>
      </p:sp>
    </p:spTree>
    <p:extLst>
      <p:ext uri="{BB962C8B-B14F-4D97-AF65-F5344CB8AC3E}">
        <p14:creationId xmlns:p14="http://schemas.microsoft.com/office/powerpoint/2010/main" val="240678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D22-CA6D-6B44-B97C-30B3363BE6B0}"/>
              </a:ext>
            </a:extLst>
          </p:cNvPr>
          <p:cNvSpPr>
            <a:spLocks noGrp="1"/>
          </p:cNvSpPr>
          <p:nvPr>
            <p:ph type="title"/>
          </p:nvPr>
        </p:nvSpPr>
        <p:spPr/>
        <p:txBody>
          <a:bodyPr/>
          <a:lstStyle/>
          <a:p>
            <a:r>
              <a:rPr lang="en-US"/>
              <a:t>Result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p:txBody>
              <a:bodyPr>
                <a:normAutofit lnSpcReduction="10000"/>
              </a:bodyPr>
              <a:lstStyle/>
              <a:p>
                <a:pPr marL="0" indent="0">
                  <a:buNone/>
                </a:pPr>
                <a:r>
                  <a:rPr lang="en-US"/>
                  <a:t>If parents’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2</m:t>
                        </m:r>
                      </m:sub>
                    </m:sSub>
                  </m:oMath>
                </a14:m>
                <a:r>
                  <a:rPr lang="en-US"/>
                  <a:t> are independent, children’s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r>
                          <a:rPr lang="en-GB" b="0" i="1">
                            <a:solidFill>
                              <a:schemeClr val="accent2"/>
                            </a:solidFill>
                            <a:latin typeface="Cambria Math" panose="02040503050406030204" pitchFamily="18" charset="0"/>
                            <a:ea typeface="Cambria Math" panose="02040503050406030204" pitchFamily="18" charset="0"/>
                          </a:rPr>
                          <m:t>′</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r>
                          <a:rPr lang="en-GB" b="0" i="1">
                            <a:solidFill>
                              <a:schemeClr val="accent2"/>
                            </a:solidFill>
                            <a:latin typeface="Cambria Math" panose="02040503050406030204" pitchFamily="18" charset="0"/>
                            <a:ea typeface="Cambria Math" panose="02040503050406030204" pitchFamily="18" charset="0"/>
                          </a:rPr>
                          <m:t>′</m:t>
                        </m:r>
                      </m:e>
                      <m:sub>
                        <m:r>
                          <a:rPr lang="en-GB" i="1">
                            <a:solidFill>
                              <a:schemeClr val="accent2"/>
                            </a:solidFill>
                            <a:latin typeface="Cambria Math" panose="02040503050406030204" pitchFamily="18" charset="0"/>
                            <a:ea typeface="Cambria Math" panose="02040503050406030204" pitchFamily="18" charset="0"/>
                          </a:rPr>
                          <m:t>2</m:t>
                        </m:r>
                      </m:sub>
                    </m:sSub>
                  </m:oMath>
                </a14:m>
                <a:r>
                  <a:rPr lang="en-US"/>
                  <a:t> are positively correlated for </a:t>
                </a:r>
                <a14:m>
                  <m:oMath xmlns:m="http://schemas.openxmlformats.org/officeDocument/2006/math">
                    <m:r>
                      <a:rPr lang="en-GB" i="1">
                        <a:solidFill>
                          <a:schemeClr val="accent2"/>
                        </a:solidFill>
                        <a:latin typeface="Cambria Math" panose="02040503050406030204" pitchFamily="18" charset="0"/>
                      </a:rPr>
                      <m:t>0</m:t>
                    </m:r>
                    <m:r>
                      <a:rPr lang="en-GB" b="0" i="1">
                        <a:solidFill>
                          <a:schemeClr val="accent2"/>
                        </a:solidFill>
                        <a:latin typeface="Cambria Math" panose="02040503050406030204" pitchFamily="18" charset="0"/>
                      </a:rPr>
                      <m:t>&lt;</m:t>
                    </m:r>
                    <m:r>
                      <a:rPr lang="en-GB" i="1">
                        <a:solidFill>
                          <a:schemeClr val="accent2"/>
                        </a:solidFill>
                        <a:latin typeface="Cambria Math" panose="02040503050406030204" pitchFamily="18" charset="0"/>
                        <a:ea typeface="Cambria Math" panose="02040503050406030204" pitchFamily="18" charset="0"/>
                      </a:rPr>
                      <m:t>𝑎</m:t>
                    </m:r>
                    <m:r>
                      <a:rPr lang="en-GB" b="0" i="1">
                        <a:solidFill>
                          <a:schemeClr val="accent2"/>
                        </a:solidFill>
                        <a:latin typeface="Cambria Math" panose="02040503050406030204" pitchFamily="18" charset="0"/>
                        <a:ea typeface="Cambria Math" panose="02040503050406030204" pitchFamily="18" charset="0"/>
                      </a:rPr>
                      <m:t>&lt;</m:t>
                    </m:r>
                    <m:r>
                      <a:rPr lang="en-GB" i="1">
                        <a:solidFill>
                          <a:schemeClr val="accent2"/>
                        </a:solidFill>
                        <a:latin typeface="Cambria Math" panose="02040503050406030204" pitchFamily="18" charset="0"/>
                        <a:ea typeface="Cambria Math" panose="02040503050406030204" pitchFamily="18" charset="0"/>
                      </a:rPr>
                      <m:t>1</m:t>
                    </m:r>
                  </m:oMath>
                </a14:m>
                <a:r>
                  <a:rPr lang="en-US"/>
                  <a:t>. </a:t>
                </a:r>
              </a:p>
              <a:p>
                <a:pPr marL="0" indent="0">
                  <a:buNone/>
                </a:pPr>
                <a:r>
                  <a:rPr lang="en-US"/>
                  <a:t>The correlation increases in persistence of SES (</a:t>
                </a:r>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𝜃</m:t>
                    </m:r>
                  </m:oMath>
                </a14:m>
                <a:r>
                  <a:rPr lang="en-US"/>
                  <a:t>).</a:t>
                </a:r>
              </a:p>
              <a:p>
                <a:pPr marL="0" indent="0">
                  <a:buNone/>
                </a:pPr>
                <a:r>
                  <a:rPr lang="en-US"/>
                  <a:t>The same holds for the long-run distribution.</a:t>
                </a:r>
              </a:p>
              <a:p>
                <a:pPr marL="0" indent="0">
                  <a:buNone/>
                </a:pPr>
                <a:endParaRPr lang="en-US"/>
              </a:p>
              <a:p>
                <a:pPr marL="0" indent="0">
                  <a:buNone/>
                </a:pPr>
                <a:r>
                  <a:rPr lang="en-US">
                    <a:hlinkClick r:id="rId2" action="ppaction://hlinksldjump"/>
                  </a:rPr>
                  <a:t>Extensions</a:t>
                </a:r>
                <a:endParaRPr lang="en-US"/>
              </a:p>
            </p:txBody>
          </p:sp>
        </mc:Choice>
        <mc:Fallback>
          <p:sp>
            <p:nvSpPr>
              <p:cNvPr id="3" name="Content Placeholder 2">
                <a:extLst>
                  <a:ext uri="{FF2B5EF4-FFF2-40B4-BE49-F238E27FC236}">
                    <a16:creationId xmlns:a16="http://schemas.microsoft.com/office/drawing/2014/main" id="{ACD28C7A-2325-D948-9EBD-EFCBEC99AAEF}"/>
                  </a:ext>
                </a:extLst>
              </p:cNvPr>
              <p:cNvSpPr>
                <a:spLocks noGrp="1" noRot="1" noChangeAspect="1" noMove="1" noResize="1" noEditPoints="1" noAdjustHandles="1" noChangeArrowheads="1" noChangeShapeType="1" noTextEdit="1"/>
              </p:cNvSpPr>
              <p:nvPr>
                <p:ph sz="half" idx="1"/>
              </p:nvPr>
            </p:nvSpPr>
            <p:spPr>
              <a:blipFill>
                <a:blip r:embed="rId3"/>
                <a:stretch>
                  <a:fillRect l="-2445" t="-3198"/>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4"/>
          <a:srcRect l="5451" t="8034" r="14075" b="6411"/>
          <a:stretch/>
        </p:blipFill>
        <p:spPr>
          <a:xfrm>
            <a:off x="6438501" y="923409"/>
            <a:ext cx="4787625" cy="4684177"/>
          </a:xfrm>
          <a:prstGeom prst="roundRect">
            <a:avLst>
              <a:gd name="adj" fmla="val 2091"/>
            </a:avLst>
          </a:prstGeom>
          <a:solidFill>
            <a:srgbClr val="FFFFFF">
              <a:shade val="85000"/>
            </a:srgbClr>
          </a:solidFill>
          <a:ln>
            <a:noFill/>
          </a:ln>
          <a:effec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76503D2-B2F8-4548-8FA5-B73620681680}"/>
                  </a:ext>
                </a:extLst>
              </p:cNvPr>
              <p:cNvSpPr txBox="1"/>
              <p:nvPr/>
            </p:nvSpPr>
            <p:spPr>
              <a:xfrm>
                <a:off x="6019800" y="5888700"/>
                <a:ext cx="5625029" cy="369332"/>
              </a:xfrm>
              <a:prstGeom prst="rect">
                <a:avLst/>
              </a:prstGeom>
              <a:noFill/>
            </p:spPr>
            <p:txBody>
              <a:bodyPr wrap="square" rtlCol="0">
                <a:spAutoFit/>
              </a:bodyPr>
              <a:lstStyle/>
              <a:p>
                <a:pPr algn="ctr"/>
                <a:r>
                  <a:rPr lang="en-US"/>
                  <a:t>Long-run correlation between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2</m:t>
                        </m:r>
                      </m:sub>
                    </m:sSub>
                  </m:oMath>
                </a14:m>
                <a:r>
                  <a:rPr lang="en-US"/>
                  <a:t>, by </a:t>
                </a:r>
                <a14:m>
                  <m:oMath xmlns:m="http://schemas.openxmlformats.org/officeDocument/2006/math">
                    <m:r>
                      <a:rPr lang="en-GB" i="1">
                        <a:solidFill>
                          <a:schemeClr val="accent2"/>
                        </a:solidFill>
                        <a:latin typeface="Cambria Math" panose="02040503050406030204" pitchFamily="18" charset="0"/>
                        <a:ea typeface="Cambria Math" panose="02040503050406030204" pitchFamily="18" charset="0"/>
                      </a:rPr>
                      <m:t>𝑎</m:t>
                    </m:r>
                  </m:oMath>
                </a14:m>
                <a:r>
                  <a:rPr lang="en-US"/>
                  <a:t> and</a:t>
                </a:r>
                <a:r>
                  <a:rPr lang="en-US">
                    <a:ea typeface="Cambria Math" panose="02040503050406030204" pitchFamily="18" charset="0"/>
                  </a:rPr>
                  <a:t> </a:t>
                </a:r>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𝜃</m:t>
                    </m:r>
                  </m:oMath>
                </a14:m>
                <a:r>
                  <a:rPr lang="en-US"/>
                  <a:t> </a:t>
                </a:r>
              </a:p>
            </p:txBody>
          </p:sp>
        </mc:Choice>
        <mc:Fallback xmlns="">
          <p:sp>
            <p:nvSpPr>
              <p:cNvPr id="10" name="TextBox 9">
                <a:extLst>
                  <a:ext uri="{FF2B5EF4-FFF2-40B4-BE49-F238E27FC236}">
                    <a16:creationId xmlns:a16="http://schemas.microsoft.com/office/drawing/2014/main" id="{C76503D2-B2F8-4548-8FA5-B73620681680}"/>
                  </a:ext>
                </a:extLst>
              </p:cNvPr>
              <p:cNvSpPr txBox="1">
                <a:spLocks noRot="1" noChangeAspect="1" noMove="1" noResize="1" noEditPoints="1" noAdjustHandles="1" noChangeArrowheads="1" noChangeShapeType="1" noTextEdit="1"/>
              </p:cNvSpPr>
              <p:nvPr/>
            </p:nvSpPr>
            <p:spPr>
              <a:xfrm>
                <a:off x="6019800" y="5888700"/>
                <a:ext cx="5625029" cy="369332"/>
              </a:xfrm>
              <a:prstGeom prst="rect">
                <a:avLst/>
              </a:prstGeom>
              <a:blipFill>
                <a:blip r:embed="rId5"/>
                <a:stretch>
                  <a:fillRect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176443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3870-2BFF-1943-B8F6-A0FB3D27548B}"/>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E1B2D567-EF1B-DD4E-BC04-F1433C2DEBB3}"/>
              </a:ext>
            </a:extLst>
          </p:cNvPr>
          <p:cNvSpPr>
            <a:spLocks noGrp="1"/>
          </p:cNvSpPr>
          <p:nvPr>
            <p:ph idx="1"/>
          </p:nvPr>
        </p:nvSpPr>
        <p:spPr>
          <a:xfrm>
            <a:off x="838200" y="1690688"/>
            <a:ext cx="10515600" cy="5078247"/>
          </a:xfrm>
        </p:spPr>
        <p:txBody>
          <a:bodyPr>
            <a:normAutofit fontScale="77500" lnSpcReduction="20000"/>
          </a:bodyPr>
          <a:lstStyle/>
          <a:p>
            <a:r>
              <a:rPr lang="en-US"/>
              <a:t>UK Biobank, a study of about 500,000 individuals born 1935-1970. </a:t>
            </a:r>
          </a:p>
          <a:p>
            <a:r>
              <a:rPr lang="en-US"/>
              <a:t>Questionnaire data on health and social characteristics. DNA data. Non-representative!</a:t>
            </a:r>
          </a:p>
          <a:p>
            <a:endParaRPr lang="en-US"/>
          </a:p>
          <a:p>
            <a:r>
              <a:rPr lang="en-US"/>
              <a:t>UKBB has no explicit information on spouse pairs. We categorize people as pairs if they:</a:t>
            </a:r>
          </a:p>
          <a:p>
            <a:r>
              <a:rPr lang="en-GB"/>
              <a:t>• had the same home postcode;</a:t>
            </a:r>
          </a:p>
          <a:p>
            <a:r>
              <a:rPr lang="en-GB"/>
              <a:t>• have the same homeownership/renting status, length of time at the address, and number of children;</a:t>
            </a:r>
          </a:p>
          <a:p>
            <a:r>
              <a:rPr lang="en-GB"/>
              <a:t>• attended the same UK Biobank assessment centre on the same day;</a:t>
            </a:r>
          </a:p>
          <a:p>
            <a:r>
              <a:rPr lang="en-GB"/>
              <a:t>• both reported living with their spouse (“husband, wife or partner”);</a:t>
            </a:r>
          </a:p>
          <a:p>
            <a:r>
              <a:rPr lang="en-GB"/>
              <a:t>• consisted of one male and one female.</a:t>
            </a:r>
          </a:p>
          <a:p>
            <a:r>
              <a:rPr lang="en-GB"/>
              <a:t>We </a:t>
            </a:r>
            <a:r>
              <a:rPr lang="en-GB">
                <a:hlinkClick r:id="rId2" action="ppaction://hlinksldjump"/>
              </a:rPr>
              <a:t>validate pairs</a:t>
            </a:r>
            <a:r>
              <a:rPr lang="en-GB"/>
              <a:t> using genetic children, also in the database.</a:t>
            </a:r>
          </a:p>
          <a:p>
            <a:endParaRPr lang="en-GB"/>
          </a:p>
          <a:p>
            <a:r>
              <a:rPr lang="en-GB"/>
              <a:t>This leaves 35,682 spouse pairs.</a:t>
            </a:r>
          </a:p>
          <a:p>
            <a:r>
              <a:rPr lang="en-GB"/>
              <a:t> </a:t>
            </a:r>
          </a:p>
          <a:p>
            <a:endParaRPr lang="en-US"/>
          </a:p>
        </p:txBody>
      </p:sp>
    </p:spTree>
    <p:extLst>
      <p:ext uri="{BB962C8B-B14F-4D97-AF65-F5344CB8AC3E}">
        <p14:creationId xmlns:p14="http://schemas.microsoft.com/office/powerpoint/2010/main" val="194590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BCEEB-4F3E-DE4A-8588-5C249D4DE227}"/>
              </a:ext>
            </a:extLst>
          </p:cNvPr>
          <p:cNvSpPr>
            <a:spLocks noGrp="1"/>
          </p:cNvSpPr>
          <p:nvPr>
            <p:ph idx="1"/>
          </p:nvPr>
        </p:nvSpPr>
        <p:spPr>
          <a:xfrm>
            <a:off x="838199" y="1121128"/>
            <a:ext cx="10515600" cy="4351338"/>
          </a:xfrm>
        </p:spPr>
        <p:txBody>
          <a:bodyPr/>
          <a:lstStyle/>
          <a:p>
            <a:r>
              <a:rPr lang="en-US"/>
              <a:t>Our dependent variable is spouse’s </a:t>
            </a:r>
            <a:r>
              <a:rPr lang="en-US" b="1"/>
              <a:t>Polygenic Score for Educational Attainment</a:t>
            </a:r>
            <a:r>
              <a:rPr lang="en-US"/>
              <a:t> (PSEA). </a:t>
            </a:r>
          </a:p>
          <a:p>
            <a:r>
              <a:rPr lang="en-US"/>
              <a:t>This is a DNA-derived summary statistic which predicts people’s level of educational attainment. </a:t>
            </a:r>
          </a:p>
          <a:p>
            <a:endParaRPr lang="en-US"/>
          </a:p>
          <a:p>
            <a:endParaRPr lang="en-US"/>
          </a:p>
          <a:p>
            <a:endParaRPr lang="en-US"/>
          </a:p>
          <a:p>
            <a:endParaRPr lang="en-US"/>
          </a:p>
          <a:p>
            <a:r>
              <a:rPr lang="en-US">
                <a:hlinkClick r:id="" action="ppaction://noaction"/>
              </a:rPr>
              <a:t>Polygenic scores</a:t>
            </a:r>
            <a:endParaRPr lang="en-US"/>
          </a:p>
        </p:txBody>
      </p:sp>
    </p:spTree>
    <p:extLst>
      <p:ext uri="{BB962C8B-B14F-4D97-AF65-F5344CB8AC3E}">
        <p14:creationId xmlns:p14="http://schemas.microsoft.com/office/powerpoint/2010/main" val="337217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154-1FAC-6D42-8675-F19A2554B023}"/>
              </a:ext>
            </a:extLst>
          </p:cNvPr>
          <p:cNvSpPr>
            <a:spLocks noGrp="1"/>
          </p:cNvSpPr>
          <p:nvPr>
            <p:ph type="title"/>
          </p:nvPr>
        </p:nvSpPr>
        <p:spPr/>
        <p:txBody>
          <a:bodyPr/>
          <a:lstStyle/>
          <a:p>
            <a:r>
              <a:rPr lang="en-US"/>
              <a:t>Polygenic Score for Educational Attainment</a:t>
            </a:r>
          </a:p>
        </p:txBody>
      </p:sp>
      <p:sp>
        <p:nvSpPr>
          <p:cNvPr id="6" name="Content Placeholder 5">
            <a:extLst>
              <a:ext uri="{FF2B5EF4-FFF2-40B4-BE49-F238E27FC236}">
                <a16:creationId xmlns:a16="http://schemas.microsoft.com/office/drawing/2014/main" id="{9B6A32D2-6C05-6C4C-B539-D6E926984E0B}"/>
              </a:ext>
            </a:extLst>
          </p:cNvPr>
          <p:cNvSpPr>
            <a:spLocks noGrp="1"/>
          </p:cNvSpPr>
          <p:nvPr>
            <p:ph sz="half" idx="1"/>
          </p:nvPr>
        </p:nvSpPr>
        <p:spPr>
          <a:xfrm>
            <a:off x="838200" y="1825625"/>
            <a:ext cx="5181600" cy="4667250"/>
          </a:xfrm>
        </p:spPr>
        <p:txBody>
          <a:bodyPr>
            <a:normAutofit lnSpcReduction="10000"/>
          </a:bodyPr>
          <a:lstStyle/>
          <a:p>
            <a:pPr marL="0" indent="0">
              <a:buNone/>
            </a:pPr>
            <a:r>
              <a:rPr lang="en-GB"/>
              <a:t>Linear regression of probability of attending university on PSEA: </a:t>
            </a:r>
            <a:br>
              <a:rPr lang="en-GB"/>
            </a:br>
            <a:r>
              <a:rPr lang="en-GB"/>
              <a:t>1 sd PSEA = 9.2 percentage points.</a:t>
            </a:r>
          </a:p>
          <a:p>
            <a:pPr marL="0" indent="0">
              <a:buNone/>
            </a:pPr>
            <a:endParaRPr lang="en-GB"/>
          </a:p>
          <a:p>
            <a:pPr marL="0" indent="0">
              <a:buNone/>
            </a:pPr>
            <a:r>
              <a:rPr lang="en-GB"/>
              <a:t>Within-siblings regression (causal): </a:t>
            </a:r>
            <a:br>
              <a:rPr lang="en-GB"/>
            </a:br>
            <a:r>
              <a:rPr lang="en-GB"/>
              <a:t>4.5 percentage points. </a:t>
            </a:r>
          </a:p>
          <a:p>
            <a:pPr marL="0" indent="0">
              <a:buNone/>
            </a:pPr>
            <a:endParaRPr lang="en-GB"/>
          </a:p>
          <a:p>
            <a:pPr marL="0" indent="0">
              <a:buNone/>
            </a:pPr>
            <a:r>
              <a:rPr lang="en-GB"/>
              <a:t>👉 Substantial confounding with family environment, but large causal effects.</a:t>
            </a:r>
          </a:p>
          <a:p>
            <a:pPr>
              <a:buFont typeface="Wingdings" pitchFamily="2" charset="2"/>
              <a:buChar char="è"/>
            </a:pPr>
            <a:endParaRPr lang="en-GB"/>
          </a:p>
          <a:p>
            <a:endParaRPr lang="en-US"/>
          </a:p>
        </p:txBody>
      </p:sp>
      <p:pic>
        <p:nvPicPr>
          <p:cNvPr id="4" name="Picture 3">
            <a:extLst>
              <a:ext uri="{FF2B5EF4-FFF2-40B4-BE49-F238E27FC236}">
                <a16:creationId xmlns:a16="http://schemas.microsoft.com/office/drawing/2014/main" id="{6CE82B11-F83D-FC45-AFCD-267DEBE0509C}"/>
              </a:ext>
            </a:extLst>
          </p:cNvPr>
          <p:cNvPicPr>
            <a:picLocks noChangeAspect="1"/>
          </p:cNvPicPr>
          <p:nvPr/>
        </p:nvPicPr>
        <p:blipFill>
          <a:blip r:embed="rId2"/>
          <a:stretch>
            <a:fillRect/>
          </a:stretch>
        </p:blipFill>
        <p:spPr>
          <a:xfrm>
            <a:off x="6302700" y="1825625"/>
            <a:ext cx="5183167" cy="3063421"/>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8FC56F70-9C78-F944-A79B-222640613A40}"/>
              </a:ext>
            </a:extLst>
          </p:cNvPr>
          <p:cNvSpPr txBox="1"/>
          <p:nvPr/>
        </p:nvSpPr>
        <p:spPr>
          <a:xfrm>
            <a:off x="7060812" y="4970891"/>
            <a:ext cx="3666942" cy="369332"/>
          </a:xfrm>
          <a:prstGeom prst="rect">
            <a:avLst/>
          </a:prstGeom>
          <a:noFill/>
        </p:spPr>
        <p:txBody>
          <a:bodyPr wrap="square" rtlCol="0">
            <a:spAutoFit/>
          </a:bodyPr>
          <a:lstStyle/>
          <a:p>
            <a:r>
              <a:rPr lang="en-US" i="1"/>
              <a:t>University attendance by PSEA decile</a:t>
            </a:r>
          </a:p>
        </p:txBody>
      </p:sp>
    </p:spTree>
    <p:extLst>
      <p:ext uri="{BB962C8B-B14F-4D97-AF65-F5344CB8AC3E}">
        <p14:creationId xmlns:p14="http://schemas.microsoft.com/office/powerpoint/2010/main" val="3493245991"/>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4851</TotalTime>
  <Words>2096</Words>
  <Application>Microsoft Macintosh PowerPoint</Application>
  <PresentationFormat>Widescreen</PresentationFormat>
  <Paragraphs>213</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Tenorite Display</vt:lpstr>
      <vt:lpstr>Wingdings</vt:lpstr>
      <vt:lpstr>Black Theme</vt:lpstr>
      <vt:lpstr>Trading social status for genetics in marriage markets:  Evidence from UK Biobank</vt:lpstr>
      <vt:lpstr>Goals of this paper</vt:lpstr>
      <vt:lpstr>PowerPoint Presentation</vt:lpstr>
      <vt:lpstr>Model</vt:lpstr>
      <vt:lpstr>Intuition</vt:lpstr>
      <vt:lpstr>Result</vt:lpstr>
      <vt:lpstr>Data</vt:lpstr>
      <vt:lpstr>PowerPoint Presentation</vt:lpstr>
      <vt:lpstr>Polygenic Score for Educational Attainment</vt:lpstr>
      <vt:lpstr>PowerPoint Presentation</vt:lpstr>
      <vt:lpstr>PowerPoint Presentation</vt:lpstr>
      <vt:lpstr>Estimation strategy</vt:lpstr>
      <vt:lpstr>Estimation strategy</vt:lpstr>
      <vt:lpstr>Controls and mediators</vt:lpstr>
      <vt:lpstr>PowerPoint Presentation</vt:lpstr>
      <vt:lpstr>PowerPoint Presentation</vt:lpstr>
      <vt:lpstr>PowerPoint Presentation</vt:lpstr>
      <vt:lpstr>PowerPoint Presentation</vt:lpstr>
      <vt:lpstr>Socio-Genetic Assortative Mating</vt:lpstr>
      <vt:lpstr>PowerPoint Presentation</vt:lpstr>
      <vt:lpstr>Thank you!</vt:lpstr>
      <vt:lpstr>Extensions</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99</cp:revision>
  <dcterms:created xsi:type="dcterms:W3CDTF">2021-02-11T13:07:50Z</dcterms:created>
  <dcterms:modified xsi:type="dcterms:W3CDTF">2022-09-15T17:01:04Z</dcterms:modified>
</cp:coreProperties>
</file>