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256" r:id="rId2"/>
    <p:sldId id="289" r:id="rId3"/>
    <p:sldId id="281" r:id="rId4"/>
    <p:sldId id="258" r:id="rId5"/>
    <p:sldId id="294" r:id="rId6"/>
    <p:sldId id="263" r:id="rId7"/>
    <p:sldId id="296" r:id="rId8"/>
    <p:sldId id="264" r:id="rId9"/>
    <p:sldId id="266" r:id="rId10"/>
    <p:sldId id="309" r:id="rId11"/>
    <p:sldId id="267" r:id="rId12"/>
    <p:sldId id="268" r:id="rId13"/>
    <p:sldId id="284" r:id="rId14"/>
    <p:sldId id="285" r:id="rId15"/>
    <p:sldId id="270" r:id="rId16"/>
    <p:sldId id="272" r:id="rId17"/>
    <p:sldId id="274" r:id="rId18"/>
    <p:sldId id="298" r:id="rId19"/>
    <p:sldId id="299" r:id="rId20"/>
    <p:sldId id="300" r:id="rId21"/>
    <p:sldId id="311" r:id="rId22"/>
    <p:sldId id="282" r:id="rId23"/>
    <p:sldId id="312" r:id="rId24"/>
    <p:sldId id="310" r:id="rId25"/>
    <p:sldId id="295" r:id="rId26"/>
    <p:sldId id="307" r:id="rId27"/>
    <p:sldId id="308" r:id="rId28"/>
    <p:sldId id="297" r:id="rId29"/>
    <p:sldId id="313" r:id="rId30"/>
    <p:sldId id="30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5C5D4"/>
    <a:srgbClr val="D5CECA"/>
    <a:srgbClr val="39638E"/>
    <a:srgbClr val="2642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48"/>
  </p:normalViewPr>
  <p:slideViewPr>
    <p:cSldViewPr snapToGrid="0" snapToObjects="1">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5.699"/>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0"/>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1"/>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1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8"/>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49"/>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0"/>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1"/>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2"/>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4:26.253"/>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1:56.410"/>
    </inkml:context>
    <inkml:brush xml:id="br0">
      <inkml:brushProperty name="width" value="0.35" units="cm"/>
      <inkml:brushProperty name="height" value="0.35" units="cm"/>
      <inkml:brushProperty name="color" value="#FFFFFF"/>
    </inkml:brush>
  </inkml:definitions>
  <inkml:trace contextRef="#ctx0" brushRef="#br0">1 138 24575,'24'0'0,"-4"0"0,-7 0 0,-5 0 0,5 0 0,-5 0 0,4 0 0,6 0 0,1 0 0,3 0 0,-4 0 0,-1 0 0,1 0 0,-1 0 0,1 0 0,-1 0 0,1 0 0,-1 0 0,1 0 0,-1 4 0,-4-3 0,4 7 0,-8-7 0,7 2 0,-7 1 0,3-3 0,-4 2 0,0-3 0,4 4 0,-4 0 0,4 1 0,-4 2 0,0-6 0,-1 6 0,9-3 0,-2 1 0,7 3 0,-8-7 0,4 2 0,-4 1 0,5-3 0,-1 3 0,1-4 0,-1 4 0,1-3 0,-1 3 0,6-4 0,-5 0 0,5 0 0,-6 0 0,1 0 0,-1 0 0,1 4 0,-1-3 0,1 3 0,4-4 0,-3 4 0,4-3 0,-1 7 0,-3-7 0,8 7 0,-8-7 0,4 8 0,-6-9 0,1 4 0,-1 0 0,-4 1 0,4 0 0,-8 2 0,3-7 0,-4 7 0,0-6 0,3 6 0,-2-6 0,2 3 0,-3-1 0,0-2 0,-4 13 0,0-8 0,-4 9 0,0-7 0,0 4 0,-4 1 0,-1 10 0,-14 2 0,3-1 0,-8 5 0,6-11 0,-5 6 0,4-11 0,-8 1 0,8-5 0,-3 0 0,4 0 0,1-4 0,-1-1 0,1-4 0,3 0 0,-2 0 0,7 0 0,-7 0 0,7 0 0,-4 0 0,6 0 0,-1 0 0,-4 0 0,3 0 0,-2-4 0,3 0 0,0-4 0,29 3 0,1 2 0,21-1 0,-3-2 0,-4-4 0,13-6 0,-6 4 0,5-8 0,-6 8 0,0-8 0,-6 9 0,-2-3 0,-5 4 0,-5 5 0,-6-3 0,-1 3 0,-8 1 0,3-4 0,-4 4 0,0-4 0,0 0 0,-1 4 0,1-3 0,0 2 0,0-3 0,0 0 0,0 1 0,0 2 0,0-2 0,0 3 0,4-1 0,-3-2 0,7 3 0,-7-4 0,15-5 0,-13 4 0,13 0 0,-15 2 0,8 3 0,-8-4 0,7 3 0,-7-2 0,8 2 0,-8-3 0,7 3 0,-3-2 0,0 3 0,4-5 0,-8 1 0,7-1 0,-6-3 0,6 2 0,-6-2 0,2-1 0,0 4 0,-2-7 0,2 6 0,-3-2 0,-2 4 0,1 0 0,0 0 0,0 0 0,0 1 0,0-1 0,0 0 0,-4 0 0,3 0 0,-2 0 0,3 4 0,-1-3 0,1 6 0,4-3 0,-3 4 0,2 0 0,-3 0 0,0 0 0,3 0 0,-2 0 0,2 0 0,-3 0 0,1 13 0,-1-2 0,1 12 0,0-6 0,0 1 0,0 4 0,0-3 0,0 3 0,0-4 0,0-1 0,-1 1 0,1-1 0,-4 6 0,3-4 0,-7 8 0,3-3 0,-4 5 0,0-1 0,0 1 0,0 0 0,0 0 0,0 0 0,0-1 0,0 1 0,0 0 0,0 0 0,0 0 0,0-6 0,0 5 0,0-9 0,0 3 0,0-4 0,0-1 0,0 1 0,0-1 0,0-4 0,0 4 0,0-4 0,3 0 0,1-1 0,4-4 0,1 4 0,-1-3 0,0 4 0,8-2 0,-2-5 0,2 5 0,-3-7 0,-1 0 0,-3 0 0,3-4 0,-4 0 0,0 0 0,0-8 0,-4-12 0,-1-1 0,2-18 0,-4 8 0,4-10 0,-5-1 0,0 0 0,0 6 0,0-4 0,0 4 0,0 0 0,0-5 0,0 11 0,0-5 0,0 12 0,0-5 0,0 9 0,0-3 0,0-1 0,0 5 0,0-5 0,0 1 0,0 3 0,0-9 0,0 10 0,0-5 0,0 6 0,-4 3 0,4-2 0,-4 7 0,4-7 0,0 7 0,0-4 0,-12 42 0,9 1 0,-14 41 0,15-5 0,-9 15 0,4 2-709,0 8 709,0-41 0,2 0 0,3 27-280,-4 19 280,6-28 0,0 21 0,0-21 0,0-3 0,0-17 0,0-12 0,0-1 699,0-16-699,0-1 290,0-11-290,0 1 0,0 4 0,0-3 0,0 2 0,0 1 0,0-3 0,0 3 0,0-4 0,0 0 0,0 3 0,3-2 0,-2 3 0,6-5 0,1-2 0,1-2 0,2-3 0,-3 0 0,1-12 0,0-4 0,0-13 0,1-6 0,-4-1 0,-2-6 0,-4 6 0,5-4 0,-4 4 0,4 0 0,-5-4 0,0 10 0,0-11 0,0 5 0,0-6 0,0 6 0,0-4 0,0 4 0,0 0 0,0 1 0,0 7 0,0 4 0,0 1 0,0 10 0,0-3 0,0 7 0,0-3 0,0 4 0,-21 29 0,-4 2 0,-16 28 0,4-12 0,-17 13 0,13-22 0,-33 31 0,15-29 0,3 10 0,2-15 0,16-1 0,-4-3 0,5 3 0,7-11 0,8 2 0,8-8 0,2 4 0,4-5 0,0-1 0,1-2 0,-1-2 0,-4-3 0,3-7 0,-2 1 0,2-10 0,4 2 0,-3-8 0,3-2 0,-5-10 0,0-2 0,-1-20 0,-1-3 0,-6-22 0,4-2 0,-4 14 0,6-9 0,-4 27 0,8-13 0,-7 14 0,10 7 0,-5 9 0,5 14 0,-3 3 0,7 16 0,-3 22 0,4-4 0,0 16 0,4-15 0,2 4 0,3 2 0,0 5 0,5-1 0,1 1 0,4-5 0,4-1 0,1-4 0,-1-5 0,5 0 0,-4-9 0,0-1 0,-2-4 0,-4 0 0,-1-8 0,1-6 0,-4-10 0,0-5 0,-4-5 0,0 3 0,0-3 0,0-1 0,-5 10 0,0-8 0,-5 18 0,0-6 0,0 12 0,0-3 0,12 41 0,-9 1 0,8 36 0,-11 6 0,0-5 0,0 22 0,0-6 0,0-7 0,0 11 0,0-19 0,0 13 0,0-22 0,0-4 0,-4-24 0,-1-2 0,1-16 0,-4-1 0,4-4 0,-4-4 0,4 8 0,0-7 0,4 17 0,0-8 0,0 14 0,0-5 0,0 6 0,0-5 0,0 3 0,0-12 0,4 6 0,0-12 0,5 4 0,-1-6 0,-1 1 0,1 0 0,0 0 0,0 0 0,0 0 0,0 0 0,-4 0 0,3 0 0,-2 0 0,-1-1 0,3 1 0,-30-11 0,13-4 0,-29-7 0,20-3 0,-8 3 0,7-9 0,-9-3 0,2-10 0,2 9 0,-7-20 0,12 20 0,-13-21 0,7 16 0,-2-10 0,-3 3 0,9 3 0,-3 0 0,5 7 0,2 5 0,-1-3 0,5 8 0,1-4 0,0 10 0,7-4 0,-5 8 0,7-3 0,-5 0 0,1-2 0,-5 1 0,4-4 0,-4 4 0,0-1 0,4-3 0,-4 8 0,5-3 0,0 8 0,0-3 0,4 25 0,0-8 0,4 19 0,4-11 0,5-1 0,1 1 0,2-1 0,-3 1 0,4-5 0,-3 4 0,2-8 0,-4 3 0,0-4 0,0 0 0,0 0 0,0 0 0,0 0 0,0 4 0,0-3 0,0 3 0,0 0 0,0-3 0,1 3 0,-5-4 0,0 0 0,-4 4 0,-8-3 0,-2 3 0,-7-4 0,-6 6 0,4-4 0,-3 3 0,4 0 0,1-4 0,-1 4 0,1-4 0,-1 0 0,1-1 0,4 1 0,0-1 0,6 0 0,-1 0 0,0 0 0,3 0 0,2-1 0,3 5 0,0-3 0,3 2 0,2-3 0,3 0 0,4 0 0,1 0 0,0-3 0,4 3 0,-4-3 0,0 3 0,9 1 0,-8 0 0,14 0 0,-10 0 0,10 1 0,-9-1 0,8 0 0,-8 0 0,3 0 0,-4 0 0,-5-4 0,-1 2 0,0-6 0,-3 6 0,4-6 0,-6 6 0,1-3 0,-3 4 0,2 0 0,-6 0 0,6 0 0,-25-4 0,3 0 0,-20-4 0,7 0 0,-1 0 0,0 0 0,0 0 0,5 0 0,-3 0 0,8 0 0,-3 0 0,8 0 0,2 0 0,4 3 0,0 5 0,4 1 0,1 2 0,6-3 0,-2 0 0,10 0 0,-6 0 0,6 0 0,-3 0 0,0 0 0,0-1 0,0 1 0,0 0 0,0 0 0,-4 0 0,-1 0 0,-3 3 0,0-2 0,0 3 0,0-5 0,0 6 0,0 0 0,4 4 0,1-3 0,4 2 0,-5-7 0,3 3 0,-2-4 0,-1 0 0,-19 0 0,7 0 0,-14 0 0,14 0 0,0-1 0,0 1 0,0-3 0,0 2 0,28-6 0,-14 2 0,20 1 0,-19 0 0,-6 4 0,9 3 0,-8-2 0,9-1 0,-7 3 0,0-6 0,7 6 0,-9-3 0,8-4 0,-9 7 0,3-2 0,-4 3 0,0 0 0,-7-8 0,-2-1 0,-4-3 0,2 0 0,3 0 0,0 0 0,0-7 0,4-1 0,0-5 0,1 5 0,-1 1 0,-4-1 0,3 0 0,2-4 0,-1 4 0,3 1 0,-6-1 0,3 0 0,0 0 0,-3 0 0,6 0 0,-6 0 0,2 0 0,1 0 0,-3 0 0,6 1 0,-10-1 0,6 3 0,-6 2 0,3-1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8.020"/>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39.180"/>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5.145"/>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2:49.201"/>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3"/>
    </inkml:context>
    <inkml:brush xml:id="br0">
      <inkml:brushProperty name="width" value="0.35" units="cm"/>
      <inkml:brushProperty name="height" value="0.35" units="cm"/>
      <inkml:brushProperty name="color" value="#FFFFFF"/>
    </inkml:brush>
  </inkml:definitions>
  <inkml:trace contextRef="#ctx0" brushRef="#br0">0 81 24575,'36'0'0,"-7"0"0,11 0 0,-18 0 0,23 0 0,-20 0 0,30 0 0,-27 0 0,32 0 0,-28 0 0,11 5 0,-8-4 0,-1 8 0,-4-4 0,5 1 0,-6 2 0,-6-7 0,0 4 0,-6-1 0,1-3 0,-1 2 0,-3-3 0,2 0 0,-3 0 0,5 0 0,-1 0 0,1 0 0,-1 0 0,1 4 0,4-3 0,-3 3 0,4 0 0,-10 1 0,3-1 0,2 4 0,-3-3 0,6 4 0,-12-1 0,4 0 0,-6 0 0,1 0 0,-3 0 0,-2 0 0,-3 3 0,0-2 0,0 2 0,0 1 0,0 2 0,0 3 0,0 6 0,0 0 0,0 1 0,0-1 0,4-6 0,1 1 0,4-1 0,-1 1 0,1-5 0,-1 3 0,0-7 0,5 8 0,0-8 0,1 7 0,2-6 0,-2 7 0,3-8 0,-3 4 0,2-5 0,-7 0 0,3 1 0,-4-1 0,-3-1 0,-26-2 0,2-2 0,-21-3 0,11-4 0,-5-2 0,-2-8 0,0 2 0,1-6 0,1 6 0,8-1 0,-2 0 0,6 2 0,3-1 0,-4 6 0,10-1 0,1 6 0,4-2 0,0 3 0,-8 0 0,2-4 0,-2 3 0,-1-3 0,4 4 0,-5 0 0,1 0 0,4 0 0,-4 0 0,8 0 0,-3 0 0,4 0 0,0 3 0,-3 2 0,6 3 0,-2 0 0,7 7 0,0-1 0,0 12 0,4 4 0,7 6 0,5 6 0,4-6 0,1 4 0,-1-4 0,-4 0 0,3-1 0,9 8 0,-10-11 0,13 11 0,-9-7 0,-2-5 0,19 19 0,-21-23 0,17 11 0,-20-21 0,8 2 0,-6-6 0,-4 0 0,0-5 0,-5 0 0,-1-4 0,1 0 0,4-4 0,1-8 0,4-2 0,6-14 0,-3 0 0,10-7 0,-4 1 0,1-6 0,-3 5 0,-4-4 0,0 6 0,-6 6 0,-1 0 0,-4 6 0,-4-1 0,-1-4 0,-4 7 0,0-6 0,0 3 0,0 3 0,-4-6 0,-5 7 0,0 1 0,-3 1 0,4 8 0,0-3 0,0 6 0,-3-3 0,2 4 0,1 11 0,5 0 0,3 10 0,0 2 0,0-5 0,0 10 0,0-9 0,0 3 0,0-4 0,7-1 0,14 2 0,16 1 0,1 1 0,9 0 0,-5 0 0,8-4 0,7-1 0,-1-5 0,-6 0 0,-7 0 0,-9-6 0,-10 0 0,-1-5 0,-10 0 0,-1 0 0,-4 0 0,0 0 0,-4-19 0,0 6 0,-9-21 0,1 16 0,-6-10 0,5 4 0,-3 0 0,3-3 0,0 8 0,-3 1 0,3 1 0,-3 9 0,3-5 0,-2 5 0,7 1 0,-7-1 0,2 0 0,1-4 0,-3 3 0,2-4 0,-3 6 0,1-1 0,-6-1 0,4 5 0,-7 0 0,3 0 0,0 3 0,-4-3 0,8 4 0,-7 0 0,2 0 0,1 0 0,1 4 0,3 9 0,1 2 0,3 12 0,1 3 0,4 0 0,0 11 0,0-5 0,0 5 0,0-5 0,0 11 0,4-15 0,1 9 0,16 0 0,-5-18 0,9 16 0,-1-18 0,-4 3 0,3 0 0,-5-10 0,4-1 0,1-5 0,0-2 0,-2-3 0,-8-3 0,9 0 0,-8 0 0,9 0 0,-6 0 0,1 0 0,-5 0 0,3 0 0,-2 0 0,3 0 0,-4 0 0,4 0 0,-8 0 0,3 0 0,-4 0 0,0 0 0,3 0 0,-2 0 0,-19-17 0,1 4 0,-19-10 0,5 5 0,4 4 0,-8 0 0,-3-4 0,0 2 0,1 1 0,6 2 0,6 4 0,-1 0 0,5 1 0,1 3 0,4-2 0,3 3 0,5-8 0,5 4 0,3 0 0,3 4 0,-2 4 0,2 0 0,-3 0 0,4 0 0,-3 0 0,8 0 0,-8 4 0,3 0 0,-4 4 0,0 0 0,0 0 0,-1 0 0,-2 0 0,-2 4 0,1 1 0,-3 0 0,3 4 0,-4-4 0,0 4 0,0 1 0,4-1 0,1 1 0,4-1 0,-1-3 0,-3 2 0,2-7 0,-3 3 0,4-4 0,0-4 0,0 0 0,3-4 0,-2 3 0,2-2 0,-3 6 0,0-6 0,0 6 0,0 1 0,-4 1 0,3 2 0,-2-3 0,-1 0 0,3 0 0,-6 4 0,6 1 0,-2 5 0,4 4 0,1 2 0,-1 5 0,1 0 0,-1-6 0,1 5 0,-2-9 0,2 3 0,-2-8 0,0-2 0,-3-4 0,-2-1 0,1 1 0,-4 4 0,4-3 0,-4 2 0,0 1 0,0 1 0,0 1 0,0-2 0,0-4 0,0 0 0,0 3 0,0-2 0,0 2 0,-4-3 0,-3 0 0,1 0 0,-4-4 0,5 3 0,-3-2 0,1 3 0,-1-1 0,0 1 0,0-3 0,0-2 0,0 1 0,0 0 0,0 4 0,0 0 0,0-4 0,1 0 0,-1-1 0,-4-2 0,7 6 0,-10-6 0,13 6 0,-17-6 0,13 3 0,-14-4 0,11 0 0,-7 0 0,2 0 0,-3 3 0,-1-2 0,1 3 0,-1-4 0,-4 0 0,-2 0 0,0 0 0,-3 0 0,3 0 0,0 0 0,-3 0 0,3 0 0,0 0 0,2 0 0,4 0 0,1 0 0,-1-4 0,5 3 0,-4-2 0,4 3 0,-4-4 0,4 3 0,0-3 0,5 4 0,-7 0 0,5-4 0,-6 3 0,4-2 0,3 3 0,-3-4 0,0 3 0,3-6 0,-8 7 0,8-4 0,-7 0 0,3 3 0,0-6 0,-4 6 0,4-6 0,-5 6 0,5-7 0,1 7 0,-5-6 0,7 5 0,-12-6 0,13 4 0,-3-1 0,8-2 0,0-1 0,4-1 0,0-6 0,0 1 0,0-3 0,0-6 0,0 5 0,0-10 0,0-1 0,4 3 0,1-7 0,5 9 0,-1-4 0,4 4 0,-2-4 0,1 9 0,-2-3 0,2 4 0,-2 5 0,6 1 0,-7 4 0,7 3 0,-2 1 0,-1 4 0,3 0 0,-7 0 0,3 0 0,-4 0 0,0 0 0,4 7 0,-4-1 0,0 5 0,-1-3 0,-2 4 0,3-3 0,5 4 0,-4-5 0,3 0 0,0 4 0,-3-3 0,7 8 0,-7-8 0,8 3 0,-4-4 0,0 1 0,-1-1 0,-4-4 0,0 3 0,4-6 0,-3 3 0,3-4 0,1 4 0,-5-3 0,9 6 0,-8-6 0,7 7 0,-7-7 0,3 3 0,-4-4 0,0 4 0,4 0 0,-4 0 0,4 0 0,-4-4 0,0 0 0,3 0 0,-2 0 0,2 0 0,-3 0 0,0 0 0,8 0 0,-2 0 0,3-4 0,-5 0 0,0-8 0,-3-1 0,8-5 0,-8 1 0,4-1 0,-4-4 0,0 3 0,0-4 0,0 6 0,0-1 0,0-4 0,-4 3 0,3 1 0,-8 1 0,4 4 0,-4-4 0,0 3 0,0-2 0,0 7 0,0-7 0,0 7 0,0-8 0,-8 8 0,2-8 0,-6 8 0,3-7 0,1 7 0,-4-8 0,3 8 0,-3-3 0,3 0 0,5 3 0,-4-7 0,4 7 0,-5-8 0,5 4 0,-4-5 0,3 5 0,1-3 0,-3 7 0,6-3 0,-6 4 0,6 0 0,-3-4 0,4 4 0,0-4 0,0 0 0,0-1 0,0-5 0,0 1 0,0-1 0,0 1 0,0-6 0,4 5 0,-3-5 0,3 1 0,1-8 0,-4 5 0,3-9 0,-4 11 0,0-6 0,0 0 0,0 0 0,0 1 0,0 4 0,0 1 0,0 6 0,-3-1 0,2 5 0,-7 1 0,7 0 0,-2 3 0,3-3 0,0 4 0,0 0 0,0-8 0,0 6 0,0-10 0,0 11 0,0-7 0,0 3 0,0 0 0,0 0 0,0 5 0,3 1 0,2-1 0,-1 0 0,3 0 0,1-4 0,1 3 0,0-3 0,-6 4 0,-3 0 0,4-8 0,0 6 0,0-5 0,0 7 0,-4-4 0,0 3 0,0-4 0,3 5 0,-2 1 0,3-5 0,-4 3 0,0-2 0,0 3 0,0 0 0,0-3 0,0 2 0,0-2 0,0 3 0,0 0 0,0-4 0,0 4 0,0-4 0,0 4 0,0 0 0,0-3 0,-4 2 0,3-2 0,-6 3 0,13 32 0,-7-17 0,8 25 0,-4-24 0,2-4 0,-1 7 0,3-6 0,-3 3 0,8-1 0,-3-6 0,2 3 0,-3-1 0,0-2 0,0 6 0,3-3 0,-2 1 0,2 2 0,-3-6 0,0 6 0,0-3 0,-4 4 0,3 3 0,-6-2 0,6 2 0,-2-3 0,3 0 0,-1 0 0,2 4 0,-1-3 0,0 8 0,0-8 0,1 3 0,-1-4 0,-1 0 0,1 0 0,-3-1 0,-2-27 0,-6 18 0,2-26 0,-6 23 0,2 1 0,-6-3 0,2-2 0,-3 4 0,0-11 0,3 11 0,-3-8 0,3 1 0,1 3 0,0-3 0,0 4 0,4 0 0,0 0 0,1 1 0,-1-1 0,-1 0 0,-2 0 0,3 0 0,-4 0 0,3 0 0,-2 0 0,3 0 0,0 1 0,-3-1 0,2 0 0,-3 3 0,14 26 0,-3-14 0,8 21 0,-3-28 0,-8 8 0,11-1 0,-9 2 0,8-1 0,-5-1 0,3-6 0,-4 17 0,7-10 0,-5 15 0,6-13 0,1 2 0,-4-4 0,3 1 0,-4-2 0,0 1 0,-4 0 0,7-3 0,-6-2 0,6-3 0,1 0 0,-3 0 0,2 0 0,-3 4 0,0-3 0,0 6 0,4-7 0,-3 7 0,3-6 0,-4 6 0,0-6 0,3 3 0,-2-4 0,2 0 0,-3 0 0,0 0 0,4 0 0,-4 0 0,0-7 0,-4-2 0,-4-3 0,0 0 0,0 4 0,0 0 0,0-3 0,0 2 0,-4-2 0,-4 3 0,0 4 0,-4-3 0,0 6 0,3-3 0,-7 4 0,7 0 0,-4 0 0,6 0 0,-1 0 0,0-8 0,0 6 0,0-9 0,0 7 0,0-4 0,0-4 0,-4 2 0,2-6 0,-7 6 0,8-2 0,-3 4 0,4 0 0,0 3 0,0-2 0,0 6 0,-3-2 0,2 3 0,-2 0 0,3 0 0,-4-4 0,3 3 0,-4-3 0,6 1 0,-6 2 0,4-3 0,-7 0 0,7 3 0,-3-2 0,0 3 0,6 4 0,-2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4"/>
    </inkml:context>
    <inkml:brush xml:id="br0">
      <inkml:brushProperty name="width" value="0.35" units="cm"/>
      <inkml:brushProperty name="height" value="0.35" units="cm"/>
      <inkml:brushProperty name="color" value="#FFFFFF"/>
    </inkml:brush>
  </inkml:definitions>
  <inkml:trace contextRef="#ctx0" brushRef="#br0">921 1422 24575,'27'0'0,"-5"0"0,-14 0 0,0 0 0,4 0 0,-4 0 0,4 0 0,-4 0 0,0 0 0,3 0 0,-2 0 0,2 0 0,-3 0 0,0 0 0,3 0 0,-2 0 0,3 0 0,-5 0 0,1 0 0,4 0 0,-3 0 0,2 0 0,-3 0 0,0 0 0,3 0 0,-2 0 0,2 0 0,-3 0 0,0 0 0,4 0 0,-4 0 0,4 0 0,-4 0 0,0 0 0,3 0 0,-37 0 0,25-4 0,-34 3 0,30-2 0,-3 3 0,-3-7 0,2 5 0,-2-8 0,3 9 0,0-3 0,-3 1 0,2-2 0,-3 1 0,4 0 0,1 4 0,-5-3 0,3 2 0,-2-6 0,3 6 0,0-2 0,-3 3 0,2 0 0,-2 0 0,3-4 0,0 3 0,-4-2 0,4 3 0,-4 0 0,4 0 0,0 0 0,-3-4 0,2 3 0,-2-2 0,3 3 0,0-4 0,-3 0 0,2 0 0,-3-4 0,4 4 0,1 0 0,-5-3 0,3 6 0,-2-6 0,3 6 0,0-6 0,-3 3 0,2-1 0,-2 2 0,3 3 0,0 0 0,-4 0 0,4 0 0,-4 0 0,4 0 0,0 0 0,-7 0 0,5 0 0,-6 0 0,8 0 0,0 0 0,-3 0 0,2 0 0,-2 0 0,3 0 0,0 0 0,-3 0 0,2 3 0,-3-2 0,5 3 0,-1-4 0,-4 0 0,3 0 0,-2 0 0,3 0 0,0 0 0,-3 0 0,2 0 0,-2 0 0,3 0 0,0 0 0,-4 0 0,4 0 0,-4 0 0,4 0 0,0 0 0,-3 0 0,2 0 0,-2 0 0,3 0 0,0 0 0,-3 0 0,2 0 0,-3 0 0,5 0 0,-1 0 0,-4 0 0,3 0 0,-2 0 0,3 0 0,0 0 0,-3-4 0,2 3 0,-7-6 0,7 6 0,-7-3 0,7 0 0,-7 3 0,7-2 0,-3 3 0,4-4 0,0 4 0,-4-7 0,4 6 0,-4-3 0,0 4 0,3-3 0,-7 2 0,7-6 0,-8 2 0,8 1 0,-7-4 0,7 7 0,-3-7 0,4 7 0,0-6 0,-4 7 0,7-7 0,20-5 0,4-8 0,14-3 0,-3-6 0,-11 10 0,11-11 0,-6 10 0,6-5 0,-1 6 0,-5 5 0,-2-4 0,-4 9 0,5-14 0,-8 12 0,13-12 0,-14 13 0,9-7 0,-6 3 0,6-4 0,0 4 0,1 0 0,-1 5 0,-1 0 0,-3 0 0,8 0 0,-8-4 0,15-2 0,-14 1 0,8-4 0,-10 4 0,4-4 0,-3 0 0,8-1 0,-8 5 0,4-3 0,-6 7 0,1-2 0,-1 3 0,-4 1 0,4-1 0,-8 1 0,3 0 0,-4 0 0,4-8 0,-3 2 0,3-7 0,-3 3 0,0-4 0,0 3 0,0 1 0,3 2 0,-3 2 0,4-3 0,-5 4 0,1-4 0,-1 4 0,1-5 0,0 1 0,-4-6 0,3 5 0,-7-10 0,2 9 0,-3-3 0,0 4 0,0 5 0,0 1 0,0 4 0,0 0 0,0-3 0,0 2 0,0-2 0,-3 3 0,-2-4 0,-3-2 0,-1 1 0,-3 1 0,3 4 0,0-1 0,2 5 0,3-3 0,-4 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10:39.065"/>
    </inkml:context>
    <inkml:brush xml:id="br0">
      <inkml:brushProperty name="width" value="0.35" units="cm"/>
      <inkml:brushProperty name="height" value="0.35" units="cm"/>
      <inkml:brushProperty name="color" value="#FFFFFF"/>
    </inkml:brush>
  </inkml:definitions>
  <inkml:trace contextRef="#ctx0" brushRef="#br0">1 8 24575,'25'0'0,"-3"0"0,-14 0 0,0 0 0,3 0 0,-2 0 0,3 0 0,-4 0 0,-1 0 0,5 0 0,-3 0 0,2 0 0,-3 0 0,4 0 0,1 0 0,5 0 0,-1 0 0,1 0 0,-1 0 0,1 0 0,-5 0 0,-1 0 0,-4 0 0,0 0 0,3 0 0,-2 0 0,3-3 0,-5-2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19.604"/>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27.353"/>
    </inkml:context>
    <inkml:brush xml:id="br0">
      <inkml:brushProperty name="width" value="0.1" units="cm"/>
      <inkml:brushProperty name="height" value="0.1" units="cm"/>
    </inkml:brush>
  </inkml:definitions>
  <inkml:trace contextRef="#ctx0" brushRef="#br0">1 2648 24575,'0'-13'0,"0"-4"0,0-1 0,0-6 0,0 1 0,0 0 0,0 10 0,0-9 0,0 12 0,0-7 0,0 5 0,0 3 0,0-7 0,3 2 0,2 1 0,4-3 0,-1-3 0,1 1 0,0-1 0,0 3 0,-1 3 0,0 0 0,1-4 0,-1 4 0,1 0 0,-1-4 0,0 8 0,1-3 0,-1 4 0,-4 0 0,-1 0 0,-3 0 0,4 4 0,-3-3 0,6 6 0,-6-6 0,6 3 0,-2-8 0,3-2 0,-3-3 0,3-1 0,-4 1 0,5-1 0,0-4 0,0 3 0,-4-3 0,4-1 0,-5 4 0,6-8 0,-1 8 0,0-8 0,-4 3 0,4-5 0,-4 5 0,4-3 0,0 3 0,1-5 0,0 0 0,-1 1 0,1-1 0,-1 0 0,1-6 0,0 5 0,0-4 0,0 5 0,-1 0 0,0 5 0,1-3 0,-1 3 0,0 0 0,1-3 0,-1 8 0,0-4 0,-4 1 0,3 3 0,-7-3 0,7-1 0,-3 4 0,0-3 0,3-1 0,-7 5 0,7-5 0,-3 1 0,0 3 0,4-4 0,-5 6 0,1-1 0,7-8 0,-10 7 0,10-7 0,-8 8 0,5 1 0,0 3 0,-1-2 0,0 7 0,1-7 0,-5 2 0,4 1 0,-7-3 0,6 2 0,-6 1 0,3-3 0,-1 7 0,-2-3 0,6 4 0,-6 0 0,15-5 0,0-1 0,29-26 0,-11 11 0,19-24 0,-7 13 0,-4-6 0,2 5 0,-11 4 0,-7 7 0,-2 5 0,-11 7 0,0 5 0,-5 6 0,-1 2 0,1-2 0,0 6 0,0-6 0,-3 3 0,2-4 0,-3 0 0,4 0 0,0 0 0,-4 0 0,3 0 0,-2 1 0,2 2 0,1-2 0,0 3 0,0-4 0,-3 0 0,2 4 0,-3-3 0,0 2 0,3 1 0,-6-3 0,6 2 0,-2-3 0,-1 1 0,3-1 0,-6 0 0,6 0 0,-6 0 0,6 0 0,-3 0 0,1 0 0,-2 0 0,1 4 0,-3-3 0,6 3 0,-7-4 0,4 0 0,-1 3 0,-2-2 0,3-1 0,-4-1 0,0-3 0,3 4 0,-10 7 0,5 2 0,-14 8 0,7-5 0,-7 4 0,7-3 0,-8-1 0,8 0 0,-3-4 0,4 3 0,0-2 0,0 3 0,1-4 0,-1 0 0,0 0 0,0 0 0,-4 0 0,3 0 0,-3 0 0,4 0 0,0 0 0,-4 0 0,3 0 0,-8 0 0,8 0 0,-3 0 0,4 0 0,0 0 0,-4 0 0,-1 0 0,0 0 0,0 0 0,1 0 0,3 0 0,-7 4 0,7 0 0,-7 1 0,2 2 0,1-2 0,-3 3 0,7 0 0,-8 1 0,4-1 0,-4-3 0,3 3 0,2-4 0,0 0 0,3 0 0,-7 0 0,7-3 0,-4 3 0,6-4 0,-6 4 0,4-3 0,-3 2 0,0-3 0,3 0 0,-7 0 0,7 0 0,-3 0 0,-1 0 0,4 4 0,-6-3 0,2 6 0,0-6 0,1 3 0,4 0 0,0-4 0,0 4 0,1-1 0,-1-2 0,0 3 0,0-4 0,0 0 0,0 0 0,0 0 0,-4 0 0,3 0 0,-7 0 0,7 0 0,-4 0 0,1 0 0,3 0 0,-3 3 0,4-2 0,0 3 0,-4-4 0,3 3 0,-3-2 0,4 6 0,-4-6 0,3 3 0,-3-1 0,4-2 0,0 2 0,0 1 0,0-3 0,0 6 0,0-6 0,1 2 0,-1-3 0,0 0 0,3 4 0,-2-3 0,6 6 0,-2-3 0,3 4 0,3-4 0,2 0 0,3-4 0,4 0 0,6 0 0,1 0 0,8 0 0,-8-4 0,9 3 0,-9-7 0,8 7 0,-3-3 0,0 4 0,3-4 0,-8 3 0,3-3 0,1 4 0,-4-4 0,3 3 0,-4-3 0,-1 0 0,1 3 0,-1-3 0,1 4 0,4 0 0,-3 0 0,3 0 0,-4 0 0,4 0 0,-3 0 0,9 0 0,-10 0 0,18 0 0,-16 0 0,11 0 0,-14 0 0,-4-3 0,4 2 0,-8-3 0,7 0 0,-7 4 0,8-4 0,-8 0 0,3 3 0,-4-6 0,4 6 0,-3-6 0,3 3 0,-4-4 0,0 4 0,0-3 0,0 6 0,-1-6 0,1 2 0,0-3 0,-3 1 0,2-1 0,-3 3 0,4-2 0,0 6 0,-4-6 0,3 6 0,-2-6 0,3 3 0,-1 0 0,1 0 0,0 1 0,0 2 0,0-3 0,0 1 0,0 2 0,0-6 0,0 6 0,0-3 0,-1 4 0,1 0 0,0 0 0,0 0 0,0 0 0,0 0 0,0 0 0,0 0 0,0 0 0,0 0 0,-1 0 0,1 0 0,0 0 0,-3 4 0,-2 0 0,-3 4 0,0 0 0,0 0 0,0 0 0,0 0 0,4 0 0,-3 4 0,6-3 0,-3 7 0,5-2 0,-1-1 0,1 3 0,-1-7 0,0 8 0,-3-8 0,2 3 0,-2 0 0,3 1 0,1 0 0,-1 4 0,1-4 0,-4 4 0,2 1 0,-2-1 0,0 1 0,3-5 0,-4 4 0,1-4 0,3 4 0,-7 1 0,6-1 0,-6 1 0,7-1 0,-7 1 0,7-1 0,-7 1 0,7-1 0,-8 1 0,8-1 0,-7 1 0,7 7 0,-7-10 0,3 9 0,-4-15 0,0 4 0,0-6 0,0 1 0,3 0 0,-2 0 0,3 0 0,-4 0 0,0 0 0,0 4 0,0-3 0,0 3 0,0-4 0,0 4 0,0-3 0,0 3 0,0 0 0,0-3 0,0 4 0,0-1 0,0-3 0,0 6 0,0-6 0,0 3 0,0-4 0,0-1 0,0 1 0,0 0 0,0 0 0,0 0 0,0 0 0,0 0 0,0-7 0,0-9 0,-8 2 0,6-8 0,-6 5 0,8 0 0,0-3 0,-3 4 0,2-4 0,-7-1 0,4-5 0,-1-4 0,-3 3 0,3-9 0,-4 4 0,3-4 0,-2 4 0,7-4 0,-7 5 0,7-1 0,-7 1 0,7 1 0,-7-2 0,2-5 0,1 5 0,-4-3 0,4 8 0,0-3 0,-3-1 0,7 4 0,-7-3 0,3 9 0,-3-4 0,3 4 0,-2 0 0,2-4 0,-3 4 0,3-4 0,-3 3 0,4-2 0,-1 7 0,-3-7 0,7 2 0,-6 1 0,6 1 0,-2 4 0,-1 0 0,3 0 0,-6-3 0,6-2 0,-6 0 0,3 1 0,0 4 0,0 0 0,1 4 0,2-3 0,-6 3 0,2-1 0,1-2 0,0 3 0,1-1 0,-2-2 0,1 3 0,-3-4 0,6 0 0,-6 4 0,6-3 0,-6 6 0,6-3 0,-2 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37.209"/>
    </inkml:context>
    <inkml:brush xml:id="br0">
      <inkml:brushProperty name="width" value="0.1" units="cm"/>
      <inkml:brushProperty name="height" value="0.1" units="cm"/>
    </inkml:brush>
  </inkml:definitions>
  <inkml:trace contextRef="#ctx0" brushRef="#br0">1 1 24575,'13'0'0,"14"0"0,-6 0 0,19 0 0,-4 0 0,0 0 0,5 0 0,-11 0 0,10 5 0,-9 0 0,-6 4 0,1 1 0,-6-2 0,-1 1 0,3 0 0,-9 0 0,4-1 0,1 1 0,-5 0 0,4-1 0,-8 0 0,3-3 0,-4 2 0,0-6 0,-1 6 0,1-6 0,0 2 0,0-3 0,0 0 0,0 0 0,0 0 0,0 0 0,0 0 0,0 0 0,-1 0 0,1 0 0,0 0 0,0 0 0,0 0 0,0 0 0,0 0 0,0 0 0,0 0 0,-1 0 0,1 0 0,0 0 0,0 0 0,0 0 0,0 0 0,4 0 0,-3 0 0,8 0 0,-8 0 0,7 0 0,-7 0 0,7 0 0,-2 0 0,3 0 0,1 0 0,-1 0 0,6 0 0,-5 0 0,5 0 0,-6 0 0,1 0 0,4 0 0,-3-4 0,4 3 0,-6-3 0,1 4 0,-1 0 0,8 0 0,-5 0 0,5 0 0,-12 0 0,4 0 0,-8 0 0,3 0 0,-4 0 0,0 0 0,0 0 0,-1 0 0,1 0 0,0 0 0,0 0 0,4 0 0,-3 0 0,8 0 0,-8 0 0,7 0 0,-3 0 0,1 0 0,2 0 0,-3 0 0,5 0 0,-1 0 0,-4 0 0,4 0 0,1 0 0,1 0 0,3 0 0,4 0 0,-7 0 0,6 0 0,-7 4 0,-5-3 0,3 3 0,-2-4 0,-1 4 0,-1-3 0,-4 6 0,0-6 0,0 2 0,0-3 0,-4 4 0,3-4 0,-3 4 0,4-4 0,0 0 0,0 0 0,0 0 0,0 0 0,0 0 0,0 0 0,0 0 0,0 0 0,4 0 0,-3 0 0,7 0 0,-3 0 0,5 0 0,-1 0 0,1 0 0,-1 0 0,6 0 0,-4 0 0,3 0 0,-9 0 0,4 0 0,-4 0 0,5 0 0,-5 0 0,3 0 0,-7 0 0,8 0 0,-4 0 0,4 0 0,4 3 0,-7-2 0,6 3 0,-6-4 0,-1 0 0,3 0 0,-3 4 0,5-3 0,-1 3 0,1-4 0,4 0 0,-3 3 0,4-2 0,-6 3 0,1 0 0,-1-3 0,-4 3 0,4 0 0,-4-3 0,0 3 0,4-4 0,-4 0 0,4 4 0,-3-3 0,10 3 0,-9-4 0,6 3 0,-5-2 0,-2 6 0,3-6 0,-4 3 0,4 0 0,-8-3 0,3 6 0,-4-6 0,0 6 0,0-6 0,0 3 0,0-1 0,-1-2 0,1 3 0,0-1 0,0 2 0,0-1 0,0 3 0,0-6 0,0 6 0,0-3 0,7 5 0,-5-5 0,10 4 0,-11-7 0,7 7 0,-7-8 0,8 4 0,-8-4 0,7 4 0,-7-3 0,8 3 0,-8 0 0,7-3 0,-7 2 0,7 1 0,-2-3 0,3 7 0,1-7 0,-1 6 0,1-6 0,7 11 0,-6-10 0,7 10 0,-9-8 0,1 1 0,-1 3 0,1-7 0,-1 7 0,1-7 0,4 7 0,-3-3 0,3 4 0,1 0 0,-4 0 0,3 0 0,1 0 0,-5 0 0,10 1 0,-9-2 0,3 2 0,1-1 0,-5 3 0,5-1 0,-1 2 0,-3-5 0,9 2 0,-9 3 0,8-3 0,-8 3 0,8 1 0,5 4 0,-6-2 0,4 1 0,-17-9 0,-1 0 0,-4 0 0,0 0 0,0-3 0,-4 2 0,3-6 0,-6 6 0,3-3 0,-4 4 0,0 0 0,0 4 0,0-3 0,0 3 0,0-4 0,3 0 0,2 0 0,-1 0 0,3 0 0,-3-4 0,1-4 0,-2-4 0,-3-4 0,0 0 0,0 0 0,0 0 0,0 0 0,0 0 0,0 0 0,0 0 0,0-4 0,-3 3 0,-2-3 0,-3 0 0,0-1 0,-1-5 0,-4 1 0,4-1 0,-4 1 0,0-1 0,4 1 0,-4-1 0,4 1 0,1-1 0,-1 1 0,0 4 0,1-4 0,3 8 0,-2-7 0,2 7 0,-4-8 0,1 8 0,0-3 0,0 0 0,3 3 0,-2-7 0,2 7 0,-3-4 0,0 6 0,0-1 0,4 0 0,-3 0 0,2 0 0,1 0 0,-3 0 0,2 0 0,-2 0 0,2 1 0,-2-1 0,6 0 0,-6 0 0,6 0 0,-6-4 0,6 3 0,-7-8 0,3 4 0,-3-4 0,-1-1 0,1 5 0,-1-4 0,1 9 0,3-5 0,-2 5 0,3 1 0,-4-1 0,0 3 0,4-2 0,-4 6 0,4-2 0,0 6 0,4 2 0,1 3 0,2 0 0,1-1 0,0 1 0,0 5 0,3-5 0,-6 9 0,7-4 0,-3 10 0,0-5 0,3 5 0,-7-6 0,7 1 0,-7 4 0,7-3 0,-3 9 0,4-10 0,0 5 0,0-1 0,0-3 0,0 4 0,0-1 0,0-3 0,0 4 0,0-6 0,-1 1 0,1-1 0,-4-4 0,2-1 0,-2-4 0,-1 0 0,0 0 0,-4 0 0,3 0 0,-2 0 0,3 0 0,-1-4 0,-2 3 0,6-6 0,-3 6 0,4-6 0,0 6 0,0-3 0,0 4 0,0 0 0,4 4 0,-3-3 0,7 4 0,-7-5 0,4 0 0,-6 0 0,1 0 0,-3 0 0,2-4 0,-6 3 0,2-2 0,-3 2 0,0 1 0,4 0 0,0 0 0,4 0 0,0 4 0,0-3 0,-3 3 0,2-4 0,-6 0 0,6 0 0,-3-4 0,1 3 0,-2-2 0,1 3 0,-3 0 0,6-1 0,-7 1 0,8 0 0,-11-3 0,-2-5 0,-8-5 0,1 0 0,-4 2 0,7 3 0,-8 0 0,4 0 0,-5 0 0,5 0 0,-3 0 0,3 0 0,-5 0 0,5 0 0,-4 0 0,8 0 0,-3 0 0,0 3 0,3-2 0,-3 3 0,4 0 0,0 0 0,0 1 0,0-2 0,0 1 0,1-4 0,-1 4 0,0-4 0,0 3 0,0-2 0,0 6 0,0-6 0,4 6 0,-3-6 0,2 6 0,-3-2 0,1-1 0,2 3 0,-2-3 0,3 1 0,-1 2 0,-2-6 0,3 2 0,-4 1 0,0-3 0,0 6 0,0-7 0,1 7 0,-1-6 0,-5 7 0,4-4 0,-3 1 0,0 2 0,3-6 0,-7 7 0,7-3 0,-3 3 0,4-4 0,0 3 0,0-2 0,0-1 0,0 0 0,0-4 0,0 3 0,0-2 0,1 2 0,-1-3 0,0 0 0,0 0 0,0 0 0,0 0 0,0 0 0,0 0 0,0 0 0,0 0 0,1 0 0,-1 0 0,0 0 0,0 0 0,0 0 0,0 0 0,4 0 0,0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7:36:40.472"/>
    </inkml:context>
    <inkml:brush xml:id="br0">
      <inkml:brushProperty name="width" value="0.1" units="cm"/>
      <inkml:brushProperty name="height" value="0.1" units="cm"/>
    </inkml:brush>
  </inkml:definitions>
  <inkml:trace contextRef="#ctx0" brushRef="#br0">0 0 24575,'17'0'0,"-5"0"0,10 0 0,-12 0 0,11 0 0,-12 0 0,8 0 0,-4 0 0,0 0 0,-1 0 0,0 0 0,-3 0 0,4 0 0,-5 0 0,-1 0 0,1 0 0,0 0 0,0 0 0,4 0 0,-3 0 0,3 0 0,1 0 0,-4 0 0,7 0 0,-3 0 0,8 4 0,-7-4 0,2 7 0,-8-6 0,0 3 0,0-4 0,0 0 0,-1 0 0,1 3 0,0-2 0,0 3 0,0-1 0,0-2 0,0 3 0,0-1 0,0-2 0,0 3 0,-1-1 0,1-2 0,0 2 0,0 1 0,0-3 0,0 2 0,4-3 0,1 4 0,4 1 0,-5-1 0,5 0 0,-4 0 0,0 0 0,4 1 0,-4 3 0,4-4 0,1 5 0,-1-4 0,1 3 0,-1-7 0,1 7 0,-1-4 0,1 1 0,-1-1 0,1 0 0,7-3 0,-10 3 0,9-4 0,-10 0 0,3 0 0,1 0 0,-1 0 0,1 0 0,-5 0 0,3 0 0,-7 0 0,3 0 0,1 0 0,-4 0 0,3 0 0,-4 0 0,0 0 0,-1 0 0,1 0 0,0 0 0,-3-4 0,-2 0 0,-3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7"/>
    </inkml:context>
    <inkml:brush xml:id="br0">
      <inkml:brushProperty name="width" value="0.1" units="cm"/>
      <inkml:brushProperty name="height" value="0.1" units="cm"/>
    </inkml:brush>
  </inkml:definitions>
  <inkml:trace contextRef="#ctx0" brushRef="#br0">1 0 24575,'25'30'0,"5"-4"0,14 5 0,-6 2 0,5 4 0,4 2 0,2 3 0,4 7 0,-2 0 0,-10-14 0,-3-2 0,29 26 0,-39-30 0,32 32 0,-41-37 0,40 34 0,-44-39 0,30 32 0,-24-25 0,13 18 0,-8-12 0,5 5 0,-10-8 0,9 2 0,-10-7 0,0 5 0,-4-10 0,-2 3 0,-1-9 0,0 4 0,-1-8 0,-2 3 0,2-3 0,-4-1 0,0-1 0,-1 1 0,1 0 0,0 0 0,0-4 0,0 4 0,-4-4 0,3 4 0,-2 0 0,3 0 0,0-1 0,0 1 0,0 5 0,4 0 0,-2 9 0,8 2 0,-4 0 0,0 3 0,10 4 0,-12-5 0,19 16 0,-15-21 0,9 14 0,-6-12 0,7 13 0,-6-5 0,6 5 0,-1-6 0,-5-1 0,9-3 0,-9 1 0,3-7 0,-4 7 0,4-7 0,-4 3 0,4-5 0,-5 4 0,5-2 0,-4 3 0,4-5 0,-6-1 0,1 1 0,-1-1 0,1 1 0,-1-1 0,-4-3 0,5 7 0,-5-10 0,5 10 0,0-7 0,-1 3 0,2 6 0,-2-4 0,1 3 0,1 1 0,3-4 0,-1 9 0,1-9 0,-3 9 0,6 3 0,-8-5 0,28 30 0,-30-32 0,28 25 0,-27-24 0,9 4 0,-6 0 0,0-5 0,-5-1 0,2-6 0,-2 1 0,4-1 0,-1-3 0,-4-2 0,4-3 0,-8-1 0,3 0 0,-4 0 0,0 0 0,0-1 0,-1 1 0,1 0 0,0 0 0,0 0 0,0 0 0,0 0 0,0 0 0,0 0 0,0 0 0,-4-1 0,3 1 0,2 1 0,0-1 0,3 4 0,0-2 0,-2 6 0,7-2 0,-4-1 0,5 0 0,-1-4 0,1-1 0,-5 1 0,-1-1 0,-4 0 0,0 0 0,0-4 0,0 3 0,0-6 0,0 3 0,-1-1 0,1-2 0,0 3 0,0-4 0,0 3 0,3 1 0,-2 1 0,-1 2 0,-1-6 0,-2 2 0,-1 1 0,3-3 0,-3 6 0,4-6 0,0 6 0,0-3 0,0 4 0,0 0 0,0-4 0,0 3 0,0-6 0,-4 6 0,-1-3 0,-3-3 0,-3-5 0,2-5 0,-6-2 0,6 3 0,-6 0 0,6-4 0,-6 3 0,6-3 0,-2-1 0,-1 5 0,3-14 0,-6 8 0,6-9 0,-3 1 0,0 3 0,3-4 0,-6 6 0,6-1 0,-7 1 0,7-1 0,-3 1 0,0-1 0,-1 1 0,-4-1 0,1 1 0,3-1 0,-3-4 0,3 3 0,-4-3 0,0-1 0,0 4 0,0 1 0,4 2 0,2 2 0,-1 1 0,0 1 0,-1 4 0,2 0 0,-1 0 0,3 0 0,-6 1 0,7-6 0,-7 4 0,-2-7 0,0 3 0,-4-5 0,4-4 0,0 3 0,-4-4 0,3 6 0,-6-1 0,6 1 0,-3-1 0,5 5 0,0 1 0,0 4 0,0 0 0,4 0 0,-4 0 0,4 1 0,0-1 0,-3 0 0,2 0 0,-3-4 0,4 3 0,-4-3 0,0-4 0,3 2 0,-11-3 0,11 0 0,-4 8 0,1-8 0,4 8 0,-1-3 0,-2 4 0,6 0 0,-6 4 0,2 1 0,1-5 0,1 2 0,-5-2 0,6 1 0,-6 2 0,8-3 0,-3 4 0,-2-3 0,1 3 0,-3-1 0,6-2 0,-3 6 0,4-2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8"/>
    </inkml:context>
    <inkml:brush xml:id="br0">
      <inkml:brushProperty name="width" value="0.1" units="cm"/>
      <inkml:brushProperty name="height" value="0.1" units="cm"/>
    </inkml:brush>
  </inkml:definitions>
  <inkml:trace contextRef="#ctx0" brushRef="#br0">1413 197 24575,'-27'0'0,"5"0"0,-1 0 0,1 0 0,-8 0 0,0 0 0,-5 0 0,7 0 0,-1 0 0,0 0 0,0 0 0,6 0 0,-5 0 0,14 0 0,-8 0 0,9 0 0,0 0 0,-4 0 0,8 0 0,-3 0 0,0 0 0,3 0 0,-3 0 0,4 0 0,0 0 0,0 0 0,0 0 0,0 0 0,0 0 0,0 0 0,-4 0 0,3 0 0,-3 0 0,4 0 0,-4 0 0,3 0 0,-7 0 0,3 0 0,-1 0 0,-2 0 0,3 0 0,-5 0 0,1 0 0,-1-4 0,1-1 0,-1 1 0,5 0 0,-4 0 0,9 3 0,-5-3 0,5 0 0,-4 4 0,3-4 0,-3 4 0,4-3 0,0 2 0,0-3 0,-4 0 0,3 3 0,-3-3 0,-3 4 0,5-3 0,-6 2 0,8-3 0,0 4 0,0 0 0,-4-3 0,3 2 0,-3-3 0,0 4 0,-1-4 0,-1 3 0,-2-7 0,3 7 0,-5-7 0,1 3 0,-1-3 0,-4-1 0,3 0 0,-4 0 0,6 0 0,-1 0 0,1 0 0,-1 1 0,5 3 0,1-3 0,4 8 0,0-7 0,0 6 0,1-3 0,-1 1 0,0 2 0,0-3 0,0 4 0,0 0 0,0 0 0,0 0 0,0 0 0,0 0 0,1 0 0,-1 0 0,7 0 0,13 0 0,-1 4 0,12 1 0,-17-1 0,1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4-11T18:05:20.509"/>
    </inkml:context>
    <inkml:brush xml:id="br0">
      <inkml:brushProperty name="width" value="0.1" units="cm"/>
      <inkml:brushProperty name="height" value="0.1" units="cm"/>
    </inkml:brush>
  </inkml:definitions>
  <inkml:trace contextRef="#ctx0" brushRef="#br0">1 1 24575,'3'12'0,"2"4"0,3-7 0,0 3 0,0-4 0,0 0 0,0-1 0,0 1 0,0 0 0,0 0 0,0-3 0,-1 2 0,1-7 0,-3 7 0,-2-6 0,-3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94820B-6DA2-F742-93FC-1D679188A49E}" type="datetimeFigureOut">
              <a:t>4/12/22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B327D9-8FF0-F749-9187-5DBDAA4310FE}" type="slidenum">
              <a:t>‹#›</a:t>
            </a:fld>
            <a:endParaRPr lang="en-US"/>
          </a:p>
        </p:txBody>
      </p:sp>
    </p:spTree>
    <p:extLst>
      <p:ext uri="{BB962C8B-B14F-4D97-AF65-F5344CB8AC3E}">
        <p14:creationId xmlns:p14="http://schemas.microsoft.com/office/powerpoint/2010/main" val="558185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t>1</a:t>
            </a:fld>
            <a:endParaRPr lang="en-US"/>
          </a:p>
        </p:txBody>
      </p:sp>
    </p:spTree>
    <p:extLst>
      <p:ext uri="{BB962C8B-B14F-4D97-AF65-F5344CB8AC3E}">
        <p14:creationId xmlns:p14="http://schemas.microsoft.com/office/powerpoint/2010/main" val="35823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3</a:t>
            </a:fld>
            <a:endParaRPr lang="en-GB"/>
          </a:p>
        </p:txBody>
      </p:sp>
    </p:spTree>
    <p:extLst>
      <p:ext uri="{BB962C8B-B14F-4D97-AF65-F5344CB8AC3E}">
        <p14:creationId xmlns:p14="http://schemas.microsoft.com/office/powerpoint/2010/main" val="184504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B327D9-8FF0-F749-9187-5DBDAA4310FE}" type="slidenum">
              <a:rPr lang="en-GB"/>
              <a:t>24</a:t>
            </a:fld>
            <a:endParaRPr lang="en-GB"/>
          </a:p>
        </p:txBody>
      </p:sp>
    </p:spTree>
    <p:extLst>
      <p:ext uri="{BB962C8B-B14F-4D97-AF65-F5344CB8AC3E}">
        <p14:creationId xmlns:p14="http://schemas.microsoft.com/office/powerpoint/2010/main" val="96083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p>
            <a:fld id="{342F7024-5685-4041-98CF-1DBE4146085C}" type="datetimeFigureOut">
              <a:t>4/12/22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831949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4/12/22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07344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dirty="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4/12/22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201925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idx="1"/>
          </p:nvPr>
        </p:nvSpPr>
        <p:spPr/>
        <p:txBody>
          <a:bodyPr/>
          <a:lstStyle>
            <a:lvl1pPr marL="0" indent="0">
              <a:buNone/>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342F7024-5685-4041-98CF-1DBE4146085C}" type="datetimeFigureOut">
              <a:t>4/12/22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352471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dirty="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p:txBody>
          <a:bodyPr/>
          <a:lstStyle/>
          <a:p>
            <a:fld id="{342F7024-5685-4041-98CF-1DBE4146085C}" type="datetimeFigureOut">
              <a:t>4/12/22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8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p:cNvSpPr>
            <a:spLocks noGrp="1"/>
          </p:cNvSpPr>
          <p:nvPr>
            <p:ph type="dt" sz="half" idx="10"/>
          </p:nvPr>
        </p:nvSpPr>
        <p:spPr/>
        <p:txBody>
          <a:bodyPr/>
          <a:lstStyle/>
          <a:p>
            <a:fld id="{342F7024-5685-4041-98CF-1DBE4146085C}" type="datetimeFigureOut">
              <a:t>4/12/22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43330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dirty="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p:cNvSpPr>
            <a:spLocks noGrp="1"/>
          </p:cNvSpPr>
          <p:nvPr>
            <p:ph type="dt" sz="half" idx="10"/>
          </p:nvPr>
        </p:nvSpPr>
        <p:spPr/>
        <p:txBody>
          <a:bodyPr/>
          <a:lstStyle/>
          <a:p>
            <a:fld id="{342F7024-5685-4041-98CF-1DBE4146085C}" type="datetimeFigureOut">
              <a:t>4/12/22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366455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p:txBody>
          <a:bodyPr/>
          <a:lstStyle/>
          <a:p>
            <a:fld id="{342F7024-5685-4041-98CF-1DBE4146085C}" type="datetimeFigureOut">
              <a:t>4/12/22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425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F7024-5685-4041-98CF-1DBE4146085C}" type="datetimeFigureOut">
              <a:t>4/12/22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996315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4/12/22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76149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dirty="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Master text styles</a:t>
            </a:r>
          </a:p>
        </p:txBody>
      </p:sp>
      <p:sp>
        <p:nvSpPr>
          <p:cNvPr id="5" name="Date Placeholder 4"/>
          <p:cNvSpPr>
            <a:spLocks noGrp="1"/>
          </p:cNvSpPr>
          <p:nvPr>
            <p:ph type="dt" sz="half" idx="10"/>
          </p:nvPr>
        </p:nvSpPr>
        <p:spPr/>
        <p:txBody>
          <a:bodyPr/>
          <a:lstStyle/>
          <a:p>
            <a:fld id="{342F7024-5685-4041-98CF-1DBE4146085C}" type="datetimeFigureOut">
              <a:t>4/12/22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238BBC-8C8F-444F-8AF8-E4957968F893}" type="slidenum">
              <a:t>‹#›</a:t>
            </a:fld>
            <a:endParaRPr lang="en-US"/>
          </a:p>
        </p:txBody>
      </p:sp>
    </p:spTree>
    <p:extLst>
      <p:ext uri="{BB962C8B-B14F-4D97-AF65-F5344CB8AC3E}">
        <p14:creationId xmlns:p14="http://schemas.microsoft.com/office/powerpoint/2010/main" val="271611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2F7024-5685-4041-98CF-1DBE4146085C}" type="datetimeFigureOut">
              <a:t>4/12/22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38BBC-8C8F-444F-8AF8-E4957968F893}" type="slidenum">
              <a:t>‹#›</a:t>
            </a:fld>
            <a:endParaRPr lang="en-US"/>
          </a:p>
        </p:txBody>
      </p:sp>
    </p:spTree>
    <p:extLst>
      <p:ext uri="{BB962C8B-B14F-4D97-AF65-F5344CB8AC3E}">
        <p14:creationId xmlns:p14="http://schemas.microsoft.com/office/powerpoint/2010/main" val="42352663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9.png"/><Relationship Id="rId18" Type="http://schemas.openxmlformats.org/officeDocument/2006/relationships/customXml" Target="../ink/ink10.xml"/><Relationship Id="rId3" Type="http://schemas.openxmlformats.org/officeDocument/2006/relationships/image" Target="../media/image14.png"/><Relationship Id="rId7" Type="http://schemas.openxmlformats.org/officeDocument/2006/relationships/image" Target="../media/image16.png"/><Relationship Id="rId12" Type="http://schemas.openxmlformats.org/officeDocument/2006/relationships/customXml" Target="../ink/ink6.xml"/><Relationship Id="rId17" Type="http://schemas.openxmlformats.org/officeDocument/2006/relationships/customXml" Target="../ink/ink9.xml"/><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2.xml"/><Relationship Id="rId1" Type="http://schemas.openxmlformats.org/officeDocument/2006/relationships/slideLayout" Target="../slideLayouts/slideLayout4.xml"/><Relationship Id="rId6" Type="http://schemas.openxmlformats.org/officeDocument/2006/relationships/customXml" Target="../ink/ink3.xml"/><Relationship Id="rId11" Type="http://schemas.openxmlformats.org/officeDocument/2006/relationships/image" Target="../media/image18.png"/><Relationship Id="rId5" Type="http://schemas.openxmlformats.org/officeDocument/2006/relationships/image" Target="../media/image15.png"/><Relationship Id="rId15" Type="http://schemas.openxmlformats.org/officeDocument/2006/relationships/customXml" Target="../ink/ink7.xml"/><Relationship Id="rId10" Type="http://schemas.openxmlformats.org/officeDocument/2006/relationships/customXml" Target="../ink/ink5.xml"/><Relationship Id="rId19" Type="http://schemas.openxmlformats.org/officeDocument/2006/relationships/customXml" Target="../ink/ink11.xml"/><Relationship Id="rId4" Type="http://schemas.openxmlformats.org/officeDocument/2006/relationships/customXml" Target="../ink/ink2.xml"/><Relationship Id="rId9" Type="http://schemas.openxmlformats.org/officeDocument/2006/relationships/image" Target="../media/image17.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customXml" Target="../ink/ink18.xml"/><Relationship Id="rId3" Type="http://schemas.openxmlformats.org/officeDocument/2006/relationships/customXml" Target="../ink/ink13.xml"/><Relationship Id="rId7" Type="http://schemas.openxmlformats.org/officeDocument/2006/relationships/customXml" Target="../ink/ink15.xml"/><Relationship Id="rId12"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customXml" Target="../ink/ink17.xml"/><Relationship Id="rId5" Type="http://schemas.openxmlformats.org/officeDocument/2006/relationships/customXml" Target="../ink/ink14.xml"/><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customXml" Target="../ink/ink16.xml"/><Relationship Id="rId1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customXml" Target="../ink/ink19.xml"/></Relationships>
</file>

<file path=ppt/slides/_rels/slide17.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customXml" Target="../ink/ink21.xml"/><Relationship Id="rId5" Type="http://schemas.openxmlformats.org/officeDocument/2006/relationships/image" Target="../media/image24.png"/><Relationship Id="rId4" Type="http://schemas.openxmlformats.org/officeDocument/2006/relationships/customXml" Target="../ink/ink20.xml"/><Relationship Id="rId9"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customXml" Target="../ink/ink25.xml"/><Relationship Id="rId3" Type="http://schemas.openxmlformats.org/officeDocument/2006/relationships/image" Target="../media/image20.png"/><Relationship Id="rId7"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24.png"/><Relationship Id="rId4" Type="http://schemas.openxmlformats.org/officeDocument/2006/relationships/customXml" Target="../ink/ink23.xml"/><Relationship Id="rId9"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slide" Target="slide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25.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descr="Image result for play &quot;the ruling class&quot;">
            <a:extLst>
              <a:ext uri="{FF2B5EF4-FFF2-40B4-BE49-F238E27FC236}">
                <a16:creationId xmlns:a16="http://schemas.microsoft.com/office/drawing/2014/main" id="{54387D75-EFBB-654E-98C8-BA2755EA1092}"/>
              </a:ext>
            </a:extLst>
          </p:cNvPr>
          <p:cNvPicPr>
            <a:picLocks noChangeAspect="1" noChangeArrowheads="1"/>
          </p:cNvPicPr>
          <p:nvPr/>
        </p:nvPicPr>
        <p:blipFill rotWithShape="1">
          <a:blip r:embed="rId3">
            <a:alphaModFix amt="50000"/>
            <a:extLst>
              <a:ext uri="{28A0092B-C50C-407E-A947-70E740481C1C}">
                <a14:useLocalDpi xmlns:a14="http://schemas.microsoft.com/office/drawing/2010/main" val="0"/>
              </a:ext>
            </a:extLst>
          </a:blip>
          <a:srcRect t="4984" r="2281" b="15463"/>
          <a:stretch/>
        </p:blipFill>
        <p:spPr bwMode="auto">
          <a:xfrm>
            <a:off x="7769321" y="0"/>
            <a:ext cx="4422679" cy="6858000"/>
          </a:xfrm>
          <a:prstGeom prst="rect">
            <a:avLst/>
          </a:prstGeom>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166A3C-82B9-D948-BBEA-ADAEBDB6F3E2}"/>
              </a:ext>
            </a:extLst>
          </p:cNvPr>
          <p:cNvSpPr>
            <a:spLocks noGrp="1"/>
          </p:cNvSpPr>
          <p:nvPr>
            <p:ph type="ctrTitle"/>
          </p:nvPr>
        </p:nvSpPr>
        <p:spPr>
          <a:xfrm>
            <a:off x="206460" y="315549"/>
            <a:ext cx="7452241" cy="2311666"/>
          </a:xfrm>
        </p:spPr>
        <p:txBody>
          <a:bodyPr>
            <a:normAutofit/>
          </a:bodyPr>
          <a:lstStyle/>
          <a:p>
            <a:pPr algn="l"/>
            <a:r>
              <a:rPr lang="en-US" sz="4800"/>
              <a:t>Trading social status for genetics in marriage markets: </a:t>
            </a:r>
            <a:br>
              <a:rPr lang="en-US" sz="4800"/>
            </a:br>
            <a:r>
              <a:rPr lang="en-US" sz="4800"/>
              <a:t>Evidence from UK Biobank</a:t>
            </a:r>
          </a:p>
        </p:txBody>
      </p:sp>
      <p:sp>
        <p:nvSpPr>
          <p:cNvPr id="3" name="Subtitle 2">
            <a:extLst>
              <a:ext uri="{FF2B5EF4-FFF2-40B4-BE49-F238E27FC236}">
                <a16:creationId xmlns:a16="http://schemas.microsoft.com/office/drawing/2014/main" id="{2B54DDED-7AF0-F746-BA4B-21B93E8FE973}"/>
              </a:ext>
            </a:extLst>
          </p:cNvPr>
          <p:cNvSpPr>
            <a:spLocks noGrp="1"/>
          </p:cNvSpPr>
          <p:nvPr>
            <p:ph type="subTitle" idx="1"/>
          </p:nvPr>
        </p:nvSpPr>
        <p:spPr>
          <a:xfrm>
            <a:off x="317671" y="4817327"/>
            <a:ext cx="5546791" cy="1892839"/>
          </a:xfrm>
        </p:spPr>
        <p:txBody>
          <a:bodyPr>
            <a:normAutofit fontScale="70000" lnSpcReduction="20000"/>
          </a:bodyPr>
          <a:lstStyle/>
          <a:p>
            <a:pPr algn="l">
              <a:lnSpc>
                <a:spcPct val="120000"/>
              </a:lnSpc>
            </a:pPr>
            <a:r>
              <a:rPr lang="en-US"/>
              <a:t>Abdel Abdellaoui (Amsterdam UMC)</a:t>
            </a:r>
            <a:br>
              <a:rPr lang="en-US"/>
            </a:br>
            <a:r>
              <a:rPr lang="en-US"/>
              <a:t>Oana Borcan (UEA)</a:t>
            </a:r>
            <a:br>
              <a:rPr lang="en-US"/>
            </a:br>
            <a:r>
              <a:rPr lang="en-US"/>
              <a:t>Pierre Chiappori (Columbia)</a:t>
            </a:r>
            <a:br>
              <a:rPr lang="en-US"/>
            </a:br>
            <a:r>
              <a:rPr lang="en-US"/>
              <a:t>David Hugh-Jones (UEA)</a:t>
            </a:r>
          </a:p>
          <a:p>
            <a:endParaRPr lang="en-US"/>
          </a:p>
          <a:p>
            <a:pPr algn="l"/>
            <a:r>
              <a:rPr lang="en-US"/>
              <a:t>RES 2022</a:t>
            </a:r>
          </a:p>
        </p:txBody>
      </p:sp>
      <p:pic>
        <p:nvPicPr>
          <p:cNvPr id="3076" name="Picture 4" descr="Image result for oana borcan">
            <a:extLst>
              <a:ext uri="{FF2B5EF4-FFF2-40B4-BE49-F238E27FC236}">
                <a16:creationId xmlns:a16="http://schemas.microsoft.com/office/drawing/2014/main" id="{ABCDFCA8-8E1D-0F40-AD49-6B94B8B50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233" y="3229943"/>
            <a:ext cx="1049808" cy="1399743"/>
          </a:xfrm>
          <a:prstGeom prst="roundRect">
            <a:avLst>
              <a:gd name="adj" fmla="val 4396"/>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78" name="Picture 6" descr="Image result for abdel abdellaoui">
            <a:extLst>
              <a:ext uri="{FF2B5EF4-FFF2-40B4-BE49-F238E27FC236}">
                <a16:creationId xmlns:a16="http://schemas.microsoft.com/office/drawing/2014/main" id="{561428D6-FD8B-6845-B802-4850F1F48F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4937" y="3229944"/>
            <a:ext cx="1399743" cy="1399743"/>
          </a:xfrm>
          <a:prstGeom prst="roundRect">
            <a:avLst>
              <a:gd name="adj" fmla="val 2297"/>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3080" name="Picture 8" descr="Image result for david  hugh-jones">
            <a:extLst>
              <a:ext uri="{FF2B5EF4-FFF2-40B4-BE49-F238E27FC236}">
                <a16:creationId xmlns:a16="http://schemas.microsoft.com/office/drawing/2014/main" id="{BEFCA95F-861D-8645-82F5-6516442C7A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719" y="3229941"/>
            <a:ext cx="1399743" cy="1399743"/>
          </a:xfrm>
          <a:prstGeom prst="roundRect">
            <a:avLst>
              <a:gd name="adj" fmla="val 2298"/>
            </a:avLst>
          </a:prstGeom>
          <a:solidFill>
            <a:srgbClr val="FFFFFF">
              <a:shade val="85000"/>
            </a:srgbClr>
          </a:solidFill>
          <a:ln>
            <a:noFill/>
          </a:ln>
          <a:effectLst/>
        </p:spPr>
        <p:style>
          <a:lnRef idx="3">
            <a:schemeClr val="lt1"/>
          </a:lnRef>
          <a:fillRef idx="1">
            <a:schemeClr val="dk1"/>
          </a:fillRef>
          <a:effectRef idx="1">
            <a:schemeClr val="dk1"/>
          </a:effectRef>
          <a:fontRef idx="minor">
            <a:schemeClr val="lt1"/>
          </a:fontRef>
        </p:style>
      </p:pic>
      <p:pic>
        <p:nvPicPr>
          <p:cNvPr id="1026" name="Picture 2" descr="Pierre-André Chiappori | HCEO">
            <a:extLst>
              <a:ext uri="{FF2B5EF4-FFF2-40B4-BE49-F238E27FC236}">
                <a16:creationId xmlns:a16="http://schemas.microsoft.com/office/drawing/2014/main" id="{15A3A0AE-45AF-FF44-BABF-DF63CC5C0D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7594" y="3229943"/>
            <a:ext cx="1015573" cy="1399742"/>
          </a:xfrm>
          <a:prstGeom prst="roundRect">
            <a:avLst>
              <a:gd name="adj" fmla="val 3170"/>
            </a:avLst>
          </a:prstGeom>
          <a:solidFill>
            <a:srgbClr val="FFFFFF">
              <a:shade val="85000"/>
            </a:srgbClr>
          </a:solidFill>
          <a:ln>
            <a:noFill/>
          </a:ln>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972A460-4AE8-AD45-B604-420AF0B210DB}"/>
              </a:ext>
            </a:extLst>
          </p:cNvPr>
          <p:cNvPicPr>
            <a:picLocks noChangeAspect="1"/>
          </p:cNvPicPr>
          <p:nvPr/>
        </p:nvPicPr>
        <p:blipFill>
          <a:blip r:embed="rId8"/>
          <a:stretch>
            <a:fillRect/>
          </a:stretch>
        </p:blipFill>
        <p:spPr>
          <a:xfrm>
            <a:off x="6096000" y="5832088"/>
            <a:ext cx="1472072" cy="878078"/>
          </a:xfrm>
          <a:prstGeom prst="rect">
            <a:avLst/>
          </a:prstGeom>
        </p:spPr>
      </p:pic>
    </p:spTree>
    <p:extLst>
      <p:ext uri="{BB962C8B-B14F-4D97-AF65-F5344CB8AC3E}">
        <p14:creationId xmlns:p14="http://schemas.microsoft.com/office/powerpoint/2010/main" val="3705229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48154-1FAC-6D42-8675-F19A2554B023}"/>
              </a:ext>
            </a:extLst>
          </p:cNvPr>
          <p:cNvSpPr>
            <a:spLocks noGrp="1"/>
          </p:cNvSpPr>
          <p:nvPr>
            <p:ph type="title"/>
          </p:nvPr>
        </p:nvSpPr>
        <p:spPr/>
        <p:txBody>
          <a:bodyPr/>
          <a:lstStyle/>
          <a:p>
            <a:r>
              <a:rPr lang="en-US"/>
              <a:t>Polygenic Score for Educational Attainment</a:t>
            </a:r>
          </a:p>
        </p:txBody>
      </p:sp>
      <p:sp>
        <p:nvSpPr>
          <p:cNvPr id="6" name="Content Placeholder 5">
            <a:extLst>
              <a:ext uri="{FF2B5EF4-FFF2-40B4-BE49-F238E27FC236}">
                <a16:creationId xmlns:a16="http://schemas.microsoft.com/office/drawing/2014/main" id="{9B6A32D2-6C05-6C4C-B539-D6E926984E0B}"/>
              </a:ext>
            </a:extLst>
          </p:cNvPr>
          <p:cNvSpPr>
            <a:spLocks noGrp="1"/>
          </p:cNvSpPr>
          <p:nvPr>
            <p:ph sz="half" idx="1"/>
          </p:nvPr>
        </p:nvSpPr>
        <p:spPr>
          <a:xfrm>
            <a:off x="838200" y="1825625"/>
            <a:ext cx="5181600" cy="4667250"/>
          </a:xfrm>
        </p:spPr>
        <p:txBody>
          <a:bodyPr>
            <a:normAutofit lnSpcReduction="10000"/>
          </a:bodyPr>
          <a:lstStyle/>
          <a:p>
            <a:pPr marL="0" indent="0">
              <a:buNone/>
            </a:pPr>
            <a:r>
              <a:rPr lang="en-GB"/>
              <a:t>Linear regression of probability of attending university on PSEA: </a:t>
            </a:r>
            <a:br>
              <a:rPr lang="en-GB"/>
            </a:br>
            <a:r>
              <a:rPr lang="en-GB"/>
              <a:t>1 sd PSEA = 9.2 percentage points.</a:t>
            </a:r>
          </a:p>
          <a:p>
            <a:pPr marL="0" indent="0">
              <a:buNone/>
            </a:pPr>
            <a:endParaRPr lang="en-GB"/>
          </a:p>
          <a:p>
            <a:pPr marL="0" indent="0">
              <a:buNone/>
            </a:pPr>
            <a:r>
              <a:rPr lang="en-GB"/>
              <a:t>Within-siblings regression (causal): </a:t>
            </a:r>
            <a:br>
              <a:rPr lang="en-GB"/>
            </a:br>
            <a:r>
              <a:rPr lang="en-GB"/>
              <a:t>4.5 percentage points. </a:t>
            </a:r>
          </a:p>
          <a:p>
            <a:pPr marL="0" indent="0">
              <a:buNone/>
            </a:pPr>
            <a:endParaRPr lang="en-GB"/>
          </a:p>
          <a:p>
            <a:pPr marL="0" indent="0">
              <a:buNone/>
            </a:pPr>
            <a:r>
              <a:rPr lang="en-GB"/>
              <a:t>👉 Substantial confounding with family environment, but large causal effects.</a:t>
            </a:r>
          </a:p>
          <a:p>
            <a:pPr>
              <a:buFont typeface="Wingdings" pitchFamily="2" charset="2"/>
              <a:buChar char="è"/>
            </a:pPr>
            <a:endParaRPr lang="en-GB"/>
          </a:p>
          <a:p>
            <a:endParaRPr lang="en-US"/>
          </a:p>
        </p:txBody>
      </p:sp>
      <p:pic>
        <p:nvPicPr>
          <p:cNvPr id="4" name="Picture 3">
            <a:extLst>
              <a:ext uri="{FF2B5EF4-FFF2-40B4-BE49-F238E27FC236}">
                <a16:creationId xmlns:a16="http://schemas.microsoft.com/office/drawing/2014/main" id="{6CE82B11-F83D-FC45-AFCD-267DEBE0509C}"/>
              </a:ext>
            </a:extLst>
          </p:cNvPr>
          <p:cNvPicPr>
            <a:picLocks noChangeAspect="1"/>
          </p:cNvPicPr>
          <p:nvPr/>
        </p:nvPicPr>
        <p:blipFill>
          <a:blip r:embed="rId2"/>
          <a:stretch>
            <a:fillRect/>
          </a:stretch>
        </p:blipFill>
        <p:spPr>
          <a:xfrm>
            <a:off x="6302700" y="1825625"/>
            <a:ext cx="5183167" cy="3063421"/>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8FC56F70-9C78-F944-A79B-222640613A40}"/>
              </a:ext>
            </a:extLst>
          </p:cNvPr>
          <p:cNvSpPr txBox="1"/>
          <p:nvPr/>
        </p:nvSpPr>
        <p:spPr>
          <a:xfrm>
            <a:off x="7060812" y="4970891"/>
            <a:ext cx="3666942" cy="369332"/>
          </a:xfrm>
          <a:prstGeom prst="rect">
            <a:avLst/>
          </a:prstGeom>
          <a:noFill/>
        </p:spPr>
        <p:txBody>
          <a:bodyPr wrap="square" rtlCol="0">
            <a:spAutoFit/>
          </a:bodyPr>
          <a:lstStyle/>
          <a:p>
            <a:r>
              <a:rPr lang="en-US" i="1"/>
              <a:t>University attendance by PSEA decile</a:t>
            </a:r>
          </a:p>
        </p:txBody>
      </p:sp>
    </p:spTree>
    <p:extLst>
      <p:ext uri="{BB962C8B-B14F-4D97-AF65-F5344CB8AC3E}">
        <p14:creationId xmlns:p14="http://schemas.microsoft.com/office/powerpoint/2010/main" val="349324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110EC-7D11-174E-955C-98DC6A8BBA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8DF089-2762-F940-AC5D-20A39B22C6A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385AC4C-543C-4048-944C-A9D3822E9889}"/>
              </a:ext>
            </a:extLst>
          </p:cNvPr>
          <p:cNvPicPr>
            <a:picLocks noChangeAspect="1"/>
          </p:cNvPicPr>
          <p:nvPr/>
        </p:nvPicPr>
        <p:blipFill>
          <a:blip r:embed="rId2"/>
          <a:stretch>
            <a:fillRect/>
          </a:stretch>
        </p:blipFill>
        <p:spPr>
          <a:xfrm>
            <a:off x="2456373" y="0"/>
            <a:ext cx="7279253" cy="6858000"/>
          </a:xfrm>
          <a:prstGeom prst="roundRect">
            <a:avLst>
              <a:gd name="adj" fmla="val 2091"/>
            </a:avLst>
          </a:prstGeom>
          <a:solidFill>
            <a:srgbClr val="FFFFFF">
              <a:shade val="85000"/>
            </a:srgbClr>
          </a:solidFill>
          <a:ln>
            <a:noFill/>
          </a:ln>
          <a:effectLst/>
        </p:spPr>
      </p:pic>
    </p:spTree>
    <p:extLst>
      <p:ext uri="{BB962C8B-B14F-4D97-AF65-F5344CB8AC3E}">
        <p14:creationId xmlns:p14="http://schemas.microsoft.com/office/powerpoint/2010/main" val="55854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BDF347-8AB4-CD43-82C3-FD14B2D10AA8}"/>
              </a:ext>
            </a:extLst>
          </p:cNvPr>
          <p:cNvSpPr>
            <a:spLocks noGrp="1"/>
          </p:cNvSpPr>
          <p:nvPr>
            <p:ph idx="1"/>
          </p:nvPr>
        </p:nvSpPr>
        <p:spPr>
          <a:xfrm>
            <a:off x="838200" y="642551"/>
            <a:ext cx="10515600" cy="5534412"/>
          </a:xfrm>
        </p:spPr>
        <p:txBody>
          <a:bodyPr>
            <a:normAutofit fontScale="92500" lnSpcReduction="20000"/>
          </a:bodyPr>
          <a:lstStyle/>
          <a:p>
            <a:r>
              <a:rPr lang="en-US"/>
              <a:t>These results could be confounded by the individual’s own genetics.</a:t>
            </a:r>
          </a:p>
          <a:p>
            <a:pPr marL="457200" indent="-457200">
              <a:buFont typeface="Arial" panose="020B0604020202020204" pitchFamily="34" charset="0"/>
              <a:buChar char="•"/>
            </a:pPr>
            <a:r>
              <a:rPr lang="en-US"/>
              <a:t>We already know that there is assortative mating on PSEA </a:t>
            </a:r>
            <a:r>
              <a:rPr lang="en-US" sz="2200"/>
              <a:t>(Hugh-Jones et al. 2016)</a:t>
            </a:r>
            <a:r>
              <a:rPr lang="en-US"/>
              <a:t>.</a:t>
            </a:r>
          </a:p>
          <a:p>
            <a:pPr marL="457200" indent="-457200">
              <a:buFont typeface="Arial" panose="020B0604020202020204" pitchFamily="34" charset="0"/>
              <a:buChar char="•"/>
            </a:pPr>
            <a:endParaRPr lang="en-US"/>
          </a:p>
          <a:p>
            <a:r>
              <a:rPr lang="en-US"/>
              <a:t>We need an independent variable which is</a:t>
            </a:r>
          </a:p>
          <a:p>
            <a:pPr marL="457200" indent="-457200">
              <a:buFont typeface="Arial" panose="020B0604020202020204" pitchFamily="34" charset="0"/>
              <a:buChar char="•"/>
            </a:pPr>
            <a:r>
              <a:rPr lang="en-US"/>
              <a:t>independent of genetics;</a:t>
            </a:r>
          </a:p>
          <a:p>
            <a:pPr marL="457200" indent="-457200">
              <a:buFont typeface="Arial" panose="020B0604020202020204" pitchFamily="34" charset="0"/>
              <a:buChar char="•"/>
            </a:pPr>
            <a:r>
              <a:rPr lang="en-US"/>
              <a:t>available for a large enough N.</a:t>
            </a:r>
          </a:p>
          <a:p>
            <a:pPr lvl="1">
              <a:buFont typeface="Wingdings" pitchFamily="2" charset="2"/>
              <a:buChar char="§"/>
            </a:pPr>
            <a:r>
              <a:rPr lang="en-US"/>
              <a:t>Polygenic scores and causes of variation in SES are noisy</a:t>
            </a:r>
          </a:p>
          <a:p>
            <a:pPr lvl="1">
              <a:buFont typeface="Wingdings" pitchFamily="2" charset="2"/>
              <a:buChar char="§"/>
            </a:pPr>
            <a:r>
              <a:rPr lang="en-US"/>
              <a:t>The spouse matching process is unpredictable </a:t>
            </a:r>
            <a:r>
              <a:rPr lang="en-US" sz="2200"/>
              <a:t>(Shakespeare 1595)</a:t>
            </a:r>
            <a:endParaRPr lang="en-US"/>
          </a:p>
          <a:p>
            <a:pPr marL="457200" indent="-457200">
              <a:buFont typeface="Arial" panose="020B0604020202020204" pitchFamily="34" charset="0"/>
              <a:buChar char="•"/>
            </a:pPr>
            <a:endParaRPr lang="en-US"/>
          </a:p>
          <a:p>
            <a:r>
              <a:rPr lang="en-US"/>
              <a:t>We use</a:t>
            </a:r>
            <a:r>
              <a:rPr lang="en-US" b="1"/>
              <a:t> </a:t>
            </a:r>
            <a:r>
              <a:rPr lang="en-US" b="1">
                <a:solidFill>
                  <a:schemeClr val="accent2"/>
                </a:solidFill>
              </a:rPr>
              <a:t>birth order</a:t>
            </a:r>
            <a:r>
              <a:rPr lang="en-US"/>
              <a:t>.</a:t>
            </a:r>
          </a:p>
          <a:p>
            <a:pPr marL="457200" indent="-457200">
              <a:buFont typeface="Arial" panose="020B0604020202020204" pitchFamily="34" charset="0"/>
              <a:buChar char="•"/>
            </a:pPr>
            <a:r>
              <a:rPr lang="en-US"/>
              <a:t>Siblings have the same expected polygenic scores, by the </a:t>
            </a:r>
            <a:r>
              <a:rPr lang="en-US" b="1">
                <a:solidFill>
                  <a:schemeClr val="accent2"/>
                </a:solidFill>
              </a:rPr>
              <a:t>“lottery of meiosis”</a:t>
            </a:r>
            <a:r>
              <a:rPr lang="en-US"/>
              <a:t>. </a:t>
            </a:r>
          </a:p>
          <a:p>
            <a:pPr marL="457200" indent="-457200">
              <a:buFont typeface="Arial" panose="020B0604020202020204" pitchFamily="34" charset="0"/>
              <a:buChar char="•"/>
            </a:pPr>
            <a:r>
              <a:rPr lang="en-US"/>
              <a:t>Early-born siblings receive more parental care and have better life outcomes, including </a:t>
            </a:r>
            <a:r>
              <a:rPr lang="en-US" b="1">
                <a:solidFill>
                  <a:schemeClr val="accent2"/>
                </a:solidFill>
              </a:rPr>
              <a:t>socio-economic status</a:t>
            </a:r>
            <a:r>
              <a:rPr lang="en-US">
                <a:solidFill>
                  <a:schemeClr val="accent2"/>
                </a:solidFill>
              </a:rPr>
              <a:t> (</a:t>
            </a:r>
            <a:r>
              <a:rPr lang="en-US" b="1">
                <a:solidFill>
                  <a:schemeClr val="accent2"/>
                </a:solidFill>
              </a:rPr>
              <a:t>SES</a:t>
            </a:r>
            <a:r>
              <a:rPr lang="en-US">
                <a:solidFill>
                  <a:schemeClr val="accent2"/>
                </a:solidFill>
              </a:rPr>
              <a:t>)</a:t>
            </a:r>
            <a:r>
              <a:rPr lang="en-US"/>
              <a:t>.</a:t>
            </a:r>
            <a:endParaRPr lang="en-GB"/>
          </a:p>
          <a:p>
            <a:endParaRPr lang="en-US"/>
          </a:p>
          <a:p>
            <a:endParaRPr lang="en-US"/>
          </a:p>
        </p:txBody>
      </p:sp>
    </p:spTree>
    <p:extLst>
      <p:ext uri="{BB962C8B-B14F-4D97-AF65-F5344CB8AC3E}">
        <p14:creationId xmlns:p14="http://schemas.microsoft.com/office/powerpoint/2010/main" val="157720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(rough household income, job, educational attainment).</a:t>
            </a:r>
          </a:p>
          <a:p>
            <a:endParaRPr lang="en-US"/>
          </a:p>
          <a:p>
            <a:pPr marL="0" indent="0">
              <a:buNone/>
            </a:pPr>
            <a:r>
              <a:rPr lang="en-US"/>
              <a:t>Instead we run a </a:t>
            </a:r>
            <a:r>
              <a:rPr lang="en-US" b="1">
                <a:solidFill>
                  <a:schemeClr val="accent2"/>
                </a:solidFill>
              </a:rPr>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Tree>
    <p:extLst>
      <p:ext uri="{BB962C8B-B14F-4D97-AF65-F5344CB8AC3E}">
        <p14:creationId xmlns:p14="http://schemas.microsoft.com/office/powerpoint/2010/main" val="240473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35095-240A-1640-9AAA-A9531886AA06}"/>
              </a:ext>
            </a:extLst>
          </p:cNvPr>
          <p:cNvSpPr>
            <a:spLocks noGrp="1"/>
          </p:cNvSpPr>
          <p:nvPr>
            <p:ph type="title"/>
          </p:nvPr>
        </p:nvSpPr>
        <p:spPr/>
        <p:txBody>
          <a:bodyPr/>
          <a:lstStyle/>
          <a:p>
            <a:r>
              <a:rPr lang="en-US"/>
              <a:t>Estimation strategy</a:t>
            </a:r>
          </a:p>
        </p:txBody>
      </p:sp>
      <p:sp>
        <p:nvSpPr>
          <p:cNvPr id="3" name="Content Placeholder 2">
            <a:extLst>
              <a:ext uri="{FF2B5EF4-FFF2-40B4-BE49-F238E27FC236}">
                <a16:creationId xmlns:a16="http://schemas.microsoft.com/office/drawing/2014/main" id="{A51E1777-8E43-0E46-9CE8-FE69FF1A779F}"/>
              </a:ext>
            </a:extLst>
          </p:cNvPr>
          <p:cNvSpPr>
            <a:spLocks noGrp="1"/>
          </p:cNvSpPr>
          <p:nvPr>
            <p:ph sz="half" idx="1"/>
          </p:nvPr>
        </p:nvSpPr>
        <p:spPr/>
        <p:txBody>
          <a:bodyPr>
            <a:normAutofit fontScale="85000" lnSpcReduction="20000"/>
          </a:bodyPr>
          <a:lstStyle/>
          <a:p>
            <a:pPr marL="0" indent="0">
              <a:buNone/>
            </a:pPr>
            <a:r>
              <a:rPr lang="en-US"/>
              <a:t>Hard to justify instrumental variables:</a:t>
            </a:r>
          </a:p>
          <a:p>
            <a:pPr marL="457200" indent="-457200">
              <a:buFont typeface="Arial" panose="020B0604020202020204" pitchFamily="34" charset="0"/>
              <a:buChar char="•"/>
            </a:pPr>
            <a:r>
              <a:rPr lang="en-US"/>
              <a:t>Birth order affects other things than SES.</a:t>
            </a:r>
          </a:p>
          <a:p>
            <a:pPr marL="457200" indent="-457200">
              <a:buFont typeface="Arial" panose="020B0604020202020204" pitchFamily="34" charset="0"/>
              <a:buChar char="•"/>
            </a:pPr>
            <a:r>
              <a:rPr lang="en-US"/>
              <a:t>We only have imperfect measures of SES (rough household income, job, educational attainment).</a:t>
            </a:r>
          </a:p>
          <a:p>
            <a:endParaRPr lang="en-US"/>
          </a:p>
          <a:p>
            <a:pPr marL="0" indent="0">
              <a:buNone/>
            </a:pPr>
            <a:r>
              <a:rPr lang="en-US"/>
              <a:t>Instead we run a </a:t>
            </a:r>
            <a:r>
              <a:rPr lang="en-US" b="1">
                <a:solidFill>
                  <a:schemeClr val="accent2"/>
                </a:solidFill>
              </a:rPr>
              <a:t>mediation analysis</a:t>
            </a:r>
            <a:r>
              <a:rPr lang="en-US"/>
              <a:t>:</a:t>
            </a:r>
          </a:p>
          <a:p>
            <a:pPr marL="457200" indent="-457200">
              <a:buFont typeface="Arial" panose="020B0604020202020204" pitchFamily="34" charset="0"/>
              <a:buChar char="•"/>
            </a:pPr>
            <a:r>
              <a:rPr lang="en-US"/>
              <a:t>Does birth order affect spouse’s PSEA?</a:t>
            </a:r>
          </a:p>
          <a:p>
            <a:pPr marL="457200" indent="-457200">
              <a:buFont typeface="Arial" panose="020B0604020202020204" pitchFamily="34" charset="0"/>
              <a:buChar char="•"/>
            </a:pPr>
            <a:r>
              <a:rPr lang="en-US"/>
              <a:t>Is the effect mediated by measures of SES?</a:t>
            </a:r>
          </a:p>
        </p:txBody>
      </p:sp>
      <p:sp>
        <p:nvSpPr>
          <p:cNvPr id="11" name="TextBox 10">
            <a:extLst>
              <a:ext uri="{FF2B5EF4-FFF2-40B4-BE49-F238E27FC236}">
                <a16:creationId xmlns:a16="http://schemas.microsoft.com/office/drawing/2014/main" id="{523FF90F-D7E1-3344-9C38-C8412535F0C1}"/>
              </a:ext>
            </a:extLst>
          </p:cNvPr>
          <p:cNvSpPr txBox="1"/>
          <p:nvPr/>
        </p:nvSpPr>
        <p:spPr>
          <a:xfrm>
            <a:off x="7132383" y="5137015"/>
            <a:ext cx="1196369" cy="369332"/>
          </a:xfrm>
          <a:prstGeom prst="rect">
            <a:avLst/>
          </a:prstGeom>
          <a:noFill/>
        </p:spPr>
        <p:txBody>
          <a:bodyPr wrap="square" rtlCol="0">
            <a:spAutoFit/>
          </a:bodyPr>
          <a:lstStyle/>
          <a:p>
            <a:r>
              <a:rPr lang="en-US">
                <a:solidFill>
                  <a:schemeClr val="bg1"/>
                </a:solidFill>
              </a:rPr>
              <a:t>Mediators</a:t>
            </a:r>
          </a:p>
        </p:txBody>
      </p:sp>
      <p:grpSp>
        <p:nvGrpSpPr>
          <p:cNvPr id="14" name="Group 13">
            <a:extLst>
              <a:ext uri="{FF2B5EF4-FFF2-40B4-BE49-F238E27FC236}">
                <a16:creationId xmlns:a16="http://schemas.microsoft.com/office/drawing/2014/main" id="{D23CA2DA-8C83-BA4C-B7E9-1AD212C9266C}"/>
              </a:ext>
            </a:extLst>
          </p:cNvPr>
          <p:cNvGrpSpPr/>
          <p:nvPr/>
        </p:nvGrpSpPr>
        <p:grpSpPr>
          <a:xfrm>
            <a:off x="7370761" y="3546338"/>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9879B56-E30C-7048-AA6B-8C31D0E96142}"/>
                    </a:ext>
                  </a:extLst>
                </p14:cNvPr>
                <p14:cNvContentPartPr/>
                <p14:nvPr/>
              </p14:nvContentPartPr>
              <p14:xfrm>
                <a:off x="7370761" y="3546338"/>
                <a:ext cx="1034640" cy="1083960"/>
              </p14:xfrm>
            </p:contentPart>
          </mc:Choice>
          <mc:Fallback xmlns="">
            <p:pic>
              <p:nvPicPr>
                <p:cNvPr id="4" name="Ink 3">
                  <a:extLst>
                    <a:ext uri="{FF2B5EF4-FFF2-40B4-BE49-F238E27FC236}">
                      <a16:creationId xmlns:a16="http://schemas.microsoft.com/office/drawing/2014/main" id="{B9879B56-E30C-7048-AA6B-8C31D0E96142}"/>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15DF6522-7EAC-A142-8A52-C6380D7E3676}"/>
                    </a:ext>
                  </a:extLst>
                </p14:cNvPr>
                <p14:cNvContentPartPr/>
                <p14:nvPr/>
              </p14:nvContentPartPr>
              <p14:xfrm>
                <a:off x="7882321" y="4617338"/>
                <a:ext cx="508680" cy="71280"/>
              </p14:xfrm>
            </p:contentPart>
          </mc:Choice>
          <mc:Fallback xmlns="">
            <p:pic>
              <p:nvPicPr>
                <p:cNvPr id="5" name="Ink 4">
                  <a:extLst>
                    <a:ext uri="{FF2B5EF4-FFF2-40B4-BE49-F238E27FC236}">
                      <a16:creationId xmlns:a16="http://schemas.microsoft.com/office/drawing/2014/main" id="{15DF6522-7EAC-A142-8A52-C6380D7E367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B2025763-C080-034D-A976-A062CF226BF1}"/>
                    </a:ext>
                  </a:extLst>
                </p14:cNvPr>
                <p14:cNvContentPartPr/>
                <p14:nvPr/>
              </p14:nvContentPartPr>
              <p14:xfrm>
                <a:off x="8344561" y="4628858"/>
                <a:ext cx="37800" cy="43560"/>
              </p14:xfrm>
            </p:contentPart>
          </mc:Choice>
          <mc:Fallback xmlns="">
            <p:pic>
              <p:nvPicPr>
                <p:cNvPr id="13" name="Ink 12">
                  <a:extLst>
                    <a:ext uri="{FF2B5EF4-FFF2-40B4-BE49-F238E27FC236}">
                      <a16:creationId xmlns:a16="http://schemas.microsoft.com/office/drawing/2014/main" id="{B2025763-C080-034D-A976-A062CF226BF1}"/>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4A8302D9-6220-3A40-970B-AE20613EBA33}"/>
                  </a:ext>
                </a:extLst>
              </p14:cNvPr>
              <p14:cNvContentPartPr/>
              <p14:nvPr/>
            </p14:nvContentPartPr>
            <p14:xfrm>
              <a:off x="9163921" y="3651458"/>
              <a:ext cx="564120" cy="953640"/>
            </p14:xfrm>
          </p:contentPart>
        </mc:Choice>
        <mc:Fallback xmlns="">
          <p:pic>
            <p:nvPicPr>
              <p:cNvPr id="15" name="Ink 14">
                <a:extLst>
                  <a:ext uri="{FF2B5EF4-FFF2-40B4-BE49-F238E27FC236}">
                    <a16:creationId xmlns:a16="http://schemas.microsoft.com/office/drawing/2014/main" id="{4A8302D9-6220-3A40-970B-AE20613EBA33}"/>
                  </a:ext>
                </a:extLst>
              </p:cNvPr>
              <p:cNvPicPr/>
              <p:nvPr/>
            </p:nvPicPr>
            <p:blipFill>
              <a:blip r:embed="rId9"/>
              <a:stretch>
                <a:fillRect/>
              </a:stretch>
            </p:blipFill>
            <p:spPr>
              <a:xfrm>
                <a:off x="9146281" y="3633458"/>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61ED8B46-AE8E-204C-AF7C-4644E5B5C63B}"/>
                  </a:ext>
                </a:extLst>
              </p14:cNvPr>
              <p14:cNvContentPartPr/>
              <p14:nvPr/>
            </p14:nvContentPartPr>
            <p14:xfrm>
              <a:off x="7839121" y="2533298"/>
              <a:ext cx="1411920" cy="398160"/>
            </p14:xfrm>
          </p:contentPart>
        </mc:Choice>
        <mc:Fallback xmlns="">
          <p:pic>
            <p:nvPicPr>
              <p:cNvPr id="16" name="Ink 15">
                <a:extLst>
                  <a:ext uri="{FF2B5EF4-FFF2-40B4-BE49-F238E27FC236}">
                    <a16:creationId xmlns:a16="http://schemas.microsoft.com/office/drawing/2014/main" id="{61ED8B46-AE8E-204C-AF7C-4644E5B5C63B}"/>
                  </a:ext>
                </a:extLst>
              </p:cNvPr>
              <p:cNvPicPr/>
              <p:nvPr/>
            </p:nvPicPr>
            <p:blipFill>
              <a:blip r:embed="rId11"/>
              <a:stretch>
                <a:fillRect/>
              </a:stretch>
            </p:blipFill>
            <p:spPr>
              <a:xfrm>
                <a:off x="7821481" y="2515658"/>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9BAC2F39-2652-EF43-B835-0F9921D9B6DE}"/>
                  </a:ext>
                </a:extLst>
              </p14:cNvPr>
              <p14:cNvContentPartPr/>
              <p14:nvPr/>
            </p14:nvContentPartPr>
            <p14:xfrm>
              <a:off x="8009761" y="2535098"/>
              <a:ext cx="393840" cy="54360"/>
            </p14:xfrm>
          </p:contentPart>
        </mc:Choice>
        <mc:Fallback xmlns="">
          <p:pic>
            <p:nvPicPr>
              <p:cNvPr id="17" name="Ink 16">
                <a:extLst>
                  <a:ext uri="{FF2B5EF4-FFF2-40B4-BE49-F238E27FC236}">
                    <a16:creationId xmlns:a16="http://schemas.microsoft.com/office/drawing/2014/main" id="{9BAC2F39-2652-EF43-B835-0F9921D9B6DE}"/>
                  </a:ext>
                </a:extLst>
              </p:cNvPr>
              <p:cNvPicPr/>
              <p:nvPr/>
            </p:nvPicPr>
            <p:blipFill>
              <a:blip r:embed="rId13"/>
              <a:stretch>
                <a:fillRect/>
              </a:stretch>
            </p:blipFill>
            <p:spPr>
              <a:xfrm>
                <a:off x="7991761" y="2517098"/>
                <a:ext cx="429480" cy="90000"/>
              </a:xfrm>
              <a:prstGeom prst="rect">
                <a:avLst/>
              </a:prstGeom>
            </p:spPr>
          </p:pic>
        </mc:Fallback>
      </mc:AlternateContent>
      <p:pic>
        <p:nvPicPr>
          <p:cNvPr id="37" name="Content Placeholder 5">
            <a:extLst>
              <a:ext uri="{FF2B5EF4-FFF2-40B4-BE49-F238E27FC236}">
                <a16:creationId xmlns:a16="http://schemas.microsoft.com/office/drawing/2014/main" id="{C8EC7C25-C944-E841-B999-6B8D14D1CE7C}"/>
              </a:ext>
            </a:extLst>
          </p:cNvPr>
          <p:cNvPicPr>
            <a:picLocks noChangeAspect="1"/>
          </p:cNvPicPr>
          <p:nvPr/>
        </p:nvPicPr>
        <p:blipFill>
          <a:blip r:embed="rId14"/>
          <a:stretch>
            <a:fillRect/>
          </a:stretch>
        </p:blipFill>
        <p:spPr>
          <a:xfrm>
            <a:off x="7670373" y="1825624"/>
            <a:ext cx="3881851" cy="4351338"/>
          </a:xfrm>
          <a:prstGeom prst="roundRect">
            <a:avLst>
              <a:gd name="adj" fmla="val 2091"/>
            </a:avLst>
          </a:prstGeom>
          <a:solidFill>
            <a:schemeClr val="tx1"/>
          </a:solidFill>
          <a:ln>
            <a:noFill/>
          </a:ln>
          <a:effectLst/>
        </p:spPr>
      </p:pic>
      <p:sp>
        <p:nvSpPr>
          <p:cNvPr id="38" name="TextBox 37">
            <a:extLst>
              <a:ext uri="{FF2B5EF4-FFF2-40B4-BE49-F238E27FC236}">
                <a16:creationId xmlns:a16="http://schemas.microsoft.com/office/drawing/2014/main" id="{7A2D800E-F0B1-4242-9560-02604AFA38ED}"/>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39" name="TextBox 38">
            <a:extLst>
              <a:ext uri="{FF2B5EF4-FFF2-40B4-BE49-F238E27FC236}">
                <a16:creationId xmlns:a16="http://schemas.microsoft.com/office/drawing/2014/main" id="{DF1FB490-5810-4A43-B799-032DD2306D5F}"/>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40" name="TextBox 39">
            <a:extLst>
              <a:ext uri="{FF2B5EF4-FFF2-40B4-BE49-F238E27FC236}">
                <a16:creationId xmlns:a16="http://schemas.microsoft.com/office/drawing/2014/main" id="{60C72B53-594B-3B4A-B099-68917206BC30}"/>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41" name="TextBox 40">
            <a:extLst>
              <a:ext uri="{FF2B5EF4-FFF2-40B4-BE49-F238E27FC236}">
                <a16:creationId xmlns:a16="http://schemas.microsoft.com/office/drawing/2014/main" id="{1F5DC66E-D0EE-3B4E-BE99-9659CEC387D3}"/>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42" name="TextBox 41">
            <a:extLst>
              <a:ext uri="{FF2B5EF4-FFF2-40B4-BE49-F238E27FC236}">
                <a16:creationId xmlns:a16="http://schemas.microsoft.com/office/drawing/2014/main" id="{878CE344-61C3-5C43-AD51-E2E435836E17}"/>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43" name="Group 42">
            <a:extLst>
              <a:ext uri="{FF2B5EF4-FFF2-40B4-BE49-F238E27FC236}">
                <a16:creationId xmlns:a16="http://schemas.microsoft.com/office/drawing/2014/main" id="{A644D7E2-0544-8746-8761-AC1C421E455A}"/>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15">
              <p14:nvContentPartPr>
                <p14:cNvPr id="44" name="Ink 43">
                  <a:extLst>
                    <a:ext uri="{FF2B5EF4-FFF2-40B4-BE49-F238E27FC236}">
                      <a16:creationId xmlns:a16="http://schemas.microsoft.com/office/drawing/2014/main" id="{BFDDF394-B03C-9249-AF25-AB9C0E5AA48A}"/>
                    </a:ext>
                  </a:extLst>
                </p14:cNvPr>
                <p14:cNvContentPartPr/>
                <p14:nvPr/>
              </p14:nvContentPartPr>
              <p14:xfrm>
                <a:off x="7370761" y="3546338"/>
                <a:ext cx="1034640" cy="1083960"/>
              </p14:xfrm>
            </p:contentPart>
          </mc:Choice>
          <mc:Fallback xmlns="">
            <p:pic>
              <p:nvPicPr>
                <p:cNvPr id="44" name="Ink 43">
                  <a:extLst>
                    <a:ext uri="{FF2B5EF4-FFF2-40B4-BE49-F238E27FC236}">
                      <a16:creationId xmlns:a16="http://schemas.microsoft.com/office/drawing/2014/main" id="{BFDDF394-B03C-9249-AF25-AB9C0E5AA48A}"/>
                    </a:ext>
                  </a:extLst>
                </p:cNvPr>
                <p:cNvPicPr/>
                <p:nvPr/>
              </p:nvPicPr>
              <p:blipFill>
                <a:blip r:embed="rId3"/>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77C9852E-D256-064F-9DDE-DDD55ABA62F6}"/>
                    </a:ext>
                  </a:extLst>
                </p14:cNvPr>
                <p14:cNvContentPartPr/>
                <p14:nvPr/>
              </p14:nvContentPartPr>
              <p14:xfrm>
                <a:off x="7882321" y="4617338"/>
                <a:ext cx="508680" cy="71280"/>
              </p14:xfrm>
            </p:contentPart>
          </mc:Choice>
          <mc:Fallback xmlns="">
            <p:pic>
              <p:nvPicPr>
                <p:cNvPr id="45" name="Ink 44">
                  <a:extLst>
                    <a:ext uri="{FF2B5EF4-FFF2-40B4-BE49-F238E27FC236}">
                      <a16:creationId xmlns:a16="http://schemas.microsoft.com/office/drawing/2014/main" id="{77C9852E-D256-064F-9DDE-DDD55ABA62F6}"/>
                    </a:ext>
                  </a:extLst>
                </p:cNvPr>
                <p:cNvPicPr/>
                <p:nvPr/>
              </p:nvPicPr>
              <p:blipFill>
                <a:blip r:embed="rId5"/>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46" name="Ink 45">
                  <a:extLst>
                    <a:ext uri="{FF2B5EF4-FFF2-40B4-BE49-F238E27FC236}">
                      <a16:creationId xmlns:a16="http://schemas.microsoft.com/office/drawing/2014/main" id="{13B613E0-4331-F54F-BA5C-C18BBBE6283B}"/>
                    </a:ext>
                  </a:extLst>
                </p14:cNvPr>
                <p14:cNvContentPartPr/>
                <p14:nvPr/>
              </p14:nvContentPartPr>
              <p14:xfrm>
                <a:off x="8344561" y="4628858"/>
                <a:ext cx="37800" cy="43560"/>
              </p14:xfrm>
            </p:contentPart>
          </mc:Choice>
          <mc:Fallback xmlns="">
            <p:pic>
              <p:nvPicPr>
                <p:cNvPr id="46" name="Ink 45">
                  <a:extLst>
                    <a:ext uri="{FF2B5EF4-FFF2-40B4-BE49-F238E27FC236}">
                      <a16:creationId xmlns:a16="http://schemas.microsoft.com/office/drawing/2014/main" id="{13B613E0-4331-F54F-BA5C-C18BBBE6283B}"/>
                    </a:ext>
                  </a:extLst>
                </p:cNvPr>
                <p:cNvPicPr/>
                <p:nvPr/>
              </p:nvPicPr>
              <p:blipFill>
                <a:blip r:embed="rId7"/>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47" name="Ink 46">
                <a:extLst>
                  <a:ext uri="{FF2B5EF4-FFF2-40B4-BE49-F238E27FC236}">
                    <a16:creationId xmlns:a16="http://schemas.microsoft.com/office/drawing/2014/main" id="{6946D84D-676F-C846-8706-59CD3B3AA458}"/>
                  </a:ext>
                </a:extLst>
              </p14:cNvPr>
              <p14:cNvContentPartPr/>
              <p14:nvPr/>
            </p14:nvContentPartPr>
            <p14:xfrm>
              <a:off x="10012220" y="3651457"/>
              <a:ext cx="564120" cy="953640"/>
            </p14:xfrm>
          </p:contentPart>
        </mc:Choice>
        <mc:Fallback xmlns="">
          <p:pic>
            <p:nvPicPr>
              <p:cNvPr id="47" name="Ink 46">
                <a:extLst>
                  <a:ext uri="{FF2B5EF4-FFF2-40B4-BE49-F238E27FC236}">
                    <a16:creationId xmlns:a16="http://schemas.microsoft.com/office/drawing/2014/main" id="{6946D84D-676F-C846-8706-59CD3B3AA458}"/>
                  </a:ext>
                </a:extLst>
              </p:cNvPr>
              <p:cNvPicPr/>
              <p:nvPr/>
            </p:nvPicPr>
            <p:blipFill>
              <a:blip r:embed="rId9"/>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8" name="Ink 47">
                <a:extLst>
                  <a:ext uri="{FF2B5EF4-FFF2-40B4-BE49-F238E27FC236}">
                    <a16:creationId xmlns:a16="http://schemas.microsoft.com/office/drawing/2014/main" id="{9B2B747C-DEE9-484E-9F11-36D8C05F7455}"/>
                  </a:ext>
                </a:extLst>
              </p14:cNvPr>
              <p14:cNvContentPartPr/>
              <p14:nvPr/>
            </p14:nvContentPartPr>
            <p14:xfrm>
              <a:off x="8687420" y="2533297"/>
              <a:ext cx="1411920" cy="398160"/>
            </p14:xfrm>
          </p:contentPart>
        </mc:Choice>
        <mc:Fallback xmlns="">
          <p:pic>
            <p:nvPicPr>
              <p:cNvPr id="48" name="Ink 47">
                <a:extLst>
                  <a:ext uri="{FF2B5EF4-FFF2-40B4-BE49-F238E27FC236}">
                    <a16:creationId xmlns:a16="http://schemas.microsoft.com/office/drawing/2014/main" id="{9B2B747C-DEE9-484E-9F11-36D8C05F7455}"/>
                  </a:ext>
                </a:extLst>
              </p:cNvPr>
              <p:cNvPicPr/>
              <p:nvPr/>
            </p:nvPicPr>
            <p:blipFill>
              <a:blip r:embed="rId11"/>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9" name="Ink 48">
                <a:extLst>
                  <a:ext uri="{FF2B5EF4-FFF2-40B4-BE49-F238E27FC236}">
                    <a16:creationId xmlns:a16="http://schemas.microsoft.com/office/drawing/2014/main" id="{6BE97373-4D67-784C-889E-E2A5BB60FC06}"/>
                  </a:ext>
                </a:extLst>
              </p14:cNvPr>
              <p14:cNvContentPartPr/>
              <p14:nvPr/>
            </p14:nvContentPartPr>
            <p14:xfrm>
              <a:off x="8858060" y="2535097"/>
              <a:ext cx="393840" cy="54360"/>
            </p14:xfrm>
          </p:contentPart>
        </mc:Choice>
        <mc:Fallback xmlns="">
          <p:pic>
            <p:nvPicPr>
              <p:cNvPr id="49" name="Ink 48">
                <a:extLst>
                  <a:ext uri="{FF2B5EF4-FFF2-40B4-BE49-F238E27FC236}">
                    <a16:creationId xmlns:a16="http://schemas.microsoft.com/office/drawing/2014/main" id="{6BE97373-4D67-784C-889E-E2A5BB60FC06}"/>
                  </a:ext>
                </a:extLst>
              </p:cNvPr>
              <p:cNvPicPr/>
              <p:nvPr/>
            </p:nvPicPr>
            <p:blipFill>
              <a:blip r:embed="rId13"/>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41194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5CD4B-5CAA-3540-AD8B-8CABA011E09B}"/>
              </a:ext>
            </a:extLst>
          </p:cNvPr>
          <p:cNvSpPr>
            <a:spLocks noGrp="1"/>
          </p:cNvSpPr>
          <p:nvPr>
            <p:ph type="title"/>
          </p:nvPr>
        </p:nvSpPr>
        <p:spPr/>
        <p:txBody>
          <a:bodyPr/>
          <a:lstStyle/>
          <a:p>
            <a:r>
              <a:rPr lang="en-US"/>
              <a:t>Controls and mediators</a:t>
            </a:r>
          </a:p>
        </p:txBody>
      </p:sp>
      <p:sp>
        <p:nvSpPr>
          <p:cNvPr id="3" name="Content Placeholder 2">
            <a:extLst>
              <a:ext uri="{FF2B5EF4-FFF2-40B4-BE49-F238E27FC236}">
                <a16:creationId xmlns:a16="http://schemas.microsoft.com/office/drawing/2014/main" id="{85308D90-6718-924E-974D-04ECD9406C0C}"/>
              </a:ext>
            </a:extLst>
          </p:cNvPr>
          <p:cNvSpPr>
            <a:spLocks noGrp="1"/>
          </p:cNvSpPr>
          <p:nvPr>
            <p:ph idx="1"/>
          </p:nvPr>
        </p:nvSpPr>
        <p:spPr>
          <a:xfrm>
            <a:off x="838199" y="1825624"/>
            <a:ext cx="6487599" cy="4806529"/>
          </a:xfrm>
        </p:spPr>
        <p:txBody>
          <a:bodyPr>
            <a:normAutofit fontScale="92500" lnSpcReduction="20000"/>
          </a:bodyPr>
          <a:lstStyle/>
          <a:p>
            <a:r>
              <a:rPr lang="en-US" sz="2200" b="1">
                <a:solidFill>
                  <a:schemeClr val="accent2"/>
                </a:solidFill>
              </a:rPr>
              <a:t>SES mediators</a:t>
            </a:r>
          </a:p>
          <a:p>
            <a:r>
              <a:rPr lang="en-US" sz="2000"/>
              <a:t>University attendance</a:t>
            </a:r>
          </a:p>
          <a:p>
            <a:r>
              <a:rPr lang="en-US" sz="2000"/>
              <a:t>Median earnings of first job (guesstimated from SOC code)</a:t>
            </a:r>
          </a:p>
          <a:p>
            <a:endParaRPr lang="en-US" sz="2000"/>
          </a:p>
          <a:p>
            <a:r>
              <a:rPr lang="en-US" sz="2200" b="1">
                <a:solidFill>
                  <a:schemeClr val="accent2"/>
                </a:solidFill>
              </a:rPr>
              <a:t>Non-SES mediators</a:t>
            </a:r>
          </a:p>
          <a:p>
            <a:r>
              <a:rPr lang="en-US" sz="2000"/>
              <a:t>Fluid IQ</a:t>
            </a:r>
          </a:p>
          <a:p>
            <a:r>
              <a:rPr lang="en-US" sz="2000"/>
              <a:t>Height</a:t>
            </a:r>
          </a:p>
          <a:p>
            <a:endParaRPr lang="en-US" sz="2000"/>
          </a:p>
          <a:p>
            <a:r>
              <a:rPr lang="en-US" sz="2200" b="1">
                <a:solidFill>
                  <a:schemeClr val="accent2"/>
                </a:solidFill>
              </a:rPr>
              <a:t>Controls</a:t>
            </a:r>
          </a:p>
          <a:p>
            <a:r>
              <a:rPr lang="en-US" sz="2000"/>
              <a:t>Family size</a:t>
            </a:r>
          </a:p>
          <a:p>
            <a:r>
              <a:rPr lang="en-US" sz="2000"/>
              <a:t>Month of birth</a:t>
            </a:r>
          </a:p>
          <a:p>
            <a:r>
              <a:rPr lang="en-US" sz="2000"/>
              <a:t>Year of birth</a:t>
            </a:r>
          </a:p>
          <a:p>
            <a:r>
              <a:rPr lang="en-US" sz="2000"/>
              <a:t>Parent’s age at birth (correlates with birth order! Only available for some respondents)</a:t>
            </a:r>
          </a:p>
        </p:txBody>
      </p:sp>
      <p:pic>
        <p:nvPicPr>
          <p:cNvPr id="5" name="Content Placeholder 5">
            <a:extLst>
              <a:ext uri="{FF2B5EF4-FFF2-40B4-BE49-F238E27FC236}">
                <a16:creationId xmlns:a16="http://schemas.microsoft.com/office/drawing/2014/main" id="{FA9F0653-72A9-D440-A83E-288DD8DB89D6}"/>
              </a:ext>
            </a:extLst>
          </p:cNvPr>
          <p:cNvPicPr>
            <a:picLocks noChangeAspect="1"/>
          </p:cNvPicPr>
          <p:nvPr/>
        </p:nvPicPr>
        <p:blipFill>
          <a:blip r:embed="rId2"/>
          <a:stretch>
            <a:fillRect/>
          </a:stretch>
        </p:blipFill>
        <p:spPr>
          <a:xfrm>
            <a:off x="7670373" y="1825624"/>
            <a:ext cx="3881851" cy="4351338"/>
          </a:xfrm>
          <a:prstGeom prst="roundRect">
            <a:avLst>
              <a:gd name="adj" fmla="val 2091"/>
            </a:avLst>
          </a:prstGeom>
          <a:solidFill>
            <a:schemeClr val="tx1"/>
          </a:solidFill>
          <a:ln>
            <a:noFill/>
          </a:ln>
          <a:effectLst/>
        </p:spPr>
      </p:pic>
      <p:sp>
        <p:nvSpPr>
          <p:cNvPr id="6" name="TextBox 5">
            <a:extLst>
              <a:ext uri="{FF2B5EF4-FFF2-40B4-BE49-F238E27FC236}">
                <a16:creationId xmlns:a16="http://schemas.microsoft.com/office/drawing/2014/main" id="{CB98D60F-ACB3-2443-9481-0C5FEAC7667E}"/>
              </a:ext>
            </a:extLst>
          </p:cNvPr>
          <p:cNvSpPr txBox="1"/>
          <p:nvPr/>
        </p:nvSpPr>
        <p:spPr>
          <a:xfrm>
            <a:off x="7832993" y="2434727"/>
            <a:ext cx="705079" cy="646331"/>
          </a:xfrm>
          <a:prstGeom prst="rect">
            <a:avLst/>
          </a:prstGeom>
          <a:noFill/>
        </p:spPr>
        <p:txBody>
          <a:bodyPr wrap="square" rtlCol="0">
            <a:spAutoFit/>
          </a:bodyPr>
          <a:lstStyle/>
          <a:p>
            <a:r>
              <a:rPr lang="en-US" b="1"/>
              <a:t>Birth order</a:t>
            </a:r>
          </a:p>
        </p:txBody>
      </p:sp>
      <p:sp>
        <p:nvSpPr>
          <p:cNvPr id="7" name="TextBox 6">
            <a:extLst>
              <a:ext uri="{FF2B5EF4-FFF2-40B4-BE49-F238E27FC236}">
                <a16:creationId xmlns:a16="http://schemas.microsoft.com/office/drawing/2014/main" id="{F1A810FE-EE38-794A-A793-C89B3D5A0C86}"/>
              </a:ext>
            </a:extLst>
          </p:cNvPr>
          <p:cNvSpPr txBox="1"/>
          <p:nvPr/>
        </p:nvSpPr>
        <p:spPr>
          <a:xfrm>
            <a:off x="10300771" y="2782668"/>
            <a:ext cx="923651" cy="646331"/>
          </a:xfrm>
          <a:prstGeom prst="rect">
            <a:avLst/>
          </a:prstGeom>
          <a:noFill/>
        </p:spPr>
        <p:txBody>
          <a:bodyPr wrap="none" rtlCol="0">
            <a:spAutoFit/>
          </a:bodyPr>
          <a:lstStyle/>
          <a:p>
            <a:r>
              <a:rPr lang="en-US" b="1"/>
              <a:t>Spouse </a:t>
            </a:r>
          </a:p>
          <a:p>
            <a:pPr algn="ctr"/>
            <a:r>
              <a:rPr lang="en-US" b="1"/>
              <a:t>PSEA</a:t>
            </a:r>
          </a:p>
        </p:txBody>
      </p:sp>
      <p:sp>
        <p:nvSpPr>
          <p:cNvPr id="8" name="TextBox 7">
            <a:extLst>
              <a:ext uri="{FF2B5EF4-FFF2-40B4-BE49-F238E27FC236}">
                <a16:creationId xmlns:a16="http://schemas.microsoft.com/office/drawing/2014/main" id="{40D99085-56ED-C94D-A48D-55CC375220C8}"/>
              </a:ext>
            </a:extLst>
          </p:cNvPr>
          <p:cNvSpPr txBox="1"/>
          <p:nvPr/>
        </p:nvSpPr>
        <p:spPr>
          <a:xfrm>
            <a:off x="9463489" y="4748269"/>
            <a:ext cx="605928" cy="369332"/>
          </a:xfrm>
          <a:prstGeom prst="rect">
            <a:avLst/>
          </a:prstGeom>
          <a:noFill/>
        </p:spPr>
        <p:txBody>
          <a:bodyPr wrap="square" rtlCol="0">
            <a:spAutoFit/>
          </a:bodyPr>
          <a:lstStyle/>
          <a:p>
            <a:r>
              <a:rPr lang="en-US" b="1"/>
              <a:t>SES</a:t>
            </a:r>
          </a:p>
        </p:txBody>
      </p:sp>
      <p:sp>
        <p:nvSpPr>
          <p:cNvPr id="9" name="TextBox 8">
            <a:extLst>
              <a:ext uri="{FF2B5EF4-FFF2-40B4-BE49-F238E27FC236}">
                <a16:creationId xmlns:a16="http://schemas.microsoft.com/office/drawing/2014/main" id="{113FC1FB-D049-C842-821B-7074B79B622D}"/>
              </a:ext>
            </a:extLst>
          </p:cNvPr>
          <p:cNvSpPr txBox="1"/>
          <p:nvPr/>
        </p:nvSpPr>
        <p:spPr>
          <a:xfrm>
            <a:off x="9463489" y="5607585"/>
            <a:ext cx="837282" cy="369332"/>
          </a:xfrm>
          <a:prstGeom prst="rect">
            <a:avLst/>
          </a:prstGeom>
          <a:noFill/>
        </p:spPr>
        <p:txBody>
          <a:bodyPr wrap="square" rtlCol="0">
            <a:spAutoFit/>
          </a:bodyPr>
          <a:lstStyle/>
          <a:p>
            <a:r>
              <a:rPr lang="en-US" b="1"/>
              <a:t>Other</a:t>
            </a:r>
          </a:p>
        </p:txBody>
      </p:sp>
      <p:sp>
        <p:nvSpPr>
          <p:cNvPr id="10" name="TextBox 9">
            <a:extLst>
              <a:ext uri="{FF2B5EF4-FFF2-40B4-BE49-F238E27FC236}">
                <a16:creationId xmlns:a16="http://schemas.microsoft.com/office/drawing/2014/main" id="{F92570CF-FE3D-354C-B899-0701EAA20574}"/>
              </a:ext>
            </a:extLst>
          </p:cNvPr>
          <p:cNvSpPr txBox="1"/>
          <p:nvPr/>
        </p:nvSpPr>
        <p:spPr>
          <a:xfrm>
            <a:off x="7980682" y="5137014"/>
            <a:ext cx="1196369" cy="369332"/>
          </a:xfrm>
          <a:prstGeom prst="rect">
            <a:avLst/>
          </a:prstGeom>
          <a:noFill/>
        </p:spPr>
        <p:txBody>
          <a:bodyPr wrap="square" rtlCol="0">
            <a:spAutoFit/>
          </a:bodyPr>
          <a:lstStyle/>
          <a:p>
            <a:r>
              <a:rPr lang="en-US" b="1">
                <a:solidFill>
                  <a:schemeClr val="bg1"/>
                </a:solidFill>
              </a:rPr>
              <a:t>Mediators</a:t>
            </a:r>
          </a:p>
        </p:txBody>
      </p:sp>
      <p:grpSp>
        <p:nvGrpSpPr>
          <p:cNvPr id="11" name="Group 10">
            <a:extLst>
              <a:ext uri="{FF2B5EF4-FFF2-40B4-BE49-F238E27FC236}">
                <a16:creationId xmlns:a16="http://schemas.microsoft.com/office/drawing/2014/main" id="{2D48CF81-278F-B347-BC83-DD56DC166C55}"/>
              </a:ext>
            </a:extLst>
          </p:cNvPr>
          <p:cNvGrpSpPr/>
          <p:nvPr/>
        </p:nvGrpSpPr>
        <p:grpSpPr>
          <a:xfrm>
            <a:off x="8219060" y="3546337"/>
            <a:ext cx="1034640" cy="1142280"/>
            <a:chOff x="7370761" y="3546338"/>
            <a:chExt cx="1034640" cy="1142280"/>
          </a:xfrm>
        </p:grpSpPr>
        <mc:AlternateContent xmlns:mc="http://schemas.openxmlformats.org/markup-compatibility/2006" xmlns:p14="http://schemas.microsoft.com/office/powerpoint/2010/main">
          <mc:Choice Requires="p14">
            <p:contentPart p14:bwMode="auto" r:id="rId3">
              <p14:nvContentPartPr>
                <p14:cNvPr id="12" name="Ink 11">
                  <a:extLst>
                    <a:ext uri="{FF2B5EF4-FFF2-40B4-BE49-F238E27FC236}">
                      <a16:creationId xmlns:a16="http://schemas.microsoft.com/office/drawing/2014/main" id="{B4C0C16F-F494-DD4F-A842-7E735E121283}"/>
                    </a:ext>
                  </a:extLst>
                </p14:cNvPr>
                <p14:cNvContentPartPr/>
                <p14:nvPr/>
              </p14:nvContentPartPr>
              <p14:xfrm>
                <a:off x="7370761" y="3546338"/>
                <a:ext cx="1034640" cy="1083960"/>
              </p14:xfrm>
            </p:contentPart>
          </mc:Choice>
          <mc:Fallback xmlns="">
            <p:pic>
              <p:nvPicPr>
                <p:cNvPr id="12" name="Ink 11">
                  <a:extLst>
                    <a:ext uri="{FF2B5EF4-FFF2-40B4-BE49-F238E27FC236}">
                      <a16:creationId xmlns:a16="http://schemas.microsoft.com/office/drawing/2014/main" id="{B4C0C16F-F494-DD4F-A842-7E735E121283}"/>
                    </a:ext>
                  </a:extLst>
                </p:cNvPr>
                <p:cNvPicPr/>
                <p:nvPr/>
              </p:nvPicPr>
              <p:blipFill>
                <a:blip r:embed="rId4"/>
                <a:stretch>
                  <a:fillRect/>
                </a:stretch>
              </p:blipFill>
              <p:spPr>
                <a:xfrm>
                  <a:off x="7353121" y="3528338"/>
                  <a:ext cx="107028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DB213867-DE67-5B49-955B-F77EAA77ADD1}"/>
                    </a:ext>
                  </a:extLst>
                </p14:cNvPr>
                <p14:cNvContentPartPr/>
                <p14:nvPr/>
              </p14:nvContentPartPr>
              <p14:xfrm>
                <a:off x="7882321" y="4617338"/>
                <a:ext cx="508680" cy="71280"/>
              </p14:xfrm>
            </p:contentPart>
          </mc:Choice>
          <mc:Fallback xmlns="">
            <p:pic>
              <p:nvPicPr>
                <p:cNvPr id="13" name="Ink 12">
                  <a:extLst>
                    <a:ext uri="{FF2B5EF4-FFF2-40B4-BE49-F238E27FC236}">
                      <a16:creationId xmlns:a16="http://schemas.microsoft.com/office/drawing/2014/main" id="{DB213867-DE67-5B49-955B-F77EAA77ADD1}"/>
                    </a:ext>
                  </a:extLst>
                </p:cNvPr>
                <p:cNvPicPr/>
                <p:nvPr/>
              </p:nvPicPr>
              <p:blipFill>
                <a:blip r:embed="rId6"/>
                <a:stretch>
                  <a:fillRect/>
                </a:stretch>
              </p:blipFill>
              <p:spPr>
                <a:xfrm>
                  <a:off x="7864681" y="4599338"/>
                  <a:ext cx="5443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905F9A72-4A24-104F-B453-7F44FE24B482}"/>
                    </a:ext>
                  </a:extLst>
                </p14:cNvPr>
                <p14:cNvContentPartPr/>
                <p14:nvPr/>
              </p14:nvContentPartPr>
              <p14:xfrm>
                <a:off x="8344561" y="4628858"/>
                <a:ext cx="37800" cy="43560"/>
              </p14:xfrm>
            </p:contentPart>
          </mc:Choice>
          <mc:Fallback xmlns="">
            <p:pic>
              <p:nvPicPr>
                <p:cNvPr id="14" name="Ink 13">
                  <a:extLst>
                    <a:ext uri="{FF2B5EF4-FFF2-40B4-BE49-F238E27FC236}">
                      <a16:creationId xmlns:a16="http://schemas.microsoft.com/office/drawing/2014/main" id="{905F9A72-4A24-104F-B453-7F44FE24B482}"/>
                    </a:ext>
                  </a:extLst>
                </p:cNvPr>
                <p:cNvPicPr/>
                <p:nvPr/>
              </p:nvPicPr>
              <p:blipFill>
                <a:blip r:embed="rId8"/>
                <a:stretch>
                  <a:fillRect/>
                </a:stretch>
              </p:blipFill>
              <p:spPr>
                <a:xfrm>
                  <a:off x="8326921" y="4611218"/>
                  <a:ext cx="73440" cy="79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3C1435B8-0FD7-614A-A743-EF85E17440B0}"/>
                  </a:ext>
                </a:extLst>
              </p14:cNvPr>
              <p14:cNvContentPartPr/>
              <p14:nvPr/>
            </p14:nvContentPartPr>
            <p14:xfrm>
              <a:off x="10012220" y="3651457"/>
              <a:ext cx="564120" cy="953640"/>
            </p14:xfrm>
          </p:contentPart>
        </mc:Choice>
        <mc:Fallback xmlns="">
          <p:pic>
            <p:nvPicPr>
              <p:cNvPr id="15" name="Ink 14">
                <a:extLst>
                  <a:ext uri="{FF2B5EF4-FFF2-40B4-BE49-F238E27FC236}">
                    <a16:creationId xmlns:a16="http://schemas.microsoft.com/office/drawing/2014/main" id="{3C1435B8-0FD7-614A-A743-EF85E17440B0}"/>
                  </a:ext>
                </a:extLst>
              </p:cNvPr>
              <p:cNvPicPr/>
              <p:nvPr/>
            </p:nvPicPr>
            <p:blipFill>
              <a:blip r:embed="rId10"/>
              <a:stretch>
                <a:fillRect/>
              </a:stretch>
            </p:blipFill>
            <p:spPr>
              <a:xfrm>
                <a:off x="9994580" y="3633457"/>
                <a:ext cx="599760" cy="9892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20849EF-9608-0346-B0B8-ABD9785157AB}"/>
                  </a:ext>
                </a:extLst>
              </p14:cNvPr>
              <p14:cNvContentPartPr/>
              <p14:nvPr/>
            </p14:nvContentPartPr>
            <p14:xfrm>
              <a:off x="8687420" y="2533297"/>
              <a:ext cx="1411920" cy="398160"/>
            </p14:xfrm>
          </p:contentPart>
        </mc:Choice>
        <mc:Fallback xmlns="">
          <p:pic>
            <p:nvPicPr>
              <p:cNvPr id="16" name="Ink 15">
                <a:extLst>
                  <a:ext uri="{FF2B5EF4-FFF2-40B4-BE49-F238E27FC236}">
                    <a16:creationId xmlns:a16="http://schemas.microsoft.com/office/drawing/2014/main" id="{420849EF-9608-0346-B0B8-ABD9785157AB}"/>
                  </a:ext>
                </a:extLst>
              </p:cNvPr>
              <p:cNvPicPr/>
              <p:nvPr/>
            </p:nvPicPr>
            <p:blipFill>
              <a:blip r:embed="rId12"/>
              <a:stretch>
                <a:fillRect/>
              </a:stretch>
            </p:blipFill>
            <p:spPr>
              <a:xfrm>
                <a:off x="8669780" y="2515657"/>
                <a:ext cx="1447560" cy="43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6977AC9E-F3C8-2248-9C81-1C94514D5059}"/>
                  </a:ext>
                </a:extLst>
              </p14:cNvPr>
              <p14:cNvContentPartPr/>
              <p14:nvPr/>
            </p14:nvContentPartPr>
            <p14:xfrm>
              <a:off x="8858060" y="2535097"/>
              <a:ext cx="393840" cy="54360"/>
            </p14:xfrm>
          </p:contentPart>
        </mc:Choice>
        <mc:Fallback xmlns="">
          <p:pic>
            <p:nvPicPr>
              <p:cNvPr id="17" name="Ink 16">
                <a:extLst>
                  <a:ext uri="{FF2B5EF4-FFF2-40B4-BE49-F238E27FC236}">
                    <a16:creationId xmlns:a16="http://schemas.microsoft.com/office/drawing/2014/main" id="{6977AC9E-F3C8-2248-9C81-1C94514D5059}"/>
                  </a:ext>
                </a:extLst>
              </p:cNvPr>
              <p:cNvPicPr/>
              <p:nvPr/>
            </p:nvPicPr>
            <p:blipFill>
              <a:blip r:embed="rId14"/>
              <a:stretch>
                <a:fillRect/>
              </a:stretch>
            </p:blipFill>
            <p:spPr>
              <a:xfrm>
                <a:off x="8840060" y="2517097"/>
                <a:ext cx="429480" cy="90000"/>
              </a:xfrm>
              <a:prstGeom prst="rect">
                <a:avLst/>
              </a:prstGeom>
            </p:spPr>
          </p:pic>
        </mc:Fallback>
      </mc:AlternateContent>
    </p:spTree>
    <p:extLst>
      <p:ext uri="{BB962C8B-B14F-4D97-AF65-F5344CB8AC3E}">
        <p14:creationId xmlns:p14="http://schemas.microsoft.com/office/powerpoint/2010/main" val="1199589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DBC6-1728-FA47-A9C1-7AC9662695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EDB54E-7AAA-824F-BBC9-058462F0CAE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D699010-6BCA-A749-9DAA-11E580C6C885}"/>
              </a:ext>
            </a:extLst>
          </p:cNvPr>
          <p:cNvPicPr>
            <a:picLocks noChangeAspect="1"/>
          </p:cNvPicPr>
          <p:nvPr/>
        </p:nvPicPr>
        <p:blipFill>
          <a:blip r:embed="rId2"/>
          <a:stretch>
            <a:fillRect/>
          </a:stretch>
        </p:blipFill>
        <p:spPr>
          <a:xfrm>
            <a:off x="1755638" y="0"/>
            <a:ext cx="8680724" cy="6858000"/>
          </a:xfrm>
          <a:prstGeom prst="rect">
            <a:avLst/>
          </a:prstGeom>
        </p:spPr>
      </p:pic>
      <p:pic>
        <p:nvPicPr>
          <p:cNvPr id="6" name="Content Placeholder 5">
            <a:extLst>
              <a:ext uri="{FF2B5EF4-FFF2-40B4-BE49-F238E27FC236}">
                <a16:creationId xmlns:a16="http://schemas.microsoft.com/office/drawing/2014/main" id="{F1A39520-5D35-4B46-9389-DC8952BD6B02}"/>
              </a:ext>
            </a:extLst>
          </p:cNvPr>
          <p:cNvPicPr>
            <a:picLocks noChangeAspect="1"/>
          </p:cNvPicPr>
          <p:nvPr/>
        </p:nvPicPr>
        <p:blipFill>
          <a:blip r:embed="rId3"/>
          <a:stretch>
            <a:fillRect/>
          </a:stretch>
        </p:blipFill>
        <p:spPr>
          <a:xfrm>
            <a:off x="146872" y="4967602"/>
            <a:ext cx="1382655" cy="1549879"/>
          </a:xfrm>
          <a:prstGeom prst="rect">
            <a:avLst/>
          </a:prstGeom>
          <a:ln w="19050"/>
        </p:spPr>
        <p:style>
          <a:lnRef idx="2">
            <a:schemeClr val="accent2"/>
          </a:lnRef>
          <a:fillRef idx="1">
            <a:schemeClr val="lt1"/>
          </a:fillRef>
          <a:effectRef idx="0">
            <a:schemeClr val="accent2"/>
          </a:effectRef>
          <a:fontRef idx="minor">
            <a:schemeClr val="dk1"/>
          </a:fontRef>
        </p:style>
      </p:pic>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D796FB5E-3E15-D94D-8B74-1C28BC75088F}"/>
                  </a:ext>
                </a:extLst>
              </p14:cNvPr>
              <p14:cNvContentPartPr/>
              <p14:nvPr/>
            </p14:nvContentPartPr>
            <p14:xfrm>
              <a:off x="599161" y="5168498"/>
              <a:ext cx="832680" cy="718920"/>
            </p14:xfrm>
          </p:contentPart>
        </mc:Choice>
        <mc:Fallback xmlns="">
          <p:pic>
            <p:nvPicPr>
              <p:cNvPr id="10" name="Ink 9">
                <a:extLst>
                  <a:ext uri="{FF2B5EF4-FFF2-40B4-BE49-F238E27FC236}">
                    <a16:creationId xmlns:a16="http://schemas.microsoft.com/office/drawing/2014/main" id="{D796FB5E-3E15-D94D-8B74-1C28BC75088F}"/>
                  </a:ext>
                </a:extLst>
              </p:cNvPr>
              <p:cNvPicPr/>
              <p:nvPr/>
            </p:nvPicPr>
            <p:blipFill>
              <a:blip r:embed="rId5"/>
              <a:stretch>
                <a:fillRect/>
              </a:stretch>
            </p:blipFill>
            <p:spPr>
              <a:xfrm>
                <a:off x="536521" y="5105498"/>
                <a:ext cx="958320" cy="844560"/>
              </a:xfrm>
              <a:prstGeom prst="rect">
                <a:avLst/>
              </a:prstGeom>
            </p:spPr>
          </p:pic>
        </mc:Fallback>
      </mc:AlternateContent>
    </p:spTree>
    <p:extLst>
      <p:ext uri="{BB962C8B-B14F-4D97-AF65-F5344CB8AC3E}">
        <p14:creationId xmlns:p14="http://schemas.microsoft.com/office/powerpoint/2010/main" val="6426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5C57-6165-3942-8BD5-3BA5E055D421}"/>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0C49E07A-43D1-5948-9849-158F12C67204}"/>
              </a:ext>
            </a:extLst>
          </p:cNvPr>
          <p:cNvPicPr>
            <a:picLocks noGrp="1" noChangeAspect="1"/>
          </p:cNvPicPr>
          <p:nvPr>
            <p:ph idx="1"/>
          </p:nvPr>
        </p:nvPicPr>
        <p:blipFill>
          <a:blip r:embed="rId2"/>
          <a:stretch>
            <a:fillRect/>
          </a:stretch>
        </p:blipFill>
        <p:spPr>
          <a:xfrm>
            <a:off x="1966935" y="23279"/>
            <a:ext cx="8258130" cy="6834721"/>
          </a:xfrm>
        </p:spPr>
      </p:pic>
      <p:pic>
        <p:nvPicPr>
          <p:cNvPr id="4" name="Content Placeholder 5">
            <a:extLst>
              <a:ext uri="{FF2B5EF4-FFF2-40B4-BE49-F238E27FC236}">
                <a16:creationId xmlns:a16="http://schemas.microsoft.com/office/drawing/2014/main" id="{EC37B7E5-AC9E-3A44-BC6C-D69DCEDAE720}"/>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w="19050">
            <a:solidFill>
              <a:schemeClr val="accent2"/>
            </a:solidFill>
          </a:ln>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C3298641-1B5A-4346-8C4F-04A4011D4A77}"/>
                  </a:ext>
                </a:extLst>
              </p14:cNvPr>
              <p14:cNvContentPartPr/>
              <p14:nvPr/>
            </p14:nvContentPartPr>
            <p14:xfrm>
              <a:off x="324841" y="5683298"/>
              <a:ext cx="812880" cy="723600"/>
            </p14:xfrm>
          </p:contentPart>
        </mc:Choice>
        <mc:Fallback xmlns="">
          <p:pic>
            <p:nvPicPr>
              <p:cNvPr id="5" name="Ink 4">
                <a:extLst>
                  <a:ext uri="{FF2B5EF4-FFF2-40B4-BE49-F238E27FC236}">
                    <a16:creationId xmlns:a16="http://schemas.microsoft.com/office/drawing/2014/main" id="{C3298641-1B5A-4346-8C4F-04A4011D4A77}"/>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D915222B-3E54-F847-8C18-421F1C549D8C}"/>
                  </a:ext>
                </a:extLst>
              </p14:cNvPr>
              <p14:cNvContentPartPr/>
              <p14:nvPr/>
            </p14:nvContentPartPr>
            <p14:xfrm>
              <a:off x="556321" y="5907218"/>
              <a:ext cx="461880" cy="511920"/>
            </p14:xfrm>
          </p:contentPart>
        </mc:Choice>
        <mc:Fallback xmlns="">
          <p:pic>
            <p:nvPicPr>
              <p:cNvPr id="6" name="Ink 5">
                <a:extLst>
                  <a:ext uri="{FF2B5EF4-FFF2-40B4-BE49-F238E27FC236}">
                    <a16:creationId xmlns:a16="http://schemas.microsoft.com/office/drawing/2014/main" id="{D915222B-3E54-F847-8C18-421F1C549D8C}"/>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B44E922-32C2-E143-B855-122ADBB25217}"/>
                  </a:ext>
                </a:extLst>
              </p14:cNvPr>
              <p14:cNvContentPartPr/>
              <p14:nvPr/>
            </p14:nvContentPartPr>
            <p14:xfrm>
              <a:off x="833521" y="6420578"/>
              <a:ext cx="124200" cy="3240"/>
            </p14:xfrm>
          </p:contentPart>
        </mc:Choice>
        <mc:Fallback xmlns="">
          <p:pic>
            <p:nvPicPr>
              <p:cNvPr id="8" name="Ink 7">
                <a:extLst>
                  <a:ext uri="{FF2B5EF4-FFF2-40B4-BE49-F238E27FC236}">
                    <a16:creationId xmlns:a16="http://schemas.microsoft.com/office/drawing/2014/main" id="{6B44E922-32C2-E143-B855-122ADBB25217}"/>
                  </a:ext>
                </a:extLst>
              </p:cNvPr>
              <p:cNvPicPr/>
              <p:nvPr/>
            </p:nvPicPr>
            <p:blipFill>
              <a:blip r:embed="rId9"/>
              <a:stretch>
                <a:fillRect/>
              </a:stretch>
            </p:blipFill>
            <p:spPr>
              <a:xfrm>
                <a:off x="770881" y="6357578"/>
                <a:ext cx="249840" cy="128880"/>
              </a:xfrm>
              <a:prstGeom prst="rect">
                <a:avLst/>
              </a:prstGeom>
            </p:spPr>
          </p:pic>
        </mc:Fallback>
      </mc:AlternateContent>
    </p:spTree>
    <p:extLst>
      <p:ext uri="{BB962C8B-B14F-4D97-AF65-F5344CB8AC3E}">
        <p14:creationId xmlns:p14="http://schemas.microsoft.com/office/powerpoint/2010/main" val="4280679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Left Brace 4">
            <a:extLst>
              <a:ext uri="{FF2B5EF4-FFF2-40B4-BE49-F238E27FC236}">
                <a16:creationId xmlns:a16="http://schemas.microsoft.com/office/drawing/2014/main" id="{F61F4575-9793-9440-9CAB-B39CBE3AB2B4}"/>
              </a:ext>
            </a:extLst>
          </p:cNvPr>
          <p:cNvSpPr/>
          <p:nvPr/>
        </p:nvSpPr>
        <p:spPr>
          <a:xfrm>
            <a:off x="2075935" y="2302933"/>
            <a:ext cx="481914" cy="199721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sp>
        <p:nvSpPr>
          <p:cNvPr id="8" name="Left Brace 7">
            <a:extLst>
              <a:ext uri="{FF2B5EF4-FFF2-40B4-BE49-F238E27FC236}">
                <a16:creationId xmlns:a16="http://schemas.microsoft.com/office/drawing/2014/main" id="{738CC328-ED76-2640-9775-FE6ABA669881}"/>
              </a:ext>
            </a:extLst>
          </p:cNvPr>
          <p:cNvSpPr/>
          <p:nvPr/>
        </p:nvSpPr>
        <p:spPr>
          <a:xfrm>
            <a:off x="2115459" y="1322173"/>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11017"/>
            <a:ext cx="7141957" cy="6858000"/>
          </a:xfrm>
          <a:prstGeom prst="rect">
            <a:avLst/>
          </a:prstGeom>
        </p:spPr>
      </p:pic>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
        <p:nvSpPr>
          <p:cNvPr id="13" name="Freeform 12">
            <a:extLst>
              <a:ext uri="{FF2B5EF4-FFF2-40B4-BE49-F238E27FC236}">
                <a16:creationId xmlns:a16="http://schemas.microsoft.com/office/drawing/2014/main" id="{A2C16324-4C6F-2547-A352-BDB93F2A6CFA}"/>
              </a:ext>
            </a:extLst>
          </p:cNvPr>
          <p:cNvSpPr/>
          <p:nvPr/>
        </p:nvSpPr>
        <p:spPr>
          <a:xfrm>
            <a:off x="2717215" y="0"/>
            <a:ext cx="7141957" cy="6858000"/>
          </a:xfrm>
          <a:custGeom>
            <a:avLst/>
            <a:gdLst>
              <a:gd name="connsiteX0" fmla="*/ 1766650 w 7141957"/>
              <a:gd name="connsiteY0" fmla="*/ 561860 h 6858000"/>
              <a:gd name="connsiteX1" fmla="*/ 1766650 w 7141957"/>
              <a:gd name="connsiteY1" fmla="*/ 6775373 h 6858000"/>
              <a:gd name="connsiteX2" fmla="*/ 2923421 w 7141957"/>
              <a:gd name="connsiteY2" fmla="*/ 6775373 h 6858000"/>
              <a:gd name="connsiteX3" fmla="*/ 2923421 w 7141957"/>
              <a:gd name="connsiteY3" fmla="*/ 561860 h 6858000"/>
              <a:gd name="connsiteX4" fmla="*/ 0 w 7141957"/>
              <a:gd name="connsiteY4" fmla="*/ 0 h 6858000"/>
              <a:gd name="connsiteX5" fmla="*/ 7141957 w 7141957"/>
              <a:gd name="connsiteY5" fmla="*/ 0 h 6858000"/>
              <a:gd name="connsiteX6" fmla="*/ 7141957 w 7141957"/>
              <a:gd name="connsiteY6" fmla="*/ 6858000 h 6858000"/>
              <a:gd name="connsiteX7" fmla="*/ 0 w 714195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1957" h="6858000">
                <a:moveTo>
                  <a:pt x="1766650" y="561860"/>
                </a:moveTo>
                <a:lnTo>
                  <a:pt x="1766650" y="6775373"/>
                </a:lnTo>
                <a:lnTo>
                  <a:pt x="2923421" y="6775373"/>
                </a:lnTo>
                <a:lnTo>
                  <a:pt x="2923421" y="561860"/>
                </a:lnTo>
                <a:close/>
                <a:moveTo>
                  <a:pt x="0" y="0"/>
                </a:moveTo>
                <a:lnTo>
                  <a:pt x="7141957" y="0"/>
                </a:lnTo>
                <a:lnTo>
                  <a:pt x="7141957" y="6858000"/>
                </a:lnTo>
                <a:lnTo>
                  <a:pt x="0" y="6858000"/>
                </a:lnTo>
                <a:close/>
              </a:path>
            </a:pathLst>
          </a:custGeom>
          <a:solidFill>
            <a:srgbClr val="D5C5D4">
              <a:alpha val="2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Content Placeholder 5">
            <a:extLst>
              <a:ext uri="{FF2B5EF4-FFF2-40B4-BE49-F238E27FC236}">
                <a16:creationId xmlns:a16="http://schemas.microsoft.com/office/drawing/2014/main" id="{1BF5EB38-FAF5-2F46-8AED-DFF3EE00376A}"/>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w="19050">
            <a:solidFill>
              <a:schemeClr val="accent2"/>
            </a:solidFill>
          </a:ln>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1544A6DA-EBC8-DE4C-8C69-2A03E526FE65}"/>
                  </a:ext>
                </a:extLst>
              </p14:cNvPr>
              <p14:cNvContentPartPr/>
              <p14:nvPr/>
            </p14:nvContentPartPr>
            <p14:xfrm>
              <a:off x="324841" y="5683298"/>
              <a:ext cx="812880" cy="723600"/>
            </p14:xfrm>
          </p:contentPart>
        </mc:Choice>
        <mc:Fallback xmlns="">
          <p:pic>
            <p:nvPicPr>
              <p:cNvPr id="16" name="Ink 15">
                <a:extLst>
                  <a:ext uri="{FF2B5EF4-FFF2-40B4-BE49-F238E27FC236}">
                    <a16:creationId xmlns:a16="http://schemas.microsoft.com/office/drawing/2014/main" id="{1544A6DA-EBC8-DE4C-8C69-2A03E526FE65}"/>
                  </a:ext>
                </a:extLst>
              </p:cNvPr>
              <p:cNvPicPr/>
              <p:nvPr/>
            </p:nvPicPr>
            <p:blipFill>
              <a:blip r:embed="rId5"/>
              <a:stretch>
                <a:fillRect/>
              </a:stretch>
            </p:blipFill>
            <p:spPr>
              <a:xfrm>
                <a:off x="261841" y="5620658"/>
                <a:ext cx="938520" cy="849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C885C826-950A-CC4E-8385-BC36C5D0CB69}"/>
                  </a:ext>
                </a:extLst>
              </p14:cNvPr>
              <p14:cNvContentPartPr/>
              <p14:nvPr/>
            </p14:nvContentPartPr>
            <p14:xfrm>
              <a:off x="556321" y="5907218"/>
              <a:ext cx="461880" cy="511920"/>
            </p14:xfrm>
          </p:contentPart>
        </mc:Choice>
        <mc:Fallback xmlns="">
          <p:pic>
            <p:nvPicPr>
              <p:cNvPr id="17" name="Ink 16">
                <a:extLst>
                  <a:ext uri="{FF2B5EF4-FFF2-40B4-BE49-F238E27FC236}">
                    <a16:creationId xmlns:a16="http://schemas.microsoft.com/office/drawing/2014/main" id="{C885C826-950A-CC4E-8385-BC36C5D0CB69}"/>
                  </a:ext>
                </a:extLst>
              </p:cNvPr>
              <p:cNvPicPr/>
              <p:nvPr/>
            </p:nvPicPr>
            <p:blipFill>
              <a:blip r:embed="rId7"/>
              <a:stretch>
                <a:fillRect/>
              </a:stretch>
            </p:blipFill>
            <p:spPr>
              <a:xfrm>
                <a:off x="493321" y="5844218"/>
                <a:ext cx="587520" cy="6375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8" name="Ink 17">
                <a:extLst>
                  <a:ext uri="{FF2B5EF4-FFF2-40B4-BE49-F238E27FC236}">
                    <a16:creationId xmlns:a16="http://schemas.microsoft.com/office/drawing/2014/main" id="{09A52445-4093-3845-89A1-01BA6C50251C}"/>
                  </a:ext>
                </a:extLst>
              </p14:cNvPr>
              <p14:cNvContentPartPr/>
              <p14:nvPr/>
            </p14:nvContentPartPr>
            <p14:xfrm>
              <a:off x="833521" y="6420578"/>
              <a:ext cx="124200" cy="3240"/>
            </p14:xfrm>
          </p:contentPart>
        </mc:Choice>
        <mc:Fallback xmlns="">
          <p:pic>
            <p:nvPicPr>
              <p:cNvPr id="18" name="Ink 17">
                <a:extLst>
                  <a:ext uri="{FF2B5EF4-FFF2-40B4-BE49-F238E27FC236}">
                    <a16:creationId xmlns:a16="http://schemas.microsoft.com/office/drawing/2014/main" id="{09A52445-4093-3845-89A1-01BA6C50251C}"/>
                  </a:ext>
                </a:extLst>
              </p:cNvPr>
              <p:cNvPicPr/>
              <p:nvPr/>
            </p:nvPicPr>
            <p:blipFill>
              <a:blip r:embed="rId9"/>
              <a:stretch>
                <a:fillRect/>
              </a:stretch>
            </p:blipFill>
            <p:spPr>
              <a:xfrm>
                <a:off x="770881" y="6357578"/>
                <a:ext cx="249840" cy="128880"/>
              </a:xfrm>
              <a:prstGeom prst="rect">
                <a:avLst/>
              </a:prstGeom>
            </p:spPr>
          </p:pic>
        </mc:Fallback>
      </mc:AlternateContent>
    </p:spTree>
    <p:extLst>
      <p:ext uri="{BB962C8B-B14F-4D97-AF65-F5344CB8AC3E}">
        <p14:creationId xmlns:p14="http://schemas.microsoft.com/office/powerpoint/2010/main" val="15406367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
        <p:nvSpPr>
          <p:cNvPr id="11" name="Freeform 10">
            <a:extLst>
              <a:ext uri="{FF2B5EF4-FFF2-40B4-BE49-F238E27FC236}">
                <a16:creationId xmlns:a16="http://schemas.microsoft.com/office/drawing/2014/main" id="{46AF994D-C0AF-894E-8334-9F9C6B700BFE}"/>
              </a:ext>
            </a:extLst>
          </p:cNvPr>
          <p:cNvSpPr/>
          <p:nvPr/>
        </p:nvSpPr>
        <p:spPr>
          <a:xfrm>
            <a:off x="2717216" y="0"/>
            <a:ext cx="7141957" cy="6858000"/>
          </a:xfrm>
          <a:custGeom>
            <a:avLst/>
            <a:gdLst>
              <a:gd name="connsiteX0" fmla="*/ 3011555 w 7141957"/>
              <a:gd name="connsiteY0" fmla="*/ 594911 h 6858000"/>
              <a:gd name="connsiteX1" fmla="*/ 3011555 w 7141957"/>
              <a:gd name="connsiteY1" fmla="*/ 6764357 h 6858000"/>
              <a:gd name="connsiteX2" fmla="*/ 4289512 w 7141957"/>
              <a:gd name="connsiteY2" fmla="*/ 6764357 h 6858000"/>
              <a:gd name="connsiteX3" fmla="*/ 4289512 w 7141957"/>
              <a:gd name="connsiteY3" fmla="*/ 594911 h 6858000"/>
              <a:gd name="connsiteX4" fmla="*/ 0 w 7141957"/>
              <a:gd name="connsiteY4" fmla="*/ 0 h 6858000"/>
              <a:gd name="connsiteX5" fmla="*/ 7141957 w 7141957"/>
              <a:gd name="connsiteY5" fmla="*/ 0 h 6858000"/>
              <a:gd name="connsiteX6" fmla="*/ 7141957 w 7141957"/>
              <a:gd name="connsiteY6" fmla="*/ 6858000 h 6858000"/>
              <a:gd name="connsiteX7" fmla="*/ 0 w 714195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1957" h="6858000">
                <a:moveTo>
                  <a:pt x="3011555" y="594911"/>
                </a:moveTo>
                <a:lnTo>
                  <a:pt x="3011555" y="6764357"/>
                </a:lnTo>
                <a:lnTo>
                  <a:pt x="4289512" y="6764357"/>
                </a:lnTo>
                <a:lnTo>
                  <a:pt x="4289512" y="594911"/>
                </a:lnTo>
                <a:close/>
                <a:moveTo>
                  <a:pt x="0" y="0"/>
                </a:moveTo>
                <a:lnTo>
                  <a:pt x="7141957" y="0"/>
                </a:lnTo>
                <a:lnTo>
                  <a:pt x="7141957" y="6858000"/>
                </a:lnTo>
                <a:lnTo>
                  <a:pt x="0" y="6858000"/>
                </a:lnTo>
                <a:close/>
              </a:path>
            </a:pathLst>
          </a:custGeom>
          <a:solidFill>
            <a:srgbClr val="D5C5D4">
              <a:alpha val="2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5">
            <a:extLst>
              <a:ext uri="{FF2B5EF4-FFF2-40B4-BE49-F238E27FC236}">
                <a16:creationId xmlns:a16="http://schemas.microsoft.com/office/drawing/2014/main" id="{CD45F2D5-9E41-6644-BB4B-8B8C4CC5A312}"/>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w="19050">
            <a:solidFill>
              <a:schemeClr val="accent2"/>
            </a:solidFill>
          </a:ln>
        </p:spPr>
      </p:pic>
      <p:sp>
        <p:nvSpPr>
          <p:cNvPr id="13" name="Left Brace 12">
            <a:extLst>
              <a:ext uri="{FF2B5EF4-FFF2-40B4-BE49-F238E27FC236}">
                <a16:creationId xmlns:a16="http://schemas.microsoft.com/office/drawing/2014/main" id="{0438300B-F2E3-774B-B62A-95574979AA7B}"/>
              </a:ext>
            </a:extLst>
          </p:cNvPr>
          <p:cNvSpPr/>
          <p:nvPr/>
        </p:nvSpPr>
        <p:spPr>
          <a:xfrm>
            <a:off x="2075935" y="2302933"/>
            <a:ext cx="481914" cy="199721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14" name="Left Brace 13">
            <a:extLst>
              <a:ext uri="{FF2B5EF4-FFF2-40B4-BE49-F238E27FC236}">
                <a16:creationId xmlns:a16="http://schemas.microsoft.com/office/drawing/2014/main" id="{74523631-D98E-E24C-BB47-7C0684707D65}"/>
              </a:ext>
            </a:extLst>
          </p:cNvPr>
          <p:cNvSpPr/>
          <p:nvPr/>
        </p:nvSpPr>
        <p:spPr>
          <a:xfrm>
            <a:off x="2115459" y="1322173"/>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18691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of this paper</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p:txBody>
          <a:bodyPr/>
          <a:lstStyle/>
          <a:p>
            <a:r>
              <a:rPr lang="en-US"/>
              <a:t>In increasing order of ambition:</a:t>
            </a:r>
          </a:p>
          <a:p>
            <a:endParaRPr lang="en-US"/>
          </a:p>
          <a:p>
            <a:pPr marL="457200" indent="-457200">
              <a:buFont typeface="Arial" panose="020B0604020202020204" pitchFamily="34" charset="0"/>
              <a:buChar char="•"/>
            </a:pPr>
            <a:r>
              <a:rPr lang="en-US"/>
              <a:t>Explain a puzzle about the </a:t>
            </a:r>
            <a:r>
              <a:rPr lang="en-US" b="1">
                <a:solidFill>
                  <a:schemeClr val="accent2"/>
                </a:solidFill>
              </a:rPr>
              <a:t>intergenerational persistence of inequality</a:t>
            </a:r>
            <a:r>
              <a:rPr lang="en-US"/>
              <a:t>. </a:t>
            </a:r>
          </a:p>
          <a:p>
            <a:pPr marL="457200" indent="-457200">
              <a:buFont typeface="Arial" panose="020B0604020202020204" pitchFamily="34" charset="0"/>
              <a:buChar char="•"/>
            </a:pPr>
            <a:r>
              <a:rPr lang="en-US"/>
              <a:t>Provide a new explanation of the </a:t>
            </a:r>
            <a:r>
              <a:rPr lang="en-US" b="1">
                <a:solidFill>
                  <a:schemeClr val="accent2"/>
                </a:solidFill>
              </a:rPr>
              <a:t>genes-SES (socio-economic status) gradient</a:t>
            </a:r>
            <a:r>
              <a:rPr lang="en-US"/>
              <a:t>.</a:t>
            </a:r>
          </a:p>
          <a:p>
            <a:pPr marL="457200" indent="-457200">
              <a:buFont typeface="Arial" panose="020B0604020202020204" pitchFamily="34" charset="0"/>
              <a:buChar char="•"/>
            </a:pPr>
            <a:r>
              <a:rPr lang="en-US"/>
              <a:t>Rethink the </a:t>
            </a:r>
            <a:r>
              <a:rPr lang="en-US" b="1">
                <a:solidFill>
                  <a:schemeClr val="accent2"/>
                </a:solidFill>
              </a:rPr>
              <a:t>nature of inequality </a:t>
            </a:r>
            <a:r>
              <a:rPr lang="en-US"/>
              <a:t>in historical human societies.</a:t>
            </a:r>
          </a:p>
          <a:p>
            <a:pPr marL="457200" indent="-457200">
              <a:buFont typeface="Arial" panose="020B0604020202020204" pitchFamily="34" charset="0"/>
              <a:buChar char="•"/>
            </a:pPr>
            <a:r>
              <a:rPr lang="en-US"/>
              <a:t>Change how we think about </a:t>
            </a:r>
            <a:r>
              <a:rPr lang="en-US" b="1">
                <a:solidFill>
                  <a:schemeClr val="accent2"/>
                </a:solidFill>
              </a:rPr>
              <a:t>genetic variation</a:t>
            </a:r>
            <a:r>
              <a:rPr lang="en-US"/>
              <a:t>.</a:t>
            </a:r>
          </a:p>
          <a:p>
            <a:pPr marL="457200" indent="-457200">
              <a:buFont typeface="Arial" panose="020B0604020202020204" pitchFamily="34" charset="0"/>
              <a:buChar char="•"/>
            </a:pPr>
            <a:endParaRPr lang="en-US"/>
          </a:p>
          <a:p>
            <a:pPr marL="457200" indent="-457200">
              <a:buFont typeface="Arial" panose="020B0604020202020204" pitchFamily="34" charset="0"/>
              <a:buChar char="•"/>
            </a:pPr>
            <a:endParaRPr lang="en-US"/>
          </a:p>
        </p:txBody>
      </p:sp>
    </p:spTree>
    <p:extLst>
      <p:ext uri="{BB962C8B-B14F-4D97-AF65-F5344CB8AC3E}">
        <p14:creationId xmlns:p14="http://schemas.microsoft.com/office/powerpoint/2010/main" val="1735008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
        <p:nvSpPr>
          <p:cNvPr id="12" name="Freeform 11">
            <a:extLst>
              <a:ext uri="{FF2B5EF4-FFF2-40B4-BE49-F238E27FC236}">
                <a16:creationId xmlns:a16="http://schemas.microsoft.com/office/drawing/2014/main" id="{C59AC361-2256-3C45-AC9F-46FF393399D5}"/>
              </a:ext>
            </a:extLst>
          </p:cNvPr>
          <p:cNvSpPr/>
          <p:nvPr/>
        </p:nvSpPr>
        <p:spPr>
          <a:xfrm>
            <a:off x="2717215" y="0"/>
            <a:ext cx="7141957" cy="6858000"/>
          </a:xfrm>
          <a:custGeom>
            <a:avLst/>
            <a:gdLst>
              <a:gd name="connsiteX0" fmla="*/ 4443749 w 7141957"/>
              <a:gd name="connsiteY0" fmla="*/ 541867 h 6858000"/>
              <a:gd name="connsiteX1" fmla="*/ 4443749 w 7141957"/>
              <a:gd name="connsiteY1" fmla="*/ 6775373 h 6858000"/>
              <a:gd name="connsiteX2" fmla="*/ 5600520 w 7141957"/>
              <a:gd name="connsiteY2" fmla="*/ 6775373 h 6858000"/>
              <a:gd name="connsiteX3" fmla="*/ 5600520 w 7141957"/>
              <a:gd name="connsiteY3" fmla="*/ 541867 h 6858000"/>
              <a:gd name="connsiteX4" fmla="*/ 0 w 7141957"/>
              <a:gd name="connsiteY4" fmla="*/ 0 h 6858000"/>
              <a:gd name="connsiteX5" fmla="*/ 7141957 w 7141957"/>
              <a:gd name="connsiteY5" fmla="*/ 0 h 6858000"/>
              <a:gd name="connsiteX6" fmla="*/ 7141957 w 7141957"/>
              <a:gd name="connsiteY6" fmla="*/ 6858000 h 6858000"/>
              <a:gd name="connsiteX7" fmla="*/ 0 w 714195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1957" h="6858000">
                <a:moveTo>
                  <a:pt x="4443749" y="541867"/>
                </a:moveTo>
                <a:lnTo>
                  <a:pt x="4443749" y="6775373"/>
                </a:lnTo>
                <a:lnTo>
                  <a:pt x="5600520" y="6775373"/>
                </a:lnTo>
                <a:lnTo>
                  <a:pt x="5600520" y="541867"/>
                </a:lnTo>
                <a:close/>
                <a:moveTo>
                  <a:pt x="0" y="0"/>
                </a:moveTo>
                <a:lnTo>
                  <a:pt x="7141957" y="0"/>
                </a:lnTo>
                <a:lnTo>
                  <a:pt x="7141957" y="6858000"/>
                </a:lnTo>
                <a:lnTo>
                  <a:pt x="0" y="6858000"/>
                </a:lnTo>
                <a:close/>
              </a:path>
            </a:pathLst>
          </a:custGeom>
          <a:solidFill>
            <a:srgbClr val="D5C5D4">
              <a:alpha val="2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Content Placeholder 5">
            <a:extLst>
              <a:ext uri="{FF2B5EF4-FFF2-40B4-BE49-F238E27FC236}">
                <a16:creationId xmlns:a16="http://schemas.microsoft.com/office/drawing/2014/main" id="{B66C9B0D-2F1A-AC4F-87E2-A05786D1FFE2}"/>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w="19050">
            <a:solidFill>
              <a:schemeClr val="accent2"/>
            </a:solidFill>
          </a:ln>
        </p:spPr>
      </p:pic>
      <p:sp>
        <p:nvSpPr>
          <p:cNvPr id="14" name="Left Brace 13">
            <a:extLst>
              <a:ext uri="{FF2B5EF4-FFF2-40B4-BE49-F238E27FC236}">
                <a16:creationId xmlns:a16="http://schemas.microsoft.com/office/drawing/2014/main" id="{1355A923-FD52-8448-8CD2-6C5B6463DFBA}"/>
              </a:ext>
            </a:extLst>
          </p:cNvPr>
          <p:cNvSpPr/>
          <p:nvPr/>
        </p:nvSpPr>
        <p:spPr>
          <a:xfrm>
            <a:off x="2075935" y="2302933"/>
            <a:ext cx="481914" cy="199721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15" name="Left Brace 14">
            <a:extLst>
              <a:ext uri="{FF2B5EF4-FFF2-40B4-BE49-F238E27FC236}">
                <a16:creationId xmlns:a16="http://schemas.microsoft.com/office/drawing/2014/main" id="{83A03096-DD71-2847-91BC-8D6BEC21CE8A}"/>
              </a:ext>
            </a:extLst>
          </p:cNvPr>
          <p:cNvSpPr/>
          <p:nvPr/>
        </p:nvSpPr>
        <p:spPr>
          <a:xfrm>
            <a:off x="2115459" y="1322173"/>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60407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1E9780-086D-7A4B-AD74-42F524765C82}"/>
              </a:ext>
            </a:extLst>
          </p:cNvPr>
          <p:cNvSpPr txBox="1"/>
          <p:nvPr/>
        </p:nvSpPr>
        <p:spPr>
          <a:xfrm>
            <a:off x="539828" y="1544594"/>
            <a:ext cx="1552978" cy="369332"/>
          </a:xfrm>
          <a:prstGeom prst="rect">
            <a:avLst/>
          </a:prstGeom>
          <a:noFill/>
        </p:spPr>
        <p:txBody>
          <a:bodyPr wrap="square" rtlCol="0">
            <a:spAutoFit/>
          </a:bodyPr>
          <a:lstStyle/>
          <a:p>
            <a:r>
              <a:rPr lang="en-US"/>
              <a:t>SES mediators</a:t>
            </a:r>
          </a:p>
        </p:txBody>
      </p:sp>
      <p:pic>
        <p:nvPicPr>
          <p:cNvPr id="3" name="Picture 2">
            <a:extLst>
              <a:ext uri="{FF2B5EF4-FFF2-40B4-BE49-F238E27FC236}">
                <a16:creationId xmlns:a16="http://schemas.microsoft.com/office/drawing/2014/main" id="{1DCBFB4D-DE43-4546-90C7-F516E64E3CD3}"/>
              </a:ext>
            </a:extLst>
          </p:cNvPr>
          <p:cNvPicPr>
            <a:picLocks noChangeAspect="1"/>
          </p:cNvPicPr>
          <p:nvPr/>
        </p:nvPicPr>
        <p:blipFill>
          <a:blip r:embed="rId2"/>
          <a:stretch>
            <a:fillRect/>
          </a:stretch>
        </p:blipFill>
        <p:spPr>
          <a:xfrm>
            <a:off x="2717216" y="0"/>
            <a:ext cx="7141957" cy="6858000"/>
          </a:xfrm>
          <a:prstGeom prst="rect">
            <a:avLst/>
          </a:prstGeom>
        </p:spPr>
      </p:pic>
      <p:sp>
        <p:nvSpPr>
          <p:cNvPr id="9" name="TextBox 8">
            <a:extLst>
              <a:ext uri="{FF2B5EF4-FFF2-40B4-BE49-F238E27FC236}">
                <a16:creationId xmlns:a16="http://schemas.microsoft.com/office/drawing/2014/main" id="{77F0D760-68AC-D54C-AA54-00CDF177EE91}"/>
              </a:ext>
            </a:extLst>
          </p:cNvPr>
          <p:cNvSpPr txBox="1"/>
          <p:nvPr/>
        </p:nvSpPr>
        <p:spPr>
          <a:xfrm>
            <a:off x="760784" y="2839877"/>
            <a:ext cx="1354675" cy="923330"/>
          </a:xfrm>
          <a:prstGeom prst="rect">
            <a:avLst/>
          </a:prstGeom>
          <a:noFill/>
        </p:spPr>
        <p:txBody>
          <a:bodyPr wrap="square" rtlCol="0">
            <a:spAutoFit/>
          </a:bodyPr>
          <a:lstStyle/>
          <a:p>
            <a:r>
              <a:rPr lang="en-US"/>
              <a:t>Non-SES mediators, controls</a:t>
            </a:r>
          </a:p>
        </p:txBody>
      </p:sp>
      <p:sp>
        <p:nvSpPr>
          <p:cNvPr id="11" name="Freeform 10">
            <a:extLst>
              <a:ext uri="{FF2B5EF4-FFF2-40B4-BE49-F238E27FC236}">
                <a16:creationId xmlns:a16="http://schemas.microsoft.com/office/drawing/2014/main" id="{59516164-BE7E-F341-8987-DA3DB63FA801}"/>
              </a:ext>
            </a:extLst>
          </p:cNvPr>
          <p:cNvSpPr/>
          <p:nvPr/>
        </p:nvSpPr>
        <p:spPr>
          <a:xfrm>
            <a:off x="2717215" y="0"/>
            <a:ext cx="7141957" cy="6858000"/>
          </a:xfrm>
          <a:custGeom>
            <a:avLst/>
            <a:gdLst>
              <a:gd name="connsiteX0" fmla="*/ 5600798 w 7141957"/>
              <a:gd name="connsiteY0" fmla="*/ 541867 h 6858000"/>
              <a:gd name="connsiteX1" fmla="*/ 5600798 w 7141957"/>
              <a:gd name="connsiteY1" fmla="*/ 6775373 h 6858000"/>
              <a:gd name="connsiteX2" fmla="*/ 6889493 w 7141957"/>
              <a:gd name="connsiteY2" fmla="*/ 6775373 h 6858000"/>
              <a:gd name="connsiteX3" fmla="*/ 6889493 w 7141957"/>
              <a:gd name="connsiteY3" fmla="*/ 541867 h 6858000"/>
              <a:gd name="connsiteX4" fmla="*/ 0 w 7141957"/>
              <a:gd name="connsiteY4" fmla="*/ 0 h 6858000"/>
              <a:gd name="connsiteX5" fmla="*/ 7141957 w 7141957"/>
              <a:gd name="connsiteY5" fmla="*/ 0 h 6858000"/>
              <a:gd name="connsiteX6" fmla="*/ 7141957 w 7141957"/>
              <a:gd name="connsiteY6" fmla="*/ 6858000 h 6858000"/>
              <a:gd name="connsiteX7" fmla="*/ 0 w 7141957"/>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41957" h="6858000">
                <a:moveTo>
                  <a:pt x="5600798" y="541867"/>
                </a:moveTo>
                <a:lnTo>
                  <a:pt x="5600798" y="6775373"/>
                </a:lnTo>
                <a:lnTo>
                  <a:pt x="6889493" y="6775373"/>
                </a:lnTo>
                <a:lnTo>
                  <a:pt x="6889493" y="541867"/>
                </a:lnTo>
                <a:close/>
                <a:moveTo>
                  <a:pt x="0" y="0"/>
                </a:moveTo>
                <a:lnTo>
                  <a:pt x="7141957" y="0"/>
                </a:lnTo>
                <a:lnTo>
                  <a:pt x="7141957" y="6858000"/>
                </a:lnTo>
                <a:lnTo>
                  <a:pt x="0" y="6858000"/>
                </a:lnTo>
                <a:close/>
              </a:path>
            </a:pathLst>
          </a:custGeom>
          <a:solidFill>
            <a:srgbClr val="D5C5D4">
              <a:alpha val="29804"/>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2" name="Content Placeholder 5">
            <a:extLst>
              <a:ext uri="{FF2B5EF4-FFF2-40B4-BE49-F238E27FC236}">
                <a16:creationId xmlns:a16="http://schemas.microsoft.com/office/drawing/2014/main" id="{FBC1041B-80F4-8541-832F-3744ED173BD1}"/>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w="19050">
            <a:solidFill>
              <a:schemeClr val="accent2"/>
            </a:solidFill>
          </a:ln>
        </p:spPr>
      </p:pic>
      <p:sp>
        <p:nvSpPr>
          <p:cNvPr id="13" name="Left Brace 12">
            <a:extLst>
              <a:ext uri="{FF2B5EF4-FFF2-40B4-BE49-F238E27FC236}">
                <a16:creationId xmlns:a16="http://schemas.microsoft.com/office/drawing/2014/main" id="{90FD9A29-7B7B-9E44-985C-F8ECD705142D}"/>
              </a:ext>
            </a:extLst>
          </p:cNvPr>
          <p:cNvSpPr/>
          <p:nvPr/>
        </p:nvSpPr>
        <p:spPr>
          <a:xfrm>
            <a:off x="2075935" y="2302933"/>
            <a:ext cx="481914" cy="1997218"/>
          </a:xfrm>
          <a:prstGeom prst="leftBrace">
            <a:avLst>
              <a:gd name="adj1" fmla="val 75000"/>
              <a:gd name="adj2" fmla="val 50000"/>
            </a:avLst>
          </a:prstGeom>
          <a:ln w="38100">
            <a:solidFill>
              <a:srgbClr val="FF0000"/>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solidFill>
                <a:srgbClr val="FF0000"/>
              </a:solidFill>
            </a:endParaRPr>
          </a:p>
        </p:txBody>
      </p:sp>
      <p:sp>
        <p:nvSpPr>
          <p:cNvPr id="14" name="Left Brace 13">
            <a:extLst>
              <a:ext uri="{FF2B5EF4-FFF2-40B4-BE49-F238E27FC236}">
                <a16:creationId xmlns:a16="http://schemas.microsoft.com/office/drawing/2014/main" id="{F51730AC-A783-F247-B85F-D924BD6B0E20}"/>
              </a:ext>
            </a:extLst>
          </p:cNvPr>
          <p:cNvSpPr/>
          <p:nvPr/>
        </p:nvSpPr>
        <p:spPr>
          <a:xfrm>
            <a:off x="2115459" y="1322173"/>
            <a:ext cx="442390" cy="814174"/>
          </a:xfrm>
          <a:prstGeom prst="leftBrace">
            <a:avLst>
              <a:gd name="adj1" fmla="val 75000"/>
              <a:gd name="adj2" fmla="val 50000"/>
            </a:avLst>
          </a:prstGeom>
          <a:ln w="38100">
            <a:solidFill>
              <a:schemeClr val="accent2"/>
            </a:solidFill>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22331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380467D-EE33-F74B-8CF8-488AD6B94B10}"/>
              </a:ext>
            </a:extLst>
          </p:cNvPr>
          <p:cNvPicPr>
            <a:picLocks noChangeAspect="1"/>
          </p:cNvPicPr>
          <p:nvPr/>
        </p:nvPicPr>
        <p:blipFill>
          <a:blip r:embed="rId2"/>
          <a:stretch>
            <a:fillRect/>
          </a:stretch>
        </p:blipFill>
        <p:spPr>
          <a:xfrm>
            <a:off x="2076450" y="1778000"/>
            <a:ext cx="8039100" cy="3302000"/>
          </a:xfrm>
          <a:prstGeom prst="roundRect">
            <a:avLst>
              <a:gd name="adj" fmla="val 1921"/>
            </a:avLst>
          </a:prstGeom>
          <a:solidFill>
            <a:srgbClr val="FFFFFF">
              <a:shade val="85000"/>
            </a:srgbClr>
          </a:solidFill>
          <a:ln>
            <a:noFill/>
          </a:ln>
          <a:effectLst/>
        </p:spPr>
        <p:style>
          <a:lnRef idx="2">
            <a:schemeClr val="dk1"/>
          </a:lnRef>
          <a:fillRef idx="1">
            <a:schemeClr val="lt1"/>
          </a:fillRef>
          <a:effectRef idx="0">
            <a:schemeClr val="dk1"/>
          </a:effectRef>
          <a:fontRef idx="minor">
            <a:schemeClr val="dk1"/>
          </a:fontRef>
        </p:style>
      </p:pic>
      <p:pic>
        <p:nvPicPr>
          <p:cNvPr id="5" name="Content Placeholder 5">
            <a:extLst>
              <a:ext uri="{FF2B5EF4-FFF2-40B4-BE49-F238E27FC236}">
                <a16:creationId xmlns:a16="http://schemas.microsoft.com/office/drawing/2014/main" id="{B84364C7-9571-7D43-803C-66FD5207FD8D}"/>
              </a:ext>
            </a:extLst>
          </p:cNvPr>
          <p:cNvPicPr>
            <a:picLocks noChangeAspect="1"/>
          </p:cNvPicPr>
          <p:nvPr/>
        </p:nvPicPr>
        <p:blipFill>
          <a:blip r:embed="rId3"/>
          <a:stretch>
            <a:fillRect/>
          </a:stretch>
        </p:blipFill>
        <p:spPr>
          <a:xfrm>
            <a:off x="146872" y="4967602"/>
            <a:ext cx="1382655" cy="1549879"/>
          </a:xfrm>
          <a:prstGeom prst="rect">
            <a:avLst/>
          </a:prstGeom>
          <a:solidFill>
            <a:schemeClr val="tx1"/>
          </a:solidFill>
          <a:ln>
            <a:solidFill>
              <a:schemeClr val="accent2"/>
            </a:solidFill>
          </a:ln>
        </p:spPr>
      </p:pic>
      <p:sp>
        <p:nvSpPr>
          <p:cNvPr id="6" name="TextBox 5">
            <a:extLst>
              <a:ext uri="{FF2B5EF4-FFF2-40B4-BE49-F238E27FC236}">
                <a16:creationId xmlns:a16="http://schemas.microsoft.com/office/drawing/2014/main" id="{B6F5BF73-0DD9-F54D-BE06-25F1F73B25E8}"/>
              </a:ext>
            </a:extLst>
          </p:cNvPr>
          <p:cNvSpPr txBox="1"/>
          <p:nvPr/>
        </p:nvSpPr>
        <p:spPr>
          <a:xfrm>
            <a:off x="2076450" y="6081067"/>
            <a:ext cx="1934378" cy="461665"/>
          </a:xfrm>
          <a:prstGeom prst="rect">
            <a:avLst/>
          </a:prstGeom>
          <a:noFill/>
        </p:spPr>
        <p:txBody>
          <a:bodyPr wrap="square" rtlCol="0">
            <a:spAutoFit/>
          </a:bodyPr>
          <a:lstStyle/>
          <a:p>
            <a:r>
              <a:rPr lang="en-US" sz="2400">
                <a:hlinkClick r:id="rId4" action="ppaction://hlinksldjump"/>
              </a:rPr>
              <a:t>Robustness</a:t>
            </a:r>
            <a:endParaRPr lang="en-US"/>
          </a:p>
        </p:txBody>
      </p:sp>
    </p:spTree>
    <p:extLst>
      <p:ext uri="{BB962C8B-B14F-4D97-AF65-F5344CB8AC3E}">
        <p14:creationId xmlns:p14="http://schemas.microsoft.com/office/powerpoint/2010/main" val="779988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2CE4-6D2A-6C42-8D98-391A8C6DF8D4}"/>
              </a:ext>
            </a:extLst>
          </p:cNvPr>
          <p:cNvSpPr>
            <a:spLocks noGrp="1"/>
          </p:cNvSpPr>
          <p:nvPr>
            <p:ph type="title"/>
          </p:nvPr>
        </p:nvSpPr>
        <p:spPr/>
        <p:txBody>
          <a:bodyPr/>
          <a:lstStyle/>
          <a:p>
            <a:r>
              <a:rPr lang="en-US"/>
              <a:t>Goals again</a:t>
            </a:r>
          </a:p>
        </p:txBody>
      </p:sp>
      <p:sp>
        <p:nvSpPr>
          <p:cNvPr id="3" name="Content Placeholder 2">
            <a:extLst>
              <a:ext uri="{FF2B5EF4-FFF2-40B4-BE49-F238E27FC236}">
                <a16:creationId xmlns:a16="http://schemas.microsoft.com/office/drawing/2014/main" id="{B3E4A85E-C852-7847-98F4-92755FF6BFF9}"/>
              </a:ext>
            </a:extLst>
          </p:cNvPr>
          <p:cNvSpPr>
            <a:spLocks noGrp="1"/>
          </p:cNvSpPr>
          <p:nvPr>
            <p:ph idx="1"/>
          </p:nvPr>
        </p:nvSpPr>
        <p:spPr>
          <a:xfrm>
            <a:off x="830855" y="1399142"/>
            <a:ext cx="10515600" cy="4990641"/>
          </a:xfrm>
        </p:spPr>
        <p:txBody>
          <a:bodyPr>
            <a:normAutofit fontScale="70000" lnSpcReduction="20000"/>
          </a:bodyPr>
          <a:lstStyle/>
          <a:p>
            <a:endParaRPr lang="en-US"/>
          </a:p>
          <a:p>
            <a:r>
              <a:rPr lang="en-US">
                <a:solidFill>
                  <a:schemeClr val="accent2"/>
                </a:solidFill>
              </a:rPr>
              <a:t>Explain a puzzle about the </a:t>
            </a:r>
            <a:r>
              <a:rPr lang="en-US" b="1">
                <a:solidFill>
                  <a:schemeClr val="accent2"/>
                </a:solidFill>
              </a:rPr>
              <a:t>intergenerational persistence of inequality</a:t>
            </a:r>
            <a:r>
              <a:rPr lang="en-US">
                <a:solidFill>
                  <a:schemeClr val="accent2"/>
                </a:solidFill>
              </a:rPr>
              <a:t>. </a:t>
            </a:r>
          </a:p>
          <a:p>
            <a:pPr marL="457200" indent="-457200">
              <a:lnSpc>
                <a:spcPct val="110000"/>
              </a:lnSpc>
              <a:buFont typeface="Arial" panose="020B0604020202020204" pitchFamily="34" charset="0"/>
              <a:buChar char="•"/>
            </a:pPr>
            <a:r>
              <a:rPr lang="en-US"/>
              <a:t>Inequality can persist because of unmeasured genetic variation </a:t>
            </a:r>
            <a:r>
              <a:rPr lang="en-US" sz="2400"/>
              <a:t>(Clark 2021)</a:t>
            </a:r>
            <a:r>
              <a:rPr lang="en-US"/>
              <a:t>. Genetics can be a mediator, not just a confound, for SES.</a:t>
            </a:r>
          </a:p>
          <a:p>
            <a:r>
              <a:rPr lang="en-US">
                <a:solidFill>
                  <a:schemeClr val="accent2"/>
                </a:solidFill>
              </a:rPr>
              <a:t>Provide a new explanation of the </a:t>
            </a:r>
            <a:r>
              <a:rPr lang="en-US" b="1">
                <a:solidFill>
                  <a:schemeClr val="accent2"/>
                </a:solidFill>
              </a:rPr>
              <a:t>genes-SES gradient</a:t>
            </a:r>
            <a:r>
              <a:rPr lang="en-US">
                <a:solidFill>
                  <a:schemeClr val="accent2"/>
                </a:solidFill>
              </a:rPr>
              <a:t>.</a:t>
            </a:r>
          </a:p>
          <a:p>
            <a:pPr marL="457200" indent="-457200">
              <a:buFont typeface="Arial" panose="020B0604020202020204" pitchFamily="34" charset="0"/>
              <a:buChar char="•"/>
            </a:pPr>
            <a:r>
              <a:rPr lang="en-US"/>
              <a:t>In meritocratic societies, genes affect SES. </a:t>
            </a:r>
          </a:p>
          <a:p>
            <a:pPr marL="457200" indent="-457200">
              <a:buFont typeface="Arial" panose="020B0604020202020204" pitchFamily="34" charset="0"/>
              <a:buChar char="•"/>
            </a:pPr>
            <a:r>
              <a:rPr lang="en-US"/>
              <a:t>Under SGAM, in all societies, SES can affect genes.</a:t>
            </a:r>
          </a:p>
          <a:p>
            <a:pPr marL="457200" indent="-457200">
              <a:buFont typeface="Arial" panose="020B0604020202020204" pitchFamily="34" charset="0"/>
              <a:buChar char="•"/>
            </a:pPr>
            <a:r>
              <a:rPr lang="en-US"/>
              <a:t>Shocks to SES are reflected in the DNA of subsequent generations.</a:t>
            </a:r>
          </a:p>
          <a:p>
            <a:r>
              <a:rPr lang="en-US">
                <a:solidFill>
                  <a:schemeClr val="accent2"/>
                </a:solidFill>
              </a:rPr>
              <a:t>Rethink the </a:t>
            </a:r>
            <a:r>
              <a:rPr lang="en-US" b="1">
                <a:solidFill>
                  <a:schemeClr val="accent2"/>
                </a:solidFill>
              </a:rPr>
              <a:t>nature of inequality </a:t>
            </a:r>
            <a:r>
              <a:rPr lang="en-US">
                <a:solidFill>
                  <a:schemeClr val="accent2"/>
                </a:solidFill>
              </a:rPr>
              <a:t>in historical human societies.</a:t>
            </a:r>
          </a:p>
          <a:p>
            <a:pPr marL="457200" indent="-457200">
              <a:buFont typeface="Arial" panose="020B0604020202020204" pitchFamily="34" charset="0"/>
              <a:buChar char="•"/>
            </a:pPr>
            <a:r>
              <a:rPr lang="en-US"/>
              <a:t>Prediction: a genes-status gradient should be visible in ancient DNA.</a:t>
            </a:r>
          </a:p>
          <a:p>
            <a:r>
              <a:rPr lang="en-US">
                <a:solidFill>
                  <a:schemeClr val="accent2"/>
                </a:solidFill>
              </a:rPr>
              <a:t>Change how we think about </a:t>
            </a:r>
            <a:r>
              <a:rPr lang="en-US" b="1">
                <a:solidFill>
                  <a:schemeClr val="accent2"/>
                </a:solidFill>
              </a:rPr>
              <a:t>genetic variation</a:t>
            </a:r>
            <a:r>
              <a:rPr lang="en-US">
                <a:solidFill>
                  <a:schemeClr val="accent2"/>
                </a:solidFill>
              </a:rPr>
              <a:t>.</a:t>
            </a:r>
          </a:p>
          <a:p>
            <a:pPr marL="457200" indent="-457200">
              <a:buFont typeface="Arial" panose="020B0604020202020204" pitchFamily="34" charset="0"/>
              <a:buChar char="•"/>
            </a:pPr>
            <a:r>
              <a:rPr lang="en-US"/>
              <a:t>Yes, genes are “biological”…</a:t>
            </a:r>
          </a:p>
          <a:p>
            <a:pPr marL="457200" indent="-457200">
              <a:buFont typeface="Arial" panose="020B0604020202020204" pitchFamily="34" charset="0"/>
              <a:buChar char="•"/>
            </a:pPr>
            <a:r>
              <a:rPr lang="en-US"/>
              <a:t>But </a:t>
            </a:r>
            <a:r>
              <a:rPr lang="en-US" b="1">
                <a:solidFill>
                  <a:schemeClr val="accent2"/>
                </a:solidFill>
              </a:rPr>
              <a:t>genetic variation is a social outcome</a:t>
            </a:r>
            <a:r>
              <a:rPr lang="en-US"/>
              <a:t>. </a:t>
            </a:r>
            <a:endParaRPr lang="el-GR"/>
          </a:p>
          <a:p>
            <a:pPr marL="457200" indent="-457200">
              <a:buFont typeface="Arial" panose="020B0604020202020204" pitchFamily="34" charset="0"/>
              <a:buChar char="•"/>
            </a:pPr>
            <a:r>
              <a:rPr lang="en-US"/>
              <a:t>Size of g</a:t>
            </a:r>
            <a:r>
              <a:rPr lang="en-GB"/>
              <a:t>enes-SES</a:t>
            </a:r>
            <a:r>
              <a:rPr lang="en-US"/>
              <a:t> correlation is endogenous to economic institutions </a:t>
            </a:r>
            <a:r>
              <a:rPr lang="el-GR">
                <a:solidFill>
                  <a:schemeClr val="accent2"/>
                </a:solidFill>
              </a:rPr>
              <a:t>θ</a:t>
            </a:r>
            <a:r>
              <a:rPr lang="el-GR"/>
              <a:t>.</a:t>
            </a:r>
            <a:endParaRPr lang="en-US"/>
          </a:p>
        </p:txBody>
      </p:sp>
    </p:spTree>
    <p:extLst>
      <p:ext uri="{BB962C8B-B14F-4D97-AF65-F5344CB8AC3E}">
        <p14:creationId xmlns:p14="http://schemas.microsoft.com/office/powerpoint/2010/main" val="956306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4" descr="Donald Trump in his helicopter with the New York skyline beneath him">
            <a:extLst>
              <a:ext uri="{FF2B5EF4-FFF2-40B4-BE49-F238E27FC236}">
                <a16:creationId xmlns:a16="http://schemas.microsoft.com/office/drawing/2014/main" id="{7EEDC405-9B29-1949-B4DA-AA352922CF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018" r="4487"/>
          <a:stretch/>
        </p:blipFill>
        <p:spPr bwMode="auto">
          <a:xfrm>
            <a:off x="5469994" y="0"/>
            <a:ext cx="672200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5">
            <a:extLst>
              <a:ext uri="{FF2B5EF4-FFF2-40B4-BE49-F238E27FC236}">
                <a16:creationId xmlns:a16="http://schemas.microsoft.com/office/drawing/2014/main" id="{7F7EB8B3-0CBB-654F-9343-9C10D9CD80F5}"/>
              </a:ext>
            </a:extLst>
          </p:cNvPr>
          <p:cNvSpPr txBox="1">
            <a:spLocks/>
          </p:cNvSpPr>
          <p:nvPr/>
        </p:nvSpPr>
        <p:spPr>
          <a:xfrm>
            <a:off x="6838646" y="5656402"/>
            <a:ext cx="3984702" cy="793973"/>
          </a:xfrm>
          <a:prstGeom prst="rect">
            <a:avLst/>
          </a:prstGeom>
          <a:solidFill>
            <a:srgbClr val="000000">
              <a:alpha val="59608"/>
            </a:srgbClr>
          </a:solidFill>
          <a:ln>
            <a:noFill/>
          </a:ln>
          <a:effectLst/>
          <a:scene3d>
            <a:camera prst="orthographicFront">
              <a:rot lat="0" lon="0" rev="0"/>
            </a:camera>
            <a:lightRig rig="contrasting" dir="t">
              <a:rot lat="0" lon="0" rev="7800000"/>
            </a:lightRig>
          </a:scene3d>
          <a:sp3d>
            <a:bevelT w="139700" h="139700"/>
          </a:sp3d>
        </p:spPr>
        <p:txBody>
          <a:bodyPr/>
          <a:lstStyle>
            <a:defPPr>
              <a:defRPr lang="en-US"/>
            </a:defPPr>
            <a:lvl1pPr indent="0" algn="ctr">
              <a:lnSpc>
                <a:spcPct val="90000"/>
              </a:lnSpc>
              <a:spcBef>
                <a:spcPts val="1000"/>
              </a:spcBef>
              <a:buFont typeface="Arial" panose="020B0604020202020204" pitchFamily="34" charset="0"/>
              <a:buNone/>
              <a:defRPr sz="20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en-US" sz="2800">
                <a:latin typeface="Times New Roman" panose="02020603050405020304" pitchFamily="18" charset="0"/>
                <a:cs typeface="Times New Roman" panose="02020603050405020304" pitchFamily="18" charset="0"/>
              </a:rPr>
              <a:t>“Part of </a:t>
            </a:r>
            <a:r>
              <a:rPr lang="en-GB" sz="2800">
                <a:latin typeface="Times New Roman" panose="02020603050405020304" pitchFamily="18" charset="0"/>
                <a:cs typeface="Times New Roman" panose="02020603050405020304" pitchFamily="18" charset="0"/>
              </a:rPr>
              <a:t>the beauty of me is that I am very rich.”</a:t>
            </a:r>
          </a:p>
          <a:p>
            <a:endParaRPr lang="en-US" sz="2800"/>
          </a:p>
        </p:txBody>
      </p:sp>
      <p:sp>
        <p:nvSpPr>
          <p:cNvPr id="6" name="Title 3">
            <a:extLst>
              <a:ext uri="{FF2B5EF4-FFF2-40B4-BE49-F238E27FC236}">
                <a16:creationId xmlns:a16="http://schemas.microsoft.com/office/drawing/2014/main" id="{D738EF55-9584-BC40-BFFB-38B177EC32DC}"/>
              </a:ext>
            </a:extLst>
          </p:cNvPr>
          <p:cNvSpPr>
            <a:spLocks noGrp="1"/>
          </p:cNvSpPr>
          <p:nvPr>
            <p:ph type="title"/>
          </p:nvPr>
        </p:nvSpPr>
        <p:spPr>
          <a:xfrm>
            <a:off x="821505" y="2766218"/>
            <a:ext cx="3697077" cy="1325563"/>
          </a:xfrm>
          <a:solidFill>
            <a:srgbClr val="000000">
              <a:alpha val="80000"/>
            </a:srgbClr>
          </a:solidFill>
        </p:spPr>
        <p:txBody>
          <a:bodyPr/>
          <a:lstStyle/>
          <a:p>
            <a:pPr algn="ctr"/>
            <a:r>
              <a:rPr lang="en-US"/>
              <a:t>Thank you!</a:t>
            </a:r>
          </a:p>
        </p:txBody>
      </p:sp>
    </p:spTree>
    <p:extLst>
      <p:ext uri="{BB962C8B-B14F-4D97-AF65-F5344CB8AC3E}">
        <p14:creationId xmlns:p14="http://schemas.microsoft.com/office/powerpoint/2010/main" val="1342809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Extensions</a:t>
            </a:r>
          </a:p>
        </p:txBody>
      </p:sp>
      <p:sp>
        <p:nvSpPr>
          <p:cNvPr id="3" name="Content Placeholder 2">
            <a:extLst>
              <a:ext uri="{FF2B5EF4-FFF2-40B4-BE49-F238E27FC236}">
                <a16:creationId xmlns:a16="http://schemas.microsoft.com/office/drawing/2014/main" id="{ACD28C7A-2325-D948-9EBD-EFCBEC99AAEF}"/>
              </a:ext>
            </a:extLst>
          </p:cNvPr>
          <p:cNvSpPr>
            <a:spLocks noGrp="1"/>
          </p:cNvSpPr>
          <p:nvPr>
            <p:ph idx="1"/>
          </p:nvPr>
        </p:nvSpPr>
        <p:spPr/>
        <p:txBody>
          <a:bodyPr>
            <a:normAutofit lnSpcReduction="10000"/>
          </a:bodyPr>
          <a:lstStyle/>
          <a:p>
            <a:r>
              <a:rPr lang="en-US"/>
              <a:t>The basic result extends to non-normal/discontinuous distributions and non-linear attractiveness.</a:t>
            </a:r>
          </a:p>
          <a:p>
            <a:endParaRPr lang="en-US"/>
          </a:p>
          <a:p>
            <a:r>
              <a:rPr lang="en-US"/>
              <a:t>We can allow “meritocracy”, where adult SES depends directly on own genes.</a:t>
            </a:r>
          </a:p>
          <a:p>
            <a:pPr marL="457200" indent="-457200">
              <a:buFont typeface="Arial" panose="020B0604020202020204" pitchFamily="34" charset="0"/>
              <a:buChar char="•"/>
            </a:pPr>
            <a:r>
              <a:rPr lang="en-US"/>
              <a:t>Genes-SES correlation may either increase or decrease in </a:t>
            </a:r>
            <a:r>
              <a:rPr lang="el-GR"/>
              <a:t>θ</a:t>
            </a:r>
            <a:endParaRPr lang="en-US"/>
          </a:p>
          <a:p>
            <a:endParaRPr lang="el-GR"/>
          </a:p>
          <a:p>
            <a:r>
              <a:rPr lang="en-GB"/>
              <a:t>The </a:t>
            </a:r>
            <a:r>
              <a:rPr lang="en-GB" i="1"/>
              <a:t>a</a:t>
            </a:r>
            <a:r>
              <a:rPr lang="en-GB"/>
              <a:t> parameter can  differ for men and women.</a:t>
            </a:r>
          </a:p>
          <a:p>
            <a:pPr marL="457200" indent="-457200">
              <a:buFont typeface="Arial" panose="020B0604020202020204" pitchFamily="34" charset="0"/>
              <a:buChar char="•"/>
            </a:pPr>
            <a:r>
              <a:rPr lang="en-GB"/>
              <a:t>Genes-SES correlation is maximized when parameters are most different.</a:t>
            </a:r>
          </a:p>
        </p:txBody>
      </p:sp>
    </p:spTree>
    <p:extLst>
      <p:ext uri="{BB962C8B-B14F-4D97-AF65-F5344CB8AC3E}">
        <p14:creationId xmlns:p14="http://schemas.microsoft.com/office/powerpoint/2010/main" val="3149986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F9C-06F1-E445-B00A-88228AA2C63F}"/>
              </a:ext>
            </a:extLst>
          </p:cNvPr>
          <p:cNvSpPr>
            <a:spLocks noGrp="1"/>
          </p:cNvSpPr>
          <p:nvPr>
            <p:ph type="title"/>
          </p:nvPr>
        </p:nvSpPr>
        <p:spPr/>
        <p:txBody>
          <a:bodyPr/>
          <a:lstStyle/>
          <a:p>
            <a:r>
              <a:rPr lang="en-US"/>
              <a:t>Polygenic scores  – a primer</a:t>
            </a:r>
          </a:p>
        </p:txBody>
      </p:sp>
      <p:sp>
        <p:nvSpPr>
          <p:cNvPr id="3" name="Content Placeholder 2">
            <a:extLst>
              <a:ext uri="{FF2B5EF4-FFF2-40B4-BE49-F238E27FC236}">
                <a16:creationId xmlns:a16="http://schemas.microsoft.com/office/drawing/2014/main" id="{36B608D3-2674-4F4E-8945-104073944236}"/>
              </a:ext>
            </a:extLst>
          </p:cNvPr>
          <p:cNvSpPr>
            <a:spLocks noGrp="1"/>
          </p:cNvSpPr>
          <p:nvPr>
            <p:ph idx="1"/>
          </p:nvPr>
        </p:nvSpPr>
        <p:spPr/>
        <p:txBody>
          <a:bodyPr>
            <a:normAutofit/>
          </a:bodyPr>
          <a:lstStyle/>
          <a:p>
            <a:r>
              <a:rPr lang="en-US"/>
              <a:t>Individual DNA contains about 3 billion base pairs, on 23 chromosomes. Each base pair can be one of four letters (A, C, T or G). About 0.1% of these pairs will be different between any two individuals.</a:t>
            </a:r>
          </a:p>
          <a:p>
            <a:r>
              <a:rPr lang="en-US"/>
              <a:t>A Single Nucleotide Polymorphisms (SNPs) is a base pair where individuals’ genomes vary by a single “letter”. Individuals have 0, 1 or 2 copies of the rare </a:t>
            </a:r>
            <a:r>
              <a:rPr lang="en-US" i="1"/>
              <a:t>allele</a:t>
            </a:r>
            <a:r>
              <a:rPr lang="en-US"/>
              <a:t>.</a:t>
            </a:r>
          </a:p>
          <a:p>
            <a:r>
              <a:rPr lang="en-US"/>
              <a:t>DNA </a:t>
            </a:r>
            <a:r>
              <a:rPr lang="en-US" i="1"/>
              <a:t>array data </a:t>
            </a:r>
            <a:r>
              <a:rPr lang="en-US"/>
              <a:t>records many SNPs of an individual’s genome (in UKBB, about 500,000 SNPs).</a:t>
            </a:r>
          </a:p>
          <a:p>
            <a:endParaRPr lang="en-US"/>
          </a:p>
        </p:txBody>
      </p:sp>
    </p:spTree>
    <p:extLst>
      <p:ext uri="{BB962C8B-B14F-4D97-AF65-F5344CB8AC3E}">
        <p14:creationId xmlns:p14="http://schemas.microsoft.com/office/powerpoint/2010/main" val="2095626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AF9C-06F1-E445-B00A-88228AA2C63F}"/>
              </a:ext>
            </a:extLst>
          </p:cNvPr>
          <p:cNvSpPr>
            <a:spLocks noGrp="1"/>
          </p:cNvSpPr>
          <p:nvPr>
            <p:ph type="title"/>
          </p:nvPr>
        </p:nvSpPr>
        <p:spPr/>
        <p:txBody>
          <a:bodyPr/>
          <a:lstStyle/>
          <a:p>
            <a:r>
              <a:rPr lang="en-US"/>
              <a:t>Polygenic scores  – a primer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608D3-2674-4F4E-8945-104073944236}"/>
                  </a:ext>
                </a:extLst>
              </p:cNvPr>
              <p:cNvSpPr>
                <a:spLocks noGrp="1"/>
              </p:cNvSpPr>
              <p:nvPr>
                <p:ph idx="1"/>
              </p:nvPr>
            </p:nvSpPr>
            <p:spPr>
              <a:xfrm>
                <a:off x="838200" y="1825625"/>
                <a:ext cx="10515600" cy="4667250"/>
              </a:xfrm>
            </p:spPr>
            <p:txBody>
              <a:bodyPr>
                <a:normAutofit fontScale="92500" lnSpcReduction="20000"/>
              </a:bodyPr>
              <a:lstStyle/>
              <a:p>
                <a:r>
                  <a:rPr lang="en-US"/>
                  <a:t>Many heritable traits are highly </a:t>
                </a:r>
                <a:r>
                  <a:rPr lang="en-US" i="1"/>
                  <a:t>polygenic</a:t>
                </a:r>
                <a:r>
                  <a:rPr lang="en-US"/>
                  <a:t>: the sum of small effects from many loci on the genome.</a:t>
                </a:r>
              </a:p>
              <a:p>
                <a:r>
                  <a:rPr lang="en-US"/>
                  <a:t>A polygenic score is estimated using many SNPs. Bivariate correlations are estimated:</a:t>
                </a:r>
              </a:p>
              <a:p>
                <a:endParaRPr lang="en-US"/>
              </a:p>
              <a:p>
                <a:pPr/>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𝑇𝑟𝑎𝑖</m:t>
                      </m:r>
                      <m:sSub>
                        <m:sSubPr>
                          <m:ctrlPr>
                            <a:rPr lang="en-GB" b="0" i="1">
                              <a:latin typeface="Cambria Math" panose="02040503050406030204" pitchFamily="18" charset="0"/>
                            </a:rPr>
                          </m:ctrlPr>
                        </m:sSubPr>
                        <m:e>
                          <m:r>
                            <a:rPr lang="en-GB" b="0" i="1">
                              <a:latin typeface="Cambria Math" panose="02040503050406030204" pitchFamily="18" charset="0"/>
                            </a:rPr>
                            <m:t>𝑡</m:t>
                          </m:r>
                        </m:e>
                        <m:sub>
                          <m:r>
                            <a:rPr lang="en-GB" b="0" i="1">
                              <a:latin typeface="Cambria Math" panose="02040503050406030204" pitchFamily="18" charset="0"/>
                            </a:rPr>
                            <m:t>𝑖</m:t>
                          </m:r>
                        </m:sub>
                      </m:sSub>
                      <m:r>
                        <a:rPr lang="en-GB" b="0" i="1">
                          <a:latin typeface="Cambria Math" panose="02040503050406030204" pitchFamily="18" charset="0"/>
                        </a:rPr>
                        <m:t>=</m:t>
                      </m:r>
                      <m:sSub>
                        <m:sSubPr>
                          <m:ctrlPr>
                            <a:rPr lang="en-GB" b="0" i="1">
                              <a:latin typeface="Cambria Math" panose="02040503050406030204" pitchFamily="18" charset="0"/>
                            </a:rPr>
                          </m:ctrlPr>
                        </m:sSubPr>
                        <m:e>
                          <m:r>
                            <a:rPr lang="en-GB" b="0" i="1">
                              <a:latin typeface="Cambria Math" panose="02040503050406030204" pitchFamily="18" charset="0"/>
                            </a:rPr>
                            <m:t>𝛽</m:t>
                          </m:r>
                        </m:e>
                        <m:sub>
                          <m:r>
                            <a:rPr lang="en-GB" b="0" i="1">
                              <a:latin typeface="Cambria Math" panose="02040503050406030204" pitchFamily="18" charset="0"/>
                            </a:rPr>
                            <m:t>𝑗</m:t>
                          </m:r>
                        </m:sub>
                      </m:sSub>
                      <m:r>
                        <a:rPr lang="en-GB" b="0" i="1">
                          <a:latin typeface="Cambria Math" panose="02040503050406030204" pitchFamily="18" charset="0"/>
                        </a:rPr>
                        <m:t>𝑆𝑁</m:t>
                      </m:r>
                      <m:sSub>
                        <m:sSubPr>
                          <m:ctrlPr>
                            <a:rPr lang="en-GB" b="0" i="1">
                              <a:latin typeface="Cambria Math" panose="02040503050406030204" pitchFamily="18" charset="0"/>
                            </a:rPr>
                          </m:ctrlPr>
                        </m:sSubPr>
                        <m:e>
                          <m:r>
                            <a:rPr lang="en-GB" b="0" i="1">
                              <a:latin typeface="Cambria Math" panose="02040503050406030204" pitchFamily="18" charset="0"/>
                            </a:rPr>
                            <m:t>𝑃</m:t>
                          </m:r>
                        </m:e>
                        <m:sub>
                          <m:r>
                            <a:rPr lang="en-GB" b="0" i="1">
                              <a:latin typeface="Cambria Math" panose="02040503050406030204" pitchFamily="18" charset="0"/>
                            </a:rPr>
                            <m:t>𝑖</m:t>
                          </m:r>
                          <m:r>
                            <a:rPr lang="en-GB" b="0" i="1">
                              <a:latin typeface="Cambria Math" panose="02040503050406030204" pitchFamily="18" charset="0"/>
                            </a:rPr>
                            <m:t>,</m:t>
                          </m:r>
                          <m:r>
                            <a:rPr lang="en-GB" b="0" i="1">
                              <a:latin typeface="Cambria Math" panose="02040503050406030204" pitchFamily="18" charset="0"/>
                            </a:rPr>
                            <m:t>𝑗</m:t>
                          </m:r>
                        </m:sub>
                      </m:sSub>
                      <m:r>
                        <a:rPr lang="en-GB" b="0" i="1">
                          <a:latin typeface="Cambria Math" panose="02040503050406030204" pitchFamily="18" charset="0"/>
                        </a:rPr>
                        <m:t>+</m:t>
                      </m:r>
                      <m:sSub>
                        <m:sSubPr>
                          <m:ctrlPr>
                            <a:rPr lang="en-GB" b="0" i="1">
                              <a:latin typeface="Cambria Math" panose="02040503050406030204" pitchFamily="18" charset="0"/>
                            </a:rPr>
                          </m:ctrlPr>
                        </m:sSubPr>
                        <m:e>
                          <m:r>
                            <a:rPr lang="en-GB" b="0" i="1">
                              <a:latin typeface="Cambria Math" panose="02040503050406030204" pitchFamily="18" charset="0"/>
                            </a:rPr>
                            <m:t>𝜀</m:t>
                          </m:r>
                        </m:e>
                        <m:sub>
                          <m:r>
                            <a:rPr lang="en-GB" b="0" i="1">
                              <a:latin typeface="Cambria Math" panose="02040503050406030204" pitchFamily="18" charset="0"/>
                            </a:rPr>
                            <m:t>𝑖</m:t>
                          </m:r>
                        </m:sub>
                      </m:sSub>
                    </m:oMath>
                  </m:oMathPara>
                </a14:m>
                <a:endParaRPr lang="en-US"/>
              </a:p>
              <a:p>
                <a:r>
                  <a:rPr lang="en-US"/>
                  <a:t>The score is then</a:t>
                </a:r>
              </a:p>
              <a:p>
                <a:pPr/>
                <a14:m>
                  <m:oMathPara xmlns:m="http://schemas.openxmlformats.org/officeDocument/2006/math">
                    <m:oMathParaPr>
                      <m:jc m:val="centerGroup"/>
                    </m:oMathParaPr>
                    <m:oMath xmlns:m="http://schemas.openxmlformats.org/officeDocument/2006/math">
                      <m:r>
                        <a:rPr lang="en-GB" b="0" i="1">
                          <a:latin typeface="Cambria Math" panose="02040503050406030204" pitchFamily="18" charset="0"/>
                        </a:rPr>
                        <m:t>𝑃𝐺</m:t>
                      </m:r>
                      <m:sSub>
                        <m:sSubPr>
                          <m:ctrlPr>
                            <a:rPr lang="en-GB" b="0" i="1">
                              <a:latin typeface="Cambria Math" panose="02040503050406030204" pitchFamily="18" charset="0"/>
                            </a:rPr>
                          </m:ctrlPr>
                        </m:sSubPr>
                        <m:e>
                          <m:r>
                            <a:rPr lang="en-GB" b="0" i="1">
                              <a:latin typeface="Cambria Math" panose="02040503050406030204" pitchFamily="18" charset="0"/>
                            </a:rPr>
                            <m:t>𝑆</m:t>
                          </m:r>
                        </m:e>
                        <m:sub>
                          <m:r>
                            <a:rPr lang="en-GB" b="0" i="1">
                              <a:latin typeface="Cambria Math" panose="02040503050406030204" pitchFamily="18" charset="0"/>
                            </a:rPr>
                            <m:t>𝑖</m:t>
                          </m:r>
                        </m:sub>
                      </m:sSub>
                      <m:r>
                        <a:rPr lang="en-GB" b="0" i="1">
                          <a:latin typeface="Cambria Math" panose="02040503050406030204" pitchFamily="18" charset="0"/>
                        </a:rPr>
                        <m:t>=</m:t>
                      </m:r>
                      <m:nary>
                        <m:naryPr>
                          <m:chr m:val="∑"/>
                          <m:supHide m:val="on"/>
                          <m:ctrlPr>
                            <a:rPr lang="en-GB" b="0" i="1">
                              <a:latin typeface="Cambria Math" panose="02040503050406030204" pitchFamily="18" charset="0"/>
                            </a:rPr>
                          </m:ctrlPr>
                        </m:naryPr>
                        <m:sub>
                          <m:r>
                            <a:rPr lang="en-GB" b="0" i="1">
                              <a:latin typeface="Cambria Math" panose="02040503050406030204" pitchFamily="18" charset="0"/>
                            </a:rPr>
                            <m:t>𝑗</m:t>
                          </m:r>
                        </m:sub>
                        <m:sup/>
                        <m:e>
                          <m:sSub>
                            <m:sSubPr>
                              <m:ctrlPr>
                                <a:rPr lang="en-GB" b="0" i="1">
                                  <a:latin typeface="Cambria Math" panose="02040503050406030204" pitchFamily="18" charset="0"/>
                                </a:rPr>
                              </m:ctrlPr>
                            </m:sSubPr>
                            <m:e>
                              <m:r>
                                <a:rPr lang="en-GB" b="0" i="1">
                                  <a:latin typeface="Cambria Math" panose="02040503050406030204" pitchFamily="18" charset="0"/>
                                </a:rPr>
                                <m:t>𝛽</m:t>
                              </m:r>
                            </m:e>
                            <m:sub>
                              <m:r>
                                <a:rPr lang="en-GB" b="0" i="1">
                                  <a:latin typeface="Cambria Math" panose="02040503050406030204" pitchFamily="18" charset="0"/>
                                </a:rPr>
                                <m:t>𝑗</m:t>
                              </m:r>
                            </m:sub>
                          </m:sSub>
                          <m:r>
                            <a:rPr lang="en-GB" b="0" i="1">
                              <a:latin typeface="Cambria Math" panose="02040503050406030204" pitchFamily="18" charset="0"/>
                            </a:rPr>
                            <m:t>𝑆𝑁</m:t>
                          </m:r>
                          <m:sSub>
                            <m:sSubPr>
                              <m:ctrlPr>
                                <a:rPr lang="en-GB" b="0" i="1">
                                  <a:latin typeface="Cambria Math" panose="02040503050406030204" pitchFamily="18" charset="0"/>
                                </a:rPr>
                              </m:ctrlPr>
                            </m:sSubPr>
                            <m:e>
                              <m:r>
                                <a:rPr lang="en-GB" b="0" i="1">
                                  <a:latin typeface="Cambria Math" panose="02040503050406030204" pitchFamily="18" charset="0"/>
                                </a:rPr>
                                <m:t>𝑃</m:t>
                              </m:r>
                            </m:e>
                            <m:sub>
                              <m:r>
                                <a:rPr lang="en-GB" b="0" i="1">
                                  <a:latin typeface="Cambria Math" panose="02040503050406030204" pitchFamily="18" charset="0"/>
                                </a:rPr>
                                <m:t>𝑖</m:t>
                              </m:r>
                              <m:r>
                                <a:rPr lang="en-GB" b="0" i="1">
                                  <a:latin typeface="Cambria Math" panose="02040503050406030204" pitchFamily="18" charset="0"/>
                                </a:rPr>
                                <m:t>,</m:t>
                              </m:r>
                              <m:r>
                                <a:rPr lang="en-GB" b="0" i="1">
                                  <a:latin typeface="Cambria Math" panose="02040503050406030204" pitchFamily="18" charset="0"/>
                                </a:rPr>
                                <m:t>𝑗</m:t>
                              </m:r>
                            </m:sub>
                          </m:sSub>
                        </m:e>
                      </m:nary>
                    </m:oMath>
                  </m:oMathPara>
                </a14:m>
                <a:endParaRPr lang="en-US"/>
              </a:p>
              <a:p>
                <a:endParaRPr lang="en-US"/>
              </a:p>
              <a:p>
                <a:r>
                  <a:rPr lang="en-US"/>
                  <a:t>Intuition: a PGS is like a regression </a:t>
                </a:r>
                <a14:m>
                  <m:oMath xmlns:m="http://schemas.openxmlformats.org/officeDocument/2006/math">
                    <m:acc>
                      <m:accPr>
                        <m:chr m:val="̂"/>
                        <m:ctrlPr>
                          <a:rPr lang="en-GB" b="0" i="1">
                            <a:latin typeface="Cambria Math" panose="02040503050406030204" pitchFamily="18" charset="0"/>
                          </a:rPr>
                        </m:ctrlPr>
                      </m:accPr>
                      <m:e>
                        <m:r>
                          <a:rPr lang="en-GB" b="0" i="1">
                            <a:latin typeface="Cambria Math" panose="02040503050406030204" pitchFamily="18" charset="0"/>
                          </a:rPr>
                          <m:t>𝑦</m:t>
                        </m:r>
                      </m:e>
                    </m:acc>
                  </m:oMath>
                </a14:m>
                <a:r>
                  <a:rPr lang="en-US"/>
                  <a:t> , but with “naively” estimated </a:t>
                </a:r>
                <a14:m>
                  <m:oMath xmlns:m="http://schemas.openxmlformats.org/officeDocument/2006/math">
                    <m:r>
                      <a:rPr lang="en-GB" i="1">
                        <a:latin typeface="Cambria Math" panose="02040503050406030204" pitchFamily="18" charset="0"/>
                      </a:rPr>
                      <m:t>𝛽</m:t>
                    </m:r>
                  </m:oMath>
                </a14:m>
                <a:r>
                  <a:rPr lang="en-US"/>
                  <a:t>s.</a:t>
                </a:r>
              </a:p>
              <a:p>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𝛽</m:t>
                        </m:r>
                      </m:e>
                      <m:sub>
                        <m:r>
                          <a:rPr lang="en-GB" i="1">
                            <a:latin typeface="Cambria Math" panose="02040503050406030204" pitchFamily="18" charset="0"/>
                          </a:rPr>
                          <m:t>𝑗</m:t>
                        </m:r>
                      </m:sub>
                    </m:sSub>
                  </m:oMath>
                </a14:m>
                <a:r>
                  <a:rPr lang="en-US"/>
                  <a:t> may be corrected for correlation by various methods.</a:t>
                </a:r>
              </a:p>
              <a:p>
                <a:endParaRPr lang="en-US"/>
              </a:p>
            </p:txBody>
          </p:sp>
        </mc:Choice>
        <mc:Fallback xmlns="">
          <p:sp>
            <p:nvSpPr>
              <p:cNvPr id="3" name="Content Placeholder 2">
                <a:extLst>
                  <a:ext uri="{FF2B5EF4-FFF2-40B4-BE49-F238E27FC236}">
                    <a16:creationId xmlns:a16="http://schemas.microsoft.com/office/drawing/2014/main" id="{36B608D3-2674-4F4E-8945-10407394423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86" t="-3252" b="-15447"/>
                </a:stretch>
              </a:blipFill>
            </p:spPr>
            <p:txBody>
              <a:bodyPr/>
              <a:lstStyle/>
              <a:p>
                <a:r>
                  <a:rPr lang="en-US">
                    <a:noFill/>
                  </a:rPr>
                  <a:t> </a:t>
                </a:r>
              </a:p>
            </p:txBody>
          </p:sp>
        </mc:Fallback>
      </mc:AlternateContent>
    </p:spTree>
    <p:extLst>
      <p:ext uri="{BB962C8B-B14F-4D97-AF65-F5344CB8AC3E}">
        <p14:creationId xmlns:p14="http://schemas.microsoft.com/office/powerpoint/2010/main" val="9659451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F04C-3D14-BA4F-9F5A-93EEC76A6E54}"/>
              </a:ext>
            </a:extLst>
          </p:cNvPr>
          <p:cNvSpPr>
            <a:spLocks noGrp="1"/>
          </p:cNvSpPr>
          <p:nvPr>
            <p:ph type="title"/>
          </p:nvPr>
        </p:nvSpPr>
        <p:spPr/>
        <p:txBody>
          <a:bodyPr/>
          <a:lstStyle/>
          <a:p>
            <a:r>
              <a:rPr lang="en-US"/>
              <a:t>Spouse pairs</a:t>
            </a:r>
          </a:p>
        </p:txBody>
      </p:sp>
      <p:sp>
        <p:nvSpPr>
          <p:cNvPr id="3" name="Content Placeholder 2">
            <a:extLst>
              <a:ext uri="{FF2B5EF4-FFF2-40B4-BE49-F238E27FC236}">
                <a16:creationId xmlns:a16="http://schemas.microsoft.com/office/drawing/2014/main" id="{BEC167D6-8AC5-B343-8C7B-8498154A84C3}"/>
              </a:ext>
            </a:extLst>
          </p:cNvPr>
          <p:cNvSpPr>
            <a:spLocks noGrp="1"/>
          </p:cNvSpPr>
          <p:nvPr>
            <p:ph idx="1"/>
          </p:nvPr>
        </p:nvSpPr>
        <p:spPr/>
        <p:txBody>
          <a:bodyPr>
            <a:normAutofit/>
          </a:bodyPr>
          <a:lstStyle/>
          <a:p>
            <a:r>
              <a:rPr lang="en-GB"/>
              <a:t>Some respondents in the Biobank sample have a genetic child who is also in the sample. </a:t>
            </a:r>
          </a:p>
          <a:p>
            <a:r>
              <a:rPr lang="en-GB"/>
              <a:t>Among our spouse pairs, 511 have a genetic child of at least one partner in the sample. </a:t>
            </a:r>
          </a:p>
          <a:p>
            <a:r>
              <a:rPr lang="en-GB"/>
              <a:t>For 86% (441) of these, the child is the genetic child of both partners.</a:t>
            </a:r>
          </a:p>
          <a:p>
            <a:r>
              <a:rPr lang="en-GB"/>
              <a:t>Comparison: 11% of families with dependent children included a stepchild in England and Wales in 2011 (National Statistics 2014). </a:t>
            </a:r>
          </a:p>
          <a:p>
            <a:endParaRPr lang="en-US"/>
          </a:p>
        </p:txBody>
      </p:sp>
    </p:spTree>
    <p:extLst>
      <p:ext uri="{BB962C8B-B14F-4D97-AF65-F5344CB8AC3E}">
        <p14:creationId xmlns:p14="http://schemas.microsoft.com/office/powerpoint/2010/main" val="2958382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F696C-A3BB-DA41-975C-CF07BB0862AE}"/>
              </a:ext>
            </a:extLst>
          </p:cNvPr>
          <p:cNvSpPr>
            <a:spLocks noGrp="1"/>
          </p:cNvSpPr>
          <p:nvPr>
            <p:ph type="title"/>
          </p:nvPr>
        </p:nvSpPr>
        <p:spPr/>
        <p:txBody>
          <a:bodyPr/>
          <a:lstStyle/>
          <a:p>
            <a:r>
              <a:rPr lang="en-US"/>
              <a:t>Robustness</a:t>
            </a:r>
          </a:p>
        </p:txBody>
      </p:sp>
      <p:sp>
        <p:nvSpPr>
          <p:cNvPr id="3" name="Content Placeholder 2">
            <a:extLst>
              <a:ext uri="{FF2B5EF4-FFF2-40B4-BE49-F238E27FC236}">
                <a16:creationId xmlns:a16="http://schemas.microsoft.com/office/drawing/2014/main" id="{6CD4EC4F-8BE3-0A46-BC1C-78278C4A769E}"/>
              </a:ext>
            </a:extLst>
          </p:cNvPr>
          <p:cNvSpPr>
            <a:spLocks noGrp="1"/>
          </p:cNvSpPr>
          <p:nvPr>
            <p:ph idx="1"/>
          </p:nvPr>
        </p:nvSpPr>
        <p:spPr/>
        <p:txBody>
          <a:bodyPr/>
          <a:lstStyle/>
          <a:p>
            <a:r>
              <a:rPr lang="en-US"/>
              <a:t>Extra mediators: BMI, self-reported health.</a:t>
            </a:r>
          </a:p>
          <a:p>
            <a:r>
              <a:rPr lang="en-US"/>
              <a:t>Birth order is independent of 33 different polygenic scores.</a:t>
            </a:r>
          </a:p>
          <a:p>
            <a:r>
              <a:rPr lang="en-US"/>
              <a:t>Results are qualitatively robust…</a:t>
            </a:r>
          </a:p>
          <a:p>
            <a:pPr marL="457200" indent="-457200">
              <a:buFont typeface="Arial" panose="020B0604020202020204" pitchFamily="34" charset="0"/>
              <a:buChar char="•"/>
            </a:pPr>
            <a:r>
              <a:rPr lang="en-US"/>
              <a:t>… if we use birth order dummies: strongest effect for first child versus subsequent children.</a:t>
            </a:r>
          </a:p>
          <a:p>
            <a:pPr marL="457200" indent="-457200">
              <a:buFont typeface="Arial" panose="020B0604020202020204" pitchFamily="34" charset="0"/>
              <a:buChar char="•"/>
            </a:pPr>
            <a:r>
              <a:rPr lang="en-US"/>
              <a:t>… using age left full-time education as the key mediator</a:t>
            </a:r>
          </a:p>
          <a:p>
            <a:pPr marL="457200" indent="-457200">
              <a:buFont typeface="Arial" panose="020B0604020202020204" pitchFamily="34" charset="0"/>
              <a:buChar char="•"/>
            </a:pPr>
            <a:r>
              <a:rPr lang="en-US"/>
              <a:t>… for males and females only (initial birth order coefficient is not significant)</a:t>
            </a:r>
          </a:p>
          <a:p>
            <a:pPr marL="457200" indent="-457200">
              <a:buFont typeface="Arial" panose="020B0604020202020204" pitchFamily="34" charset="0"/>
              <a:buChar char="•"/>
            </a:pPr>
            <a:r>
              <a:rPr lang="en-US"/>
              <a:t>… for couples with children</a:t>
            </a:r>
          </a:p>
        </p:txBody>
      </p:sp>
    </p:spTree>
    <p:extLst>
      <p:ext uri="{BB962C8B-B14F-4D97-AF65-F5344CB8AC3E}">
        <p14:creationId xmlns:p14="http://schemas.microsoft.com/office/powerpoint/2010/main" val="2704112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CE346D-6DEC-E642-80CC-C968A2EBBF00}"/>
              </a:ext>
            </a:extLst>
          </p:cNvPr>
          <p:cNvSpPr>
            <a:spLocks noGrp="1"/>
          </p:cNvSpPr>
          <p:nvPr>
            <p:ph idx="1"/>
          </p:nvPr>
        </p:nvSpPr>
        <p:spPr>
          <a:xfrm>
            <a:off x="838200" y="826265"/>
            <a:ext cx="10515600" cy="5659170"/>
          </a:xfrm>
        </p:spPr>
        <p:txBody>
          <a:bodyPr>
            <a:noAutofit/>
          </a:bodyPr>
          <a:lstStyle/>
          <a:p>
            <a:pPr>
              <a:lnSpc>
                <a:spcPct val="100000"/>
              </a:lnSpc>
              <a:spcBef>
                <a:spcPts val="400"/>
              </a:spcBef>
            </a:pPr>
            <a:r>
              <a:rPr lang="en-US" sz="2300" b="1">
                <a:solidFill>
                  <a:schemeClr val="accent2"/>
                </a:solidFill>
              </a:rPr>
              <a:t>Inequality</a:t>
            </a:r>
            <a:r>
              <a:rPr lang="en-US" sz="2300"/>
              <a:t> persists surprisingly over generations </a:t>
            </a:r>
            <a:r>
              <a:rPr lang="en-US" sz="2000"/>
              <a:t>(Clark and Simmons 2015; Solon 2018)</a:t>
            </a:r>
            <a:r>
              <a:rPr lang="en-US" sz="2300"/>
              <a:t>.</a:t>
            </a:r>
          </a:p>
          <a:p>
            <a:pPr>
              <a:lnSpc>
                <a:spcPct val="100000"/>
              </a:lnSpc>
              <a:spcBef>
                <a:spcPts val="400"/>
              </a:spcBef>
            </a:pPr>
            <a:r>
              <a:rPr lang="en-US" sz="2300" b="1">
                <a:solidFill>
                  <a:schemeClr val="accent2"/>
                </a:solidFill>
              </a:rPr>
              <a:t>Families</a:t>
            </a:r>
            <a:r>
              <a:rPr lang="en-US" sz="2300"/>
              <a:t> are relevant: wealth, human capital and other traits are passed from parents to children.</a:t>
            </a:r>
          </a:p>
          <a:p>
            <a:pPr>
              <a:lnSpc>
                <a:spcPct val="100000"/>
              </a:lnSpc>
              <a:spcBef>
                <a:spcPts val="400"/>
              </a:spcBef>
            </a:pPr>
            <a:r>
              <a:rPr lang="en-US" sz="2300"/>
              <a:t>Inherited </a:t>
            </a:r>
            <a:r>
              <a:rPr lang="en-US" sz="2300" b="1">
                <a:solidFill>
                  <a:schemeClr val="accent2"/>
                </a:solidFill>
              </a:rPr>
              <a:t>human genetics</a:t>
            </a:r>
            <a:r>
              <a:rPr lang="en-US" sz="2300"/>
              <a:t> help to explain inequality:</a:t>
            </a:r>
          </a:p>
          <a:p>
            <a:pPr marL="457200" indent="-457200">
              <a:lnSpc>
                <a:spcPct val="100000"/>
              </a:lnSpc>
              <a:spcBef>
                <a:spcPts val="400"/>
              </a:spcBef>
              <a:buFont typeface="Arial" panose="020B0604020202020204" pitchFamily="34" charset="0"/>
              <a:buChar char="•"/>
            </a:pPr>
            <a:r>
              <a:rPr lang="en-US" sz="2300"/>
              <a:t>Heritability of occupational class and educational attainment is about 50% </a:t>
            </a:r>
            <a:br>
              <a:rPr lang="en-US" sz="2300"/>
            </a:br>
            <a:r>
              <a:rPr lang="en-US" sz="2000"/>
              <a:t>(Tambs et al. 1989)</a:t>
            </a:r>
            <a:endParaRPr lang="en-US" sz="2300"/>
          </a:p>
          <a:p>
            <a:pPr marL="457200" indent="-457200">
              <a:lnSpc>
                <a:spcPct val="100000"/>
              </a:lnSpc>
              <a:spcBef>
                <a:spcPts val="400"/>
              </a:spcBef>
              <a:buFont typeface="Arial" panose="020B0604020202020204" pitchFamily="34" charset="0"/>
              <a:buChar char="•"/>
            </a:pPr>
            <a:r>
              <a:rPr lang="en-US" sz="2300"/>
              <a:t>Family SES of 2-year-olds can be predicted from their genes </a:t>
            </a:r>
            <a:br>
              <a:rPr lang="en-US" sz="2300"/>
            </a:br>
            <a:r>
              <a:rPr lang="en-US" sz="2000"/>
              <a:t>(Trzaskowski et al. 2014)</a:t>
            </a:r>
            <a:endParaRPr lang="en-US" sz="2300"/>
          </a:p>
          <a:p>
            <a:pPr marL="457200" indent="-457200">
              <a:lnSpc>
                <a:spcPct val="100000"/>
              </a:lnSpc>
              <a:spcBef>
                <a:spcPts val="400"/>
              </a:spcBef>
              <a:buFont typeface="Arial" panose="020B0604020202020204" pitchFamily="34" charset="0"/>
              <a:buChar char="•"/>
            </a:pPr>
            <a:r>
              <a:rPr lang="en-US" sz="2300"/>
              <a:t>Polygenic scores for educational attainment predict occupational class </a:t>
            </a:r>
            <a:br>
              <a:rPr lang="en-US" sz="2300"/>
            </a:br>
            <a:r>
              <a:rPr lang="en-US" sz="2000"/>
              <a:t>(Rimfeld et al. 2018)</a:t>
            </a:r>
            <a:endParaRPr lang="en-US" sz="2300"/>
          </a:p>
          <a:p>
            <a:pPr marL="457200" indent="-457200">
              <a:lnSpc>
                <a:spcPct val="100000"/>
              </a:lnSpc>
              <a:spcBef>
                <a:spcPts val="400"/>
              </a:spcBef>
              <a:buFont typeface="Arial" panose="020B0604020202020204" pitchFamily="34" charset="0"/>
              <a:buChar char="•"/>
            </a:pPr>
            <a:r>
              <a:rPr lang="en-US" sz="2300"/>
              <a:t>Unobserved genetic variation could explain the high persistence of SES in families over time </a:t>
            </a:r>
            <a:r>
              <a:rPr lang="en-US" sz="2000"/>
              <a:t>(Clark and Simmons 2015; Clark 2021)</a:t>
            </a:r>
          </a:p>
          <a:p>
            <a:pPr>
              <a:lnSpc>
                <a:spcPct val="100000"/>
              </a:lnSpc>
              <a:spcBef>
                <a:spcPts val="400"/>
              </a:spcBef>
            </a:pPr>
            <a:r>
              <a:rPr lang="en-US" sz="2300"/>
              <a:t>The leading explanation for the </a:t>
            </a:r>
            <a:r>
              <a:rPr lang="en-US" sz="2300" b="1">
                <a:solidFill>
                  <a:schemeClr val="accent2"/>
                </a:solidFill>
              </a:rPr>
              <a:t>genes-SES gradient</a:t>
            </a:r>
            <a:r>
              <a:rPr lang="en-US" sz="2300" b="1"/>
              <a:t> </a:t>
            </a:r>
            <a:r>
              <a:rPr lang="en-US" sz="2300"/>
              <a:t>is meritocracy: “good genes” lead to upward mobility.</a:t>
            </a:r>
          </a:p>
        </p:txBody>
      </p:sp>
    </p:spTree>
    <p:extLst>
      <p:ext uri="{BB962C8B-B14F-4D97-AF65-F5344CB8AC3E}">
        <p14:creationId xmlns:p14="http://schemas.microsoft.com/office/powerpoint/2010/main" val="916761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25EE-6225-FA4D-B206-92690EB38D18}"/>
              </a:ext>
            </a:extLst>
          </p:cNvPr>
          <p:cNvSpPr>
            <a:spLocks noGrp="1"/>
          </p:cNvSpPr>
          <p:nvPr>
            <p:ph type="title"/>
          </p:nvPr>
        </p:nvSpPr>
        <p:spPr>
          <a:xfrm>
            <a:off x="143218" y="-9449"/>
            <a:ext cx="10515600" cy="1325563"/>
          </a:xfrm>
        </p:spPr>
        <p:txBody>
          <a:bodyPr/>
          <a:lstStyle/>
          <a:p>
            <a:r>
              <a:rPr lang="en-US"/>
              <a:t>Bibliography</a:t>
            </a:r>
          </a:p>
        </p:txBody>
      </p:sp>
      <p:sp>
        <p:nvSpPr>
          <p:cNvPr id="3" name="Content Placeholder 2">
            <a:extLst>
              <a:ext uri="{FF2B5EF4-FFF2-40B4-BE49-F238E27FC236}">
                <a16:creationId xmlns:a16="http://schemas.microsoft.com/office/drawing/2014/main" id="{3D4AEF9F-D5DC-E64E-8C21-C9DFCF334778}"/>
              </a:ext>
            </a:extLst>
          </p:cNvPr>
          <p:cNvSpPr>
            <a:spLocks noGrp="1"/>
          </p:cNvSpPr>
          <p:nvPr>
            <p:ph sz="half" idx="1"/>
          </p:nvPr>
        </p:nvSpPr>
        <p:spPr>
          <a:xfrm>
            <a:off x="143218" y="1175629"/>
            <a:ext cx="5876581" cy="4883647"/>
          </a:xfrm>
        </p:spPr>
        <p:txBody>
          <a:bodyPr>
            <a:noAutofit/>
          </a:bodyPr>
          <a:lstStyle/>
          <a:p>
            <a:pPr marL="0" indent="0">
              <a:buNone/>
            </a:pPr>
            <a:r>
              <a:rPr lang="en-GB" sz="1200"/>
              <a:t>Abdellaoui, Abdel, David Hugh-Jones, Löıc Yengo, Kathryn E Kemper, Michel G Nivard, Laura Veul, Yan Holtz, et al. 2019. “Genetic Correlates of Social Stratification in Great Britain.” </a:t>
            </a:r>
            <a:r>
              <a:rPr lang="en-GB" sz="1200" i="1"/>
              <a:t>Nature Human Behaviour </a:t>
            </a:r>
            <a:r>
              <a:rPr lang="en-GB" sz="1200"/>
              <a:t>3 (12): 1332–42. </a:t>
            </a:r>
          </a:p>
          <a:p>
            <a:pPr marL="0" indent="0">
              <a:buNone/>
            </a:pPr>
            <a:r>
              <a:rPr lang="en-GB" sz="1200"/>
              <a:t>Black, Sandra E, Paul J Devereux, and Kjell G Salvanes. 2011. “Older and Wiser? Birth Order and IQ of Young Men.” </a:t>
            </a:r>
            <a:r>
              <a:rPr lang="en-GB" sz="1200" i="1"/>
              <a:t>CESifo Economic Studies </a:t>
            </a:r>
            <a:r>
              <a:rPr lang="en-GB" sz="1200"/>
              <a:t>57 (1): 103–20.</a:t>
            </a:r>
          </a:p>
          <a:p>
            <a:pPr marL="0" indent="0">
              <a:buNone/>
            </a:pPr>
            <a:r>
              <a:rPr lang="en-GB" sz="1200"/>
              <a:t>Booth, Alison L, and Hiau Joo Kee. 2009. “Birth Order Matters: The Effect of Family Size and Birth Order on Educational Attainment.” </a:t>
            </a:r>
            <a:r>
              <a:rPr lang="en-GB" sz="1200" i="1"/>
              <a:t>Journal of Population Economics </a:t>
            </a:r>
            <a:r>
              <a:rPr lang="en-GB" sz="1200"/>
              <a:t>22 (2): 367–97.</a:t>
            </a:r>
          </a:p>
          <a:p>
            <a:pPr marL="0" indent="0">
              <a:buNone/>
            </a:pPr>
            <a:r>
              <a:rPr lang="en-GB" sz="1200"/>
              <a:t>Clark, Gregory. 2021. “For Whom the Bell Curve Tolls: A Lineage of 400,000 English Individuals 1750-2020 Shows Genetics Determines Most Social Outcomes.” Working Paper. http://faculty.econ.ucdavis.edu/faculty/ gclark/ClarkGlasgow2021.pdf. </a:t>
            </a:r>
          </a:p>
          <a:p>
            <a:pPr marL="0" indent="0">
              <a:buNone/>
            </a:pPr>
            <a:r>
              <a:rPr lang="en-GB" sz="1200"/>
              <a:t>Clark, Gregory, and Neil Cummins. 2015. “Intergenerational Wealth Mobility in England, 1858–2012: Surnames and Social Mobility.” </a:t>
            </a:r>
            <a:r>
              <a:rPr lang="en-GB" sz="1200" i="1"/>
              <a:t>The Economic Journal </a:t>
            </a:r>
            <a:r>
              <a:rPr lang="en-GB" sz="1200"/>
              <a:t>125 (582): 61–85. </a:t>
            </a:r>
          </a:p>
          <a:p>
            <a:pPr marL="0" indent="0">
              <a:buNone/>
            </a:pPr>
            <a:r>
              <a:rPr lang="en-GB" sz="1200"/>
              <a:t>Eika, Lasse, Magne Mogstad, and Basit Zafar. 2019. “Educational Assortative Mating and Household Income In- equality.” </a:t>
            </a:r>
            <a:r>
              <a:rPr lang="en-GB" sz="1200" i="1"/>
              <a:t>Journal of Political Economy </a:t>
            </a:r>
            <a:r>
              <a:rPr lang="en-GB" sz="1200"/>
              <a:t>127 (6): 2795–835. </a:t>
            </a:r>
          </a:p>
          <a:p>
            <a:pPr marL="0" indent="0">
              <a:buNone/>
            </a:pPr>
            <a:r>
              <a:rPr lang="en-GB" sz="1200"/>
              <a:t>Fernandez, Raquel, Nezih Guner, and John Knowles. 2005. “Love and Money: A Theoretical and Empirical Analysis of Household Sorting and Inequality.” </a:t>
            </a:r>
            <a:r>
              <a:rPr lang="en-GB" sz="1200" i="1"/>
              <a:t>Quarterly Journal of Economics </a:t>
            </a:r>
            <a:r>
              <a:rPr lang="en-GB" sz="1200"/>
              <a:t>120 (1): 273–344. </a:t>
            </a:r>
          </a:p>
          <a:p>
            <a:pPr marL="0" indent="0">
              <a:buNone/>
            </a:pPr>
            <a:r>
              <a:rPr lang="en-GB" sz="1200"/>
              <a:t>Fernández, Raquel, and Richard Rogerson. 2001. “Sorting and Long-Run Inequality.” </a:t>
            </a:r>
            <a:r>
              <a:rPr lang="en-GB" sz="1200" i="1"/>
              <a:t>Quarterly Journal of Economics </a:t>
            </a:r>
            <a:r>
              <a:rPr lang="en-GB" sz="1200"/>
              <a:t>116 (4): 1305–41. </a:t>
            </a:r>
          </a:p>
          <a:p>
            <a:pPr marL="0" indent="0">
              <a:buNone/>
            </a:pPr>
            <a:r>
              <a:rPr lang="en-GB" sz="1200"/>
              <a:t>Furnham, Adrian. 1993. “Just World Beliefs in Twelve Societies.” </a:t>
            </a:r>
            <a:r>
              <a:rPr lang="en-GB" sz="1200" i="1"/>
              <a:t>Journal of Social Psychology</a:t>
            </a:r>
            <a:r>
              <a:rPr lang="en-GB" sz="1200"/>
              <a:t> 133 (3): 317–29. </a:t>
            </a:r>
          </a:p>
          <a:p>
            <a:pPr marL="0" indent="0">
              <a:buNone/>
            </a:pPr>
            <a:r>
              <a:rPr lang="en-GB" sz="1200"/>
              <a:t>Gramsci, Antonio. 1971. Selections from the Prison Notebooks. Lawrence; Wishart London.</a:t>
            </a:r>
          </a:p>
          <a:p>
            <a:pPr marL="0" indent="0">
              <a:buNone/>
            </a:pPr>
            <a:r>
              <a:rPr lang="en-GB" sz="1200"/>
              <a:t>Greenwood, Jeremy, Nezih Guner, Georgi Kocharkov, and Cezar Santos. 2014. “Marry Your Like: Assortative Mating and Income Inequality.” </a:t>
            </a:r>
            <a:r>
              <a:rPr lang="en-GB" sz="1200" i="1"/>
              <a:t>American Economic Review </a:t>
            </a:r>
            <a:r>
              <a:rPr lang="en-GB" sz="1200"/>
              <a:t>104 (5): 348–53. </a:t>
            </a:r>
          </a:p>
          <a:p>
            <a:endParaRPr lang="en-GB" sz="1200"/>
          </a:p>
          <a:p>
            <a:endParaRPr lang="en-GB" sz="1200"/>
          </a:p>
          <a:p>
            <a:endParaRPr lang="en-US" sz="1200"/>
          </a:p>
        </p:txBody>
      </p:sp>
      <p:sp>
        <p:nvSpPr>
          <p:cNvPr id="4" name="Content Placeholder 3">
            <a:extLst>
              <a:ext uri="{FF2B5EF4-FFF2-40B4-BE49-F238E27FC236}">
                <a16:creationId xmlns:a16="http://schemas.microsoft.com/office/drawing/2014/main" id="{9546A1DF-8123-EC42-9627-2E502A12E6ED}"/>
              </a:ext>
            </a:extLst>
          </p:cNvPr>
          <p:cNvSpPr>
            <a:spLocks noGrp="1"/>
          </p:cNvSpPr>
          <p:nvPr>
            <p:ph sz="half" idx="2"/>
          </p:nvPr>
        </p:nvSpPr>
        <p:spPr>
          <a:xfrm>
            <a:off x="6172202" y="539828"/>
            <a:ext cx="5737032" cy="5953048"/>
          </a:xfrm>
        </p:spPr>
        <p:txBody>
          <a:bodyPr>
            <a:noAutofit/>
          </a:bodyPr>
          <a:lstStyle/>
          <a:p>
            <a:pPr marL="0" indent="0">
              <a:buNone/>
            </a:pPr>
            <a:r>
              <a:rPr lang="en-GB" sz="1200"/>
              <a:t>Halsey, AH. 1958. “Genetics, Social Structure and Intelligence.” </a:t>
            </a:r>
            <a:r>
              <a:rPr lang="en-GB" sz="1200" i="1"/>
              <a:t>British Journal of Sociology</a:t>
            </a:r>
            <a:r>
              <a:rPr lang="en-GB" sz="1200"/>
              <a:t> 9 (1): 15–28. </a:t>
            </a:r>
          </a:p>
          <a:p>
            <a:pPr marL="0" indent="0">
              <a:buNone/>
            </a:pPr>
            <a:r>
              <a:rPr lang="en-GB" sz="1200"/>
              <a:t>Hugh-Jones, David, Karin JH Verweij, Beate St Pourcain, and Abdel Abdellaoui. 2016. “Assortative Mating on Educational Attainment Leads to Genetic Spousal Resemblance for Polygenic Scores.” </a:t>
            </a:r>
            <a:r>
              <a:rPr lang="en-GB" sz="1200" i="1"/>
              <a:t>Intelligence </a:t>
            </a:r>
            <a:r>
              <a:rPr lang="en-GB" sz="1200"/>
              <a:t>59: 103–8.</a:t>
            </a:r>
          </a:p>
          <a:p>
            <a:pPr marL="0" indent="0">
              <a:buNone/>
            </a:pPr>
            <a:r>
              <a:rPr lang="en-GB" sz="1200"/>
              <a:t>Hugh-Jones, David and Abdel Abdellaoui. 2022. “Human capital mediates natural selection in contemporary humans “. Working paper.</a:t>
            </a:r>
          </a:p>
          <a:p>
            <a:pPr marL="0" indent="0">
              <a:buNone/>
            </a:pPr>
            <a:r>
              <a:rPr lang="en-GB" sz="1200"/>
              <a:t>Lindahl, Lena. 2008. “Do Birth Order and Family Size Matter for Intergenerational Income Mobility? Evidence from Sweden.” </a:t>
            </a:r>
            <a:r>
              <a:rPr lang="en-GB" sz="1200" i="1"/>
              <a:t>Applied Economics </a:t>
            </a:r>
            <a:r>
              <a:rPr lang="en-GB" sz="1200"/>
              <a:t>40 (17): 2239–57. </a:t>
            </a:r>
          </a:p>
          <a:p>
            <a:pPr marL="0" indent="0">
              <a:buNone/>
            </a:pPr>
            <a:r>
              <a:rPr lang="en-GB" sz="1200"/>
              <a:t>National Statistics. 2014. “Stepfamilies in 2011.” https://webarchive.nationalarchives.gov.uk/20160105222243/http:// www.ons.gov.uk/ons/rel/family-demography/stepfamilies/2011/stepfamilies-rpt.html. </a:t>
            </a:r>
          </a:p>
          <a:p>
            <a:pPr marL="0" indent="0">
              <a:buNone/>
            </a:pPr>
            <a:r>
              <a:rPr lang="en-GB" sz="1200"/>
              <a:t>Rimfeld, Kaili, Eva Krapohl, Maciej Trzaskowski, Jonathan R. I. Coleman, Saskia Selzam, Philip S. Dale, Tonu Esko, Andres Metspalu, and Robert Plomin. 2018. “Genetic Influence on Social Outcomes During and After the Soviet Era in Estonia.” </a:t>
            </a:r>
            <a:r>
              <a:rPr lang="en-GB" sz="1200" i="1"/>
              <a:t>Nature Human Behaviour </a:t>
            </a:r>
            <a:r>
              <a:rPr lang="en-GB" sz="1200"/>
              <a:t>2 (4): 269–75. </a:t>
            </a:r>
          </a:p>
          <a:p>
            <a:pPr marL="0" indent="0">
              <a:buNone/>
            </a:pPr>
            <a:r>
              <a:rPr lang="en-GB" sz="1200"/>
              <a:t>Schwartz, Christine R, and Robert D Mare. 2005. “Trends in Educational Assortative Marriage from 1940 to 2003.” </a:t>
            </a:r>
            <a:r>
              <a:rPr lang="en-GB" sz="1200" i="1"/>
              <a:t>Demography </a:t>
            </a:r>
            <a:r>
              <a:rPr lang="en-GB" sz="1200"/>
              <a:t>42 (4): 621–46. </a:t>
            </a:r>
          </a:p>
          <a:p>
            <a:pPr marL="0" indent="0">
              <a:buNone/>
            </a:pPr>
            <a:r>
              <a:rPr lang="en-GB" sz="1200"/>
              <a:t>Shakespeare, William. 1595. </a:t>
            </a:r>
            <a:r>
              <a:rPr lang="en-GB" sz="1200" i="1"/>
              <a:t>A Midsummer Night’s Dream</a:t>
            </a:r>
            <a:r>
              <a:rPr lang="en-GB" sz="1200"/>
              <a:t>.</a:t>
            </a:r>
          </a:p>
          <a:p>
            <a:pPr marL="0" indent="0">
              <a:buNone/>
            </a:pPr>
            <a:r>
              <a:rPr lang="en-GB" sz="1200"/>
              <a:t>Solon, Gary. 2018. “What Do We Know so Far about Multigenerational Mobility?” </a:t>
            </a:r>
            <a:r>
              <a:rPr lang="en-GB" sz="1200" i="1"/>
              <a:t>The Economic Journal </a:t>
            </a:r>
            <a:r>
              <a:rPr lang="en-GB" sz="1200"/>
              <a:t>128 (612): F340–52.  </a:t>
            </a:r>
          </a:p>
          <a:p>
            <a:pPr marL="0" indent="0">
              <a:buNone/>
            </a:pPr>
            <a:r>
              <a:rPr lang="en-GB" sz="1200"/>
              <a:t>Tambs, Kristian, Jon Martin Sundet, Per Magnus, and K re Berg. 1989. “Genetic and Environmental Contributions to the Covariance Between Occupational Status, Educational Attainment, and IQ: A Study of Twins.” </a:t>
            </a:r>
            <a:r>
              <a:rPr lang="en-GB" sz="1200" i="1"/>
              <a:t>Behavior Genetics </a:t>
            </a:r>
            <a:r>
              <a:rPr lang="en-GB" sz="1200"/>
              <a:t>19 (2): 209–22. </a:t>
            </a:r>
          </a:p>
          <a:p>
            <a:pPr marL="0" indent="0">
              <a:buNone/>
            </a:pPr>
            <a:r>
              <a:rPr lang="en-GB" sz="1200"/>
              <a:t>Trzaskowski, Maciej, Nicole Harlaar, Rosalind Arden, Eva Krapohl, Kaili Rimfeld, Andrew McMillan, Philip S. Dale, and Robert Plomin. 2014. “Genetic Influence on Family Socioeconomic Status and Childrens Intelligence.” </a:t>
            </a:r>
            <a:r>
              <a:rPr lang="en-GB" sz="1200" i="1"/>
              <a:t>Intelligence </a:t>
            </a:r>
            <a:r>
              <a:rPr lang="en-GB" sz="1200"/>
              <a:t>42 (January): 83–88 </a:t>
            </a:r>
          </a:p>
        </p:txBody>
      </p:sp>
    </p:spTree>
    <p:extLst>
      <p:ext uri="{BB962C8B-B14F-4D97-AF65-F5344CB8AC3E}">
        <p14:creationId xmlns:p14="http://schemas.microsoft.com/office/powerpoint/2010/main" val="1247509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A66F67-8732-B646-A899-0F1421C59356}"/>
              </a:ext>
            </a:extLst>
          </p:cNvPr>
          <p:cNvSpPr>
            <a:spLocks noGrp="1"/>
          </p:cNvSpPr>
          <p:nvPr>
            <p:ph idx="1"/>
          </p:nvPr>
        </p:nvSpPr>
        <p:spPr>
          <a:xfrm>
            <a:off x="838200" y="914400"/>
            <a:ext cx="10515600" cy="5596569"/>
          </a:xfrm>
        </p:spPr>
        <p:txBody>
          <a:bodyPr>
            <a:normAutofit fontScale="92500" lnSpcReduction="10000"/>
          </a:bodyPr>
          <a:lstStyle/>
          <a:p>
            <a:r>
              <a:rPr lang="en-US"/>
              <a:t>We offer a new explanation for the genes-SES gradient, based on assortative mating </a:t>
            </a:r>
            <a:r>
              <a:rPr lang="en-US" sz="2200"/>
              <a:t>(Fernandez and Rogerson 2000; Fernandez et al. 2005; Schwartz and Mare 2005; Greenwood et al. 2014; Eika et al. 2019)</a:t>
            </a:r>
            <a:r>
              <a:rPr lang="en-US"/>
              <a:t>.</a:t>
            </a:r>
          </a:p>
          <a:p>
            <a:pPr marL="457200" indent="-457200">
              <a:buFont typeface="Arial" panose="020B0604020202020204" pitchFamily="34" charset="0"/>
              <a:buChar char="•"/>
            </a:pPr>
            <a:r>
              <a:rPr lang="en-US"/>
              <a:t>Under </a:t>
            </a:r>
            <a:r>
              <a:rPr lang="en-US" b="1">
                <a:solidFill>
                  <a:schemeClr val="accent2"/>
                </a:solidFill>
              </a:rPr>
              <a:t>social-genetic assortative mating (SGAM)</a:t>
            </a:r>
            <a:r>
              <a:rPr lang="en-US"/>
              <a:t>, SES and “good” genes both contribute to attractiveness in marriage markets.</a:t>
            </a:r>
          </a:p>
          <a:p>
            <a:pPr marL="457200" indent="-457200">
              <a:buFont typeface="Arial" panose="020B0604020202020204" pitchFamily="34" charset="0"/>
              <a:buChar char="•"/>
            </a:pPr>
            <a:r>
              <a:rPr lang="en-US"/>
              <a:t>Both are inherited.</a:t>
            </a:r>
          </a:p>
          <a:p>
            <a:pPr marL="457200" indent="-457200">
              <a:buFont typeface="Arial" panose="020B0604020202020204" pitchFamily="34" charset="0"/>
              <a:buChar char="•"/>
            </a:pPr>
            <a:r>
              <a:rPr lang="en-US"/>
              <a:t>As a result, SES and genetics become associated in the next generation.</a:t>
            </a:r>
          </a:p>
          <a:p>
            <a:r>
              <a:rPr lang="en-US"/>
              <a:t>Consequently:</a:t>
            </a:r>
          </a:p>
          <a:p>
            <a:pPr marL="457200" indent="-457200">
              <a:buFont typeface="Arial" panose="020B0604020202020204" pitchFamily="34" charset="0"/>
              <a:buChar char="•"/>
            </a:pPr>
            <a:r>
              <a:rPr lang="en-US"/>
              <a:t>Shocks to SES are reflected in children’s genetics.</a:t>
            </a:r>
          </a:p>
          <a:p>
            <a:pPr marL="457200" indent="-457200">
              <a:buFont typeface="Arial" panose="020B0604020202020204" pitchFamily="34" charset="0"/>
              <a:buChar char="•"/>
            </a:pPr>
            <a:r>
              <a:rPr lang="en-US"/>
              <a:t>Unobserved genetics may explain persistence of wealth, but as a mediator not a confound.</a:t>
            </a:r>
          </a:p>
          <a:p>
            <a:pPr marL="457200" indent="-457200">
              <a:buFont typeface="Arial" panose="020B0604020202020204" pitchFamily="34" charset="0"/>
              <a:buChar char="•"/>
            </a:pPr>
            <a:r>
              <a:rPr lang="en-US"/>
              <a:t>The genes-SES gradient is likely historically widespread, beyond modern meritocracies.</a:t>
            </a:r>
          </a:p>
          <a:p>
            <a:r>
              <a:rPr lang="en-US"/>
              <a:t>We test this theory using data from the UK Biobank.</a:t>
            </a:r>
          </a:p>
        </p:txBody>
      </p:sp>
    </p:spTree>
    <p:extLst>
      <p:ext uri="{BB962C8B-B14F-4D97-AF65-F5344CB8AC3E}">
        <p14:creationId xmlns:p14="http://schemas.microsoft.com/office/powerpoint/2010/main" val="910920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A0604-855E-564F-A484-E24511103230}"/>
              </a:ext>
            </a:extLst>
          </p:cNvPr>
          <p:cNvSpPr>
            <a:spLocks noGrp="1"/>
          </p:cNvSpPr>
          <p:nvPr>
            <p:ph type="title"/>
          </p:nvPr>
        </p:nvSpPr>
        <p:spPr/>
        <p:txBody>
          <a:bodyPr/>
          <a:lstStyle/>
          <a:p>
            <a:r>
              <a:rPr lang="en-US"/>
              <a:t>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6A3439C-C934-CF48-9050-01704E2B1C55}"/>
                  </a:ext>
                </a:extLst>
              </p:cNvPr>
              <p:cNvSpPr>
                <a:spLocks noGrp="1"/>
              </p:cNvSpPr>
              <p:nvPr>
                <p:ph idx="1"/>
              </p:nvPr>
            </p:nvSpPr>
            <p:spPr/>
            <p:txBody>
              <a:bodyPr>
                <a:normAutofit fontScale="77500" lnSpcReduction="20000"/>
              </a:bodyPr>
              <a:lstStyle/>
              <a:p>
                <a:r>
                  <a:rPr lang="en-US"/>
                  <a:t>Traits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(genetic)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(SES) are normally distributed in the population.</a:t>
                </a:r>
              </a:p>
              <a:p>
                <a:r>
                  <a:rPr lang="en-US"/>
                  <a:t>Attractiveness is </a:t>
                </a:r>
                <a14:m>
                  <m:oMath xmlns:m="http://schemas.openxmlformats.org/officeDocument/2006/math">
                    <m:r>
                      <a:rPr lang="en-GB" b="0" i="1">
                        <a:solidFill>
                          <a:schemeClr val="accent2"/>
                        </a:solidFill>
                        <a:latin typeface="Cambria Math" panose="02040503050406030204" pitchFamily="18" charset="0"/>
                        <a:ea typeface="Cambria Math" panose="02040503050406030204" pitchFamily="18" charset="0"/>
                      </a:rPr>
                      <m:t>𝑎</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+(1−</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where </a:t>
                </a:r>
                <a14:m>
                  <m:oMath xmlns:m="http://schemas.openxmlformats.org/officeDocument/2006/math">
                    <m:r>
                      <a:rPr lang="en-GB" b="0"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≤1</m:t>
                    </m:r>
                  </m:oMath>
                </a14:m>
                <a:r>
                  <a:rPr lang="en-US"/>
                  <a:t> is the relative importance of genes.</a:t>
                </a:r>
              </a:p>
              <a:p>
                <a:r>
                  <a:rPr lang="en-US"/>
                  <a:t>People mate assortatively. </a:t>
                </a:r>
              </a:p>
              <a:p>
                <a:r>
                  <a:rPr lang="en-US"/>
                  <a:t>Children inherit</a:t>
                </a:r>
              </a:p>
              <a:p>
                <a:pPr/>
                <a14:m>
                  <m:oMathPara xmlns:m="http://schemas.openxmlformats.org/officeDocument/2006/math">
                    <m:oMathParaPr>
                      <m:jc m:val="centerGroup"/>
                    </m:oMathParaPr>
                    <m:oMath xmlns:m="http://schemas.openxmlformats.org/officeDocument/2006/math">
                      <m:sSub>
                        <m:sSubPr>
                          <m:ctrlPr>
                            <a:rPr lang="en-GB" b="0" i="1">
                              <a:solidFill>
                                <a:schemeClr val="accent2"/>
                              </a:solidFill>
                              <a:latin typeface="Cambria Math" panose="02040503050406030204" pitchFamily="18" charset="0"/>
                              <a:ea typeface="Cambria Math" panose="02040503050406030204" pitchFamily="18" charset="0"/>
                            </a:rPr>
                          </m:ctrlPr>
                        </m:sSubPr>
                        <m:e>
                          <m:r>
                            <m:rPr>
                              <m:sty m:val="p"/>
                            </m:rPr>
                            <a:rPr lang="en-GB" b="0" i="0">
                              <a:solidFill>
                                <a:schemeClr val="accent2"/>
                              </a:solidFill>
                              <a:latin typeface="Cambria Math" panose="02040503050406030204" pitchFamily="18" charset="0"/>
                              <a:ea typeface="Cambria Math" panose="02040503050406030204" pitchFamily="18" charset="0"/>
                            </a:rPr>
                            <m:t>x</m:t>
                          </m:r>
                          <m:r>
                            <a:rPr lang="en-GB" b="0" i="1">
                              <a:solidFill>
                                <a:schemeClr val="accent2"/>
                              </a:solidFill>
                              <a:latin typeface="Cambria Math" panose="02040503050406030204" pitchFamily="18" charset="0"/>
                              <a:ea typeface="Cambria Math" panose="02040503050406030204" pitchFamily="18" charset="0"/>
                            </a:rPr>
                            <m:t>′</m:t>
                          </m:r>
                        </m:e>
                        <m:sub>
                          <m:r>
                            <a:rPr lang="en-GB" b="0" i="0">
                              <a:solidFill>
                                <a:schemeClr val="accent2"/>
                              </a:solidFill>
                              <a:latin typeface="Cambria Math" panose="02040503050406030204" pitchFamily="18" charset="0"/>
                              <a:ea typeface="Cambria Math" panose="02040503050406030204" pitchFamily="18" charset="0"/>
                            </a:rPr>
                            <m:t>1</m:t>
                          </m:r>
                        </m:sub>
                      </m:sSub>
                      <m:r>
                        <a:rPr lang="en-GB" b="0" i="0">
                          <a:solidFill>
                            <a:schemeClr val="accent2"/>
                          </a:solidFill>
                          <a:latin typeface="Cambria Math" panose="02040503050406030204" pitchFamily="18" charset="0"/>
                          <a:ea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𝜏</m:t>
                          </m:r>
                        </m:num>
                        <m:den>
                          <m:r>
                            <a:rPr lang="en-GB" b="0"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ea typeface="Cambria Math" panose="02040503050406030204" pitchFamily="18" charset="0"/>
                            </a:rPr>
                          </m:ctrlPr>
                        </m:dPr>
                        <m:e>
                          <m:sSub>
                            <m:sSubPr>
                              <m:ctrlPr>
                                <a:rPr lang="en-GB" b="0"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1</m:t>
                              </m:r>
                            </m:sub>
                          </m:sSub>
                          <m:r>
                            <a:rPr lang="en-GB" b="0" i="1">
                              <a:solidFill>
                                <a:schemeClr val="accent2"/>
                              </a:solidFill>
                              <a:latin typeface="Cambria Math" panose="02040503050406030204" pitchFamily="18" charset="0"/>
                              <a:ea typeface="Cambria Math" panose="02040503050406030204" pitchFamily="18" charset="0"/>
                            </a:rPr>
                            <m:t>+</m:t>
                          </m:r>
                          <m:sSub>
                            <m:sSubPr>
                              <m:ctrlPr>
                                <a:rPr lang="en-GB" i="1">
                                  <a:solidFill>
                                    <a:schemeClr val="accent2"/>
                                  </a:solidFill>
                                  <a:latin typeface="Cambria Math" panose="02040503050406030204" pitchFamily="18" charset="0"/>
                                  <a:ea typeface="Cambria Math" panose="02040503050406030204" pitchFamily="18" charset="0"/>
                                </a:rPr>
                              </m:ctrlPr>
                            </m:sSubPr>
                            <m:e>
                              <m:r>
                                <a:rPr lang="en-GB" b="0" i="1">
                                  <a:solidFill>
                                    <a:schemeClr val="accent2"/>
                                  </a:solidFill>
                                  <a:latin typeface="Cambria Math" panose="02040503050406030204" pitchFamily="18" charset="0"/>
                                  <a:ea typeface="Cambria Math" panose="02040503050406030204" pitchFamily="18" charset="0"/>
                                </a:rPr>
                                <m:t>𝑦</m:t>
                              </m:r>
                            </m:e>
                            <m:sub>
                              <m:r>
                                <a:rPr lang="en-GB" i="1">
                                  <a:solidFill>
                                    <a:schemeClr val="accent2"/>
                                  </a:solidFill>
                                  <a:latin typeface="Cambria Math" panose="02040503050406030204" pitchFamily="18" charset="0"/>
                                  <a:ea typeface="Cambria Math" panose="02040503050406030204" pitchFamily="18" charset="0"/>
                                </a:rPr>
                                <m:t>1</m:t>
                              </m:r>
                            </m:sub>
                          </m:sSub>
                        </m:e>
                      </m:d>
                      <m:r>
                        <a:rPr lang="en-GB" b="0" i="1">
                          <a:solidFill>
                            <a:schemeClr val="accent2"/>
                          </a:solidFill>
                          <a:latin typeface="Cambria Math" panose="02040503050406030204" pitchFamily="18" charset="0"/>
                          <a:ea typeface="Cambria Math" panose="02040503050406030204" pitchFamily="18" charset="0"/>
                        </a:rPr>
                        <m:t>+</m:t>
                      </m:r>
                      <m:r>
                        <a:rPr lang="en-GB" b="0" i="1">
                          <a:solidFill>
                            <a:schemeClr val="accent2"/>
                          </a:solidFill>
                          <a:latin typeface="Cambria Math" panose="02040503050406030204" pitchFamily="18" charset="0"/>
                          <a:ea typeface="Cambria Math" panose="02040503050406030204" pitchFamily="18" charset="0"/>
                        </a:rPr>
                        <m:t>𝜀</m:t>
                      </m:r>
                    </m:oMath>
                  </m:oMathPara>
                </a14:m>
                <a:endParaRPr lang="en-US">
                  <a:solidFill>
                    <a:schemeClr val="accent2"/>
                  </a:solidFill>
                </a:endParaRPr>
              </a:p>
              <a:p>
                <a:endParaRPr lang="en-US"/>
              </a:p>
              <a:p>
                <a:pPr/>
                <a14:m>
                  <m:oMathPara xmlns:m="http://schemas.openxmlformats.org/officeDocument/2006/math">
                    <m:oMathParaPr>
                      <m:jc m:val="centerGroup"/>
                    </m:oMathParaPr>
                    <m:oMath xmlns:m="http://schemas.openxmlformats.org/officeDocument/2006/math">
                      <m:sSubSup>
                        <m:sSubSupPr>
                          <m:ctrlPr>
                            <a:rPr lang="en-GB" b="0" i="1">
                              <a:solidFill>
                                <a:schemeClr val="accent2"/>
                              </a:solidFill>
                              <a:latin typeface="Cambria Math" panose="02040503050406030204" pitchFamily="18" charset="0"/>
                            </a:rPr>
                          </m:ctrlPr>
                        </m:sSubSup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up>
                          <m:r>
                            <a:rPr lang="en-GB" b="0" i="1">
                              <a:solidFill>
                                <a:schemeClr val="accent2"/>
                              </a:solidFill>
                              <a:latin typeface="Cambria Math" panose="02040503050406030204" pitchFamily="18" charset="0"/>
                            </a:rPr>
                            <m:t>′</m:t>
                          </m:r>
                        </m:sup>
                      </m:sSubSup>
                      <m:r>
                        <a:rPr lang="en-GB" b="0" i="1">
                          <a:solidFill>
                            <a:schemeClr val="accent2"/>
                          </a:solidFill>
                          <a:latin typeface="Cambria Math" panose="02040503050406030204" pitchFamily="18" charset="0"/>
                        </a:rPr>
                        <m:t>=</m:t>
                      </m:r>
                      <m:f>
                        <m:fPr>
                          <m:ctrlPr>
                            <a:rPr lang="en-US" i="1">
                              <a:solidFill>
                                <a:schemeClr val="accent2"/>
                              </a:solidFill>
                              <a:latin typeface="Cambria Math" panose="02040503050406030204" pitchFamily="18" charset="0"/>
                              <a:ea typeface="Cambria Math" panose="02040503050406030204" pitchFamily="18" charset="0"/>
                            </a:rPr>
                          </m:ctrlPr>
                        </m:fPr>
                        <m:num>
                          <m:r>
                            <a:rPr lang="en-US" i="1">
                              <a:solidFill>
                                <a:schemeClr val="accent2"/>
                              </a:solidFill>
                              <a:latin typeface="Cambria Math" panose="02040503050406030204" pitchFamily="18" charset="0"/>
                              <a:ea typeface="Cambria Math" panose="02040503050406030204" pitchFamily="18" charset="0"/>
                            </a:rPr>
                            <m:t>𝜃</m:t>
                          </m:r>
                        </m:num>
                        <m:den>
                          <m:r>
                            <a:rPr lang="en-GB" i="1">
                              <a:solidFill>
                                <a:schemeClr val="accent2"/>
                              </a:solidFill>
                              <a:latin typeface="Cambria Math" panose="02040503050406030204" pitchFamily="18" charset="0"/>
                              <a:ea typeface="Cambria Math" panose="02040503050406030204" pitchFamily="18" charset="0"/>
                            </a:rPr>
                            <m:t>2</m:t>
                          </m:r>
                        </m:den>
                      </m:f>
                      <m:d>
                        <m:dPr>
                          <m:ctrlPr>
                            <a:rPr lang="en-GB" b="0" i="1">
                              <a:solidFill>
                                <a:schemeClr val="accent2"/>
                              </a:solidFill>
                              <a:latin typeface="Cambria Math" panose="02040503050406030204" pitchFamily="18" charset="0"/>
                            </a:rPr>
                          </m:ctrlPr>
                        </m:dPr>
                        <m:e>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𝑥</m:t>
                              </m:r>
                            </m:e>
                            <m:sub>
                              <m:r>
                                <a:rPr lang="en-GB" b="0" i="1">
                                  <a:solidFill>
                                    <a:schemeClr val="accent2"/>
                                  </a:solidFill>
                                  <a:latin typeface="Cambria Math" panose="02040503050406030204" pitchFamily="18" charset="0"/>
                                </a:rPr>
                                <m:t>2</m:t>
                              </m:r>
                            </m:sub>
                          </m:sSub>
                          <m:r>
                            <a:rPr lang="en-GB" b="0" i="1">
                              <a:solidFill>
                                <a:schemeClr val="accent2"/>
                              </a:solidFill>
                              <a:latin typeface="Cambria Math" panose="02040503050406030204" pitchFamily="18" charset="0"/>
                            </a:rPr>
                            <m:t>+</m:t>
                          </m:r>
                          <m:sSub>
                            <m:sSubPr>
                              <m:ctrlPr>
                                <a:rPr lang="en-GB" b="0" i="1">
                                  <a:solidFill>
                                    <a:schemeClr val="accent2"/>
                                  </a:solidFill>
                                  <a:latin typeface="Cambria Math" panose="02040503050406030204" pitchFamily="18" charset="0"/>
                                </a:rPr>
                              </m:ctrlPr>
                            </m:sSubPr>
                            <m:e>
                              <m:r>
                                <a:rPr lang="en-GB" b="0" i="1">
                                  <a:solidFill>
                                    <a:schemeClr val="accent2"/>
                                  </a:solidFill>
                                  <a:latin typeface="Cambria Math" panose="02040503050406030204" pitchFamily="18" charset="0"/>
                                </a:rPr>
                                <m:t>𝑦</m:t>
                              </m:r>
                            </m:e>
                            <m:sub>
                              <m:r>
                                <a:rPr lang="en-GB" b="0" i="1">
                                  <a:solidFill>
                                    <a:schemeClr val="accent2"/>
                                  </a:solidFill>
                                  <a:latin typeface="Cambria Math" panose="02040503050406030204" pitchFamily="18" charset="0"/>
                                </a:rPr>
                                <m:t>2</m:t>
                              </m:r>
                            </m:sub>
                          </m:sSub>
                        </m:e>
                      </m:d>
                      <m:r>
                        <a:rPr lang="en-GB" b="0" i="1">
                          <a:solidFill>
                            <a:schemeClr val="accent2"/>
                          </a:solidFill>
                          <a:latin typeface="Cambria Math" panose="02040503050406030204" pitchFamily="18" charset="0"/>
                        </a:rPr>
                        <m:t>+</m:t>
                      </m:r>
                      <m:r>
                        <a:rPr lang="en-GB" b="0" i="1">
                          <a:solidFill>
                            <a:schemeClr val="accent2"/>
                          </a:solidFill>
                          <a:latin typeface="Cambria Math" panose="02040503050406030204" pitchFamily="18" charset="0"/>
                        </a:rPr>
                        <m:t>𝜂</m:t>
                      </m:r>
                    </m:oMath>
                  </m:oMathPara>
                </a14:m>
                <a:endParaRPr lang="en-US">
                  <a:solidFill>
                    <a:schemeClr val="accent2"/>
                  </a:solidFill>
                </a:endParaRPr>
              </a:p>
              <a:p>
                <a:r>
                  <a:rPr lang="en-US"/>
                  <a:t>Where:</a:t>
                </a:r>
              </a:p>
              <a:p>
                <a:r>
                  <a:rPr lang="en-US"/>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𝜏</m:t>
                    </m:r>
                  </m:oMath>
                </a14:m>
                <a:r>
                  <a:rPr lang="en-US"/>
                  <a:t> is close to 1 (genetic inheritance).</a:t>
                </a:r>
              </a:p>
              <a:p>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reflects persistence of SES (e.g. tax rate </a:t>
                </a:r>
                <a14:m>
                  <m:oMath xmlns:m="http://schemas.openxmlformats.org/officeDocument/2006/math">
                    <m:r>
                      <a:rPr lang="en-GB" b="0" i="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𝜃</m:t>
                    </m:r>
                  </m:oMath>
                </a14:m>
                <a:r>
                  <a:rPr lang="en-US"/>
                  <a:t>).</a:t>
                </a:r>
              </a:p>
            </p:txBody>
          </p:sp>
        </mc:Choice>
        <mc:Fallback>
          <p:sp>
            <p:nvSpPr>
              <p:cNvPr id="3" name="Content Placeholder 2">
                <a:extLst>
                  <a:ext uri="{FF2B5EF4-FFF2-40B4-BE49-F238E27FC236}">
                    <a16:creationId xmlns:a16="http://schemas.microsoft.com/office/drawing/2014/main" id="{A6A3439C-C934-CF48-9050-01704E2B1C55}"/>
                  </a:ext>
                </a:extLst>
              </p:cNvPr>
              <p:cNvSpPr>
                <a:spLocks noGrp="1" noRot="1" noChangeAspect="1" noMove="1" noResize="1" noEditPoints="1" noAdjustHandles="1" noChangeArrowheads="1" noChangeShapeType="1" noTextEdit="1"/>
              </p:cNvSpPr>
              <p:nvPr>
                <p:ph idx="1"/>
              </p:nvPr>
            </p:nvSpPr>
            <p:spPr>
              <a:blipFill>
                <a:blip r:embed="rId2"/>
                <a:stretch>
                  <a:fillRect l="-724" t="-2907"/>
                </a:stretch>
              </a:blipFill>
            </p:spPr>
            <p:txBody>
              <a:bodyPr/>
              <a:lstStyle/>
              <a:p>
                <a:r>
                  <a:rPr lang="en-US">
                    <a:noFill/>
                  </a:rPr>
                  <a:t> </a:t>
                </a:r>
              </a:p>
            </p:txBody>
          </p:sp>
        </mc:Fallback>
      </mc:AlternateContent>
    </p:spTree>
    <p:extLst>
      <p:ext uri="{BB962C8B-B14F-4D97-AF65-F5344CB8AC3E}">
        <p14:creationId xmlns:p14="http://schemas.microsoft.com/office/powerpoint/2010/main" val="4237315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0DA0-1E5A-B846-9F62-9D183C1BCC0A}"/>
              </a:ext>
            </a:extLst>
          </p:cNvPr>
          <p:cNvSpPr>
            <a:spLocks noGrp="1"/>
          </p:cNvSpPr>
          <p:nvPr>
            <p:ph type="title"/>
          </p:nvPr>
        </p:nvSpPr>
        <p:spPr/>
        <p:txBody>
          <a:bodyPr/>
          <a:lstStyle/>
          <a:p>
            <a:r>
              <a:rPr lang="en-US"/>
              <a:t>Intuition</a:t>
            </a:r>
          </a:p>
        </p:txBody>
      </p:sp>
      <p:pic>
        <p:nvPicPr>
          <p:cNvPr id="4" name="Picture 3">
            <a:extLst>
              <a:ext uri="{FF2B5EF4-FFF2-40B4-BE49-F238E27FC236}">
                <a16:creationId xmlns:a16="http://schemas.microsoft.com/office/drawing/2014/main" id="{C6A7D6DA-292A-BE4E-B78C-95D22FA2F172}"/>
              </a:ext>
            </a:extLst>
          </p:cNvPr>
          <p:cNvPicPr>
            <a:picLocks noChangeAspect="1"/>
          </p:cNvPicPr>
          <p:nvPr/>
        </p:nvPicPr>
        <p:blipFill>
          <a:blip r:embed="rId2"/>
          <a:stretch>
            <a:fillRect/>
          </a:stretch>
        </p:blipFill>
        <p:spPr>
          <a:xfrm>
            <a:off x="1431733" y="1709041"/>
            <a:ext cx="9328533" cy="3590072"/>
          </a:xfrm>
          <a:prstGeom prst="roundRect">
            <a:avLst>
              <a:gd name="adj" fmla="val 2091"/>
            </a:avLst>
          </a:prstGeom>
          <a:solidFill>
            <a:srgbClr val="FFFFFF">
              <a:shade val="85000"/>
            </a:srgbClr>
          </a:solidFill>
          <a:ln>
            <a:noFill/>
          </a:ln>
          <a:effectLst/>
        </p:spPr>
      </p:pic>
      <p:sp>
        <p:nvSpPr>
          <p:cNvPr id="5" name="TextBox 4">
            <a:extLst>
              <a:ext uri="{FF2B5EF4-FFF2-40B4-BE49-F238E27FC236}">
                <a16:creationId xmlns:a16="http://schemas.microsoft.com/office/drawing/2014/main" id="{AD48A656-9EB6-0F46-8D84-A565EBECA450}"/>
              </a:ext>
            </a:extLst>
          </p:cNvPr>
          <p:cNvSpPr txBox="1"/>
          <p:nvPr/>
        </p:nvSpPr>
        <p:spPr>
          <a:xfrm>
            <a:off x="2538239" y="5299113"/>
            <a:ext cx="1994053" cy="369332"/>
          </a:xfrm>
          <a:prstGeom prst="rect">
            <a:avLst/>
          </a:prstGeom>
          <a:noFill/>
        </p:spPr>
        <p:txBody>
          <a:bodyPr wrap="square" rtlCol="0">
            <a:spAutoFit/>
          </a:bodyPr>
          <a:lstStyle/>
          <a:p>
            <a:pPr algn="ctr"/>
            <a:r>
              <a:rPr lang="en-US">
                <a:solidFill>
                  <a:schemeClr val="bg1"/>
                </a:solidFill>
              </a:rPr>
              <a:t>Parents</a:t>
            </a:r>
          </a:p>
        </p:txBody>
      </p:sp>
      <p:sp>
        <p:nvSpPr>
          <p:cNvPr id="8" name="TextBox 7">
            <a:extLst>
              <a:ext uri="{FF2B5EF4-FFF2-40B4-BE49-F238E27FC236}">
                <a16:creationId xmlns:a16="http://schemas.microsoft.com/office/drawing/2014/main" id="{19A149C0-AB81-A645-9AF6-395BE862460F}"/>
              </a:ext>
            </a:extLst>
          </p:cNvPr>
          <p:cNvSpPr txBox="1"/>
          <p:nvPr/>
        </p:nvSpPr>
        <p:spPr>
          <a:xfrm>
            <a:off x="7632852" y="5299113"/>
            <a:ext cx="1994053" cy="369332"/>
          </a:xfrm>
          <a:prstGeom prst="rect">
            <a:avLst/>
          </a:prstGeom>
          <a:noFill/>
        </p:spPr>
        <p:txBody>
          <a:bodyPr wrap="square" rtlCol="0">
            <a:spAutoFit/>
          </a:bodyPr>
          <a:lstStyle/>
          <a:p>
            <a:pPr algn="ctr"/>
            <a:r>
              <a:rPr lang="en-US">
                <a:solidFill>
                  <a:schemeClr val="bg1"/>
                </a:solidFill>
              </a:rPr>
              <a:t>Children</a:t>
            </a:r>
          </a:p>
        </p:txBody>
      </p:sp>
      <p:sp>
        <p:nvSpPr>
          <p:cNvPr id="6" name="TextBox 5">
            <a:extLst>
              <a:ext uri="{FF2B5EF4-FFF2-40B4-BE49-F238E27FC236}">
                <a16:creationId xmlns:a16="http://schemas.microsoft.com/office/drawing/2014/main" id="{CA639D7E-07AC-1E47-8A2E-46249282693A}"/>
              </a:ext>
            </a:extLst>
          </p:cNvPr>
          <p:cNvSpPr txBox="1"/>
          <p:nvPr/>
        </p:nvSpPr>
        <p:spPr>
          <a:xfrm>
            <a:off x="1431733" y="5580310"/>
            <a:ext cx="9430898" cy="1015663"/>
          </a:xfrm>
          <a:prstGeom prst="rect">
            <a:avLst/>
          </a:prstGeom>
          <a:noFill/>
        </p:spPr>
        <p:txBody>
          <a:bodyPr wrap="square" rtlCol="0">
            <a:spAutoFit/>
          </a:bodyPr>
          <a:lstStyle/>
          <a:p>
            <a:r>
              <a:rPr lang="en-US" sz="2000"/>
              <a:t>Parents (●) mate along iso-attractiveness curves. </a:t>
            </a:r>
          </a:p>
          <a:p>
            <a:r>
              <a:rPr lang="en-US" sz="2000"/>
              <a:t>Their children (○) are between them. </a:t>
            </a:r>
          </a:p>
          <a:p>
            <a:r>
              <a:rPr lang="en-US" sz="2000"/>
              <a:t>As a result, the children’s distribution is squashed along the attractiveness gradient.</a:t>
            </a:r>
          </a:p>
        </p:txBody>
      </p:sp>
    </p:spTree>
    <p:extLst>
      <p:ext uri="{BB962C8B-B14F-4D97-AF65-F5344CB8AC3E}">
        <p14:creationId xmlns:p14="http://schemas.microsoft.com/office/powerpoint/2010/main" val="2203621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3D22-CA6D-6B44-B97C-30B3363BE6B0}"/>
              </a:ext>
            </a:extLst>
          </p:cNvPr>
          <p:cNvSpPr>
            <a:spLocks noGrp="1"/>
          </p:cNvSpPr>
          <p:nvPr>
            <p:ph type="title"/>
          </p:nvPr>
        </p:nvSpPr>
        <p:spPr/>
        <p:txBody>
          <a:bodyPr/>
          <a:lstStyle/>
          <a:p>
            <a:r>
              <a:rPr lang="en-US"/>
              <a:t>Result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CD28C7A-2325-D948-9EBD-EFCBEC99AAEF}"/>
                  </a:ext>
                </a:extLst>
              </p:cNvPr>
              <p:cNvSpPr>
                <a:spLocks noGrp="1"/>
              </p:cNvSpPr>
              <p:nvPr>
                <p:ph sz="half" idx="1"/>
              </p:nvPr>
            </p:nvSpPr>
            <p:spPr/>
            <p:txBody>
              <a:bodyPr>
                <a:normAutofit/>
              </a:bodyPr>
              <a:lstStyle/>
              <a:p>
                <a:pPr marL="0" indent="0">
                  <a:buNone/>
                </a:pPr>
                <a:r>
                  <a:rPr lang="en-US"/>
                  <a:t>If parents’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b="0" i="1">
                            <a:solidFill>
                              <a:schemeClr val="accent2"/>
                            </a:solidFill>
                            <a:latin typeface="Cambria Math" panose="02040503050406030204" pitchFamily="18" charset="0"/>
                            <a:ea typeface="Cambria Math" panose="02040503050406030204" pitchFamily="18" charset="0"/>
                          </a:rPr>
                          <m:t>2</m:t>
                        </m:r>
                      </m:sub>
                    </m:sSub>
                  </m:oMath>
                </a14:m>
                <a:r>
                  <a:rPr lang="en-US"/>
                  <a:t> are independent, children’s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r>
                          <a:rPr lang="en-GB" b="0" i="1">
                            <a:solidFill>
                              <a:schemeClr val="accent2"/>
                            </a:solidFill>
                            <a:latin typeface="Cambria Math" panose="02040503050406030204" pitchFamily="18" charset="0"/>
                            <a:ea typeface="Cambria Math" panose="02040503050406030204" pitchFamily="18" charset="0"/>
                          </a:rPr>
                          <m:t>′</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are positively correlated for </a:t>
                </a:r>
                <a14:m>
                  <m:oMath xmlns:m="http://schemas.openxmlformats.org/officeDocument/2006/math">
                    <m:r>
                      <a:rPr lang="en-GB" i="1">
                        <a:solidFill>
                          <a:schemeClr val="accent2"/>
                        </a:solidFill>
                        <a:latin typeface="Cambria Math" panose="02040503050406030204" pitchFamily="18" charset="0"/>
                      </a:rPr>
                      <m:t>0</m:t>
                    </m:r>
                    <m:r>
                      <a:rPr lang="en-GB" b="0" i="1">
                        <a:solidFill>
                          <a:schemeClr val="accent2"/>
                        </a:solidFill>
                        <a:latin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𝑎</m:t>
                    </m:r>
                    <m:r>
                      <a:rPr lang="en-GB" b="0" i="1">
                        <a:solidFill>
                          <a:schemeClr val="accent2"/>
                        </a:solidFill>
                        <a:latin typeface="Cambria Math" panose="02040503050406030204" pitchFamily="18" charset="0"/>
                        <a:ea typeface="Cambria Math" panose="02040503050406030204" pitchFamily="18" charset="0"/>
                      </a:rPr>
                      <m:t>&lt;</m:t>
                    </m:r>
                    <m:r>
                      <a:rPr lang="en-GB" i="1">
                        <a:solidFill>
                          <a:schemeClr val="accent2"/>
                        </a:solidFill>
                        <a:latin typeface="Cambria Math" panose="02040503050406030204" pitchFamily="18" charset="0"/>
                        <a:ea typeface="Cambria Math" panose="02040503050406030204" pitchFamily="18" charset="0"/>
                      </a:rPr>
                      <m:t>1</m:t>
                    </m:r>
                  </m:oMath>
                </a14:m>
                <a:r>
                  <a:rPr lang="en-US"/>
                  <a:t>. The correlation increases in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a:t>
                </a:r>
              </a:p>
              <a:p>
                <a:pPr marL="0" indent="0">
                  <a:buNone/>
                </a:pPr>
                <a:r>
                  <a:rPr lang="en-US"/>
                  <a:t>The same holds for the long-run distribution.</a:t>
                </a:r>
              </a:p>
              <a:p>
                <a:pPr marL="0" indent="0">
                  <a:buNone/>
                </a:pPr>
                <a:endParaRPr lang="en-US"/>
              </a:p>
              <a:p>
                <a:pPr marL="0" indent="0">
                  <a:buNone/>
                </a:pPr>
                <a:r>
                  <a:rPr lang="en-US">
                    <a:hlinkClick r:id="rId2" action="ppaction://hlinksldjump"/>
                  </a:rPr>
                  <a:t>Extensions</a:t>
                </a:r>
                <a:endParaRPr lang="en-US"/>
              </a:p>
            </p:txBody>
          </p:sp>
        </mc:Choice>
        <mc:Fallback>
          <p:sp>
            <p:nvSpPr>
              <p:cNvPr id="3" name="Content Placeholder 2">
                <a:extLst>
                  <a:ext uri="{FF2B5EF4-FFF2-40B4-BE49-F238E27FC236}">
                    <a16:creationId xmlns:a16="http://schemas.microsoft.com/office/drawing/2014/main" id="{ACD28C7A-2325-D948-9EBD-EFCBEC99AAEF}"/>
                  </a:ext>
                </a:extLst>
              </p:cNvPr>
              <p:cNvSpPr>
                <a:spLocks noGrp="1" noRot="1" noChangeAspect="1" noMove="1" noResize="1" noEditPoints="1" noAdjustHandles="1" noChangeArrowheads="1" noChangeShapeType="1" noTextEdit="1"/>
              </p:cNvSpPr>
              <p:nvPr>
                <p:ph sz="half" idx="1"/>
              </p:nvPr>
            </p:nvSpPr>
            <p:spPr>
              <a:blipFill>
                <a:blip r:embed="rId3"/>
                <a:stretch>
                  <a:fillRect l="-2445" t="-2326"/>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9B8D3CA5-B75C-BE44-BFB2-1EE1E93E3ED4}"/>
              </a:ext>
            </a:extLst>
          </p:cNvPr>
          <p:cNvPicPr>
            <a:picLocks noChangeAspect="1"/>
          </p:cNvPicPr>
          <p:nvPr/>
        </p:nvPicPr>
        <p:blipFill rotWithShape="1">
          <a:blip r:embed="rId4"/>
          <a:srcRect l="5451" t="8034" r="14075" b="6411"/>
          <a:stretch/>
        </p:blipFill>
        <p:spPr>
          <a:xfrm>
            <a:off x="6438501" y="923409"/>
            <a:ext cx="4787625" cy="4684177"/>
          </a:xfrm>
          <a:prstGeom prst="roundRect">
            <a:avLst>
              <a:gd name="adj" fmla="val 2091"/>
            </a:avLst>
          </a:prstGeom>
          <a:solidFill>
            <a:srgbClr val="FFFFFF">
              <a:shade val="85000"/>
            </a:srgbClr>
          </a:solidFill>
          <a:ln>
            <a:noFill/>
          </a:ln>
          <a:effectLst/>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76503D2-B2F8-4548-8FA5-B73620681680}"/>
                  </a:ext>
                </a:extLst>
              </p:cNvPr>
              <p:cNvSpPr txBox="1"/>
              <p:nvPr/>
            </p:nvSpPr>
            <p:spPr>
              <a:xfrm>
                <a:off x="6019800" y="5888700"/>
                <a:ext cx="5625029" cy="369332"/>
              </a:xfrm>
              <a:prstGeom prst="rect">
                <a:avLst/>
              </a:prstGeom>
              <a:noFill/>
            </p:spPr>
            <p:txBody>
              <a:bodyPr wrap="square" rtlCol="0">
                <a:spAutoFit/>
              </a:bodyPr>
              <a:lstStyle/>
              <a:p>
                <a:pPr algn="ctr"/>
                <a:r>
                  <a:rPr lang="en-US"/>
                  <a:t>Long-run correlation between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1</m:t>
                        </m:r>
                      </m:sub>
                    </m:sSub>
                  </m:oMath>
                </a14:m>
                <a:r>
                  <a:rPr lang="en-US"/>
                  <a:t> and </a:t>
                </a:r>
                <a14:m>
                  <m:oMath xmlns:m="http://schemas.openxmlformats.org/officeDocument/2006/math">
                    <m:sSub>
                      <m:sSubPr>
                        <m:ctrlPr>
                          <a:rPr lang="en-GB" i="1">
                            <a:solidFill>
                              <a:schemeClr val="accent2"/>
                            </a:solidFill>
                            <a:latin typeface="Cambria Math" panose="02040503050406030204" pitchFamily="18" charset="0"/>
                            <a:ea typeface="Cambria Math" panose="02040503050406030204" pitchFamily="18" charset="0"/>
                          </a:rPr>
                        </m:ctrlPr>
                      </m:sSubPr>
                      <m:e>
                        <m:r>
                          <a:rPr lang="en-GB" i="1">
                            <a:solidFill>
                              <a:schemeClr val="accent2"/>
                            </a:solidFill>
                            <a:latin typeface="Cambria Math" panose="02040503050406030204" pitchFamily="18" charset="0"/>
                            <a:ea typeface="Cambria Math" panose="02040503050406030204" pitchFamily="18" charset="0"/>
                          </a:rPr>
                          <m:t>𝑥</m:t>
                        </m:r>
                      </m:e>
                      <m:sub>
                        <m:r>
                          <a:rPr lang="en-GB" i="1">
                            <a:solidFill>
                              <a:schemeClr val="accent2"/>
                            </a:solidFill>
                            <a:latin typeface="Cambria Math" panose="02040503050406030204" pitchFamily="18" charset="0"/>
                            <a:ea typeface="Cambria Math" panose="02040503050406030204" pitchFamily="18" charset="0"/>
                          </a:rPr>
                          <m:t>2</m:t>
                        </m:r>
                      </m:sub>
                    </m:sSub>
                  </m:oMath>
                </a14:m>
                <a:r>
                  <a:rPr lang="en-US"/>
                  <a:t>, by </a:t>
                </a:r>
                <a14:m>
                  <m:oMath xmlns:m="http://schemas.openxmlformats.org/officeDocument/2006/math">
                    <m:r>
                      <a:rPr lang="en-GB" i="1">
                        <a:solidFill>
                          <a:schemeClr val="accent2"/>
                        </a:solidFill>
                        <a:latin typeface="Cambria Math" panose="02040503050406030204" pitchFamily="18" charset="0"/>
                        <a:ea typeface="Cambria Math" panose="02040503050406030204" pitchFamily="18" charset="0"/>
                      </a:rPr>
                      <m:t>𝑎</m:t>
                    </m:r>
                  </m:oMath>
                </a14:m>
                <a:r>
                  <a:rPr lang="en-US"/>
                  <a:t> and</a:t>
                </a:r>
                <a:r>
                  <a:rPr lang="en-US">
                    <a:ea typeface="Cambria Math" panose="02040503050406030204" pitchFamily="18" charset="0"/>
                  </a:rPr>
                  <a:t> </a:t>
                </a:r>
                <a14:m>
                  <m:oMath xmlns:m="http://schemas.openxmlformats.org/officeDocument/2006/math">
                    <m:r>
                      <a:rPr lang="en-US" i="1">
                        <a:solidFill>
                          <a:schemeClr val="accent2"/>
                        </a:solidFill>
                        <a:latin typeface="Cambria Math" panose="02040503050406030204" pitchFamily="18" charset="0"/>
                        <a:ea typeface="Cambria Math" panose="02040503050406030204" pitchFamily="18" charset="0"/>
                      </a:rPr>
                      <m:t>𝜃</m:t>
                    </m:r>
                  </m:oMath>
                </a14:m>
                <a:r>
                  <a:rPr lang="en-US"/>
                  <a:t> </a:t>
                </a:r>
              </a:p>
            </p:txBody>
          </p:sp>
        </mc:Choice>
        <mc:Fallback>
          <p:sp>
            <p:nvSpPr>
              <p:cNvPr id="10" name="TextBox 9">
                <a:extLst>
                  <a:ext uri="{FF2B5EF4-FFF2-40B4-BE49-F238E27FC236}">
                    <a16:creationId xmlns:a16="http://schemas.microsoft.com/office/drawing/2014/main" id="{C76503D2-B2F8-4548-8FA5-B73620681680}"/>
                  </a:ext>
                </a:extLst>
              </p:cNvPr>
              <p:cNvSpPr txBox="1">
                <a:spLocks noRot="1" noChangeAspect="1" noMove="1" noResize="1" noEditPoints="1" noAdjustHandles="1" noChangeArrowheads="1" noChangeShapeType="1" noTextEdit="1"/>
              </p:cNvSpPr>
              <p:nvPr/>
            </p:nvSpPr>
            <p:spPr>
              <a:xfrm>
                <a:off x="6019800" y="5888700"/>
                <a:ext cx="5625029" cy="369332"/>
              </a:xfrm>
              <a:prstGeom prst="rect">
                <a:avLst/>
              </a:prstGeom>
              <a:blipFill>
                <a:blip r:embed="rId5"/>
                <a:stretch>
                  <a:fillRect t="-6667" b="-26667"/>
                </a:stretch>
              </a:blipFill>
            </p:spPr>
            <p:txBody>
              <a:bodyPr/>
              <a:lstStyle/>
              <a:p>
                <a:r>
                  <a:rPr lang="en-US">
                    <a:noFill/>
                  </a:rPr>
                  <a:t> </a:t>
                </a:r>
              </a:p>
            </p:txBody>
          </p:sp>
        </mc:Fallback>
      </mc:AlternateContent>
    </p:spTree>
    <p:extLst>
      <p:ext uri="{BB962C8B-B14F-4D97-AF65-F5344CB8AC3E}">
        <p14:creationId xmlns:p14="http://schemas.microsoft.com/office/powerpoint/2010/main" val="178163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3870-2BFF-1943-B8F6-A0FB3D27548B}"/>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E1B2D567-EF1B-DD4E-BC04-F1433C2DEBB3}"/>
              </a:ext>
            </a:extLst>
          </p:cNvPr>
          <p:cNvSpPr>
            <a:spLocks noGrp="1"/>
          </p:cNvSpPr>
          <p:nvPr>
            <p:ph idx="1"/>
          </p:nvPr>
        </p:nvSpPr>
        <p:spPr>
          <a:xfrm>
            <a:off x="838200" y="1825625"/>
            <a:ext cx="10515600" cy="4667250"/>
          </a:xfrm>
        </p:spPr>
        <p:txBody>
          <a:bodyPr>
            <a:normAutofit fontScale="85000" lnSpcReduction="20000"/>
          </a:bodyPr>
          <a:lstStyle/>
          <a:p>
            <a:r>
              <a:rPr lang="en-US"/>
              <a:t>UK Biobank, a study of about 500,000 individuals born 1935-1970. Questionnaire data on health and social characteristics, also DNA. Non-representative!</a:t>
            </a:r>
          </a:p>
          <a:p>
            <a:r>
              <a:rPr lang="en-US"/>
              <a:t>No explicit information on spouse pairs.</a:t>
            </a:r>
          </a:p>
          <a:p>
            <a:r>
              <a:rPr lang="en-US"/>
              <a:t>We categorize people as pairs if they:</a:t>
            </a:r>
          </a:p>
          <a:p>
            <a:r>
              <a:rPr lang="en-GB"/>
              <a:t>• had the same home postcode;</a:t>
            </a:r>
          </a:p>
          <a:p>
            <a:r>
              <a:rPr lang="en-GB"/>
              <a:t>• have the same homeownership/renting status, length of time at the address, and number of children;</a:t>
            </a:r>
          </a:p>
          <a:p>
            <a:r>
              <a:rPr lang="en-GB"/>
              <a:t>• attended the same UK Biobank assessment centre on the same day;</a:t>
            </a:r>
          </a:p>
          <a:p>
            <a:r>
              <a:rPr lang="en-GB"/>
              <a:t>• both reported living with their spouse (“husband, wife or partner”);</a:t>
            </a:r>
          </a:p>
          <a:p>
            <a:r>
              <a:rPr lang="en-GB"/>
              <a:t>• consisted of one male and one female.</a:t>
            </a:r>
          </a:p>
          <a:p>
            <a:r>
              <a:rPr lang="en-GB"/>
              <a:t>We </a:t>
            </a:r>
            <a:r>
              <a:rPr lang="en-GB">
                <a:hlinkClick r:id="rId2" action="ppaction://hlinksldjump"/>
              </a:rPr>
              <a:t>validate pairs</a:t>
            </a:r>
            <a:r>
              <a:rPr lang="en-GB"/>
              <a:t> using genetic children, also in the database.</a:t>
            </a:r>
          </a:p>
          <a:p>
            <a:r>
              <a:rPr lang="en-GB"/>
              <a:t> </a:t>
            </a:r>
          </a:p>
          <a:p>
            <a:endParaRPr lang="en-US"/>
          </a:p>
        </p:txBody>
      </p:sp>
    </p:spTree>
    <p:extLst>
      <p:ext uri="{BB962C8B-B14F-4D97-AF65-F5344CB8AC3E}">
        <p14:creationId xmlns:p14="http://schemas.microsoft.com/office/powerpoint/2010/main" val="1945904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1BCEEB-4F3E-DE4A-8588-5C249D4DE227}"/>
              </a:ext>
            </a:extLst>
          </p:cNvPr>
          <p:cNvSpPr>
            <a:spLocks noGrp="1"/>
          </p:cNvSpPr>
          <p:nvPr>
            <p:ph idx="1"/>
          </p:nvPr>
        </p:nvSpPr>
        <p:spPr>
          <a:xfrm>
            <a:off x="838199" y="1121128"/>
            <a:ext cx="10515600" cy="4351338"/>
          </a:xfrm>
        </p:spPr>
        <p:txBody>
          <a:bodyPr/>
          <a:lstStyle/>
          <a:p>
            <a:r>
              <a:rPr lang="en-US"/>
              <a:t>Our dependent variable is spouse’s </a:t>
            </a:r>
            <a:r>
              <a:rPr lang="en-US" b="1"/>
              <a:t>Polygenic Score for Educational Attainment</a:t>
            </a:r>
            <a:r>
              <a:rPr lang="en-US"/>
              <a:t> (PSEA). </a:t>
            </a:r>
          </a:p>
          <a:p>
            <a:r>
              <a:rPr lang="en-US"/>
              <a:t>This is a DNA-derived summary statistic which predicts people’s level of educational attainment. </a:t>
            </a:r>
          </a:p>
          <a:p>
            <a:endParaRPr lang="en-US"/>
          </a:p>
          <a:p>
            <a:endParaRPr lang="en-US"/>
          </a:p>
          <a:p>
            <a:endParaRPr lang="en-US"/>
          </a:p>
          <a:p>
            <a:endParaRPr lang="en-US"/>
          </a:p>
          <a:p>
            <a:r>
              <a:rPr lang="en-US">
                <a:hlinkClick r:id="rId2" action="ppaction://hlinksldjump"/>
              </a:rPr>
              <a:t>Polygenic scores</a:t>
            </a:r>
            <a:endParaRPr lang="en-US"/>
          </a:p>
        </p:txBody>
      </p:sp>
    </p:spTree>
    <p:extLst>
      <p:ext uri="{BB962C8B-B14F-4D97-AF65-F5344CB8AC3E}">
        <p14:creationId xmlns:p14="http://schemas.microsoft.com/office/powerpoint/2010/main" val="3372172640"/>
      </p:ext>
    </p:extLst>
  </p:cSld>
  <p:clrMapOvr>
    <a:masterClrMapping/>
  </p:clrMapOvr>
</p:sld>
</file>

<file path=ppt/theme/theme1.xml><?xml version="1.0" encoding="utf-8"?>
<a:theme xmlns:a="http://schemas.openxmlformats.org/drawingml/2006/main" name="Black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Theme" id="{EBC2ACDB-5897-D343-B7C4-9CFB6697D06D}" vid="{A76FDDCB-3CDB-C144-B615-5E4C69CC83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2085</TotalTime>
  <Words>2353</Words>
  <Application>Microsoft Macintosh PowerPoint</Application>
  <PresentationFormat>Widescreen</PresentationFormat>
  <Paragraphs>218</Paragraphs>
  <Slides>30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Cambria Math</vt:lpstr>
      <vt:lpstr>Times New Roman</vt:lpstr>
      <vt:lpstr>Wingdings</vt:lpstr>
      <vt:lpstr>Black Theme</vt:lpstr>
      <vt:lpstr>Trading social status for genetics in marriage markets:  Evidence from UK Biobank</vt:lpstr>
      <vt:lpstr>Goals of this paper</vt:lpstr>
      <vt:lpstr>PowerPoint Presentation</vt:lpstr>
      <vt:lpstr>PowerPoint Presentation</vt:lpstr>
      <vt:lpstr>Model</vt:lpstr>
      <vt:lpstr>Intuition</vt:lpstr>
      <vt:lpstr>Result</vt:lpstr>
      <vt:lpstr>Data</vt:lpstr>
      <vt:lpstr>PowerPoint Presentation</vt:lpstr>
      <vt:lpstr>Polygenic Score for Educational Attainment</vt:lpstr>
      <vt:lpstr>PowerPoint Presentation</vt:lpstr>
      <vt:lpstr>PowerPoint Presentation</vt:lpstr>
      <vt:lpstr>Estimation strategy</vt:lpstr>
      <vt:lpstr>Estimation strategy</vt:lpstr>
      <vt:lpstr>Controls and mediators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Goals again</vt:lpstr>
      <vt:lpstr>Thank you!</vt:lpstr>
      <vt:lpstr>Extensions</vt:lpstr>
      <vt:lpstr>Polygenic scores  – a primer</vt:lpstr>
      <vt:lpstr>Polygenic scores  – a primer</vt:lpstr>
      <vt:lpstr>Spouse pairs</vt:lpstr>
      <vt:lpstr>Robustness</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Trading social status for genetics in marriage markets: evidence from UK Biobank</dc:title>
  <dc:creator>David Hugh-Jones (ECO - Staff)</dc:creator>
  <cp:lastModifiedBy>David Hugh-Jones (ECO - Staff)</cp:lastModifiedBy>
  <cp:revision>77</cp:revision>
  <dcterms:created xsi:type="dcterms:W3CDTF">2021-02-11T13:07:50Z</dcterms:created>
  <dcterms:modified xsi:type="dcterms:W3CDTF">2022-04-12T09:28:53Z</dcterms:modified>
</cp:coreProperties>
</file>