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7"/>
  </p:notesMasterIdLst>
  <p:sldIdLst>
    <p:sldId id="256" r:id="rId2"/>
    <p:sldId id="280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9" r:id="rId15"/>
    <p:sldId id="268" r:id="rId16"/>
    <p:sldId id="271" r:id="rId17"/>
    <p:sldId id="270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94820B-6DA2-F742-93FC-1D679188A49E}" type="datetimeFigureOut">
              <a:t>2/11/21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B327D9-8FF0-F749-9187-5DBDAA4310F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1856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B327D9-8FF0-F749-9187-5DBDAA4310FE}" type="slidenum"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3965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F7024-5685-4041-98CF-1DBE4146085C}" type="datetimeFigureOut">
              <a:t>2/11/21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38BBC-8C8F-444F-8AF8-E4957968F89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949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F7024-5685-4041-98CF-1DBE4146085C}" type="datetimeFigureOut">
              <a:t>2/11/21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38BBC-8C8F-444F-8AF8-E4957968F89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344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F7024-5685-4041-98CF-1DBE4146085C}" type="datetimeFigureOut">
              <a:t>2/11/21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38BBC-8C8F-444F-8AF8-E4957968F89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925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F7024-5685-4041-98CF-1DBE4146085C}" type="datetimeFigureOut">
              <a:t>2/11/21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38BBC-8C8F-444F-8AF8-E4957968F89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471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F7024-5685-4041-98CF-1DBE4146085C}" type="datetimeFigureOut">
              <a:t>2/11/21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38BBC-8C8F-444F-8AF8-E4957968F89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386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F7024-5685-4041-98CF-1DBE4146085C}" type="datetimeFigureOut">
              <a:t>2/11/21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38BBC-8C8F-444F-8AF8-E4957968F89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30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F7024-5685-4041-98CF-1DBE4146085C}" type="datetimeFigureOut">
              <a:t>2/11/21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38BBC-8C8F-444F-8AF8-E4957968F89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555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F7024-5685-4041-98CF-1DBE4146085C}" type="datetimeFigureOut">
              <a:t>2/11/21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38BBC-8C8F-444F-8AF8-E4957968F89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4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F7024-5685-4041-98CF-1DBE4146085C}" type="datetimeFigureOut">
              <a:t>2/11/21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38BBC-8C8F-444F-8AF8-E4957968F89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315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F7024-5685-4041-98CF-1DBE4146085C}" type="datetimeFigureOut">
              <a:t>2/11/21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38BBC-8C8F-444F-8AF8-E4957968F89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492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F7024-5685-4041-98CF-1DBE4146085C}" type="datetimeFigureOut">
              <a:t>2/11/21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38BBC-8C8F-444F-8AF8-E4957968F89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110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2F7024-5685-4041-98CF-1DBE4146085C}" type="datetimeFigureOut">
              <a:t>2/11/21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238BBC-8C8F-444F-8AF8-E4957968F89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2663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 result for play &quot;the ruling class&quot;">
            <a:extLst>
              <a:ext uri="{FF2B5EF4-FFF2-40B4-BE49-F238E27FC236}">
                <a16:creationId xmlns:a16="http://schemas.microsoft.com/office/drawing/2014/main" id="{54387D75-EFBB-654E-98C8-BA2755EA10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84" r="5024" b="15463"/>
          <a:stretch/>
        </p:blipFill>
        <p:spPr bwMode="auto">
          <a:xfrm>
            <a:off x="7893499" y="0"/>
            <a:ext cx="4298501" cy="6858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7166A3C-82B9-D948-BBEA-ADAEBDB6F3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6460" y="605481"/>
            <a:ext cx="7452241" cy="2311666"/>
          </a:xfrm>
        </p:spPr>
        <p:txBody>
          <a:bodyPr>
            <a:normAutofit/>
          </a:bodyPr>
          <a:lstStyle/>
          <a:p>
            <a:pPr algn="l"/>
            <a:r>
              <a:rPr lang="en-US" sz="4800"/>
              <a:t>Trading social status for genetics in marriage markets: </a:t>
            </a:r>
            <a:br>
              <a:rPr lang="en-US" sz="4800"/>
            </a:br>
            <a:r>
              <a:rPr lang="en-US" sz="4800"/>
              <a:t>Evidence from UK Biobank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54DDED-7AF0-F746-BA4B-21B93E8FE9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7671" y="4723711"/>
            <a:ext cx="5181343" cy="1986455"/>
          </a:xfrm>
        </p:spPr>
        <p:txBody>
          <a:bodyPr/>
          <a:lstStyle/>
          <a:p>
            <a:pPr algn="l"/>
            <a:r>
              <a:rPr lang="en-US"/>
              <a:t>Abdel Abdellaoui, Oana Borcan and David Hugh-Jones</a:t>
            </a:r>
          </a:p>
          <a:p>
            <a:endParaRPr lang="en-US"/>
          </a:p>
          <a:p>
            <a:pPr algn="l"/>
            <a:r>
              <a:rPr lang="en-US"/>
              <a:t>UEA internal seminar February 2021</a:t>
            </a:r>
          </a:p>
        </p:txBody>
      </p:sp>
      <p:pic>
        <p:nvPicPr>
          <p:cNvPr id="3076" name="Picture 4" descr="Image result for oana borcan">
            <a:extLst>
              <a:ext uri="{FF2B5EF4-FFF2-40B4-BE49-F238E27FC236}">
                <a16:creationId xmlns:a16="http://schemas.microsoft.com/office/drawing/2014/main" id="{ABCDFCA8-8E1D-0F40-AD49-6B94B8B507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65" y="3240982"/>
            <a:ext cx="1049808" cy="1399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Image result for abdel abdellaoui">
            <a:extLst>
              <a:ext uri="{FF2B5EF4-FFF2-40B4-BE49-F238E27FC236}">
                <a16:creationId xmlns:a16="http://schemas.microsoft.com/office/drawing/2014/main" id="{561428D6-FD8B-6845-B802-4850F1F48F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5363" y="3240982"/>
            <a:ext cx="1399743" cy="1399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Image result for david  hugh-jones">
            <a:extLst>
              <a:ext uri="{FF2B5EF4-FFF2-40B4-BE49-F238E27FC236}">
                <a16:creationId xmlns:a16="http://schemas.microsoft.com/office/drawing/2014/main" id="{BEFCA95F-861D-8645-82F5-6516442C7A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2708" y="3240982"/>
            <a:ext cx="1399743" cy="1399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52290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C3870-2BFF-1943-B8F6-A0FB3D275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B2D567-EF1B-DD4E-BC04-F1433C2DEB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/>
              <a:t>UK Biobank, a study of about 500,000 individuals born 1935-1970. Contains questionnaire data on health and social characteristics, also DNA data.</a:t>
            </a:r>
          </a:p>
          <a:p>
            <a:r>
              <a:rPr lang="en-US"/>
              <a:t>We don’t have explicit information on spouse pairs.</a:t>
            </a:r>
          </a:p>
          <a:p>
            <a:r>
              <a:rPr lang="en-US"/>
              <a:t>We categorize people as pairs if they:</a:t>
            </a:r>
          </a:p>
          <a:p>
            <a:r>
              <a:rPr lang="en-GB"/>
              <a:t>• had the same home postcode </a:t>
            </a:r>
          </a:p>
          <a:p>
            <a:r>
              <a:rPr lang="en-GB"/>
              <a:t>• have the same homeownership/renting status, length of time at the address, and number of children</a:t>
            </a:r>
          </a:p>
          <a:p>
            <a:r>
              <a:rPr lang="en-GB"/>
              <a:t>• attended the same UK Biobank assessment centre on the same day;</a:t>
            </a:r>
          </a:p>
          <a:p>
            <a:r>
              <a:rPr lang="en-GB"/>
              <a:t>• both reported living with their spouse (“husband, wife or partner”);</a:t>
            </a:r>
          </a:p>
          <a:p>
            <a:r>
              <a:rPr lang="en-GB"/>
              <a:t>• consisted of one male and one female.</a:t>
            </a:r>
          </a:p>
          <a:p>
            <a:r>
              <a:rPr lang="en-GB"/>
              <a:t> 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9044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0CED5-B400-CA45-9A8B-D92610E06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Validating our pairs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3D91C2-D4B1-2F43-9107-E374FE7A73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lnSpcReduction="10000"/>
          </a:bodyPr>
          <a:lstStyle/>
          <a:p>
            <a:r>
              <a:rPr lang="en-US"/>
              <a:t>Some respondents in the sample have a child who is also in the sample (inferred from genetics).</a:t>
            </a:r>
          </a:p>
          <a:p>
            <a:r>
              <a:rPr lang="en-US"/>
              <a:t>Among our spouse pairs, 511 have a genetic child of at least one partner in the sample. Of these, 441 (86%) are children of both partners.</a:t>
            </a:r>
          </a:p>
          <a:p>
            <a:r>
              <a:rPr lang="en-US"/>
              <a:t>Comparison: 11% of families with dependent children included a stepchild (Census 2011).</a:t>
            </a:r>
          </a:p>
          <a:p>
            <a:endParaRPr lang="en-US"/>
          </a:p>
          <a:p>
            <a:r>
              <a:rPr lang="en-US"/>
              <a:t>We also estimate our models using “known fake pairs”. Coefficients are closer to zero than among our pairs. </a:t>
            </a:r>
          </a:p>
          <a:p>
            <a:r>
              <a:rPr lang="en-US">
                <a:sym typeface="Wingdings" pitchFamily="2" charset="2"/>
              </a:rPr>
              <a:t> </a:t>
            </a:r>
            <a:r>
              <a:rPr lang="en-US"/>
              <a:t>Remaining fakes in our data are likely to bias our coefficients to zero.</a:t>
            </a:r>
          </a:p>
        </p:txBody>
      </p:sp>
    </p:spTree>
    <p:extLst>
      <p:ext uri="{BB962C8B-B14F-4D97-AF65-F5344CB8AC3E}">
        <p14:creationId xmlns:p14="http://schemas.microsoft.com/office/powerpoint/2010/main" val="27700559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E6753-167A-8849-BB44-7E1C01C79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BCEEB-4F3E-DE4A-8588-5C249D4DE2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Dependent variable: Polygenic Score for Educational Attainment (PSEA). DNA-derived summary statistic which predicts people’s level of educational attainment. </a:t>
            </a:r>
          </a:p>
        </p:txBody>
      </p:sp>
    </p:spTree>
    <p:extLst>
      <p:ext uri="{BB962C8B-B14F-4D97-AF65-F5344CB8AC3E}">
        <p14:creationId xmlns:p14="http://schemas.microsoft.com/office/powerpoint/2010/main" val="33721726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110EC-7D11-174E-955C-98DC6A8BB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DF089-2762-F940-AC5D-20A39B22C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D01C99-F3B7-5B4D-86D9-4425C9799D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050" y="666750"/>
            <a:ext cx="10883900" cy="552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5424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3628C-2B57-5840-96C7-A92DF0231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674CE-6999-C44F-8BFE-9E8CC3C648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44D3C8-1C80-2D4F-A77B-59B1C26474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050" y="666750"/>
            <a:ext cx="10883900" cy="552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1874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BDF347-8AB4-CD43-82C3-FD14B2D10A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42551"/>
            <a:ext cx="10515600" cy="5534412"/>
          </a:xfrm>
        </p:spPr>
        <p:txBody>
          <a:bodyPr>
            <a:normAutofit lnSpcReduction="10000"/>
          </a:bodyPr>
          <a:lstStyle/>
          <a:p>
            <a:r>
              <a:rPr lang="en-US"/>
              <a:t>We already know that there is assortative mating on PSEA (Hugh-Jones et al. 2016).</a:t>
            </a:r>
          </a:p>
          <a:p>
            <a:r>
              <a:rPr lang="en-US"/>
              <a:t>To avoid this confound, we need an independent variable which is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/>
              <a:t>independent of genetics;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/>
              <a:t>available for a large enough 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/>
          </a:p>
          <a:p>
            <a:r>
              <a:rPr lang="en-US"/>
              <a:t>We use</a:t>
            </a:r>
            <a:r>
              <a:rPr lang="en-US" b="1"/>
              <a:t> birth order</a:t>
            </a:r>
            <a:r>
              <a:rPr lang="en-US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/>
              <a:t>Siblings have the same expected polygenic scores, by the “lottery of meiosis”.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/>
              <a:t>Early-born siblings receive more parental care, have better life outcomes including educational attainment, SES </a:t>
            </a:r>
            <a:r>
              <a:rPr lang="en-GB"/>
              <a:t>(Lindahl 2008; Booth and Kee 2009; Black, Devereux, and Salvanes 2011). </a:t>
            </a:r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2096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35095-240A-1640-9AAA-A9531886A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Estimation 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E1777-8E43-0E46-9CE8-FE69FF1A77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Hard to justify IV: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/>
              <a:t>Birth order probably affects other things than SES.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/>
              <a:t>We only have imperfect measures of SES (rough household income, job, educational attainment).</a:t>
            </a:r>
          </a:p>
          <a:p>
            <a:endParaRPr lang="en-US"/>
          </a:p>
          <a:p>
            <a:r>
              <a:rPr lang="en-US"/>
              <a:t>Instead we run a mediation analysis: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/>
              <a:t>Does birth order affect spouse’s PSEA?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/>
              <a:t>Is the effect mediated by measures of SES?</a:t>
            </a:r>
          </a:p>
        </p:txBody>
      </p:sp>
    </p:spTree>
    <p:extLst>
      <p:ext uri="{BB962C8B-B14F-4D97-AF65-F5344CB8AC3E}">
        <p14:creationId xmlns:p14="http://schemas.microsoft.com/office/powerpoint/2010/main" val="39240921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5CD4B-5CAA-3540-AD8B-8CABA011E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Controls and mediators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08D90-6718-924E-974D-04ECD9406C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/>
              <a:t>Mediators</a:t>
            </a:r>
          </a:p>
          <a:p>
            <a:r>
              <a:rPr lang="en-US"/>
              <a:t>University attendance</a:t>
            </a:r>
          </a:p>
          <a:p>
            <a:r>
              <a:rPr lang="en-US"/>
              <a:t>Median earnings of first job (estimate from 2000 SOC code)</a:t>
            </a:r>
          </a:p>
          <a:p>
            <a:endParaRPr lang="en-US"/>
          </a:p>
          <a:p>
            <a:r>
              <a:rPr lang="en-US" b="1"/>
              <a:t>Controls</a:t>
            </a:r>
          </a:p>
          <a:p>
            <a:r>
              <a:rPr lang="en-US"/>
              <a:t>Family size</a:t>
            </a:r>
          </a:p>
          <a:p>
            <a:r>
              <a:rPr lang="en-US"/>
              <a:t>Month of birth</a:t>
            </a:r>
          </a:p>
          <a:p>
            <a:r>
              <a:rPr lang="en-US"/>
              <a:t>Year of birth</a:t>
            </a:r>
          </a:p>
          <a:p>
            <a:r>
              <a:rPr lang="en-US"/>
              <a:t>Parent’s age at birth (correlates with birth order! Only available for some respondents)</a:t>
            </a:r>
          </a:p>
        </p:txBody>
      </p:sp>
    </p:spTree>
    <p:extLst>
      <p:ext uri="{BB962C8B-B14F-4D97-AF65-F5344CB8AC3E}">
        <p14:creationId xmlns:p14="http://schemas.microsoft.com/office/powerpoint/2010/main" val="11995891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ADBC6-1728-FA47-A9C1-7AC966269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EDB54E-7AAA-824F-BBC9-058462F0CA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F26BBB-1D75-2E4B-B747-C85F6D2039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350" y="793750"/>
            <a:ext cx="11417300" cy="527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62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8DB96-0D3E-8843-B037-37E815996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E4D7B6-38C5-B04C-8E3A-74B4366C9A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CB6509-D316-F143-AE88-24AA8EB767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350" y="793750"/>
            <a:ext cx="11417300" cy="527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402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82F33-7F8D-C64C-AD38-F458A33CC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406B3-6F2D-0949-8DA5-08C091265E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Basic thesis of modern behavioural genetics:</a:t>
            </a:r>
          </a:p>
          <a:p>
            <a:r>
              <a:rPr lang="en-US" b="1"/>
              <a:t>Genetic data explains social outcomes.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/>
              <a:t>What’s a social scientist to do?</a:t>
            </a:r>
          </a:p>
          <a:p>
            <a:endParaRPr lang="en-US"/>
          </a:p>
          <a:p>
            <a:r>
              <a:rPr lang="en-US"/>
              <a:t>One answer: ask where the genes come from.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/>
              <a:t>Genetic assortative mating (Hugh-Jones et al. 2016).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/>
              <a:t>Geographic sorting (Abdellaoui et al. 2019).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/>
              <a:t>Natural selection (Hugh-Jones and Abdellaoui 2021, working paper)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/>
              <a:t>This paper.</a:t>
            </a:r>
          </a:p>
        </p:txBody>
      </p:sp>
    </p:spTree>
    <p:extLst>
      <p:ext uri="{BB962C8B-B14F-4D97-AF65-F5344CB8AC3E}">
        <p14:creationId xmlns:p14="http://schemas.microsoft.com/office/powerpoint/2010/main" val="42803990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55C57-6165-3942-8BD5-3BA5E055D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7FDADE-A082-4045-AD27-715A49E16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66C9BC-F4C8-F846-A88F-0EC613161E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6816" y="0"/>
            <a:ext cx="85383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6791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71F78B0-73F8-1D4F-9CEA-6DD13CE7DA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7215" y="0"/>
            <a:ext cx="6757569" cy="6858000"/>
          </a:xfrm>
          <a:prstGeom prst="rect">
            <a:avLst/>
          </a:prstGeom>
        </p:spPr>
      </p:pic>
      <p:sp>
        <p:nvSpPr>
          <p:cNvPr id="5" name="Left Brace 4">
            <a:extLst>
              <a:ext uri="{FF2B5EF4-FFF2-40B4-BE49-F238E27FC236}">
                <a16:creationId xmlns:a16="http://schemas.microsoft.com/office/drawing/2014/main" id="{F61F4575-9793-9440-9CAB-B39CBE3AB2B4}"/>
              </a:ext>
            </a:extLst>
          </p:cNvPr>
          <p:cNvSpPr/>
          <p:nvPr/>
        </p:nvSpPr>
        <p:spPr>
          <a:xfrm>
            <a:off x="2075935" y="2434281"/>
            <a:ext cx="481914" cy="1865870"/>
          </a:xfrm>
          <a:prstGeom prst="leftBrace">
            <a:avLst>
              <a:gd name="adj1" fmla="val 75000"/>
              <a:gd name="adj2" fmla="val 50000"/>
            </a:avLst>
          </a:prstGeom>
          <a:ln w="3810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1E9780-086D-7A4B-AD74-42F524765C82}"/>
              </a:ext>
            </a:extLst>
          </p:cNvPr>
          <p:cNvSpPr txBox="1"/>
          <p:nvPr/>
        </p:nvSpPr>
        <p:spPr>
          <a:xfrm>
            <a:off x="899106" y="1544594"/>
            <a:ext cx="1193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Mediators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DFE553-39DF-DA48-AC68-F42E9CDF6339}"/>
              </a:ext>
            </a:extLst>
          </p:cNvPr>
          <p:cNvSpPr txBox="1"/>
          <p:nvPr/>
        </p:nvSpPr>
        <p:spPr>
          <a:xfrm>
            <a:off x="1003351" y="3182550"/>
            <a:ext cx="1089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Controls</a:t>
            </a:r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738CC328-ED76-2640-9775-FE6ABA669881}"/>
              </a:ext>
            </a:extLst>
          </p:cNvPr>
          <p:cNvSpPr/>
          <p:nvPr/>
        </p:nvSpPr>
        <p:spPr>
          <a:xfrm>
            <a:off x="2115459" y="1322173"/>
            <a:ext cx="442390" cy="814174"/>
          </a:xfrm>
          <a:prstGeom prst="leftBrace">
            <a:avLst>
              <a:gd name="adj1" fmla="val 75000"/>
              <a:gd name="adj2" fmla="val 50000"/>
            </a:avLst>
          </a:prstGeom>
          <a:ln w="38100">
            <a:solidFill>
              <a:srgbClr val="FF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870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391AA-C693-3047-A6A8-6A1E1B0DF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04AC6E-3CD8-3F4F-9833-597F530EAB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D60440-C089-914C-888B-6D6B0561AE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0201" y="0"/>
            <a:ext cx="69915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4673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DD3B0-A396-8547-9305-2C3B9AA9C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3C2B3-BBB0-B14B-AD9E-8D8C2933B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Assortative mating in marriage markets can explain the genes-status gradient.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/>
              <a:t>This explanation applies to a wider range of societies than the key rival.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/>
              <a:t>Prediction: genes-status gradient should be visible in ancient DNA.</a:t>
            </a:r>
          </a:p>
          <a:p>
            <a:r>
              <a:rPr lang="en-US"/>
              <a:t>Shocks to socio-economic status are reflected in the DNA of descendants.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/>
              <a:t>Part of how elite families maintain their position over time (Clark 2015)?</a:t>
            </a:r>
          </a:p>
        </p:txBody>
      </p:sp>
    </p:spTree>
    <p:extLst>
      <p:ext uri="{BB962C8B-B14F-4D97-AF65-F5344CB8AC3E}">
        <p14:creationId xmlns:p14="http://schemas.microsoft.com/office/powerpoint/2010/main" val="34696571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5A175-6E56-674F-9574-B1D1065B2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DAE3B-3896-6343-9581-3E7F7A1117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Popular discourse and the media (and scientists!) often oppose “nature” to “nurture”. The idea is that DNA is fixed at conception and affects individual outcomes thereafter.</a:t>
            </a:r>
          </a:p>
          <a:p>
            <a:r>
              <a:rPr lang="en-US"/>
              <a:t>However, across generations, </a:t>
            </a:r>
            <a:r>
              <a:rPr lang="en-US" b="1"/>
              <a:t>DNA is a social outcome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453428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518BE12-BD68-0B4E-935C-8B17045EA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/>
              <a:t>Thanks!</a:t>
            </a:r>
          </a:p>
        </p:txBody>
      </p:sp>
    </p:spTree>
    <p:extLst>
      <p:ext uri="{BB962C8B-B14F-4D97-AF65-F5344CB8AC3E}">
        <p14:creationId xmlns:p14="http://schemas.microsoft.com/office/powerpoint/2010/main" val="3242428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8E95F0-ADC8-0F49-9A84-45E179721E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24886"/>
            <a:ext cx="10515600" cy="5811838"/>
          </a:xfrm>
        </p:spPr>
        <p:txBody>
          <a:bodyPr>
            <a:normAutofit fontScale="92500" lnSpcReduction="20000"/>
          </a:bodyPr>
          <a:lstStyle/>
          <a:p>
            <a:r>
              <a:rPr lang="en-US"/>
              <a:t>Inequality persists over generations.</a:t>
            </a:r>
          </a:p>
          <a:p>
            <a:r>
              <a:rPr lang="en-US"/>
              <a:t>Families are part of the reason why. Wealth, human capital and other traits are passed from parents to children.</a:t>
            </a:r>
          </a:p>
          <a:p>
            <a:r>
              <a:rPr lang="en-US"/>
              <a:t>Assortative mating (where like marries like) can increase inequality (Fernandez and Rogerson 200; Fernandez et al. 2005; Schwartz and Mare 2005; Greenwood et al. 2014; Eika et al. 2019).</a:t>
            </a:r>
          </a:p>
          <a:p>
            <a:endParaRPr lang="en-US"/>
          </a:p>
          <a:p>
            <a:r>
              <a:rPr lang="en-US"/>
              <a:t>Human genetics are also inherited, and help to explain inequality: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/>
              <a:t>Heritability of occupational class and educational attainment is about 50% (Tambs et al. 1989).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/>
              <a:t>2-year-old children’s family socio-economic status can be predicted from their genes (Trzaskowski et al. 2014).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/>
              <a:t>Polygenic scores for educational attainment predict occupational class (Rimfeld et al. 2018).</a:t>
            </a:r>
          </a:p>
          <a:p>
            <a:r>
              <a:rPr lang="en-US"/>
              <a:t>The leading explanation for this </a:t>
            </a:r>
            <a:r>
              <a:rPr lang="en-US" b="1"/>
              <a:t>gene-status gradient </a:t>
            </a:r>
            <a:r>
              <a:rPr lang="en-US"/>
              <a:t>is meritocracy. “Good genes” lead to upward mobility.</a:t>
            </a:r>
          </a:p>
        </p:txBody>
      </p:sp>
    </p:spTree>
    <p:extLst>
      <p:ext uri="{BB962C8B-B14F-4D97-AF65-F5344CB8AC3E}">
        <p14:creationId xmlns:p14="http://schemas.microsoft.com/office/powerpoint/2010/main" val="2055962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664EC-2638-B641-A1CE-9D2987344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A66F67-8732-B646-A899-0F1421C593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We offer a new explanation for the genes-status gradient, based on assortative mating.</a:t>
            </a:r>
          </a:p>
          <a:p>
            <a:r>
              <a:rPr lang="en-US"/>
              <a:t>Social status and “good” genes both contribute to attractiveness in marriage markets.</a:t>
            </a:r>
          </a:p>
          <a:p>
            <a:r>
              <a:rPr lang="en-US"/>
              <a:t>Both are inherited.</a:t>
            </a:r>
          </a:p>
          <a:p>
            <a:r>
              <a:rPr lang="en-US"/>
              <a:t>As a result, both become associated in the next generation.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/>
              <a:t>Shocks to social status are reflected in children’s genetics.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/>
              <a:t>Genes-status gradient is likely historically widespread.</a:t>
            </a:r>
          </a:p>
          <a:p>
            <a:r>
              <a:rPr lang="en-US"/>
              <a:t>We test this theory using data from the UK Biobank.</a:t>
            </a:r>
          </a:p>
        </p:txBody>
      </p:sp>
    </p:spTree>
    <p:extLst>
      <p:ext uri="{BB962C8B-B14F-4D97-AF65-F5344CB8AC3E}">
        <p14:creationId xmlns:p14="http://schemas.microsoft.com/office/powerpoint/2010/main" val="910920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54E00-5333-9B45-A59E-C695522177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4977"/>
            <a:ext cx="6275793" cy="4351338"/>
          </a:xfrm>
        </p:spPr>
        <p:txBody>
          <a:bodyPr/>
          <a:lstStyle/>
          <a:p>
            <a:r>
              <a:rPr lang="en-GB" sz="2600"/>
              <a:t>“I am ugly, but I can buy the most beautiful woman....</a:t>
            </a:r>
            <a:r>
              <a:rPr lang="en-US" altLang="en-US" sz="2600"/>
              <a:t> the effect of ugliness, its repelling power, is destroyed by money.” – Karl Marx</a:t>
            </a:r>
          </a:p>
          <a:p>
            <a:endParaRPr lang="en-US" altLang="en-US" sz="2600"/>
          </a:p>
          <a:p>
            <a:endParaRPr lang="en-US" altLang="en-US" sz="2600"/>
          </a:p>
          <a:p>
            <a:endParaRPr lang="en-US" altLang="en-US" sz="2600"/>
          </a:p>
          <a:p>
            <a:endParaRPr lang="en-US"/>
          </a:p>
        </p:txBody>
      </p:sp>
      <p:pic>
        <p:nvPicPr>
          <p:cNvPr id="1030" name="Picture 6" descr="Image result for marx">
            <a:extLst>
              <a:ext uri="{FF2B5EF4-FFF2-40B4-BE49-F238E27FC236}">
                <a16:creationId xmlns:a16="http://schemas.microsoft.com/office/drawing/2014/main" id="{53125B66-5DC5-7C49-A502-747DD5BFC0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1834977"/>
            <a:ext cx="3810000" cy="416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3210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C17000F-1EB9-CA46-93AA-4223CD64152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DDACDF-048A-9441-968A-7241DFEFE2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41058" y="1825625"/>
            <a:ext cx="4224279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3200"/>
              <a:t>“Part of </a:t>
            </a:r>
            <a:r>
              <a:rPr lang="en-GB"/>
              <a:t>the beauty of me is that I am very rich.” – Donald Trump</a:t>
            </a:r>
          </a:p>
          <a:p>
            <a:pPr marL="0" indent="0">
              <a:buNone/>
            </a:pPr>
            <a:endParaRPr lang="en-US"/>
          </a:p>
        </p:txBody>
      </p:sp>
      <p:pic>
        <p:nvPicPr>
          <p:cNvPr id="2052" name="Picture 4" descr="Donald Trump in his helicopter with the New York skyline beneath him">
            <a:extLst>
              <a:ext uri="{FF2B5EF4-FFF2-40B4-BE49-F238E27FC236}">
                <a16:creationId xmlns:a16="http://schemas.microsoft.com/office/drawing/2014/main" id="{6D11D436-1E02-0644-8C29-62524E2FF2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94"/>
          <a:stretch/>
        </p:blipFill>
        <p:spPr bwMode="auto">
          <a:xfrm>
            <a:off x="-1050324" y="0"/>
            <a:ext cx="786155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7998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D6DD1-34AF-334B-8C97-85821665D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Theory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620696C-C601-6346-85B8-9D306E30E7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Individuals in a large population have a genetic trait </a:t>
            </a:r>
            <a:r>
              <a:rPr lang="en-US">
                <a:solidFill>
                  <a:schemeClr val="accent1"/>
                </a:solidFill>
              </a:rPr>
              <a:t>g</a:t>
            </a:r>
            <a:r>
              <a:rPr lang="en-US"/>
              <a:t> and a social status </a:t>
            </a:r>
            <a:r>
              <a:rPr lang="en-US">
                <a:solidFill>
                  <a:schemeClr val="accent1"/>
                </a:solidFill>
              </a:rPr>
              <a:t>s</a:t>
            </a:r>
            <a:r>
              <a:rPr lang="en-US"/>
              <a:t> drawn from continuous* distributions </a:t>
            </a:r>
            <a:r>
              <a:rPr lang="en-US">
                <a:solidFill>
                  <a:schemeClr val="accent1"/>
                </a:solidFill>
              </a:rPr>
              <a:t>G</a:t>
            </a:r>
            <a:r>
              <a:rPr lang="en-US"/>
              <a:t>, </a:t>
            </a:r>
            <a:r>
              <a:rPr lang="en-US">
                <a:solidFill>
                  <a:schemeClr val="accent1"/>
                </a:solidFill>
              </a:rPr>
              <a:t>S</a:t>
            </a:r>
            <a:r>
              <a:rPr lang="en-US"/>
              <a:t>. </a:t>
            </a:r>
          </a:p>
          <a:p>
            <a:r>
              <a:rPr lang="en-US"/>
              <a:t>They match according to an attractiveness function</a:t>
            </a:r>
          </a:p>
          <a:p>
            <a:pPr algn="ctr"/>
            <a:r>
              <a:rPr lang="en-US">
                <a:solidFill>
                  <a:schemeClr val="accent1"/>
                </a:solidFill>
              </a:rPr>
              <a:t>A(g, s) = f((1-k)g, ks)</a:t>
            </a:r>
          </a:p>
          <a:p>
            <a:endParaRPr lang="en-US"/>
          </a:p>
          <a:p>
            <a:r>
              <a:rPr lang="en-US">
                <a:solidFill>
                  <a:schemeClr val="accent1"/>
                </a:solidFill>
              </a:rPr>
              <a:t>f</a:t>
            </a:r>
            <a:r>
              <a:rPr lang="en-US"/>
              <a:t> is increasing in its arguments</a:t>
            </a:r>
            <a:endParaRPr lang="en-US">
              <a:solidFill>
                <a:schemeClr val="accent1"/>
              </a:solidFill>
            </a:endParaRPr>
          </a:p>
          <a:p>
            <a:r>
              <a:rPr lang="en-US">
                <a:solidFill>
                  <a:schemeClr val="accent1"/>
                </a:solidFill>
              </a:rPr>
              <a:t>k</a:t>
            </a:r>
            <a:r>
              <a:rPr lang="en-US"/>
              <a:t> describes the society’s marriage market. If </a:t>
            </a:r>
            <a:r>
              <a:rPr lang="en-US">
                <a:solidFill>
                  <a:schemeClr val="accent1"/>
                </a:solidFill>
              </a:rPr>
              <a:t>k = 0</a:t>
            </a:r>
            <a:r>
              <a:rPr lang="en-US"/>
              <a:t>, only genetics matter. If </a:t>
            </a:r>
            <a:r>
              <a:rPr lang="en-US">
                <a:solidFill>
                  <a:schemeClr val="accent1"/>
                </a:solidFill>
              </a:rPr>
              <a:t>k = 1</a:t>
            </a:r>
            <a:r>
              <a:rPr lang="en-US"/>
              <a:t>, only social status matters. For realistic societies, </a:t>
            </a:r>
            <a:r>
              <a:rPr lang="en-US">
                <a:solidFill>
                  <a:schemeClr val="accent1"/>
                </a:solidFill>
              </a:rPr>
              <a:t>0 &lt; k &lt; 1</a:t>
            </a:r>
            <a:r>
              <a:rPr lang="en-US"/>
              <a:t>.</a:t>
            </a:r>
          </a:p>
          <a:p>
            <a:r>
              <a:rPr lang="en-US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40021842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0E3212-209C-6444-880F-EEFC66F4C1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141" y="383059"/>
            <a:ext cx="10515600" cy="6109816"/>
          </a:xfrm>
        </p:spPr>
        <p:txBody>
          <a:bodyPr>
            <a:normAutofit/>
          </a:bodyPr>
          <a:lstStyle/>
          <a:p>
            <a:r>
              <a:rPr lang="en-US"/>
              <a:t>People match with others of equal attractiveness and have children who inherit </a:t>
            </a:r>
            <a:r>
              <a:rPr lang="en-US">
                <a:solidFill>
                  <a:schemeClr val="accent1"/>
                </a:solidFill>
              </a:rPr>
              <a:t>g</a:t>
            </a:r>
            <a:r>
              <a:rPr lang="en-US"/>
              <a:t> and </a:t>
            </a:r>
            <a:r>
              <a:rPr lang="en-US">
                <a:solidFill>
                  <a:schemeClr val="accent1"/>
                </a:solidFill>
              </a:rPr>
              <a:t>s</a:t>
            </a:r>
            <a:r>
              <a:rPr lang="en-US"/>
              <a:t>:</a:t>
            </a:r>
          </a:p>
          <a:p>
            <a:pPr algn="ctr"/>
            <a:r>
              <a:rPr lang="en-US">
                <a:solidFill>
                  <a:schemeClr val="accent1"/>
                </a:solidFill>
              </a:rPr>
              <a:t>g</a:t>
            </a:r>
            <a:r>
              <a:rPr lang="en-US" baseline="-25000">
                <a:solidFill>
                  <a:schemeClr val="accent1"/>
                </a:solidFill>
              </a:rPr>
              <a:t>c</a:t>
            </a:r>
            <a:r>
              <a:rPr lang="en-US">
                <a:solidFill>
                  <a:schemeClr val="accent1"/>
                </a:solidFill>
              </a:rPr>
              <a:t> = (g</a:t>
            </a:r>
            <a:r>
              <a:rPr lang="en-US" baseline="-25000">
                <a:solidFill>
                  <a:schemeClr val="accent1"/>
                </a:solidFill>
              </a:rPr>
              <a:t>d</a:t>
            </a:r>
            <a:r>
              <a:rPr lang="en-US">
                <a:solidFill>
                  <a:schemeClr val="accent1"/>
                </a:solidFill>
              </a:rPr>
              <a:t> + g</a:t>
            </a:r>
            <a:r>
              <a:rPr lang="en-US" baseline="-25000">
                <a:solidFill>
                  <a:schemeClr val="accent1"/>
                </a:solidFill>
              </a:rPr>
              <a:t>m</a:t>
            </a:r>
            <a:r>
              <a:rPr lang="en-US">
                <a:solidFill>
                  <a:schemeClr val="accent1"/>
                </a:solidFill>
              </a:rPr>
              <a:t> )/2</a:t>
            </a:r>
          </a:p>
          <a:p>
            <a:pPr algn="ctr"/>
            <a:r>
              <a:rPr lang="en-US">
                <a:solidFill>
                  <a:schemeClr val="accent1"/>
                </a:solidFill>
              </a:rPr>
              <a:t>s</a:t>
            </a:r>
            <a:r>
              <a:rPr lang="en-US" baseline="-25000">
                <a:solidFill>
                  <a:schemeClr val="accent1"/>
                </a:solidFill>
              </a:rPr>
              <a:t>c</a:t>
            </a:r>
            <a:r>
              <a:rPr lang="en-US">
                <a:solidFill>
                  <a:schemeClr val="accent1"/>
                </a:solidFill>
              </a:rPr>
              <a:t> = (s</a:t>
            </a:r>
            <a:r>
              <a:rPr lang="en-US" baseline="-25000">
                <a:solidFill>
                  <a:schemeClr val="accent1"/>
                </a:solidFill>
              </a:rPr>
              <a:t>d</a:t>
            </a:r>
            <a:r>
              <a:rPr lang="en-US">
                <a:solidFill>
                  <a:schemeClr val="accent1"/>
                </a:solidFill>
              </a:rPr>
              <a:t> + s</a:t>
            </a:r>
            <a:r>
              <a:rPr lang="en-US" baseline="-25000">
                <a:solidFill>
                  <a:schemeClr val="accent1"/>
                </a:solidFill>
              </a:rPr>
              <a:t>m</a:t>
            </a:r>
            <a:r>
              <a:rPr lang="en-US">
                <a:solidFill>
                  <a:schemeClr val="accent1"/>
                </a:solidFill>
              </a:rPr>
              <a:t> )/2</a:t>
            </a:r>
            <a:br>
              <a:rPr lang="en-US">
                <a:solidFill>
                  <a:schemeClr val="accent1"/>
                </a:solidFill>
              </a:rPr>
            </a:br>
            <a:endParaRPr lang="en-US">
              <a:solidFill>
                <a:schemeClr val="accent1"/>
              </a:solidFill>
            </a:endParaRPr>
          </a:p>
          <a:p>
            <a:r>
              <a:rPr lang="en-US"/>
              <a:t>Write </a:t>
            </a:r>
            <a:r>
              <a:rPr lang="en-US">
                <a:solidFill>
                  <a:schemeClr val="accent1"/>
                </a:solidFill>
              </a:rPr>
              <a:t>G</a:t>
            </a:r>
            <a:r>
              <a:rPr lang="en-US" baseline="-25000">
                <a:solidFill>
                  <a:schemeClr val="accent1"/>
                </a:solidFill>
              </a:rPr>
              <a:t>p</a:t>
            </a:r>
            <a:r>
              <a:rPr lang="en-US"/>
              <a:t>, </a:t>
            </a:r>
            <a:r>
              <a:rPr lang="en-US">
                <a:solidFill>
                  <a:schemeClr val="accent1"/>
                </a:solidFill>
              </a:rPr>
              <a:t>S</a:t>
            </a:r>
            <a:r>
              <a:rPr lang="en-US" baseline="-25000">
                <a:solidFill>
                  <a:schemeClr val="accent1"/>
                </a:solidFill>
              </a:rPr>
              <a:t>p</a:t>
            </a:r>
            <a:r>
              <a:rPr lang="en-US"/>
              <a:t> and </a:t>
            </a:r>
            <a:r>
              <a:rPr lang="en-US">
                <a:solidFill>
                  <a:schemeClr val="accent1"/>
                </a:solidFill>
              </a:rPr>
              <a:t>G</a:t>
            </a:r>
            <a:r>
              <a:rPr lang="en-US" baseline="-25000">
                <a:solidFill>
                  <a:schemeClr val="accent1"/>
                </a:solidFill>
              </a:rPr>
              <a:t>c</a:t>
            </a:r>
            <a:r>
              <a:rPr lang="en-US"/>
              <a:t>, </a:t>
            </a:r>
            <a:r>
              <a:rPr lang="en-US">
                <a:solidFill>
                  <a:schemeClr val="accent1"/>
                </a:solidFill>
              </a:rPr>
              <a:t>S</a:t>
            </a:r>
            <a:r>
              <a:rPr lang="en-US" baseline="-25000">
                <a:solidFill>
                  <a:schemeClr val="accent1"/>
                </a:solidFill>
              </a:rPr>
              <a:t>c</a:t>
            </a:r>
            <a:r>
              <a:rPr lang="en-US"/>
              <a:t> for the distribution in the parents and children’s generation respectively.</a:t>
            </a:r>
          </a:p>
          <a:p>
            <a:endParaRPr lang="en-US"/>
          </a:p>
          <a:p>
            <a:r>
              <a:rPr lang="en-US" b="1"/>
              <a:t>Proposition</a:t>
            </a:r>
          </a:p>
          <a:p>
            <a:r>
              <a:rPr lang="en-US"/>
              <a:t>i) </a:t>
            </a:r>
            <a:r>
              <a:rPr lang="en-US">
                <a:solidFill>
                  <a:schemeClr val="accent1"/>
                </a:solidFill>
              </a:rPr>
              <a:t>Cov(G</a:t>
            </a:r>
            <a:r>
              <a:rPr lang="en-US" baseline="-25000">
                <a:solidFill>
                  <a:schemeClr val="accent1"/>
                </a:solidFill>
              </a:rPr>
              <a:t>c</a:t>
            </a:r>
            <a:r>
              <a:rPr lang="en-US">
                <a:solidFill>
                  <a:schemeClr val="accent1"/>
                </a:solidFill>
              </a:rPr>
              <a:t>, S</a:t>
            </a:r>
            <a:r>
              <a:rPr lang="en-US" baseline="-25000">
                <a:solidFill>
                  <a:schemeClr val="accent1"/>
                </a:solidFill>
              </a:rPr>
              <a:t>c</a:t>
            </a:r>
            <a:r>
              <a:rPr lang="en-US">
                <a:solidFill>
                  <a:schemeClr val="accent1"/>
                </a:solidFill>
              </a:rPr>
              <a:t>) ≥ Cov(G</a:t>
            </a:r>
            <a:r>
              <a:rPr lang="en-US" baseline="-25000">
                <a:solidFill>
                  <a:schemeClr val="accent1"/>
                </a:solidFill>
              </a:rPr>
              <a:t>p</a:t>
            </a:r>
            <a:r>
              <a:rPr lang="en-US">
                <a:solidFill>
                  <a:schemeClr val="accent1"/>
                </a:solidFill>
              </a:rPr>
              <a:t>, S</a:t>
            </a:r>
            <a:r>
              <a:rPr lang="en-US" baseline="-25000">
                <a:solidFill>
                  <a:schemeClr val="accent1"/>
                </a:solidFill>
              </a:rPr>
              <a:t>p</a:t>
            </a:r>
            <a:r>
              <a:rPr lang="en-US">
                <a:solidFill>
                  <a:schemeClr val="accent1"/>
                </a:solidFill>
              </a:rPr>
              <a:t>)</a:t>
            </a:r>
            <a:r>
              <a:rPr lang="en-US"/>
              <a:t> with strict inequality iff </a:t>
            </a:r>
            <a:r>
              <a:rPr lang="en-US">
                <a:solidFill>
                  <a:schemeClr val="accent1"/>
                </a:solidFill>
              </a:rPr>
              <a:t>0 &lt; k &lt; 1</a:t>
            </a:r>
            <a:r>
              <a:rPr lang="en-US"/>
              <a:t>.</a:t>
            </a:r>
          </a:p>
          <a:p>
            <a:r>
              <a:rPr lang="en-US"/>
              <a:t>ii) If </a:t>
            </a:r>
            <a:r>
              <a:rPr lang="en-US">
                <a:solidFill>
                  <a:schemeClr val="accent1"/>
                </a:solidFill>
              </a:rPr>
              <a:t>corr(G</a:t>
            </a:r>
            <a:r>
              <a:rPr lang="en-US" baseline="-25000">
                <a:solidFill>
                  <a:schemeClr val="accent1"/>
                </a:solidFill>
              </a:rPr>
              <a:t>p</a:t>
            </a:r>
            <a:r>
              <a:rPr lang="en-US">
                <a:solidFill>
                  <a:schemeClr val="accent1"/>
                </a:solidFill>
              </a:rPr>
              <a:t>, S</a:t>
            </a:r>
            <a:r>
              <a:rPr lang="en-US" baseline="-25000">
                <a:solidFill>
                  <a:schemeClr val="accent1"/>
                </a:solidFill>
              </a:rPr>
              <a:t>p</a:t>
            </a:r>
            <a:r>
              <a:rPr lang="en-US">
                <a:solidFill>
                  <a:schemeClr val="accent1"/>
                </a:solidFill>
              </a:rPr>
              <a:t>) ≥ 0</a:t>
            </a:r>
            <a:r>
              <a:rPr lang="en-US"/>
              <a:t>, then </a:t>
            </a:r>
            <a:r>
              <a:rPr lang="en-US">
                <a:solidFill>
                  <a:schemeClr val="accent1"/>
                </a:solidFill>
              </a:rPr>
              <a:t>corr(G</a:t>
            </a:r>
            <a:r>
              <a:rPr lang="en-US" baseline="-25000">
                <a:solidFill>
                  <a:schemeClr val="accent1"/>
                </a:solidFill>
              </a:rPr>
              <a:t>c</a:t>
            </a:r>
            <a:r>
              <a:rPr lang="en-US">
                <a:solidFill>
                  <a:schemeClr val="accent1"/>
                </a:solidFill>
              </a:rPr>
              <a:t>, S</a:t>
            </a:r>
            <a:r>
              <a:rPr lang="en-US" baseline="-25000">
                <a:solidFill>
                  <a:schemeClr val="accent1"/>
                </a:solidFill>
              </a:rPr>
              <a:t>c</a:t>
            </a:r>
            <a:r>
              <a:rPr lang="en-US">
                <a:solidFill>
                  <a:schemeClr val="accent1"/>
                </a:solidFill>
              </a:rPr>
              <a:t>) ≥ corr(G</a:t>
            </a:r>
            <a:r>
              <a:rPr lang="en-US" baseline="-25000">
                <a:solidFill>
                  <a:schemeClr val="accent1"/>
                </a:solidFill>
              </a:rPr>
              <a:t>p</a:t>
            </a:r>
            <a:r>
              <a:rPr lang="en-US">
                <a:solidFill>
                  <a:schemeClr val="accent1"/>
                </a:solidFill>
              </a:rPr>
              <a:t>, S</a:t>
            </a:r>
            <a:r>
              <a:rPr lang="en-US" baseline="-25000">
                <a:solidFill>
                  <a:schemeClr val="accent1"/>
                </a:solidFill>
              </a:rPr>
              <a:t>p</a:t>
            </a:r>
            <a:r>
              <a:rPr lang="en-US">
                <a:solidFill>
                  <a:schemeClr val="accent1"/>
                </a:solidFill>
              </a:rPr>
              <a:t>)</a:t>
            </a:r>
            <a:r>
              <a:rPr lang="en-US"/>
              <a:t>, with strict inequality iff either </a:t>
            </a:r>
            <a:r>
              <a:rPr lang="en-US">
                <a:solidFill>
                  <a:schemeClr val="accent1"/>
                </a:solidFill>
              </a:rPr>
              <a:t>0 &lt; k &lt; 1</a:t>
            </a:r>
            <a:r>
              <a:rPr lang="en-US"/>
              <a:t> or </a:t>
            </a:r>
            <a:r>
              <a:rPr lang="en-US">
                <a:solidFill>
                  <a:schemeClr val="accent1"/>
                </a:solidFill>
              </a:rPr>
              <a:t>corr(G</a:t>
            </a:r>
            <a:r>
              <a:rPr lang="en-US" baseline="-25000">
                <a:solidFill>
                  <a:schemeClr val="accent1"/>
                </a:solidFill>
              </a:rPr>
              <a:t>p</a:t>
            </a:r>
            <a:r>
              <a:rPr lang="en-US">
                <a:solidFill>
                  <a:schemeClr val="accent1"/>
                </a:solidFill>
              </a:rPr>
              <a:t>, S</a:t>
            </a:r>
            <a:r>
              <a:rPr lang="en-US" baseline="-25000">
                <a:solidFill>
                  <a:schemeClr val="accent1"/>
                </a:solidFill>
              </a:rPr>
              <a:t>p</a:t>
            </a:r>
            <a:r>
              <a:rPr lang="en-US">
                <a:solidFill>
                  <a:schemeClr val="accent1"/>
                </a:solidFill>
              </a:rPr>
              <a:t>) &gt; 0</a:t>
            </a:r>
            <a:r>
              <a:rPr lang="en-US"/>
              <a:t>. 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1031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C0DA0-1E5A-B846-9F62-9D183C1BC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04DC8-8796-0E41-A422-902A27A2E3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420142D-970F-C24C-BF49-7332BE0B1B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7200" y="1365250"/>
            <a:ext cx="8737600" cy="412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621143"/>
      </p:ext>
    </p:extLst>
  </p:cSld>
  <p:clrMapOvr>
    <a:masterClrMapping/>
  </p:clrMapOvr>
</p:sld>
</file>

<file path=ppt/theme/theme1.xml><?xml version="1.0" encoding="utf-8"?>
<a:theme xmlns:a="http://schemas.openxmlformats.org/drawingml/2006/main" name="Black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ack Theme" id="{EBC2ACDB-5897-D343-B7C4-9CFB6697D06D}" vid="{A76FDDCB-3CDB-C144-B615-5E4C69CC83F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Black Theme</Template>
  <TotalTime>226</TotalTime>
  <Words>1112</Words>
  <Application>Microsoft Macintosh PowerPoint</Application>
  <PresentationFormat>Widescreen</PresentationFormat>
  <Paragraphs>104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Black Theme</vt:lpstr>
      <vt:lpstr>Trading social status for genetics in marriage markets:  Evidence from UK Biobank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Theory</vt:lpstr>
      <vt:lpstr>PowerPoint Presentation</vt:lpstr>
      <vt:lpstr>PowerPoint Presentation</vt:lpstr>
      <vt:lpstr>Data</vt:lpstr>
      <vt:lpstr>Validating our pairs</vt:lpstr>
      <vt:lpstr>PowerPoint Presentation</vt:lpstr>
      <vt:lpstr>PowerPoint Presentation</vt:lpstr>
      <vt:lpstr>PowerPoint Presentation</vt:lpstr>
      <vt:lpstr>PowerPoint Presentation</vt:lpstr>
      <vt:lpstr>Estimation strategy</vt:lpstr>
      <vt:lpstr>Controls and mediators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Trading social status for genetics in marriage markets: evidence from UK Biobank</dc:title>
  <dc:creator>David Hugh-Jones (ECO - Staff)</dc:creator>
  <cp:lastModifiedBy>David Hugh-Jones (ECO - Staff)</cp:lastModifiedBy>
  <cp:revision>20</cp:revision>
  <dcterms:created xsi:type="dcterms:W3CDTF">2021-02-11T13:07:50Z</dcterms:created>
  <dcterms:modified xsi:type="dcterms:W3CDTF">2021-02-11T16:54:18Z</dcterms:modified>
</cp:coreProperties>
</file>