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1.png" ContentType="image/png"/>
  <Override PartName="/ppt/media/image3.jpeg" ContentType="image/jpeg"/>
  <Override PartName="/ppt/media/image16.png" ContentType="image/png"/>
  <Override PartName="/ppt/media/image21.png" ContentType="image/png"/>
  <Override PartName="/ppt/media/image6.png" ContentType="image/png"/>
  <Override PartName="/ppt/media/image4.jpeg" ContentType="image/jpeg"/>
  <Override PartName="/ppt/media/image24.png" ContentType="image/png"/>
  <Override PartName="/ppt/media/image9.png" ContentType="image/png"/>
  <Override PartName="/ppt/media/image10.png" ContentType="image/png"/>
  <Override PartName="/ppt/media/image11.tif" ContentType="image/tiff"/>
  <Override PartName="/ppt/media/image12.png" ContentType="image/png"/>
  <Override PartName="/ppt/media/image13.png" ContentType="image/png"/>
  <Override PartName="/ppt/media/image14.png" ContentType="image/png"/>
  <Override PartName="/ppt/media/image15.png" ContentType="image/png"/>
  <Override PartName="/ppt/media/image18.png" ContentType="image/png"/>
  <Override PartName="/ppt/media/image2.jpeg" ContentType="image/jpeg"/>
  <Override PartName="/ppt/media/image20.png" ContentType="image/png"/>
  <Override PartName="/ppt/media/image7.png" ContentType="image/png"/>
  <Override PartName="/ppt/media/image22.png" ContentType="image/png"/>
  <Override PartName="/ppt/media/image27.png" ContentType="image/png"/>
  <Override PartName="/ppt/media/image19.png" ContentType="image/png"/>
  <Override PartName="/ppt/media/image25.png" ContentType="image/png"/>
  <Override PartName="/ppt/media/image23.png" ContentType="image/png"/>
  <Override PartName="/ppt/media/image8.png" ContentType="image/png"/>
  <Override PartName="/ppt/media/image17.png" ContentType="image/png"/>
  <Override PartName="/ppt/media/image26.jpeg" ContentType="image/jpeg"/>
  <Override PartName="/ppt/presProps.xml" ContentType="application/vnd.openxmlformats-officedocument.presentationml.presPro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606BB3D9-C473-4FD9-ADD9-437FD5096B7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4960" cy="3084840"/>
          </a:xfrm>
          <a:prstGeom prst="rect">
            <a:avLst/>
          </a:prstGeom>
          <a:ln w="0">
            <a:noFill/>
          </a:ln>
        </p:spPr>
      </p:sp>
      <p:sp>
        <p:nvSpPr>
          <p:cNvPr id="29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1" name="PlaceHolder 3"/>
          <p:cNvSpPr>
            <a:spLocks noGrp="1"/>
          </p:cNvSpPr>
          <p:nvPr>
            <p:ph type="sldNum" idx="16"/>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B14AE586-AF99-47BF-B23D-38BD26753D76}"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4960" cy="3084840"/>
          </a:xfrm>
          <a:prstGeom prst="rect">
            <a:avLst/>
          </a:prstGeom>
          <a:ln w="0">
            <a:noFill/>
          </a:ln>
        </p:spPr>
      </p:sp>
      <p:sp>
        <p:nvSpPr>
          <p:cNvPr id="29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7" name="PlaceHolder 3"/>
          <p:cNvSpPr>
            <a:spLocks noGrp="1"/>
          </p:cNvSpPr>
          <p:nvPr>
            <p:ph type="sldNum" idx="18"/>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5C793721-B710-4C47-9EE1-9BCD5B3DC424}"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4960" cy="3084840"/>
          </a:xfrm>
          <a:prstGeom prst="rect">
            <a:avLst/>
          </a:prstGeom>
          <a:ln w="0">
            <a:noFill/>
          </a:ln>
        </p:spPr>
      </p:sp>
      <p:sp>
        <p:nvSpPr>
          <p:cNvPr id="29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4" name="PlaceHolder 3"/>
          <p:cNvSpPr>
            <a:spLocks noGrp="1"/>
          </p:cNvSpPr>
          <p:nvPr>
            <p:ph type="sldNum" idx="17"/>
          </p:nvPr>
        </p:nvSpPr>
        <p:spPr>
          <a:xfrm>
            <a:off x="3884760" y="8685360"/>
            <a:ext cx="2970360" cy="45720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36042978-CE42-4848-94BC-00CCAE4A089A}"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348537D-C375-45EA-A093-DC07BA90CA91}"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7" name="PlaceHolder 2"/>
          <p:cNvSpPr>
            <a:spLocks noGrp="1"/>
          </p:cNvSpPr>
          <p:nvPr>
            <p:ph/>
          </p:nvPr>
        </p:nvSpPr>
        <p:spPr>
          <a:xfrm>
            <a:off x="838080" y="182556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28" name="PlaceHolder 3"/>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D74C2B-0097-4E5B-B3C2-41EB8AADA95D}"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0"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31"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32"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33" name="PlaceHolder 5"/>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56912C8-2FB5-46F2-BD5C-C8905E2EC9DE}"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5" name="PlaceHolder 2"/>
          <p:cNvSpPr>
            <a:spLocks noGrp="1"/>
          </p:cNvSpPr>
          <p:nvPr>
            <p:ph/>
          </p:nvPr>
        </p:nvSpPr>
        <p:spPr>
          <a:xfrm>
            <a:off x="8380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36" name="PlaceHolder 3"/>
          <p:cNvSpPr>
            <a:spLocks noGrp="1"/>
          </p:cNvSpPr>
          <p:nvPr>
            <p:ph/>
          </p:nvPr>
        </p:nvSpPr>
        <p:spPr>
          <a:xfrm>
            <a:off x="10414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37" name="PlaceHolder 4"/>
          <p:cNvSpPr>
            <a:spLocks noGrp="1"/>
          </p:cNvSpPr>
          <p:nvPr>
            <p:ph/>
          </p:nvPr>
        </p:nvSpPr>
        <p:spPr>
          <a:xfrm>
            <a:off x="12448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38" name="PlaceHolder 5"/>
          <p:cNvSpPr>
            <a:spLocks noGrp="1"/>
          </p:cNvSpPr>
          <p:nvPr>
            <p:ph/>
          </p:nvPr>
        </p:nvSpPr>
        <p:spPr>
          <a:xfrm>
            <a:off x="8380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39" name="PlaceHolder 6"/>
          <p:cNvSpPr>
            <a:spLocks noGrp="1"/>
          </p:cNvSpPr>
          <p:nvPr>
            <p:ph/>
          </p:nvPr>
        </p:nvSpPr>
        <p:spPr>
          <a:xfrm>
            <a:off x="10414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40" name="PlaceHolder 7"/>
          <p:cNvSpPr>
            <a:spLocks noGrp="1"/>
          </p:cNvSpPr>
          <p:nvPr>
            <p:ph/>
          </p:nvPr>
        </p:nvSpPr>
        <p:spPr>
          <a:xfrm>
            <a:off x="12448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DDD59F3-D01A-4153-AC32-87F93BE7DD68}"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A8C0E84-5415-4FC1-96F8-FA02EAED4823}"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7" name="PlaceHolder 2"/>
          <p:cNvSpPr>
            <a:spLocks noGrp="1"/>
          </p:cNvSpPr>
          <p:nvPr>
            <p:ph type="subTitle"/>
          </p:nvPr>
        </p:nvSpPr>
        <p:spPr>
          <a:xfrm>
            <a:off x="838080" y="1825560"/>
            <a:ext cx="601200" cy="43498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B483FC0-6BA9-4035-BAE1-3C5A1A99FFA8}"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9" name="PlaceHolder 2"/>
          <p:cNvSpPr>
            <a:spLocks noGrp="1"/>
          </p:cNvSpPr>
          <p:nvPr>
            <p:ph/>
          </p:nvPr>
        </p:nvSpPr>
        <p:spPr>
          <a:xfrm>
            <a:off x="838080" y="1825560"/>
            <a:ext cx="601200" cy="434988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B726A7B-6703-47D9-9A52-C8A7A59AAC2B}"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1"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2"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1C9C6C-2E3B-471B-8F1F-820765EC6FF9}"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2637118-20F3-4E69-A71B-BBEC6A6B6A9B}"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4160" cy="61390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28F3D23-2076-4ECA-9AE1-922BBCE447F7}"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6"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57"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8"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3111FB-0FA8-409D-88C7-CC6090FC513B}"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 name="PlaceHolder 2"/>
          <p:cNvSpPr>
            <a:spLocks noGrp="1"/>
          </p:cNvSpPr>
          <p:nvPr>
            <p:ph type="subTitle"/>
          </p:nvPr>
        </p:nvSpPr>
        <p:spPr>
          <a:xfrm>
            <a:off x="838080" y="1825560"/>
            <a:ext cx="601200" cy="43498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2CEBFF6-AA28-4299-BB0B-EA0AD6A9D179}"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0"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61"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2" name="PlaceHolder 4"/>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B12A13-6800-45E8-9143-E0DFC5E333C3}"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4"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5"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6" name="PlaceHolder 4"/>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490AB92-C3A5-4E80-864C-A48A3753BC1D}"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8" name="PlaceHolder 2"/>
          <p:cNvSpPr>
            <a:spLocks noGrp="1"/>
          </p:cNvSpPr>
          <p:nvPr>
            <p:ph/>
          </p:nvPr>
        </p:nvSpPr>
        <p:spPr>
          <a:xfrm>
            <a:off x="838080" y="182556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9" name="PlaceHolder 3"/>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FC7000D-8D59-4BDA-97BD-67D3DA80136D}"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1"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2"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3"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4" name="PlaceHolder 5"/>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969BDF5-F426-4796-9F71-FA32509FA311}"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6" name="PlaceHolder 2"/>
          <p:cNvSpPr>
            <a:spLocks noGrp="1"/>
          </p:cNvSpPr>
          <p:nvPr>
            <p:ph/>
          </p:nvPr>
        </p:nvSpPr>
        <p:spPr>
          <a:xfrm>
            <a:off x="8380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77" name="PlaceHolder 3"/>
          <p:cNvSpPr>
            <a:spLocks noGrp="1"/>
          </p:cNvSpPr>
          <p:nvPr>
            <p:ph/>
          </p:nvPr>
        </p:nvSpPr>
        <p:spPr>
          <a:xfrm>
            <a:off x="10414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78" name="PlaceHolder 4"/>
          <p:cNvSpPr>
            <a:spLocks noGrp="1"/>
          </p:cNvSpPr>
          <p:nvPr>
            <p:ph/>
          </p:nvPr>
        </p:nvSpPr>
        <p:spPr>
          <a:xfrm>
            <a:off x="12448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79" name="PlaceHolder 5"/>
          <p:cNvSpPr>
            <a:spLocks noGrp="1"/>
          </p:cNvSpPr>
          <p:nvPr>
            <p:ph/>
          </p:nvPr>
        </p:nvSpPr>
        <p:spPr>
          <a:xfrm>
            <a:off x="8380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80" name="PlaceHolder 6"/>
          <p:cNvSpPr>
            <a:spLocks noGrp="1"/>
          </p:cNvSpPr>
          <p:nvPr>
            <p:ph/>
          </p:nvPr>
        </p:nvSpPr>
        <p:spPr>
          <a:xfrm>
            <a:off x="10414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81" name="PlaceHolder 7"/>
          <p:cNvSpPr>
            <a:spLocks noGrp="1"/>
          </p:cNvSpPr>
          <p:nvPr>
            <p:ph/>
          </p:nvPr>
        </p:nvSpPr>
        <p:spPr>
          <a:xfrm>
            <a:off x="12448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242032A-96C6-48F7-BFCC-F81A301F0E70}"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06A9CFE-E55D-4D21-B874-0FE299BD5FDB}"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9" name="PlaceHolder 2"/>
          <p:cNvSpPr>
            <a:spLocks noGrp="1"/>
          </p:cNvSpPr>
          <p:nvPr>
            <p:ph type="subTitle"/>
          </p:nvPr>
        </p:nvSpPr>
        <p:spPr>
          <a:xfrm>
            <a:off x="838080" y="1825560"/>
            <a:ext cx="601200" cy="43498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B62656A-5BAA-4771-B5EE-B7B579A74822}"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1" name="PlaceHolder 2"/>
          <p:cNvSpPr>
            <a:spLocks noGrp="1"/>
          </p:cNvSpPr>
          <p:nvPr>
            <p:ph/>
          </p:nvPr>
        </p:nvSpPr>
        <p:spPr>
          <a:xfrm>
            <a:off x="838080" y="1825560"/>
            <a:ext cx="601200" cy="434988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FD7BA19-462F-45FA-9F48-310A848E1E76}"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3"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94"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4359D4A-51F4-4E30-BBDE-BF05AC577CB7}"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6A25FA0-470B-48DF-B8E2-A70701675121}"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 name="PlaceHolder 2"/>
          <p:cNvSpPr>
            <a:spLocks noGrp="1"/>
          </p:cNvSpPr>
          <p:nvPr>
            <p:ph/>
          </p:nvPr>
        </p:nvSpPr>
        <p:spPr>
          <a:xfrm>
            <a:off x="838080" y="1825560"/>
            <a:ext cx="601200" cy="434988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3230812-9FF6-48E4-B7AB-13AD86C67C6E}"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4160" cy="61390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A5425FC-7EDD-4A06-AB5F-121F5D65A5C6}"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8"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99"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00"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C0602BF-2E14-42CF-B27D-BC62A1AB589C}"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2"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03"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04" name="PlaceHolder 4"/>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D109A0-4881-4294-A0E1-E0299F1A55B9}"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6"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07"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08" name="PlaceHolder 4"/>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68DD018-B5F2-4CAC-B39D-5F9D5CF90C0B}"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0" name="PlaceHolder 2"/>
          <p:cNvSpPr>
            <a:spLocks noGrp="1"/>
          </p:cNvSpPr>
          <p:nvPr>
            <p:ph/>
          </p:nvPr>
        </p:nvSpPr>
        <p:spPr>
          <a:xfrm>
            <a:off x="838080" y="182556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11" name="PlaceHolder 3"/>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54B7018-3D9E-47EF-B470-CC6F1AABF27D}"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3"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14"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15"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16" name="PlaceHolder 5"/>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AD6597E-A0B5-42F1-B3CE-2A2A397B364D}"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8" name="PlaceHolder 2"/>
          <p:cNvSpPr>
            <a:spLocks noGrp="1"/>
          </p:cNvSpPr>
          <p:nvPr>
            <p:ph/>
          </p:nvPr>
        </p:nvSpPr>
        <p:spPr>
          <a:xfrm>
            <a:off x="8380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19" name="PlaceHolder 3"/>
          <p:cNvSpPr>
            <a:spLocks noGrp="1"/>
          </p:cNvSpPr>
          <p:nvPr>
            <p:ph/>
          </p:nvPr>
        </p:nvSpPr>
        <p:spPr>
          <a:xfrm>
            <a:off x="10414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20" name="PlaceHolder 4"/>
          <p:cNvSpPr>
            <a:spLocks noGrp="1"/>
          </p:cNvSpPr>
          <p:nvPr>
            <p:ph/>
          </p:nvPr>
        </p:nvSpPr>
        <p:spPr>
          <a:xfrm>
            <a:off x="12448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21" name="PlaceHolder 5"/>
          <p:cNvSpPr>
            <a:spLocks noGrp="1"/>
          </p:cNvSpPr>
          <p:nvPr>
            <p:ph/>
          </p:nvPr>
        </p:nvSpPr>
        <p:spPr>
          <a:xfrm>
            <a:off x="8380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22" name="PlaceHolder 6"/>
          <p:cNvSpPr>
            <a:spLocks noGrp="1"/>
          </p:cNvSpPr>
          <p:nvPr>
            <p:ph/>
          </p:nvPr>
        </p:nvSpPr>
        <p:spPr>
          <a:xfrm>
            <a:off x="10414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23" name="PlaceHolder 7"/>
          <p:cNvSpPr>
            <a:spLocks noGrp="1"/>
          </p:cNvSpPr>
          <p:nvPr>
            <p:ph/>
          </p:nvPr>
        </p:nvSpPr>
        <p:spPr>
          <a:xfrm>
            <a:off x="12448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8C7CB29-3BFD-4335-BA20-7ECEC4465BC2}"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790DAE0-1E6C-4322-8E47-6E7DD8E5D1CD}" type="slidenum">
              <a:t>&lt;#&gt;</a:t>
            </a:fld>
          </a:p>
        </p:txBody>
      </p:sp>
      <p:sp>
        <p:nvSpPr>
          <p:cNvPr id="4" name="PlaceHolder 3"/>
          <p:cNvSpPr>
            <a:spLocks noGrp="1"/>
          </p:cNvSpPr>
          <p:nvPr>
            <p:ph type="dt" idx="12"/>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0" name="PlaceHolder 2"/>
          <p:cNvSpPr>
            <a:spLocks noGrp="1"/>
          </p:cNvSpPr>
          <p:nvPr>
            <p:ph type="subTitle"/>
          </p:nvPr>
        </p:nvSpPr>
        <p:spPr>
          <a:xfrm>
            <a:off x="838080" y="1825560"/>
            <a:ext cx="601200" cy="43498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44BB577-32DE-4704-8B57-F3DF2DDC4D3F}"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2" name="PlaceHolder 2"/>
          <p:cNvSpPr>
            <a:spLocks noGrp="1"/>
          </p:cNvSpPr>
          <p:nvPr>
            <p:ph/>
          </p:nvPr>
        </p:nvSpPr>
        <p:spPr>
          <a:xfrm>
            <a:off x="838080" y="1825560"/>
            <a:ext cx="601200" cy="4349880"/>
          </a:xfrm>
          <a:prstGeom prst="rect">
            <a:avLst/>
          </a:prstGeom>
          <a:noFill/>
          <a:ln w="0">
            <a:noFill/>
          </a:ln>
        </p:spPr>
        <p:txBody>
          <a:bodyPr lIns="0" rIns="0" tIns="0" bIns="0" anchor="t">
            <a:normAutofit fontScale="79000"/>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BDD31BF-377E-49C5-BF0E-5814234B830D}"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1"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A57A794-0805-482F-AB0B-95BF91EF588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4"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35"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0069576-1A3A-4DA9-8E23-204B7D432042}"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C9263CF-CBCF-4B52-89C5-DB5DCAFDA0F3}"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4160" cy="61390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FE589C3-8A13-4EB9-A6A5-9E88A306061D}"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9"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40"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41"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CFF0C04-84F4-4582-B5D8-D0EDD594D5C0}"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3"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44"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45" name="PlaceHolder 4"/>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B7A80B9-3777-49F4-A07B-4463AB268241}"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7"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48"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49" name="PlaceHolder 4"/>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6C3AFE7-6457-4D0A-9A2C-D5B2B2D98D06}"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1" name="PlaceHolder 2"/>
          <p:cNvSpPr>
            <a:spLocks noGrp="1"/>
          </p:cNvSpPr>
          <p:nvPr>
            <p:ph/>
          </p:nvPr>
        </p:nvSpPr>
        <p:spPr>
          <a:xfrm>
            <a:off x="838080" y="182556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152" name="PlaceHolder 3"/>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E1647B2-2075-4562-B3B3-F708CD615815}"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4"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55"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56"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57" name="PlaceHolder 5"/>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1ABC31E-9AB7-44D1-9A46-4E2CEC4C34FD}" type="slidenum">
              <a:t>&lt;#&gt;</a:t>
            </a:fld>
          </a:p>
        </p:txBody>
      </p:sp>
      <p:sp>
        <p:nvSpPr>
          <p:cNvPr id="9" name="PlaceHolder 8"/>
          <p:cNvSpPr>
            <a:spLocks noGrp="1"/>
          </p:cNvSpPr>
          <p:nvPr>
            <p:ph type="dt" idx="12"/>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9" name="PlaceHolder 2"/>
          <p:cNvSpPr>
            <a:spLocks noGrp="1"/>
          </p:cNvSpPr>
          <p:nvPr>
            <p:ph/>
          </p:nvPr>
        </p:nvSpPr>
        <p:spPr>
          <a:xfrm>
            <a:off x="8380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60" name="PlaceHolder 3"/>
          <p:cNvSpPr>
            <a:spLocks noGrp="1"/>
          </p:cNvSpPr>
          <p:nvPr>
            <p:ph/>
          </p:nvPr>
        </p:nvSpPr>
        <p:spPr>
          <a:xfrm>
            <a:off x="10414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61" name="PlaceHolder 4"/>
          <p:cNvSpPr>
            <a:spLocks noGrp="1"/>
          </p:cNvSpPr>
          <p:nvPr>
            <p:ph/>
          </p:nvPr>
        </p:nvSpPr>
        <p:spPr>
          <a:xfrm>
            <a:off x="1244880" y="182556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62" name="PlaceHolder 5"/>
          <p:cNvSpPr>
            <a:spLocks noGrp="1"/>
          </p:cNvSpPr>
          <p:nvPr>
            <p:ph/>
          </p:nvPr>
        </p:nvSpPr>
        <p:spPr>
          <a:xfrm>
            <a:off x="8380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63" name="PlaceHolder 6"/>
          <p:cNvSpPr>
            <a:spLocks noGrp="1"/>
          </p:cNvSpPr>
          <p:nvPr>
            <p:ph/>
          </p:nvPr>
        </p:nvSpPr>
        <p:spPr>
          <a:xfrm>
            <a:off x="10414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164" name="PlaceHolder 7"/>
          <p:cNvSpPr>
            <a:spLocks noGrp="1"/>
          </p:cNvSpPr>
          <p:nvPr>
            <p:ph/>
          </p:nvPr>
        </p:nvSpPr>
        <p:spPr>
          <a:xfrm>
            <a:off x="1244880" y="4097880"/>
            <a:ext cx="193320" cy="2074680"/>
          </a:xfrm>
          <a:prstGeom prst="rect">
            <a:avLst/>
          </a:prstGeom>
          <a:noFill/>
          <a:ln w="0">
            <a:noFill/>
          </a:ln>
        </p:spPr>
        <p:txBody>
          <a:bodyPr lIns="0" rIns="0" tIns="0" bIns="0" anchor="t">
            <a:normAutofit fontScale="29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5EBDECB-9BA4-48BC-A8AF-7A9090D51267}" type="slidenum">
              <a:t>&lt;#&gt;</a:t>
            </a:fld>
          </a:p>
        </p:txBody>
      </p:sp>
      <p:sp>
        <p:nvSpPr>
          <p:cNvPr id="11" name="PlaceHolder 10"/>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7C3489-F4E1-4E82-A146-21BF190D6260}"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160" cy="61390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2515042-FDF1-42F5-B32B-E1E497AA7FE6}"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16" name="PlaceHolder 3"/>
          <p:cNvSpPr>
            <a:spLocks noGrp="1"/>
          </p:cNvSpPr>
          <p:nvPr>
            <p:ph/>
          </p:nvPr>
        </p:nvSpPr>
        <p:spPr>
          <a:xfrm>
            <a:off x="114624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17" name="PlaceHolder 4"/>
          <p:cNvSpPr>
            <a:spLocks noGrp="1"/>
          </p:cNvSpPr>
          <p:nvPr>
            <p:ph/>
          </p:nvPr>
        </p:nvSpPr>
        <p:spPr>
          <a:xfrm>
            <a:off x="83808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BD16D9E-564C-4A08-A0BA-081402CE765F}"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9" name="PlaceHolder 2"/>
          <p:cNvSpPr>
            <a:spLocks noGrp="1"/>
          </p:cNvSpPr>
          <p:nvPr>
            <p:ph/>
          </p:nvPr>
        </p:nvSpPr>
        <p:spPr>
          <a:xfrm>
            <a:off x="838080" y="1825560"/>
            <a:ext cx="293040" cy="4349880"/>
          </a:xfrm>
          <a:prstGeom prst="rect">
            <a:avLst/>
          </a:prstGeom>
          <a:noFill/>
          <a:ln w="0">
            <a:noFill/>
          </a:ln>
        </p:spPr>
        <p:txBody>
          <a:bodyPr lIns="0" rIns="0" tIns="0" bIns="0" anchor="t">
            <a:normAutofit fontScale="56000"/>
          </a:bodyPr>
          <a:p>
            <a:pPr indent="0">
              <a:spcBef>
                <a:spcPts val="1417"/>
              </a:spcBef>
              <a:buNone/>
            </a:pPr>
            <a:endParaRPr b="0" lang="en-GB" sz="3200" spc="-1" strike="noStrike">
              <a:solidFill>
                <a:srgbClr val="ffffff"/>
              </a:solidFill>
              <a:latin typeface="Arial"/>
            </a:endParaRPr>
          </a:p>
        </p:txBody>
      </p:sp>
      <p:sp>
        <p:nvSpPr>
          <p:cNvPr id="20"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21" name="PlaceHolder 4"/>
          <p:cNvSpPr>
            <a:spLocks noGrp="1"/>
          </p:cNvSpPr>
          <p:nvPr>
            <p:ph/>
          </p:nvPr>
        </p:nvSpPr>
        <p:spPr>
          <a:xfrm>
            <a:off x="1146240" y="409788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B0721D6-AEBD-4005-B947-9DB8BD19AD18}"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3" name="PlaceHolder 2"/>
          <p:cNvSpPr>
            <a:spLocks noGrp="1"/>
          </p:cNvSpPr>
          <p:nvPr>
            <p:ph/>
          </p:nvPr>
        </p:nvSpPr>
        <p:spPr>
          <a:xfrm>
            <a:off x="83808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24" name="PlaceHolder 3"/>
          <p:cNvSpPr>
            <a:spLocks noGrp="1"/>
          </p:cNvSpPr>
          <p:nvPr>
            <p:ph/>
          </p:nvPr>
        </p:nvSpPr>
        <p:spPr>
          <a:xfrm>
            <a:off x="1146240" y="1825560"/>
            <a:ext cx="293040" cy="2074680"/>
          </a:xfrm>
          <a:prstGeom prst="rect">
            <a:avLst/>
          </a:prstGeom>
          <a:noFill/>
          <a:ln w="0">
            <a:noFill/>
          </a:ln>
        </p:spPr>
        <p:txBody>
          <a:bodyPr lIns="0" rIns="0" tIns="0" bIns="0" anchor="t">
            <a:normAutofit fontScale="38000"/>
          </a:bodyPr>
          <a:p>
            <a:pPr indent="0">
              <a:spcBef>
                <a:spcPts val="1417"/>
              </a:spcBef>
              <a:buNone/>
            </a:pPr>
            <a:endParaRPr b="0" lang="en-GB" sz="3200" spc="-1" strike="noStrike">
              <a:solidFill>
                <a:srgbClr val="ffffff"/>
              </a:solidFill>
              <a:latin typeface="Arial"/>
            </a:endParaRPr>
          </a:p>
        </p:txBody>
      </p:sp>
      <p:sp>
        <p:nvSpPr>
          <p:cNvPr id="25" name="PlaceHolder 4"/>
          <p:cNvSpPr>
            <a:spLocks noGrp="1"/>
          </p:cNvSpPr>
          <p:nvPr>
            <p:ph/>
          </p:nvPr>
        </p:nvSpPr>
        <p:spPr>
          <a:xfrm>
            <a:off x="838080" y="4097880"/>
            <a:ext cx="601200" cy="2074680"/>
          </a:xfrm>
          <a:prstGeom prst="rect">
            <a:avLst/>
          </a:prstGeom>
          <a:noFill/>
          <a:ln w="0">
            <a:noFill/>
          </a:ln>
        </p:spPr>
        <p:txBody>
          <a:bodyPr lIns="0" rIns="0" tIns="0" bIns="0" anchor="t">
            <a:normAutofit fontScale="64000"/>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27DD91-05F3-43D3-BEE8-3D959FDD8D5D}"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4DD4FBF5-15A2-40E0-AFAB-264453739ED0}"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C9F997AD-B1DA-47DA-85F8-A97BAFDE47E5}"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83" name="PlaceHolder 2"/>
          <p:cNvSpPr>
            <a:spLocks noGrp="1"/>
          </p:cNvSpPr>
          <p:nvPr>
            <p:ph type="body"/>
          </p:nvPr>
        </p:nvSpPr>
        <p:spPr>
          <a:xfrm>
            <a:off x="838080" y="1825560"/>
            <a:ext cx="601200" cy="4349880"/>
          </a:xfrm>
          <a:prstGeom prst="rect">
            <a:avLst/>
          </a:prstGeom>
          <a:noFill/>
          <a:ln w="0">
            <a:noFill/>
          </a:ln>
        </p:spPr>
        <p:txBody>
          <a:bodyPr lIns="0" rIns="0" tIns="0" bIns="0" anchor="t">
            <a:normAutofit fontScale="25000"/>
          </a:bodyPr>
          <a:p>
            <a:pPr marL="108000" indent="-8100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216000" indent="-8100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324000" indent="-7200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432000" indent="-5400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540000" indent="-5400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648000" indent="-5400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756000" indent="-5400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4" name="PlaceHolder 3"/>
          <p:cNvSpPr>
            <a:spLocks noGrp="1"/>
          </p:cNvSpPr>
          <p:nvPr>
            <p:ph type="body"/>
          </p:nvPr>
        </p:nvSpPr>
        <p:spPr>
          <a:xfrm>
            <a:off x="1470240" y="1825560"/>
            <a:ext cx="601200" cy="4349880"/>
          </a:xfrm>
          <a:prstGeom prst="rect">
            <a:avLst/>
          </a:prstGeom>
          <a:noFill/>
          <a:ln w="0">
            <a:noFill/>
          </a:ln>
        </p:spPr>
        <p:txBody>
          <a:bodyPr lIns="0" rIns="0" tIns="0" bIns="0" anchor="t">
            <a:normAutofit fontScale="25000"/>
          </a:bodyPr>
          <a:p>
            <a:pPr marL="108000" indent="-8100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216000" indent="-8100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324000" indent="-7200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432000" indent="-5400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540000" indent="-5400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648000" indent="-5400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756000" indent="-5400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5" name="PlaceHolder 4"/>
          <p:cNvSpPr>
            <a:spLocks noGrp="1"/>
          </p:cNvSpPr>
          <p:nvPr>
            <p:ph type="ftr" idx="7"/>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6" name="PlaceHolder 5"/>
          <p:cNvSpPr>
            <a:spLocks noGrp="1"/>
          </p:cNvSpPr>
          <p:nvPr>
            <p:ph type="sldNum" idx="8"/>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72C9C2E0-7FF2-4BB2-8AAC-474AC1910D94}"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87" name="PlaceHolder 6"/>
          <p:cNvSpPr>
            <a:spLocks noGrp="1"/>
          </p:cNvSpPr>
          <p:nvPr>
            <p:ph type="dt" idx="9"/>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25" name="PlaceHolder 2"/>
          <p:cNvSpPr>
            <a:spLocks noGrp="1"/>
          </p:cNvSpPr>
          <p:nvPr>
            <p:ph type="ftr" idx="10"/>
          </p:nvPr>
        </p:nvSpPr>
        <p:spPr>
          <a:xfrm>
            <a:off x="4038480" y="6356520"/>
            <a:ext cx="4113360" cy="3636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6" name="PlaceHolder 3"/>
          <p:cNvSpPr>
            <a:spLocks noGrp="1"/>
          </p:cNvSpPr>
          <p:nvPr>
            <p:ph type="sldNum" idx="11"/>
          </p:nvPr>
        </p:nvSpPr>
        <p:spPr>
          <a:xfrm>
            <a:off x="8610480" y="6356520"/>
            <a:ext cx="2741760" cy="3636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83E9CEE6-D564-497F-9DB4-7D010BDFF6E6}"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7" name="PlaceHolder 4"/>
          <p:cNvSpPr>
            <a:spLocks noGrp="1"/>
          </p:cNvSpPr>
          <p:nvPr>
            <p:ph type="dt" idx="12"/>
          </p:nvPr>
        </p:nvSpPr>
        <p:spPr>
          <a:xfrm>
            <a:off x="838080" y="6356520"/>
            <a:ext cx="2741760" cy="36360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image" Target="../media/image12.png"/><Relationship Id="rId3"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 Target="slide29.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 Target="slide28.xml"/><Relationship Id="rId2" Type="http://schemas.openxmlformats.org/officeDocument/2006/relationships/image" Target="../media/image14.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4.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4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6.xml"/><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1160" cy="6856560"/>
          </a:xfrm>
          <a:prstGeom prst="rect">
            <a:avLst/>
          </a:prstGeom>
          <a:ln w="0">
            <a:noFill/>
          </a:ln>
        </p:spPr>
      </p:pic>
      <p:sp>
        <p:nvSpPr>
          <p:cNvPr id="172" name="PlaceHolder 1"/>
          <p:cNvSpPr>
            <a:spLocks noGrp="1"/>
          </p:cNvSpPr>
          <p:nvPr>
            <p:ph type="title"/>
          </p:nvPr>
        </p:nvSpPr>
        <p:spPr>
          <a:xfrm>
            <a:off x="206640" y="315720"/>
            <a:ext cx="7562160" cy="2310120"/>
          </a:xfrm>
          <a:prstGeom prst="rect">
            <a:avLst/>
          </a:prstGeom>
          <a:noFill/>
          <a:ln w="0">
            <a:noFill/>
          </a:ln>
        </p:spPr>
        <p:txBody>
          <a:bodyPr lIns="0" rIns="0" tIns="0" bIns="0" anchor="b">
            <a:normAutofit fontScale="87000"/>
          </a:bodyPr>
          <a:p>
            <a:pPr indent="0">
              <a:lnSpc>
                <a:spcPct val="90000"/>
              </a:lnSpc>
              <a:buNone/>
              <a:tabLst>
                <a:tab algn="l" pos="0"/>
              </a:tabLst>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GB" sz="4800" spc="-1" strike="noStrike">
              <a:solidFill>
                <a:srgbClr val="ffffff"/>
              </a:solidFill>
              <a:latin typeface="Arial"/>
            </a:endParaRPr>
          </a:p>
        </p:txBody>
      </p:sp>
      <p:sp>
        <p:nvSpPr>
          <p:cNvPr id="173" name="PlaceHolder 2"/>
          <p:cNvSpPr>
            <a:spLocks noGrp="1"/>
          </p:cNvSpPr>
          <p:nvPr>
            <p:ph type="subTitle"/>
          </p:nvPr>
        </p:nvSpPr>
        <p:spPr>
          <a:xfrm>
            <a:off x="317520" y="4817160"/>
            <a:ext cx="5545440" cy="1891440"/>
          </a:xfrm>
          <a:prstGeom prst="rect">
            <a:avLst/>
          </a:prstGeom>
          <a:noFill/>
          <a:ln w="0">
            <a:noFill/>
          </a:ln>
        </p:spPr>
        <p:txBody>
          <a:bodyPr lIns="0" rIns="0" tIns="0" bIns="0" anchor="t">
            <a:normAutofit fontScale="53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Idle Bum</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ea typeface="Times New Roman"/>
              </a:rPr>
              <a:t>Wisconsin, June 2023</a:t>
            </a:r>
            <a:endParaRPr b="0" lang="en-GB" sz="2400" spc="-1" strike="noStrike">
              <a:solidFill>
                <a:srgbClr val="ffffff"/>
              </a:solidFill>
              <a:latin typeface="Arial"/>
            </a:endParaRPr>
          </a:p>
        </p:txBody>
      </p:sp>
      <p:sp>
        <p:nvSpPr>
          <p:cNvPr id="174" name="Picture 4"/>
          <p:cNvSpPr/>
          <p:nvPr/>
        </p:nvSpPr>
        <p:spPr>
          <a:xfrm>
            <a:off x="1747080" y="3246120"/>
            <a:ext cx="918360" cy="122508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Picture 6"/>
          <p:cNvSpPr/>
          <p:nvPr/>
        </p:nvSpPr>
        <p:spPr>
          <a:xfrm>
            <a:off x="365040" y="3240720"/>
            <a:ext cx="1224720" cy="122508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Picture 8"/>
          <p:cNvSpPr/>
          <p:nvPr/>
        </p:nvSpPr>
        <p:spPr>
          <a:xfrm>
            <a:off x="3868560" y="3235320"/>
            <a:ext cx="1224720" cy="122508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Picture 2"/>
          <p:cNvSpPr/>
          <p:nvPr/>
        </p:nvSpPr>
        <p:spPr>
          <a:xfrm>
            <a:off x="2822760" y="3229920"/>
            <a:ext cx="888480" cy="122508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8" name="" descr=""/>
          <p:cNvPicPr/>
          <p:nvPr/>
        </p:nvPicPr>
        <p:blipFill>
          <a:blip r:embed="rId6"/>
          <a:stretch/>
        </p:blipFill>
        <p:spPr>
          <a:xfrm>
            <a:off x="5250960" y="3238920"/>
            <a:ext cx="920160" cy="1226160"/>
          </a:xfrm>
          <a:prstGeom prst="rect">
            <a:avLst/>
          </a:prstGeom>
          <a:ln w="0">
            <a:noFill/>
          </a:ln>
        </p:spPr>
      </p:pic>
      <p:pic>
        <p:nvPicPr>
          <p:cNvPr id="179" name="" descr=""/>
          <p:cNvPicPr/>
          <p:nvPr/>
        </p:nvPicPr>
        <p:blipFill>
          <a:blip r:embed="rId7"/>
          <a:stretch/>
        </p:blipFill>
        <p:spPr>
          <a:xfrm>
            <a:off x="6352200" y="3233880"/>
            <a:ext cx="816120" cy="1226160"/>
          </a:xfrm>
          <a:prstGeom prst="rect">
            <a:avLst/>
          </a:prstGeom>
          <a:ln w="0">
            <a:noFill/>
          </a:ln>
        </p:spPr>
      </p:pic>
      <p:pic>
        <p:nvPicPr>
          <p:cNvPr id="180" name="" descr=""/>
          <p:cNvPicPr/>
          <p:nvPr/>
        </p:nvPicPr>
        <p:blipFill>
          <a:blip r:embed="rId8"/>
          <a:stretch/>
        </p:blipFill>
        <p:spPr>
          <a:xfrm>
            <a:off x="5040000" y="5593680"/>
            <a:ext cx="2519280" cy="1114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2" name="PlaceHolder 2"/>
          <p:cNvSpPr>
            <a:spLocks noGrp="1"/>
          </p:cNvSpPr>
          <p:nvPr>
            <p:ph/>
          </p:nvPr>
        </p:nvSpPr>
        <p:spPr>
          <a:xfrm>
            <a:off x="838080" y="1825560"/>
            <a:ext cx="5180040" cy="466596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3" name="Picture 3"/>
          <p:cNvSpPr/>
          <p:nvPr/>
        </p:nvSpPr>
        <p:spPr>
          <a:xfrm>
            <a:off x="6302880" y="1825560"/>
            <a:ext cx="5181840" cy="306216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TextBox 4"/>
          <p:cNvSpPr/>
          <p:nvPr/>
        </p:nvSpPr>
        <p:spPr>
          <a:xfrm>
            <a:off x="7060680" y="4970880"/>
            <a:ext cx="3665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6" name="PlaceHolder 2"/>
          <p:cNvSpPr>
            <a:spLocks noGrp="1"/>
          </p:cNvSpPr>
          <p:nvPr>
            <p:ph/>
          </p:nvPr>
        </p:nvSpPr>
        <p:spPr>
          <a:xfrm>
            <a:off x="838080" y="1825560"/>
            <a:ext cx="5180040" cy="466596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7" name="Picture 1"/>
          <p:cNvSpPr/>
          <p:nvPr/>
        </p:nvSpPr>
        <p:spPr>
          <a:xfrm>
            <a:off x="6302880" y="1825560"/>
            <a:ext cx="5181840" cy="306216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8" name="TextBox 3"/>
          <p:cNvSpPr/>
          <p:nvPr/>
        </p:nvSpPr>
        <p:spPr>
          <a:xfrm>
            <a:off x="7060680" y="4970880"/>
            <a:ext cx="3665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pic>
        <p:nvPicPr>
          <p:cNvPr id="209" name="" descr=""/>
          <p:cNvPicPr/>
          <p:nvPr/>
        </p:nvPicPr>
        <p:blipFill>
          <a:blip r:embed="rId2"/>
          <a:stretch/>
        </p:blipFill>
        <p:spPr>
          <a:xfrm>
            <a:off x="6257160" y="1800000"/>
            <a:ext cx="5256720" cy="3087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11" name="PlaceHolder 2"/>
          <p:cNvSpPr>
            <a:spLocks noGrp="1"/>
          </p:cNvSpPr>
          <p:nvPr>
            <p:ph/>
          </p:nvPr>
        </p:nvSpPr>
        <p:spPr>
          <a:xfrm>
            <a:off x="105120" y="1440000"/>
            <a:ext cx="10514160" cy="4349880"/>
          </a:xfrm>
          <a:prstGeom prst="rect">
            <a:avLst/>
          </a:prstGeom>
          <a:noFill/>
          <a:ln w="0">
            <a:noFill/>
          </a:ln>
        </p:spPr>
        <p:txBody>
          <a:bodyPr lIns="90000" rIns="90000" tIns="45000" bIns="45000" anchor="t">
            <a:noAutofit/>
          </a:bodyPr>
          <a:p>
            <a:pPr indent="0">
              <a:spcBef>
                <a:spcPts val="1417"/>
              </a:spcBef>
              <a:buNone/>
            </a:pPr>
            <a:endParaRPr b="0" lang="en-GB" sz="1800" spc="-1" strike="noStrike">
              <a:solidFill>
                <a:srgbClr val="ffffff"/>
              </a:solidFill>
              <a:latin typeface="Arial"/>
            </a:endParaRPr>
          </a:p>
        </p:txBody>
      </p:sp>
      <p:pic>
        <p:nvPicPr>
          <p:cNvPr id="212" name="" descr=""/>
          <p:cNvPicPr/>
          <p:nvPr/>
        </p:nvPicPr>
        <p:blipFill>
          <a:blip r:embed="rId1"/>
          <a:stretch/>
        </p:blipFill>
        <p:spPr>
          <a:xfrm>
            <a:off x="2340000" y="90720"/>
            <a:ext cx="7199280" cy="6675120"/>
          </a:xfrm>
          <a:prstGeom prst="rect">
            <a:avLst/>
          </a:prstGeom>
          <a:ln w="0">
            <a:noFill/>
          </a:ln>
        </p:spPr>
      </p:pic>
      <p:pic>
        <p:nvPicPr>
          <p:cNvPr id="213" name="" descr=""/>
          <p:cNvPicPr/>
          <p:nvPr/>
        </p:nvPicPr>
        <p:blipFill>
          <a:blip r:embed="rId2"/>
          <a:stretch/>
        </p:blipFill>
        <p:spPr>
          <a:xfrm>
            <a:off x="20160" y="180000"/>
            <a:ext cx="1599120" cy="1017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838080" y="642600"/>
            <a:ext cx="10514160" cy="5532840"/>
          </a:xfrm>
          <a:prstGeom prst="rect">
            <a:avLst/>
          </a:prstGeom>
          <a:noFill/>
          <a:ln w="0">
            <a:noFill/>
          </a:ln>
        </p:spPr>
        <p:txBody>
          <a:bodyPr lIns="90000" rIns="90000" tIns="45000" bIns="45000" anchor="t">
            <a:normAutofit fontScale="81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focal individual’s own genetics.</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affects SES; </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independent of genetics;</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varies across a large enough N.</a:t>
            </a:r>
            <a:endParaRPr b="0" lang="en-GB" sz="2800" spc="-1" strike="noStrike">
              <a:solidFill>
                <a:srgbClr val="ffffff"/>
              </a:solidFill>
              <a:latin typeface="Arial"/>
            </a:endParaRPr>
          </a:p>
          <a:p>
            <a:pPr lvl="1" marL="599040" indent="-19872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GB" sz="2400" spc="-1" strike="noStrike">
              <a:solidFill>
                <a:srgbClr val="ffffff"/>
              </a:solidFill>
              <a:latin typeface="Arial"/>
            </a:endParaRPr>
          </a:p>
          <a:p>
            <a:pPr lvl="1" marL="599040" indent="-19872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GB" sz="22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GB" sz="2800" spc="-1" strike="noStrike">
              <a:solidFill>
                <a:srgbClr val="ffffff"/>
              </a:solidFill>
              <a:latin typeface="Arial"/>
            </a:endParaRPr>
          </a:p>
          <a:p>
            <a:pPr marL="398880" indent="-3988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6" name="Content Placeholder 2"/>
          <p:cNvSpPr/>
          <p:nvPr/>
        </p:nvSpPr>
        <p:spPr>
          <a:xfrm>
            <a:off x="838080" y="1825560"/>
            <a:ext cx="6253560" cy="4349880"/>
          </a:xfrm>
          <a:prstGeom prst="rect">
            <a:avLst/>
          </a:prstGeom>
          <a:noFill/>
          <a:ln w="0">
            <a:noFill/>
          </a:ln>
        </p:spPr>
        <p:style>
          <a:lnRef idx="0"/>
          <a:fillRef idx="0"/>
          <a:effectRef idx="0"/>
          <a:fontRef idx="minor"/>
        </p:style>
        <p:txBody>
          <a:bodyPr lIns="90000" rIns="90000" tIns="45000" bIns="45000" anchor="t">
            <a:normAutofit fontScale="92000"/>
          </a:bodyPr>
          <a:p>
            <a:pPr>
              <a:lnSpc>
                <a:spcPct val="90000"/>
              </a:lnSpc>
              <a:spcBef>
                <a:spcPts val="1001"/>
              </a:spcBef>
              <a:tabLst>
                <a:tab algn="l" pos="0"/>
              </a:tabLst>
            </a:pPr>
            <a:r>
              <a:rPr b="0" lang="en-US" sz="2800" spc="-1" strike="noStrike">
                <a:solidFill>
                  <a:srgbClr val="ffffff"/>
                </a:solidFill>
                <a:latin typeface="Calibri"/>
                <a:ea typeface="DejaVu Sans"/>
              </a:rPr>
              <a:t>Hard to justify instrumental variables:</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Birth order affects other things than SES.</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ea typeface="DejaVu Sans"/>
              </a:rPr>
              <a:t>Instead we run a </a:t>
            </a:r>
            <a:r>
              <a:rPr b="1" lang="en-US" sz="2800" spc="-1" strike="noStrike">
                <a:solidFill>
                  <a:schemeClr val="accent2"/>
                </a:solidFill>
                <a:latin typeface="Calibri"/>
                <a:ea typeface="DejaVu Sans"/>
              </a:rPr>
              <a:t>mediation analysis</a:t>
            </a:r>
            <a:r>
              <a:rPr b="0" lang="en-US" sz="2800" spc="-1" strike="noStrike">
                <a:solidFill>
                  <a:srgbClr val="ffffff"/>
                </a:solidFill>
                <a:latin typeface="Calibri"/>
                <a:ea typeface="DejaVu Sans"/>
              </a:rPr>
              <a:t>:</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Does birth order affect spouse’s PSEA?</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8" name="PlaceHolder 2"/>
          <p:cNvSpPr>
            <a:spLocks noGrp="1"/>
          </p:cNvSpPr>
          <p:nvPr>
            <p:ph/>
          </p:nvPr>
        </p:nvSpPr>
        <p:spPr>
          <a:xfrm>
            <a:off x="838080" y="1825560"/>
            <a:ext cx="6253560" cy="4349880"/>
          </a:xfrm>
          <a:prstGeom prst="rect">
            <a:avLst/>
          </a:prstGeom>
          <a:noFill/>
          <a:ln w="0">
            <a:noFill/>
          </a:ln>
        </p:spPr>
        <p:txBody>
          <a:bodyPr lIns="0" rIns="0" tIns="0" bIns="0" anchor="t">
            <a:normAutofit fontScale="94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62960" indent="-462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62960" indent="-462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62960" indent="-462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62960" indent="-462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
        <p:nvSpPr>
          <p:cNvPr id="219" name="TextBox 10"/>
          <p:cNvSpPr/>
          <p:nvPr/>
        </p:nvSpPr>
        <p:spPr>
          <a:xfrm>
            <a:off x="7132320" y="5136840"/>
            <a:ext cx="1194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20" name="Group 13"/>
          <p:cNvGrpSpPr/>
          <p:nvPr/>
        </p:nvGrpSpPr>
        <p:grpSpPr>
          <a:xfrm>
            <a:off x="0" y="0"/>
            <a:ext cx="0" cy="0"/>
            <a:chOff x="0" y="0"/>
            <a:chExt cx="0" cy="0"/>
          </a:xfrm>
        </p:grpSpPr>
      </p:grpSp>
      <p:sp>
        <p:nvSpPr>
          <p:cNvPr id="221" name="TextBox 41"/>
          <p:cNvSpPr/>
          <p:nvPr/>
        </p:nvSpPr>
        <p:spPr>
          <a:xfrm>
            <a:off x="7980840" y="5136840"/>
            <a:ext cx="1194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22" name="Group 42"/>
          <p:cNvGrpSpPr/>
          <p:nvPr/>
        </p:nvGrpSpPr>
        <p:grpSpPr>
          <a:xfrm>
            <a:off x="0" y="0"/>
            <a:ext cx="0" cy="0"/>
            <a:chOff x="0" y="0"/>
            <a:chExt cx="0" cy="0"/>
          </a:xfrm>
        </p:grpSpPr>
      </p:grpSp>
      <p:pic>
        <p:nvPicPr>
          <p:cNvPr id="223" name="" descr=""/>
          <p:cNvPicPr/>
          <p:nvPr/>
        </p:nvPicPr>
        <p:blipFill>
          <a:blip r:embed="rId1"/>
          <a:stretch/>
        </p:blipFill>
        <p:spPr>
          <a:xfrm>
            <a:off x="8100000" y="1800000"/>
            <a:ext cx="3396960" cy="3692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Controls and mediators</a:t>
            </a:r>
            <a:endParaRPr b="0" lang="en-GB" sz="4400" spc="-1" strike="noStrike">
              <a:solidFill>
                <a:srgbClr val="ffffff"/>
              </a:solidFill>
              <a:latin typeface="Arial"/>
            </a:endParaRPr>
          </a:p>
        </p:txBody>
      </p:sp>
      <p:sp>
        <p:nvSpPr>
          <p:cNvPr id="225" name="PlaceHolder 2"/>
          <p:cNvSpPr>
            <a:spLocks noGrp="1"/>
          </p:cNvSpPr>
          <p:nvPr>
            <p:ph/>
          </p:nvPr>
        </p:nvSpPr>
        <p:spPr>
          <a:xfrm>
            <a:off x="838080" y="1555560"/>
            <a:ext cx="6486120" cy="5074920"/>
          </a:xfrm>
          <a:prstGeom prst="rect">
            <a:avLst/>
          </a:prstGeom>
          <a:noFill/>
          <a:ln w="0">
            <a:noFill/>
          </a:ln>
        </p:spPr>
        <p:txBody>
          <a:bodyPr lIns="90000" rIns="90000" tIns="45000" bIns="45000" anchor="t">
            <a:normAutofit fontScale="91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University attendance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Earnings (of first job, guesstimated from SOC code, in UK; decile at age 30 in Norway)</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Height</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BMI</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Fluid IQ &amp; self-reported health (only in UKBB)</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Family size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Month of birth, year of birth</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Parent’s age at birth (only available for some respondents)</a:t>
            </a:r>
            <a:endParaRPr b="0" lang="en-GB" sz="2000" spc="-1" strike="noStrike">
              <a:solidFill>
                <a:srgbClr val="ffffff"/>
              </a:solidFill>
              <a:latin typeface="Arial"/>
            </a:endParaRPr>
          </a:p>
        </p:txBody>
      </p:sp>
      <p:grpSp>
        <p:nvGrpSpPr>
          <p:cNvPr id="226" name="Group 10"/>
          <p:cNvGrpSpPr/>
          <p:nvPr/>
        </p:nvGrpSpPr>
        <p:grpSpPr>
          <a:xfrm>
            <a:off x="0" y="0"/>
            <a:ext cx="0" cy="0"/>
            <a:chOff x="0" y="0"/>
            <a:chExt cx="0" cy="0"/>
          </a:xfrm>
        </p:grpSpPr>
      </p:grpSp>
      <p:pic>
        <p:nvPicPr>
          <p:cNvPr id="227" name="" descr=""/>
          <p:cNvPicPr/>
          <p:nvPr/>
        </p:nvPicPr>
        <p:blipFill>
          <a:blip r:embed="rId1"/>
          <a:stretch/>
        </p:blipFill>
        <p:spPr>
          <a:xfrm>
            <a:off x="8100360" y="1800360"/>
            <a:ext cx="3396960" cy="3692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icture 11"/>
          <p:cNvSpPr/>
          <p:nvPr/>
        </p:nvSpPr>
        <p:spPr>
          <a:xfrm>
            <a:off x="1735560" y="176040"/>
            <a:ext cx="9218520" cy="650448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9" name="Rounded Rectangle 3"/>
          <p:cNvSpPr/>
          <p:nvPr/>
        </p:nvSpPr>
        <p:spPr>
          <a:xfrm>
            <a:off x="1951560" y="970200"/>
            <a:ext cx="8819280" cy="12027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30" name="" descr=""/>
          <p:cNvPicPr/>
          <p:nvPr/>
        </p:nvPicPr>
        <p:blipFill>
          <a:blip r:embed="rId2"/>
          <a:stretch/>
        </p:blipFill>
        <p:spPr>
          <a:xfrm>
            <a:off x="151560" y="5047560"/>
            <a:ext cx="1467360" cy="1431360"/>
          </a:xfrm>
          <a:prstGeom prst="rect">
            <a:avLst/>
          </a:prstGeom>
          <a:ln w="0">
            <a:noFill/>
          </a:ln>
        </p:spPr>
      </p:pic>
      <p:pic>
        <p:nvPicPr>
          <p:cNvPr id="231" name="" descr=""/>
          <p:cNvPicPr/>
          <p:nvPr/>
        </p:nvPicPr>
        <p:blipFill>
          <a:blip r:embed="rId3"/>
          <a:stretch/>
        </p:blipFill>
        <p:spPr>
          <a:xfrm>
            <a:off x="20160" y="180000"/>
            <a:ext cx="1599120" cy="10173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icture 13"/>
          <p:cNvSpPr/>
          <p:nvPr/>
        </p:nvSpPr>
        <p:spPr>
          <a:xfrm>
            <a:off x="1731240" y="359280"/>
            <a:ext cx="9441360" cy="613224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3" name="Rounded Rectangle 8"/>
          <p:cNvSpPr/>
          <p:nvPr/>
        </p:nvSpPr>
        <p:spPr>
          <a:xfrm>
            <a:off x="1996200" y="1059480"/>
            <a:ext cx="8908560" cy="129204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34" name="" descr=""/>
          <p:cNvPicPr/>
          <p:nvPr/>
        </p:nvPicPr>
        <p:blipFill>
          <a:blip r:embed="rId2"/>
          <a:stretch/>
        </p:blipFill>
        <p:spPr>
          <a:xfrm>
            <a:off x="180000" y="4867560"/>
            <a:ext cx="1467360" cy="1431360"/>
          </a:xfrm>
          <a:prstGeom prst="rect">
            <a:avLst/>
          </a:prstGeom>
          <a:ln w="0">
            <a:noFill/>
          </a:ln>
        </p:spPr>
      </p:pic>
      <p:pic>
        <p:nvPicPr>
          <p:cNvPr id="235" name="" descr=""/>
          <p:cNvPicPr/>
          <p:nvPr/>
        </p:nvPicPr>
        <p:blipFill>
          <a:blip r:embed="rId3"/>
          <a:stretch/>
        </p:blipFill>
        <p:spPr>
          <a:xfrm>
            <a:off x="20160" y="180000"/>
            <a:ext cx="1599120" cy="10173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Left Brace 4"/>
          <p:cNvSpPr/>
          <p:nvPr/>
        </p:nvSpPr>
        <p:spPr>
          <a:xfrm>
            <a:off x="2439720" y="2340000"/>
            <a:ext cx="439560" cy="197928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37" name="TextBox 5"/>
          <p:cNvSpPr/>
          <p:nvPr/>
        </p:nvSpPr>
        <p:spPr>
          <a:xfrm>
            <a:off x="967680" y="1440000"/>
            <a:ext cx="1551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38" name="Left Brace 7"/>
          <p:cNvSpPr/>
          <p:nvPr/>
        </p:nvSpPr>
        <p:spPr>
          <a:xfrm>
            <a:off x="2419920" y="1260000"/>
            <a:ext cx="441000" cy="76896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39" name="TextBox 8"/>
          <p:cNvSpPr/>
          <p:nvPr/>
        </p:nvSpPr>
        <p:spPr>
          <a:xfrm>
            <a:off x="1260000" y="3060000"/>
            <a:ext cx="1353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pic>
        <p:nvPicPr>
          <p:cNvPr id="240" name="" descr=""/>
          <p:cNvPicPr/>
          <p:nvPr/>
        </p:nvPicPr>
        <p:blipFill>
          <a:blip r:embed="rId1"/>
          <a:stretch/>
        </p:blipFill>
        <p:spPr>
          <a:xfrm>
            <a:off x="3027600" y="180000"/>
            <a:ext cx="6511680" cy="6494400"/>
          </a:xfrm>
          <a:prstGeom prst="rect">
            <a:avLst/>
          </a:prstGeom>
          <a:ln w="0">
            <a:noFill/>
          </a:ln>
        </p:spPr>
      </p:pic>
      <p:sp>
        <p:nvSpPr>
          <p:cNvPr id="241" name="Rounded Rectangle 13"/>
          <p:cNvSpPr/>
          <p:nvPr/>
        </p:nvSpPr>
        <p:spPr>
          <a:xfrm>
            <a:off x="3171600" y="1260000"/>
            <a:ext cx="6367680" cy="79164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42" name="TextBox 2"/>
          <p:cNvSpPr/>
          <p:nvPr/>
        </p:nvSpPr>
        <p:spPr>
          <a:xfrm>
            <a:off x="10902240" y="6222240"/>
            <a:ext cx="114156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ea typeface="DejaVu Sans"/>
                <a:hlinkClick r:id="rId2" action="ppaction://hlinksldjump"/>
              </a:rPr>
              <a:t>Zoom</a:t>
            </a:r>
            <a:endParaRPr b="0" lang="en-GB" sz="1800" spc="-1" strike="noStrike">
              <a:solidFill>
                <a:srgbClr val="ffffff"/>
              </a:solidFill>
              <a:latin typeface="Arial"/>
            </a:endParaRPr>
          </a:p>
        </p:txBody>
      </p:sp>
      <p:pic>
        <p:nvPicPr>
          <p:cNvPr id="243" name="" descr=""/>
          <p:cNvPicPr/>
          <p:nvPr/>
        </p:nvPicPr>
        <p:blipFill>
          <a:blip r:embed="rId3"/>
          <a:stretch/>
        </p:blipFill>
        <p:spPr>
          <a:xfrm>
            <a:off x="20160" y="180000"/>
            <a:ext cx="1599120" cy="1017360"/>
          </a:xfrm>
          <a:prstGeom prst="rect">
            <a:avLst/>
          </a:prstGeom>
          <a:ln w="0">
            <a:noFill/>
          </a:ln>
        </p:spPr>
      </p:pic>
      <p:pic>
        <p:nvPicPr>
          <p:cNvPr id="244" name="" descr=""/>
          <p:cNvPicPr/>
          <p:nvPr/>
        </p:nvPicPr>
        <p:blipFill>
          <a:blip r:embed="rId4"/>
          <a:stretch/>
        </p:blipFill>
        <p:spPr>
          <a:xfrm>
            <a:off x="324360" y="5400000"/>
            <a:ext cx="1114920" cy="1251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Background</a:t>
            </a:r>
            <a:endParaRPr b="0" lang="en-GB" sz="4400" spc="-1" strike="noStrike">
              <a:solidFill>
                <a:srgbClr val="ffffff"/>
              </a:solidFill>
              <a:latin typeface="Arial"/>
            </a:endParaRPr>
          </a:p>
        </p:txBody>
      </p:sp>
      <p:sp>
        <p:nvSpPr>
          <p:cNvPr id="182" name="PlaceHolder 2"/>
          <p:cNvSpPr>
            <a:spLocks noGrp="1"/>
          </p:cNvSpPr>
          <p:nvPr>
            <p:ph/>
          </p:nvPr>
        </p:nvSpPr>
        <p:spPr>
          <a:xfrm>
            <a:off x="838080" y="1825560"/>
            <a:ext cx="10514160" cy="4776840"/>
          </a:xfrm>
          <a:prstGeom prst="rect">
            <a:avLst/>
          </a:prstGeom>
          <a:noFill/>
          <a:ln w="0">
            <a:noFill/>
          </a:ln>
        </p:spPr>
        <p:txBody>
          <a:bodyPr lIns="90000" rIns="90000" tIns="45000" bIns="45000"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GB" sz="2800" spc="-1" strike="noStrike">
              <a:solidFill>
                <a:srgbClr val="ffffff"/>
              </a:solidFill>
              <a:latin typeface="Arial"/>
            </a:endParaRPr>
          </a:p>
          <a:p>
            <a:pPr marL="411480" indent="-41148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GB" sz="2800" spc="-1" strike="noStrike">
              <a:solidFill>
                <a:srgbClr val="ffffff"/>
              </a:solidFill>
              <a:latin typeface="Arial"/>
            </a:endParaRPr>
          </a:p>
          <a:p>
            <a:pPr marL="411480" indent="-41148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GB" sz="2800" spc="-1" strike="noStrike">
              <a:solidFill>
                <a:srgbClr val="ffffff"/>
              </a:solidFill>
              <a:latin typeface="Arial"/>
            </a:endParaRPr>
          </a:p>
          <a:p>
            <a:pPr marL="411480" indent="-41148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GB" sz="2800" spc="-1" strike="noStrike">
              <a:solidFill>
                <a:srgbClr val="ffffff"/>
              </a:solidFill>
              <a:latin typeface="Arial"/>
            </a:endParaRPr>
          </a:p>
          <a:p>
            <a:pPr marL="411480" indent="-41148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Box 5"/>
          <p:cNvSpPr/>
          <p:nvPr/>
        </p:nvSpPr>
        <p:spPr>
          <a:xfrm>
            <a:off x="2076480" y="6081120"/>
            <a:ext cx="193284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ea typeface="DejaVu Sans"/>
                <a:hlinkClick r:id="rId1" action="ppaction://hlinksldjump"/>
              </a:rPr>
              <a:t>Robustness</a:t>
            </a:r>
            <a:endParaRPr b="0" lang="en-GB" sz="2400" spc="-1" strike="noStrike">
              <a:solidFill>
                <a:srgbClr val="ffffff"/>
              </a:solidFill>
              <a:latin typeface="Arial"/>
            </a:endParaRPr>
          </a:p>
        </p:txBody>
      </p:sp>
      <p:pic>
        <p:nvPicPr>
          <p:cNvPr id="246" name="" descr=""/>
          <p:cNvPicPr/>
          <p:nvPr/>
        </p:nvPicPr>
        <p:blipFill>
          <a:blip r:embed="rId2"/>
          <a:stretch/>
        </p:blipFill>
        <p:spPr>
          <a:xfrm>
            <a:off x="20160" y="180000"/>
            <a:ext cx="1599120" cy="1017360"/>
          </a:xfrm>
          <a:prstGeom prst="rect">
            <a:avLst/>
          </a:prstGeom>
          <a:ln w="0">
            <a:noFill/>
          </a:ln>
        </p:spPr>
      </p:pic>
      <p:pic>
        <p:nvPicPr>
          <p:cNvPr id="247" name="" descr=""/>
          <p:cNvPicPr/>
          <p:nvPr/>
        </p:nvPicPr>
        <p:blipFill>
          <a:blip r:embed="rId3"/>
          <a:stretch/>
        </p:blipFill>
        <p:spPr>
          <a:xfrm>
            <a:off x="324720" y="5400360"/>
            <a:ext cx="1114920" cy="1251720"/>
          </a:xfrm>
          <a:prstGeom prst="rect">
            <a:avLst/>
          </a:prstGeom>
          <a:ln w="0">
            <a:noFill/>
          </a:ln>
        </p:spPr>
      </p:pic>
      <p:pic>
        <p:nvPicPr>
          <p:cNvPr id="248" name="" descr=""/>
          <p:cNvPicPr/>
          <p:nvPr/>
        </p:nvPicPr>
        <p:blipFill>
          <a:blip r:embed="rId4"/>
          <a:stretch/>
        </p:blipFill>
        <p:spPr>
          <a:xfrm>
            <a:off x="2664000" y="1620000"/>
            <a:ext cx="6695280" cy="3528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0" name="TextBox 20"/>
          <p:cNvSpPr/>
          <p:nvPr/>
        </p:nvSpPr>
        <p:spPr>
          <a:xfrm>
            <a:off x="7980840" y="5136840"/>
            <a:ext cx="1194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1" name="Group 2"/>
          <p:cNvGrpSpPr/>
          <p:nvPr/>
        </p:nvGrpSpPr>
        <p:grpSpPr>
          <a:xfrm>
            <a:off x="0" y="0"/>
            <a:ext cx="0" cy="0"/>
            <a:chOff x="0" y="0"/>
            <a:chExt cx="0" cy="0"/>
          </a:xfrm>
        </p:grpSpPr>
      </p:grpSp>
      <p:pic>
        <p:nvPicPr>
          <p:cNvPr id="252" name="" descr=""/>
          <p:cNvPicPr/>
          <p:nvPr/>
        </p:nvPicPr>
        <p:blipFill>
          <a:blip r:embed="rId1"/>
          <a:stretch/>
        </p:blipFill>
        <p:spPr>
          <a:xfrm>
            <a:off x="3177000" y="98280"/>
            <a:ext cx="7981920" cy="6622200"/>
          </a:xfrm>
          <a:prstGeom prst="rect">
            <a:avLst/>
          </a:prstGeom>
          <a:ln w="0">
            <a:noFill/>
          </a:ln>
        </p:spPr>
      </p:pic>
      <p:pic>
        <p:nvPicPr>
          <p:cNvPr id="253" name="" descr=""/>
          <p:cNvPicPr/>
          <p:nvPr/>
        </p:nvPicPr>
        <p:blipFill>
          <a:blip r:embed="rId2"/>
          <a:stretch/>
        </p:blipFill>
        <p:spPr>
          <a:xfrm>
            <a:off x="180000" y="270720"/>
            <a:ext cx="1619280" cy="1176120"/>
          </a:xfrm>
          <a:prstGeom prst="rect">
            <a:avLst/>
          </a:prstGeom>
          <a:ln w="0">
            <a:noFill/>
          </a:ln>
        </p:spPr>
      </p:pic>
      <p:pic>
        <p:nvPicPr>
          <p:cNvPr id="254" name="" descr=""/>
          <p:cNvPicPr/>
          <p:nvPr/>
        </p:nvPicPr>
        <p:blipFill>
          <a:blip r:embed="rId3"/>
          <a:stretch/>
        </p:blipFill>
        <p:spPr>
          <a:xfrm>
            <a:off x="324720" y="5400360"/>
            <a:ext cx="1114920" cy="12517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6" name="TextBox 1"/>
          <p:cNvSpPr/>
          <p:nvPr/>
        </p:nvSpPr>
        <p:spPr>
          <a:xfrm>
            <a:off x="7980840" y="5136840"/>
            <a:ext cx="1194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7" name="Group 1"/>
          <p:cNvGrpSpPr/>
          <p:nvPr/>
        </p:nvGrpSpPr>
        <p:grpSpPr>
          <a:xfrm>
            <a:off x="0" y="0"/>
            <a:ext cx="0" cy="0"/>
            <a:chOff x="0" y="0"/>
            <a:chExt cx="0" cy="0"/>
          </a:xfrm>
        </p:grpSpPr>
      </p:grpSp>
      <p:pic>
        <p:nvPicPr>
          <p:cNvPr id="258" name="" descr=""/>
          <p:cNvPicPr/>
          <p:nvPr/>
        </p:nvPicPr>
        <p:blipFill>
          <a:blip r:embed="rId1"/>
          <a:stretch/>
        </p:blipFill>
        <p:spPr>
          <a:xfrm>
            <a:off x="3060000" y="2160000"/>
            <a:ext cx="6282720" cy="2368080"/>
          </a:xfrm>
          <a:prstGeom prst="rect">
            <a:avLst/>
          </a:prstGeom>
          <a:ln w="0">
            <a:noFill/>
          </a:ln>
        </p:spPr>
      </p:pic>
      <p:pic>
        <p:nvPicPr>
          <p:cNvPr id="259" name="" descr=""/>
          <p:cNvPicPr/>
          <p:nvPr/>
        </p:nvPicPr>
        <p:blipFill>
          <a:blip r:embed="rId2"/>
          <a:stretch/>
        </p:blipFill>
        <p:spPr>
          <a:xfrm>
            <a:off x="180000" y="271080"/>
            <a:ext cx="1619280" cy="1176120"/>
          </a:xfrm>
          <a:prstGeom prst="rect">
            <a:avLst/>
          </a:prstGeom>
          <a:ln w="0">
            <a:noFill/>
          </a:ln>
        </p:spPr>
      </p:pic>
      <p:pic>
        <p:nvPicPr>
          <p:cNvPr id="260" name="" descr=""/>
          <p:cNvPicPr/>
          <p:nvPr/>
        </p:nvPicPr>
        <p:blipFill>
          <a:blip r:embed="rId3"/>
          <a:stretch/>
        </p:blipFill>
        <p:spPr>
          <a:xfrm>
            <a:off x="324720" y="5400360"/>
            <a:ext cx="1114920" cy="1251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732960" y="24408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Socio-Genetic Assortative Mating</a:t>
            </a:r>
            <a:endParaRPr b="0" lang="en-GB" sz="4400" spc="-1" strike="noStrike">
              <a:solidFill>
                <a:srgbClr val="ffffff"/>
              </a:solidFill>
              <a:latin typeface="Arial"/>
            </a:endParaRPr>
          </a:p>
        </p:txBody>
      </p:sp>
      <p:sp>
        <p:nvSpPr>
          <p:cNvPr id="262" name="PlaceHolder 2"/>
          <p:cNvSpPr>
            <a:spLocks noGrp="1"/>
          </p:cNvSpPr>
          <p:nvPr>
            <p:ph/>
          </p:nvPr>
        </p:nvSpPr>
        <p:spPr>
          <a:xfrm>
            <a:off x="627840" y="1270800"/>
            <a:ext cx="10724400" cy="5220720"/>
          </a:xfrm>
          <a:prstGeom prst="rect">
            <a:avLst/>
          </a:prstGeom>
          <a:noFill/>
          <a:ln w="0">
            <a:noFill/>
          </a:ln>
        </p:spPr>
        <p:txBody>
          <a:bodyPr lIns="90000" rIns="90000" tIns="45000" bIns="45000" anchor="t">
            <a:normAutofit fontScale="83000"/>
          </a:bodyPr>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GB" sz="2800" spc="-1" strike="noStrike">
              <a:solidFill>
                <a:srgbClr val="ffffff"/>
              </a:solidFill>
              <a:latin typeface="Arial"/>
            </a:endParaRPr>
          </a:p>
          <a:p>
            <a:pPr marL="408600" indent="-40860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GB" sz="2800" spc="-1" strike="noStrike">
              <a:solidFill>
                <a:srgbClr val="ffffff"/>
              </a:solidFill>
              <a:latin typeface="Arial"/>
            </a:endParaRPr>
          </a:p>
          <a:p>
            <a:pPr marL="408600" indent="-408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GB" sz="2800" spc="-1" strike="noStrike">
              <a:solidFill>
                <a:srgbClr val="ffffff"/>
              </a:solidFill>
              <a:latin typeface="Arial"/>
            </a:endParaRPr>
          </a:p>
          <a:p>
            <a:pPr marL="408600" indent="-408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GB" sz="2800" spc="-1" strike="noStrike">
              <a:solidFill>
                <a:srgbClr val="ffffff"/>
              </a:solidFill>
              <a:latin typeface="Arial"/>
            </a:endParaRPr>
          </a:p>
          <a:p>
            <a:pPr marL="408600" indent="-408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GB" sz="2800" spc="-1" strike="noStrike">
              <a:solidFill>
                <a:srgbClr val="ffffff"/>
              </a:solidFill>
              <a:latin typeface="Arial"/>
            </a:endParaRPr>
          </a:p>
          <a:p>
            <a:pPr marL="408600" indent="-408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genes-SES gradient is affected by social institutions.</a:t>
            </a:r>
            <a:endParaRPr b="0" lang="en-GB" sz="2800" spc="-1" strike="noStrike">
              <a:solidFill>
                <a:srgbClr val="ffffff"/>
              </a:solidFill>
              <a:latin typeface="Arial"/>
            </a:endParaRPr>
          </a:p>
          <a:p>
            <a:pPr lvl="1" marL="717120" indent="-268920">
              <a:lnSpc>
                <a:spcPct val="90000"/>
              </a:lnSpc>
              <a:spcBef>
                <a:spcPts val="1134"/>
              </a:spcBef>
              <a:buClr>
                <a:srgbClr val="ffffff"/>
              </a:buClr>
              <a:buSzPct val="75000"/>
              <a:buFont typeface="Symbol"/>
              <a:buChar char=""/>
              <a:tabLst>
                <a:tab algn="l" pos="0"/>
              </a:tabLst>
            </a:pPr>
            <a:r>
              <a:rPr b="0" lang="en-US" sz="2800" spc="-1" strike="noStrike">
                <a:solidFill>
                  <a:srgbClr val="ffffff"/>
                </a:solidFill>
                <a:latin typeface="Calibri"/>
              </a:rPr>
              <a:t>Some evidence that income matters more in Great Britain than Norway.</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GB" sz="2800" spc="-1" strike="noStrike">
              <a:solidFill>
                <a:srgbClr val="ffffff"/>
              </a:solidFill>
              <a:latin typeface="Arial"/>
            </a:endParaRPr>
          </a:p>
          <a:p>
            <a:pPr marL="408600" indent="-408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838080" y="914400"/>
            <a:ext cx="10514160" cy="526104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perhaps it would help to take the perspective above:</a:t>
            </a:r>
            <a:endParaRPr b="0" lang="en-GB" sz="2800" spc="-1" strike="noStrike">
              <a:solidFill>
                <a:srgbClr val="ffffff"/>
              </a:solidFill>
              <a:latin typeface="Arial"/>
            </a:endParaRPr>
          </a:p>
          <a:p>
            <a:pPr indent="0">
              <a:lnSpc>
                <a:spcPct val="90000"/>
              </a:lnSpc>
              <a:spcBef>
                <a:spcPts val="1001"/>
              </a:spcBef>
              <a:buNone/>
              <a:tabLst>
                <a:tab algn="l" pos="0"/>
              </a:tabLst>
            </a:pPr>
            <a:r>
              <a:rPr b="0" i="1" lang="en-US" sz="2800" spc="-1" strike="noStrike">
                <a:solidFill>
                  <a:srgbClr val="ffffff"/>
                </a:solidFill>
                <a:latin typeface="Calibri"/>
              </a:rPr>
              <a:t>“</a:t>
            </a:r>
            <a:r>
              <a:rPr b="0" i="1" lang="en-US" sz="2800" spc="-1" strike="noStrike">
                <a:solidFill>
                  <a:srgbClr val="ffffff"/>
                </a:solidFill>
                <a:latin typeface="Calibri"/>
              </a:rPr>
              <a:t>Genes are not special.”</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Picture 4" descr="Donald Trump in his helicopter with the New York skyline beneath him"/>
          <p:cNvPicPr/>
          <p:nvPr/>
        </p:nvPicPr>
        <p:blipFill>
          <a:blip r:embed="rId1"/>
          <a:srcRect l="27019" t="0" r="4488" b="0"/>
          <a:stretch/>
        </p:blipFill>
        <p:spPr>
          <a:xfrm>
            <a:off x="5469840" y="0"/>
            <a:ext cx="6720480" cy="6856560"/>
          </a:xfrm>
          <a:prstGeom prst="rect">
            <a:avLst/>
          </a:prstGeom>
          <a:ln w="0">
            <a:noFill/>
          </a:ln>
        </p:spPr>
      </p:pic>
      <p:sp>
        <p:nvSpPr>
          <p:cNvPr id="265" name="Content Placeholder 5"/>
          <p:cNvSpPr/>
          <p:nvPr/>
        </p:nvSpPr>
        <p:spPr>
          <a:xfrm>
            <a:off x="6611400" y="5544720"/>
            <a:ext cx="4437360" cy="91188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ea typeface="DejaVu Sans"/>
              </a:rPr>
              <a:t>“</a:t>
            </a:r>
            <a:r>
              <a:rPr b="0" lang="en-US" sz="2800" spc="-1" strike="noStrike">
                <a:solidFill>
                  <a:srgbClr val="ffffff"/>
                </a:solidFill>
                <a:latin typeface="Tenorite Display"/>
                <a:ea typeface="DejaVu Sans"/>
              </a:rPr>
              <a:t>Part of </a:t>
            </a:r>
            <a:r>
              <a:rPr b="0" lang="en-GB" sz="2800" spc="-1" strike="noStrike">
                <a:solidFill>
                  <a:srgbClr val="ffffff"/>
                </a:solidFill>
                <a:latin typeface="Tenorite Display"/>
                <a:ea typeface="DejaVu Sans"/>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6" name="PlaceHolder 1"/>
          <p:cNvSpPr>
            <a:spLocks noGrp="1"/>
          </p:cNvSpPr>
          <p:nvPr>
            <p:ph type="title"/>
          </p:nvPr>
        </p:nvSpPr>
        <p:spPr>
          <a:xfrm>
            <a:off x="853200" y="652680"/>
            <a:ext cx="3695760" cy="1324080"/>
          </a:xfrm>
          <a:prstGeom prst="rect">
            <a:avLst/>
          </a:prstGeom>
          <a:solidFill>
            <a:srgbClr val="000000">
              <a:alpha val="80000"/>
            </a:srgbClr>
          </a:solid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Calibri Light"/>
              </a:rPr>
              <a:t>Thank you!</a:t>
            </a:r>
            <a:endParaRPr b="0" lang="en-GB" sz="4400" spc="-1" strike="noStrike">
              <a:solidFill>
                <a:srgbClr val="ffffff"/>
              </a:solidFill>
              <a:latin typeface="Arial"/>
            </a:endParaRPr>
          </a:p>
        </p:txBody>
      </p:sp>
      <p:grpSp>
        <p:nvGrpSpPr>
          <p:cNvPr id="267" name="Diagram1"/>
          <p:cNvGrpSpPr/>
          <p:nvPr/>
        </p:nvGrpSpPr>
        <p:grpSpPr>
          <a:xfrm>
            <a:off x="385560" y="2522880"/>
            <a:ext cx="4554000" cy="4074120"/>
            <a:chOff x="385560" y="2522880"/>
            <a:chExt cx="4554000" cy="4074120"/>
          </a:xfrm>
        </p:grpSpPr>
        <p:sp>
          <p:nvSpPr>
            <p:cNvPr id="268" name=""/>
            <p:cNvSpPr/>
            <p:nvPr/>
          </p:nvSpPr>
          <p:spPr>
            <a:xfrm>
              <a:off x="385560" y="2522880"/>
              <a:ext cx="4554000" cy="407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69" name=""/>
            <p:cNvSpPr/>
            <p:nvPr/>
          </p:nvSpPr>
          <p:spPr>
            <a:xfrm>
              <a:off x="3211560" y="3696480"/>
              <a:ext cx="1727280" cy="172728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Genetics</a:t>
              </a:r>
              <a:endParaRPr b="0" lang="en-GB" sz="3200" spc="-1" strike="noStrike">
                <a:solidFill>
                  <a:srgbClr val="ffffff"/>
                </a:solidFill>
                <a:latin typeface="Arial"/>
              </a:endParaRPr>
            </a:p>
          </p:txBody>
        </p:sp>
        <p:sp>
          <p:nvSpPr>
            <p:cNvPr id="270" name=""/>
            <p:cNvSpPr/>
            <p:nvPr/>
          </p:nvSpPr>
          <p:spPr>
            <a:xfrm>
              <a:off x="885600" y="2782800"/>
              <a:ext cx="3554280" cy="3554280"/>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a:solidFill>
                <a:srgbClr val="ffffff"/>
              </a:solidFill>
            </a:ln>
          </p:spPr>
          <p:style>
            <a:lnRef idx="2"/>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1" name=""/>
            <p:cNvSpPr/>
            <p:nvPr/>
          </p:nvSpPr>
          <p:spPr>
            <a:xfrm>
              <a:off x="386640" y="3696480"/>
              <a:ext cx="1727280" cy="1727280"/>
            </a:xfrm>
            <a:prstGeom prst="rect">
              <a:avLst/>
            </a:prstGeom>
            <a:noFill/>
            <a:ln w="0">
              <a:noFill/>
            </a:ln>
          </p:spPr>
          <p:style>
            <a:lnRef idx="0"/>
            <a:fillRef idx="0"/>
            <a:effectRef idx="0"/>
            <a:fontRef idx="minor"/>
          </p:style>
          <p:txBody>
            <a:bodyPr numCol="1" spcCol="1440" lIns="45720" rIns="45720" tIns="45000" bIns="4500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Society</a:t>
              </a:r>
              <a:endParaRPr b="0" lang="en-GB" sz="3200" spc="-1" strike="noStrike">
                <a:solidFill>
                  <a:srgbClr val="ffffff"/>
                </a:solidFill>
                <a:latin typeface="Arial"/>
              </a:endParaRPr>
            </a:p>
          </p:txBody>
        </p:sp>
        <p:sp>
          <p:nvSpPr>
            <p:cNvPr id="272" name=""/>
            <p:cNvSpPr/>
            <p:nvPr/>
          </p:nvSpPr>
          <p:spPr>
            <a:xfrm>
              <a:off x="885600" y="2782800"/>
              <a:ext cx="3554280" cy="3554280"/>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a:solidFill>
                <a:srgbClr val="ffffff"/>
              </a:solidFill>
            </a:ln>
          </p:spPr>
          <p:style>
            <a:lnRef idx="2"/>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Extensions</a:t>
            </a:r>
            <a:endParaRPr b="0" lang="en-GB" sz="4400" spc="-1" strike="noStrike">
              <a:solidFill>
                <a:srgbClr val="ffffff"/>
              </a:solidFill>
              <a:latin typeface="Arial"/>
            </a:endParaRPr>
          </a:p>
        </p:txBody>
      </p:sp>
      <p:sp>
        <p:nvSpPr>
          <p:cNvPr id="274"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GB" sz="2800" spc="-1" strike="noStrike">
              <a:solidFill>
                <a:srgbClr val="ffffff"/>
              </a:solidFill>
              <a:latin typeface="Arial"/>
            </a:endParaRPr>
          </a:p>
          <a:p>
            <a:pPr marL="453240" indent="-45324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Spouse pairs</a:t>
            </a:r>
            <a:endParaRPr b="0" lang="en-GB" sz="4400" spc="-1" strike="noStrike">
              <a:solidFill>
                <a:srgbClr val="ffffff"/>
              </a:solidFill>
              <a:latin typeface="Arial"/>
            </a:endParaRPr>
          </a:p>
        </p:txBody>
      </p:sp>
      <p:sp>
        <p:nvSpPr>
          <p:cNvPr id="276"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Robustness</a:t>
            </a:r>
            <a:endParaRPr b="0" lang="en-GB" sz="4400" spc="-1" strike="noStrike">
              <a:solidFill>
                <a:srgbClr val="ffffff"/>
              </a:solidFill>
              <a:latin typeface="Arial"/>
            </a:endParaRPr>
          </a:p>
        </p:txBody>
      </p:sp>
      <p:sp>
        <p:nvSpPr>
          <p:cNvPr id="278" name="PlaceHolder 2"/>
          <p:cNvSpPr>
            <a:spLocks noGrp="1"/>
          </p:cNvSpPr>
          <p:nvPr>
            <p:ph/>
          </p:nvPr>
        </p:nvSpPr>
        <p:spPr>
          <a:xfrm>
            <a:off x="838080" y="1825560"/>
            <a:ext cx="10514160" cy="434988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Left Brace 4"/>
          <p:cNvSpPr/>
          <p:nvPr/>
        </p:nvSpPr>
        <p:spPr>
          <a:xfrm>
            <a:off x="2459880" y="2829240"/>
            <a:ext cx="439560" cy="231336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80" name="TextBox 5"/>
          <p:cNvSpPr/>
          <p:nvPr/>
        </p:nvSpPr>
        <p:spPr>
          <a:xfrm>
            <a:off x="874080" y="1705680"/>
            <a:ext cx="1551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81" name="Left Brace 7"/>
          <p:cNvSpPr/>
          <p:nvPr/>
        </p:nvSpPr>
        <p:spPr>
          <a:xfrm>
            <a:off x="2435760" y="1524240"/>
            <a:ext cx="441000" cy="81288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82" name="TextBox 8"/>
          <p:cNvSpPr/>
          <p:nvPr/>
        </p:nvSpPr>
        <p:spPr>
          <a:xfrm>
            <a:off x="1072080" y="3695040"/>
            <a:ext cx="1353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sp>
        <p:nvSpPr>
          <p:cNvPr id="283" name="Picture 10"/>
          <p:cNvSpPr/>
          <p:nvPr/>
        </p:nvSpPr>
        <p:spPr>
          <a:xfrm>
            <a:off x="2949840" y="0"/>
            <a:ext cx="8915760" cy="971784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4" name="Rounded Rectangle 13"/>
          <p:cNvSpPr/>
          <p:nvPr/>
        </p:nvSpPr>
        <p:spPr>
          <a:xfrm>
            <a:off x="3182400" y="1473120"/>
            <a:ext cx="8174520" cy="98280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85" name="" descr=""/>
          <p:cNvPicPr/>
          <p:nvPr/>
        </p:nvPicPr>
        <p:blipFill>
          <a:blip r:embed="rId2"/>
          <a:stretch/>
        </p:blipFill>
        <p:spPr>
          <a:xfrm>
            <a:off x="324720" y="5400360"/>
            <a:ext cx="1114920" cy="12517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Goals of this paper</a:t>
            </a:r>
            <a:endParaRPr b="0" lang="en-GB" sz="4400" spc="-1" strike="noStrike">
              <a:solidFill>
                <a:srgbClr val="ffffff"/>
              </a:solidFill>
              <a:latin typeface="Arial"/>
            </a:endParaRPr>
          </a:p>
        </p:txBody>
      </p:sp>
      <p:sp>
        <p:nvSpPr>
          <p:cNvPr id="184" name="PlaceHolder 2"/>
          <p:cNvSpPr>
            <a:spLocks noGrp="1"/>
          </p:cNvSpPr>
          <p:nvPr>
            <p:ph/>
          </p:nvPr>
        </p:nvSpPr>
        <p:spPr>
          <a:xfrm>
            <a:off x="838080" y="1825560"/>
            <a:ext cx="10514160" cy="434988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43280" y="-936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Bibliography</a:t>
            </a:r>
            <a:endParaRPr b="0" lang="en-GB" sz="4400" spc="-1" strike="noStrike">
              <a:solidFill>
                <a:srgbClr val="ffffff"/>
              </a:solidFill>
              <a:latin typeface="Arial"/>
            </a:endParaRPr>
          </a:p>
        </p:txBody>
      </p:sp>
      <p:sp>
        <p:nvSpPr>
          <p:cNvPr id="287" name="PlaceHolder 2"/>
          <p:cNvSpPr>
            <a:spLocks noGrp="1"/>
          </p:cNvSpPr>
          <p:nvPr>
            <p:ph/>
          </p:nvPr>
        </p:nvSpPr>
        <p:spPr>
          <a:xfrm>
            <a:off x="143280" y="1175760"/>
            <a:ext cx="5875200" cy="488232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p:txBody>
      </p:sp>
      <p:sp>
        <p:nvSpPr>
          <p:cNvPr id="288" name="PlaceHolder 3"/>
          <p:cNvSpPr>
            <a:spLocks noGrp="1"/>
          </p:cNvSpPr>
          <p:nvPr>
            <p:ph/>
          </p:nvPr>
        </p:nvSpPr>
        <p:spPr>
          <a:xfrm>
            <a:off x="6172200" y="540000"/>
            <a:ext cx="5735520" cy="595152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82280" y="335160"/>
            <a:ext cx="10971360" cy="6273720"/>
          </a:xfrm>
          <a:prstGeom prst="rect">
            <a:avLst/>
          </a:prstGeom>
          <a:noFill/>
          <a:ln w="0">
            <a:noFill/>
          </a:ln>
        </p:spPr>
        <p:txBody>
          <a:bodyPr lIns="90000" rIns="90000" tIns="45000" bIns="45000"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0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400" spc="-1" strike="noStrike">
              <a:solidFill>
                <a:srgbClr val="ffffff"/>
              </a:solidFill>
              <a:latin typeface="Arial"/>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GB" sz="2400" spc="-1" strike="noStrike">
              <a:solidFill>
                <a:srgbClr val="ffffff"/>
              </a:solidFill>
              <a:latin typeface="Arial"/>
            </a:endParaRPr>
          </a:p>
          <a:p>
            <a:pPr marL="437760" indent="-43776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GB" sz="2400" spc="-1" strike="noStrike">
              <a:solidFill>
                <a:srgbClr val="ffffff"/>
              </a:solidFill>
              <a:latin typeface="Arial"/>
            </a:endParaRPr>
          </a:p>
          <a:p>
            <a:pPr marL="437760" indent="-43776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GB" sz="2400" spc="-1" strike="noStrike">
              <a:solidFill>
                <a:srgbClr val="ffffff"/>
              </a:solidFill>
              <a:latin typeface="Arial"/>
            </a:endParaRPr>
          </a:p>
          <a:p>
            <a:pPr marL="437760" indent="-43776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Literature</a:t>
            </a:r>
            <a:endParaRPr b="0" lang="en-GB" sz="4400" spc="-1" strike="noStrike">
              <a:solidFill>
                <a:srgbClr val="ffffff"/>
              </a:solidFill>
              <a:latin typeface="Arial"/>
            </a:endParaRPr>
          </a:p>
        </p:txBody>
      </p:sp>
      <p:sp>
        <p:nvSpPr>
          <p:cNvPr id="187" name="PlaceHolder 2"/>
          <p:cNvSpPr>
            <a:spLocks noGrp="1"/>
          </p:cNvSpPr>
          <p:nvPr>
            <p:ph/>
          </p:nvPr>
        </p:nvSpPr>
        <p:spPr>
          <a:xfrm>
            <a:off x="838080" y="1587600"/>
            <a:ext cx="10514160" cy="5002200"/>
          </a:xfrm>
          <a:prstGeom prst="rect">
            <a:avLst/>
          </a:prstGeom>
          <a:noFill/>
          <a:ln w="0">
            <a:noFill/>
          </a:ln>
        </p:spPr>
        <p:txBody>
          <a:bodyPr lIns="90000" rIns="90000" tIns="45000" bIns="45000"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Model</a:t>
            </a:r>
            <a:endParaRPr b="0" lang="en-GB" sz="4400" spc="-1" strike="noStrike">
              <a:solidFill>
                <a:srgbClr val="ffffff"/>
              </a:solidFill>
              <a:latin typeface="Arial"/>
            </a:endParaRPr>
          </a:p>
        </p:txBody>
      </p:sp>
      <p:sp>
        <p:nvSpPr>
          <p:cNvPr id="189"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τ</a:t>
            </a:r>
            <a:r>
              <a:rPr b="0" lang="en-US" sz="2800" spc="-1" strike="noStrike">
                <a:solidFill>
                  <a:srgbClr val="ffffff"/>
                </a:solidFill>
                <a:latin typeface="Calibri"/>
                <a:ea typeface="PingFang SC"/>
              </a:rPr>
              <a:t> is close to 1 (genetic inheritance).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Intuition</a:t>
            </a:r>
            <a:endParaRPr b="0" lang="en-GB" sz="4400" spc="-1" strike="noStrike">
              <a:solidFill>
                <a:srgbClr val="ffffff"/>
              </a:solidFill>
              <a:latin typeface="Arial"/>
            </a:endParaRPr>
          </a:p>
        </p:txBody>
      </p:sp>
      <p:sp>
        <p:nvSpPr>
          <p:cNvPr id="191" name="TextBox 4"/>
          <p:cNvSpPr/>
          <p:nvPr/>
        </p:nvSpPr>
        <p:spPr>
          <a:xfrm>
            <a:off x="2538360" y="5299200"/>
            <a:ext cx="1992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Parents</a:t>
            </a:r>
            <a:endParaRPr b="0" lang="en-GB" sz="1800" spc="-1" strike="noStrike">
              <a:solidFill>
                <a:srgbClr val="ffffff"/>
              </a:solidFill>
              <a:latin typeface="Arial"/>
            </a:endParaRPr>
          </a:p>
        </p:txBody>
      </p:sp>
      <p:sp>
        <p:nvSpPr>
          <p:cNvPr id="192" name="TextBox 7"/>
          <p:cNvSpPr/>
          <p:nvPr/>
        </p:nvSpPr>
        <p:spPr>
          <a:xfrm>
            <a:off x="7632720" y="5299200"/>
            <a:ext cx="1992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Children</a:t>
            </a:r>
            <a:endParaRPr b="0" lang="en-GB" sz="1800" spc="-1" strike="noStrike">
              <a:solidFill>
                <a:srgbClr val="ffffff"/>
              </a:solidFill>
              <a:latin typeface="Arial"/>
            </a:endParaRPr>
          </a:p>
        </p:txBody>
      </p:sp>
      <p:sp>
        <p:nvSpPr>
          <p:cNvPr id="193" name="TextBox 5"/>
          <p:cNvSpPr/>
          <p:nvPr/>
        </p:nvSpPr>
        <p:spPr>
          <a:xfrm>
            <a:off x="1800000" y="5580360"/>
            <a:ext cx="94294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Parents (●) mate along iso-attractiveness curves.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Their children (○) are between them.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As a result, the children’s distribution is squashed along the attractiveness gradient.</a:t>
            </a:r>
            <a:endParaRPr b="0" lang="en-GB" sz="1800" spc="-1" strike="noStrike">
              <a:solidFill>
                <a:srgbClr val="ffffff"/>
              </a:solidFill>
              <a:latin typeface="Arial"/>
            </a:endParaRPr>
          </a:p>
        </p:txBody>
      </p:sp>
      <p:pic>
        <p:nvPicPr>
          <p:cNvPr id="194" name="" descr=""/>
          <p:cNvPicPr/>
          <p:nvPr/>
        </p:nvPicPr>
        <p:blipFill>
          <a:blip r:embed="rId1"/>
          <a:stretch/>
        </p:blipFill>
        <p:spPr>
          <a:xfrm>
            <a:off x="1800000" y="1620000"/>
            <a:ext cx="8218080" cy="3764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4160" cy="132408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Result</a:t>
            </a:r>
            <a:endParaRPr b="0" lang="en-GB" sz="4400" spc="-1" strike="noStrike">
              <a:solidFill>
                <a:srgbClr val="ffffff"/>
              </a:solidFill>
              <a:latin typeface="Arial"/>
            </a:endParaRPr>
          </a:p>
        </p:txBody>
      </p:sp>
      <p:sp>
        <p:nvSpPr>
          <p:cNvPr id="196" name="PlaceHolder 2"/>
          <p:cNvSpPr>
            <a:spLocks noGrp="1"/>
          </p:cNvSpPr>
          <p:nvPr>
            <p:ph/>
          </p:nvPr>
        </p:nvSpPr>
        <p:spPr>
          <a:xfrm>
            <a:off x="838080" y="1825560"/>
            <a:ext cx="5461200" cy="434988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ea typeface="PingFang SC"/>
              </a:rPr>
              <a:t>0 &lt; a &lt; 1</a:t>
            </a:r>
            <a:r>
              <a:rPr b="0" lang="en-US" sz="2800" spc="-1" strike="noStrike">
                <a:solidFill>
                  <a:srgbClr val="ffffff"/>
                </a:solidFill>
                <a:latin typeface="Calibri"/>
                <a:ea typeface="PingFang SC"/>
              </a:rPr>
              <a:t>.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same holds for the long-run distribution.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u="sng">
                <a:solidFill>
                  <a:srgbClr val="0563c1"/>
                </a:solidFill>
                <a:uFillTx/>
                <a:latin typeface="Calibri"/>
                <a:ea typeface="PingFang SC"/>
                <a:hlinkClick r:id="rId1" action="ppaction://hlinksldjump"/>
              </a:rPr>
              <a:t>Extensions</a:t>
            </a:r>
            <a:endParaRPr b="0" lang="en-GB" sz="2800" spc="-1" strike="noStrike">
              <a:solidFill>
                <a:srgbClr val="ffffff"/>
              </a:solidFill>
              <a:latin typeface="Arial"/>
            </a:endParaRPr>
          </a:p>
        </p:txBody>
      </p:sp>
      <p:sp>
        <p:nvSpPr>
          <p:cNvPr id="197" name="Picture 7"/>
          <p:cNvSpPr/>
          <p:nvPr/>
        </p:nvSpPr>
        <p:spPr>
          <a:xfrm>
            <a:off x="6438600" y="923400"/>
            <a:ext cx="4786200" cy="468288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TextBox 9"/>
          <p:cNvSpPr/>
          <p:nvPr/>
        </p:nvSpPr>
        <p:spPr>
          <a:xfrm>
            <a:off x="6019920" y="5888880"/>
            <a:ext cx="5623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Data</a:t>
            </a:r>
            <a:endParaRPr b="0" lang="en-GB" sz="4400" spc="-1" strike="noStrike">
              <a:solidFill>
                <a:srgbClr val="ffffff"/>
              </a:solidFill>
              <a:latin typeface="Arial"/>
            </a:endParaRPr>
          </a:p>
        </p:txBody>
      </p:sp>
      <p:sp>
        <p:nvSpPr>
          <p:cNvPr id="200" name="PlaceHolder 2"/>
          <p:cNvSpPr>
            <a:spLocks noGrp="1"/>
          </p:cNvSpPr>
          <p:nvPr>
            <p:ph/>
          </p:nvPr>
        </p:nvSpPr>
        <p:spPr>
          <a:xfrm>
            <a:off x="838080" y="1690560"/>
            <a:ext cx="10514160" cy="5076720"/>
          </a:xfrm>
          <a:prstGeom prst="rect">
            <a:avLst/>
          </a:prstGeom>
          <a:noFill/>
          <a:ln w="0">
            <a:noFill/>
          </a:ln>
        </p:spPr>
        <p:txBody>
          <a:bodyPr lIns="90000" rIns="90000" tIns="45000" bIns="45000"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GB" sz="2800" spc="-1" strike="noStrike">
              <a:solidFill>
                <a:srgbClr val="ffffff"/>
              </a:solidFill>
              <a:latin typeface="Arial"/>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GB" sz="2800" spc="-1" strike="noStrike">
              <a:solidFill>
                <a:srgbClr val="ffffff"/>
              </a:solidFill>
              <a:latin typeface="Arial"/>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90,000 mothers and babies born in Norway 1998-2008. About 70,000 fathers are included.</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5354</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2023-06-08T08:37:44Z</dcterms:modified>
  <cp:revision>121</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