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89" r:id="rId3"/>
    <p:sldId id="281" r:id="rId4"/>
    <p:sldId id="263" r:id="rId5"/>
    <p:sldId id="296" r:id="rId6"/>
    <p:sldId id="267" r:id="rId7"/>
    <p:sldId id="268" r:id="rId8"/>
    <p:sldId id="285" r:id="rId9"/>
    <p:sldId id="272" r:id="rId10"/>
    <p:sldId id="274" r:id="rId11"/>
    <p:sldId id="298" r:id="rId12"/>
    <p:sldId id="282" r:id="rId13"/>
    <p:sldId id="312" r:id="rId14"/>
    <p:sldId id="310" r:id="rId15"/>
    <p:sldId id="297" r:id="rId16"/>
    <p:sldId id="313"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5C5D4"/>
    <a:srgbClr val="D5CECA"/>
    <a:srgbClr val="39638E"/>
    <a:srgbClr val="2642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4648"/>
  </p:normalViewPr>
  <p:slideViewPr>
    <p:cSldViewPr snapToGrid="0" snapToObjects="1">
      <p:cViewPr varScale="1">
        <p:scale>
          <a:sx n="116" d="100"/>
          <a:sy n="116"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202E9-EEB8-3F4C-B647-C601F6E5B9FC}" type="doc">
      <dgm:prSet loTypeId="urn:microsoft.com/office/officeart/2005/8/layout/cycle1" loCatId="" qsTypeId="urn:microsoft.com/office/officeart/2005/8/quickstyle/simple1" qsCatId="simple" csTypeId="urn:microsoft.com/office/officeart/2005/8/colors/colorful4" csCatId="colorful" phldr="1"/>
      <dgm:spPr/>
      <dgm:t>
        <a:bodyPr/>
        <a:lstStyle/>
        <a:p>
          <a:endParaRPr lang="en-GB"/>
        </a:p>
      </dgm:t>
    </dgm:pt>
    <dgm:pt modelId="{8AC703CC-670A-0148-96DC-573E2A8080C5}">
      <dgm:prSet phldrT="[Text]"/>
      <dgm:spPr/>
      <dgm:t>
        <a:bodyPr/>
        <a:lstStyle/>
        <a:p>
          <a:r>
            <a:rPr lang="en-GB"/>
            <a:t>Genetics</a:t>
          </a:r>
        </a:p>
      </dgm:t>
    </dgm:pt>
    <dgm:pt modelId="{6B063D2F-9005-1A4E-A7A8-49E8157C8FB2}" type="parTrans" cxnId="{9A6C65AD-7A41-4748-B1DD-A1891AD5972F}">
      <dgm:prSet/>
      <dgm:spPr/>
      <dgm:t>
        <a:bodyPr/>
        <a:lstStyle/>
        <a:p>
          <a:endParaRPr lang="en-GB"/>
        </a:p>
      </dgm:t>
    </dgm:pt>
    <dgm:pt modelId="{ABCE7703-C35E-C849-B01D-4E195B0A46AB}" type="sibTrans" cxnId="{9A6C65AD-7A41-4748-B1DD-A1891AD5972F}">
      <dgm:prSet/>
      <dgm:spPr/>
      <dgm:t>
        <a:bodyPr/>
        <a:lstStyle/>
        <a:p>
          <a:endParaRPr lang="en-GB"/>
        </a:p>
      </dgm:t>
    </dgm:pt>
    <dgm:pt modelId="{6509617D-6DAF-C448-99B5-F92F400615DB}">
      <dgm:prSet phldrT="[Text]"/>
      <dgm:spPr/>
      <dgm:t>
        <a:bodyPr/>
        <a:lstStyle/>
        <a:p>
          <a:r>
            <a:rPr lang="en-GB"/>
            <a:t>Society</a:t>
          </a:r>
        </a:p>
      </dgm:t>
    </dgm:pt>
    <dgm:pt modelId="{9895FEDB-913C-654F-AF33-FB62B98E86DC}" type="parTrans" cxnId="{24CC1DF7-C558-1F45-815D-C435FC047C26}">
      <dgm:prSet/>
      <dgm:spPr/>
      <dgm:t>
        <a:bodyPr/>
        <a:lstStyle/>
        <a:p>
          <a:endParaRPr lang="en-GB"/>
        </a:p>
      </dgm:t>
    </dgm:pt>
    <dgm:pt modelId="{92040770-FB5E-B74D-8C84-81AF3A8CB0EA}" type="sibTrans" cxnId="{24CC1DF7-C558-1F45-815D-C435FC047C26}">
      <dgm:prSet/>
      <dgm:spPr/>
      <dgm:t>
        <a:bodyPr/>
        <a:lstStyle/>
        <a:p>
          <a:endParaRPr lang="en-GB"/>
        </a:p>
      </dgm:t>
    </dgm:pt>
    <dgm:pt modelId="{C3213A5F-469C-D745-9A82-631A7D80A9E9}" type="pres">
      <dgm:prSet presAssocID="{064202E9-EEB8-3F4C-B647-C601F6E5B9FC}" presName="cycle" presStyleCnt="0">
        <dgm:presLayoutVars>
          <dgm:dir/>
          <dgm:resizeHandles val="exact"/>
        </dgm:presLayoutVars>
      </dgm:prSet>
      <dgm:spPr/>
    </dgm:pt>
    <dgm:pt modelId="{AAABD95D-11FF-4444-ADF1-9DB92A3953F1}" type="pres">
      <dgm:prSet presAssocID="{8AC703CC-670A-0148-96DC-573E2A8080C5}" presName="dummy" presStyleCnt="0"/>
      <dgm:spPr/>
    </dgm:pt>
    <dgm:pt modelId="{FAE369A0-546B-5F44-B572-F9DA2B10E04C}" type="pres">
      <dgm:prSet presAssocID="{8AC703CC-670A-0148-96DC-573E2A8080C5}" presName="node" presStyleLbl="revTx" presStyleIdx="0" presStyleCnt="2">
        <dgm:presLayoutVars>
          <dgm:bulletEnabled val="1"/>
        </dgm:presLayoutVars>
      </dgm:prSet>
      <dgm:spPr/>
    </dgm:pt>
    <dgm:pt modelId="{1B4FBE8E-21FE-C641-BFE7-1E41DBE02F4D}" type="pres">
      <dgm:prSet presAssocID="{ABCE7703-C35E-C849-B01D-4E195B0A46AB}" presName="sibTrans" presStyleLbl="node1" presStyleIdx="0" presStyleCnt="2"/>
      <dgm:spPr/>
    </dgm:pt>
    <dgm:pt modelId="{AF38DD2B-4869-E04F-BBD0-7C1FEE918C0F}" type="pres">
      <dgm:prSet presAssocID="{6509617D-6DAF-C448-99B5-F92F400615DB}" presName="dummy" presStyleCnt="0"/>
      <dgm:spPr/>
    </dgm:pt>
    <dgm:pt modelId="{0D7B3773-460F-EC45-A63D-CD79101D9E35}" type="pres">
      <dgm:prSet presAssocID="{6509617D-6DAF-C448-99B5-F92F400615DB}" presName="node" presStyleLbl="revTx" presStyleIdx="1" presStyleCnt="2">
        <dgm:presLayoutVars>
          <dgm:bulletEnabled val="1"/>
        </dgm:presLayoutVars>
      </dgm:prSet>
      <dgm:spPr/>
    </dgm:pt>
    <dgm:pt modelId="{D2CD56B7-1942-4546-BFE9-38575718A3C7}" type="pres">
      <dgm:prSet presAssocID="{92040770-FB5E-B74D-8C84-81AF3A8CB0EA}" presName="sibTrans" presStyleLbl="node1" presStyleIdx="1" presStyleCnt="2"/>
      <dgm:spPr/>
    </dgm:pt>
  </dgm:ptLst>
  <dgm:cxnLst>
    <dgm:cxn modelId="{9B19940D-EABA-4244-8F0D-258035A7DD0B}" type="presOf" srcId="{ABCE7703-C35E-C849-B01D-4E195B0A46AB}" destId="{1B4FBE8E-21FE-C641-BFE7-1E41DBE02F4D}" srcOrd="0" destOrd="0" presId="urn:microsoft.com/office/officeart/2005/8/layout/cycle1"/>
    <dgm:cxn modelId="{9153FE63-1B5E-384D-8698-5B95F316425A}" type="presOf" srcId="{064202E9-EEB8-3F4C-B647-C601F6E5B9FC}" destId="{C3213A5F-469C-D745-9A82-631A7D80A9E9}" srcOrd="0" destOrd="0" presId="urn:microsoft.com/office/officeart/2005/8/layout/cycle1"/>
    <dgm:cxn modelId="{E2F0A888-A091-D54E-ABA4-24FF8F50D76C}" type="presOf" srcId="{8AC703CC-670A-0148-96DC-573E2A8080C5}" destId="{FAE369A0-546B-5F44-B572-F9DA2B10E04C}" srcOrd="0" destOrd="0" presId="urn:microsoft.com/office/officeart/2005/8/layout/cycle1"/>
    <dgm:cxn modelId="{317FBD92-AA91-1746-9C4B-24656CCF8D0B}" type="presOf" srcId="{6509617D-6DAF-C448-99B5-F92F400615DB}" destId="{0D7B3773-460F-EC45-A63D-CD79101D9E35}" srcOrd="0" destOrd="0" presId="urn:microsoft.com/office/officeart/2005/8/layout/cycle1"/>
    <dgm:cxn modelId="{9A6C65AD-7A41-4748-B1DD-A1891AD5972F}" srcId="{064202E9-EEB8-3F4C-B647-C601F6E5B9FC}" destId="{8AC703CC-670A-0148-96DC-573E2A8080C5}" srcOrd="0" destOrd="0" parTransId="{6B063D2F-9005-1A4E-A7A8-49E8157C8FB2}" sibTransId="{ABCE7703-C35E-C849-B01D-4E195B0A46AB}"/>
    <dgm:cxn modelId="{A94F14CD-DAF3-F54A-B2CE-0978AF53D8EB}" type="presOf" srcId="{92040770-FB5E-B74D-8C84-81AF3A8CB0EA}" destId="{D2CD56B7-1942-4546-BFE9-38575718A3C7}" srcOrd="0" destOrd="0" presId="urn:microsoft.com/office/officeart/2005/8/layout/cycle1"/>
    <dgm:cxn modelId="{24CC1DF7-C558-1F45-815D-C435FC047C26}" srcId="{064202E9-EEB8-3F4C-B647-C601F6E5B9FC}" destId="{6509617D-6DAF-C448-99B5-F92F400615DB}" srcOrd="1" destOrd="0" parTransId="{9895FEDB-913C-654F-AF33-FB62B98E86DC}" sibTransId="{92040770-FB5E-B74D-8C84-81AF3A8CB0EA}"/>
    <dgm:cxn modelId="{4F1124C7-56CA-484B-A8A5-B945FDF4DBED}" type="presParOf" srcId="{C3213A5F-469C-D745-9A82-631A7D80A9E9}" destId="{AAABD95D-11FF-4444-ADF1-9DB92A3953F1}" srcOrd="0" destOrd="0" presId="urn:microsoft.com/office/officeart/2005/8/layout/cycle1"/>
    <dgm:cxn modelId="{3B9D1D11-37B5-9B41-B3B9-D6439B72E368}" type="presParOf" srcId="{C3213A5F-469C-D745-9A82-631A7D80A9E9}" destId="{FAE369A0-546B-5F44-B572-F9DA2B10E04C}" srcOrd="1" destOrd="0" presId="urn:microsoft.com/office/officeart/2005/8/layout/cycle1"/>
    <dgm:cxn modelId="{B308D4D1-BD54-724A-9E59-0112D4C5EABD}" type="presParOf" srcId="{C3213A5F-469C-D745-9A82-631A7D80A9E9}" destId="{1B4FBE8E-21FE-C641-BFE7-1E41DBE02F4D}" srcOrd="2" destOrd="0" presId="urn:microsoft.com/office/officeart/2005/8/layout/cycle1"/>
    <dgm:cxn modelId="{4663552C-14FE-F043-B68F-8C73BBCFD4D3}" type="presParOf" srcId="{C3213A5F-469C-D745-9A82-631A7D80A9E9}" destId="{AF38DD2B-4869-E04F-BBD0-7C1FEE918C0F}" srcOrd="3" destOrd="0" presId="urn:microsoft.com/office/officeart/2005/8/layout/cycle1"/>
    <dgm:cxn modelId="{42A340AC-8CBD-2A4C-A120-8E7E2DA1EEB8}" type="presParOf" srcId="{C3213A5F-469C-D745-9A82-631A7D80A9E9}" destId="{0D7B3773-460F-EC45-A63D-CD79101D9E35}" srcOrd="4" destOrd="0" presId="urn:microsoft.com/office/officeart/2005/8/layout/cycle1"/>
    <dgm:cxn modelId="{DA3A5BE1-BC3C-9342-AB43-E04B1E7F2FDE}" type="presParOf" srcId="{C3213A5F-469C-D745-9A82-631A7D80A9E9}" destId="{D2CD56B7-1942-4546-BFE9-38575718A3C7}"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69A0-546B-5F44-B572-F9DA2B10E04C}">
      <dsp:nvSpPr>
        <dsp:cNvPr id="0" name=""/>
        <dsp:cNvSpPr/>
      </dsp:nvSpPr>
      <dsp:spPr>
        <a:xfrm>
          <a:off x="2826088"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Genetics</a:t>
          </a:r>
        </a:p>
      </dsp:txBody>
      <dsp:txXfrm>
        <a:off x="2826088" y="1173583"/>
        <a:ext cx="1728273" cy="1728273"/>
      </dsp:txXfrm>
    </dsp:sp>
    <dsp:sp modelId="{1B4FBE8E-21FE-C641-BFE7-1E41DBE02F4D}">
      <dsp:nvSpPr>
        <dsp:cNvPr id="0" name=""/>
        <dsp:cNvSpPr/>
      </dsp:nvSpPr>
      <dsp:spPr>
        <a:xfrm>
          <a:off x="500023" y="260070"/>
          <a:ext cx="3555299" cy="3555299"/>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B3773-460F-EC45-A63D-CD79101D9E35}">
      <dsp:nvSpPr>
        <dsp:cNvPr id="0" name=""/>
        <dsp:cNvSpPr/>
      </dsp:nvSpPr>
      <dsp:spPr>
        <a:xfrm>
          <a:off x="984"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Society</a:t>
          </a:r>
        </a:p>
      </dsp:txBody>
      <dsp:txXfrm>
        <a:off x="984" y="1173583"/>
        <a:ext cx="1728273" cy="1728273"/>
      </dsp:txXfrm>
    </dsp:sp>
    <dsp:sp modelId="{D2CD56B7-1942-4546-BFE9-38575718A3C7}">
      <dsp:nvSpPr>
        <dsp:cNvPr id="0" name=""/>
        <dsp:cNvSpPr/>
      </dsp:nvSpPr>
      <dsp:spPr>
        <a:xfrm>
          <a:off x="500023" y="260070"/>
          <a:ext cx="3555299" cy="3555299"/>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5.699"/>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0"/>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1"/>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19.318"/>
    </inkml:context>
    <inkml:brush xml:id="br0">
      <inkml:brushProperty name="width" value="0.35" units="cm"/>
      <inkml:brushProperty name="height" value="0.35" units="cm"/>
    </inkml:brush>
  </inkml:definitions>
  <inkml:trace contextRef="#ctx0" brushRef="#br0">1 0 24575,'64'21'0,"-23"-8"0,7 19 0,-29-14 0,10 6 0,-4-4 0,1 9 0,3-3 0,-8 4 0,9 1 0,-9-1 0,4 0 0,1 7 0,-5-6 0,5 5 0,-7-7 0,-4-5 0,3 4 0,-4-9 0,1 4 0,1-5 0,-6-1 0,7 1 0,-7 0 0,7-1 0,-4 1 0,5 0 0,0 0 0,0-1 0,0 6 0,5-3 0,-3 8 0,4-3 0,-5-1 0,6 5 0,-6-10 0,5 5 0,-7-6 0,6-4 0,-4 3 0,9-2 0,4 10 0,-7-9 0,18 16 0,-10-9 0,8 16 0,-4-10 0,2 14 0,-7-15 0,6 10 0,-5 0 0,0 1 0,0 1 0,-5 2 0,-2-4 0,1 6 0,-5-8 0,12 21 0,-6-16 0,7 18 0,0-9 0,-1 2 0,-6-7 0,-2 3 0,1-10 0,1 6 0,1 0 0,-3-6 0,-6-3 0,-1-6 0,-3 0 0,2 0 0,-7 1 0,7-1 0,-7 0 0,2-5 0,1 4 0,-3-4 0,2 0 0,5 7 0,-8-12 0,7 7 0,-8-9 0,0 1 0,0 0 0,-1-5 0,1 4 0,-1-8 0,1 8 0,-1-8 0,1 7 0,-1-7 0,0 4 0,0-5 0,0 0 0,4 8 0,-3-6 0,7 6 0,-2-8 0,-1 1 0,4-4 0,-4 2 0,5-2 0,-1 0 0,1 3 0,-5-4 0,4 1 0,-8 2 0,4-2 0,-1-1 0,-3 3 0,3-2 0,1 3 0,0 0 0,0 1 0,4 0 0,-4-1 0,10 1 0,-4 0 0,4 1 0,-10-2 0,4 5 0,-4-4 0,5 4 0,-5-5 0,0 1 0,-1-1 0,-3 0 0,8 1 0,-8-1 0,3 1 0,0-5 0,-3 3 0,7-2 0,-7-1 0,3 3 0,-4-2 0,0-1 0,0 3 0,0-2 0,0-1 0,4 3 0,-3-2 0,3 0 0,-4-2 0,0 1 0,4-3 0,-7 6 0,2-30 0,-7 13 0,0-29 0,0 15 0,0-5 0,0 0 0,0-6 0,0 5 0,0-5 0,0 0 0,0 4 0,-4-10 0,3 5 0,-4-7 0,0 1 0,4 0 0,-4-1 0,1 1 0,2 0 0,-2 5 0,4-3 0,0 9 0,0-4 0,0 0 0,0 4 0,0 2 0,0 6 0,0 9 0,0 2 0,0 4 0,0 0 0,-4-4 0,-1-1 0,-3 1 0,-1-5 0,1 4 0,0-1 0,-1-2 0,1 7 0,-1-4 0,1 5 0,0 0 0,0 0 0,0-4 0,0 3 0,-1-8 0,5 8 0,-4-3 0,4 4 0,-1-4 0,-2 2 0,6-6 0,-6 7 0,2-8 0,1 8 0,-4-8 0,7 8 0,-7-3 0,7 4 0,-2 0 0,3-3 0,0 2 0,0-3 0,0 0 0,0 3 0,0-4 0,0 5 0,-4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1.071"/>
    </inkml:context>
    <inkml:brush xml:id="br0">
      <inkml:brushProperty name="width" value="0.35" units="cm"/>
      <inkml:brushProperty name="height" value="0.35" units="cm"/>
    </inkml:brush>
  </inkml:definitions>
  <inkml:trace contextRef="#ctx0" brushRef="#br0">1583 1 24575,'-29'0'0,"-2"0"0,1 0 0,-1 0 0,-16 0 0,14 0 0,-14 0 0,10 0 0,1 0 0,-11 0 0,8 0 0,-4 0 0,3 0 0,3 0 0,-5 0 0,5 0 0,2 0 0,0 0 0,-1 0 0,-6 0 0,5 0 0,-4 0 0,5 0 0,0 0 0,1 0 0,0 0 0,4 4 0,-4-3 0,0 8 0,4-7 0,-9 7 0,3-3 0,-5 0 0,-1 3 0,1-3 0,6 0 0,1 3 0,6-8 0,5 3 0,1-4 0,5 0 0,5 0 0,-3 0 0,3 0 0,0 0 0,1 0 0,4 0 0,0-3 0,-4 2 0,7-6 0,-2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5.318"/>
    </inkml:context>
    <inkml:brush xml:id="br0">
      <inkml:brushProperty name="width" value="0.35" units="cm"/>
      <inkml:brushProperty name="height" value="0.35" units="cm"/>
    </inkml:brush>
  </inkml:definitions>
  <inkml:trace contextRef="#ctx0" brushRef="#br0">273 2644 24575,'-21'42'0,"-11"-3"0,2 4 0,-2-15 0,-4-1 0,16-10 0,-14-2 0,15-5 0,-4-1 0,10-9 0,4-8 0,6-13 0,3-10 0,0-18 0,0 11 0,0-16 0,0 15 0,0-16 0,0 17 0,4-10 0,2 18 0,-1-5 0,4 11 0,1-10 0,1 3 0,8-6 0,-2-4 0,1 16 0,3-15 0,-1 9 0,0-6 0,1-3 0,-1 9 0,-4-4 0,2 6 0,-3 0 0,0 0 0,4-1 0,-9 6 0,7 2 0,-7 4 0,3 0 0,0 1 0,-3-1 0,6-8 0,-6 7 0,3-7 0,0 12 0,-3-3 0,2 4 0,-3-5 0,0 0 0,4 5 0,-3-4 0,2 7 0,1-6 0,-4 7 0,8-8 0,-8 4 0,8-1 0,-3-3 0,-1 3 0,4-3 0,-7-1 0,7 0 0,-8 5 0,4-4 0,-5 8 0,1-8 0,-5 8 0,4-3 0,-4 4 0,1-4 0,2 3 0,-3-4 0,1 1 0,2 3 0,-3-8 0,5 8 0,-5-7 0,3 7 0,-6-4 0,6 5 0,-6 0 0,6 0 0,-6-4 0,6 3 0,-6-3 0,7-1 0,-4 4 0,5-7 0,-4 2 0,3-3 0,-4-1 0,5 0 0,1-5 0,-1-1 0,0 0 0,1-4 0,-1 9 0,0-3 0,0 4 0,0 0 0,0 0 0,-1 1 0,1-1 0,0 0 0,0 1 0,0-1 0,0 0 0,3 0 0,-2 1 0,3-1 0,-4 5 0,3-4 0,-3 8 0,4-3 0,-5 4 0,0 0 0,0-5 0,0 4 0,0-3 0,0 4 0,0 0 0,0 0 0,0 0 0,0 0 0,4-4 0,-7 4 0,6-4 0,-6 0 0,-1 3 0,4-8 0,-7 4 0,7-5 0,-3 5 0,-1-4 0,4 8 0,-8-4 0,8 1 0,-7 3 0,6 0 0,-2-1 0,3 4 0,0-5 0,-4 3 0,4-5 0,-7 4 0,3-7 0,-1 7 0,-2-8 0,3 4 0,-1-1 0,-2 2 0,7 0 0,-7 3 0,6-4 0,-6 5 0,6 0 0,1 4 0,-3-3 0,6 2 0,-7-3 0,1 0 0,2 0 0,-3 0 0,1 0 0,-2-3 0,1 5 0,0-4 0,4 2 0,1-5 0,-1 0 0,-3 1 0,2-1 0,-2 4 0,3-3 0,1 0 0,-1 3 0,0 0 0,-4 2 0,4 2 0,-30 1 0,16 0 0,-26 4 0,19 0 0,-5 0 0,5 0 0,-4 0 0,-1 0 0,-1 0 0,-4 0 0,0 0 0,4 0 0,-4 0 0,6 0 0,-1 0 0,0 0 0,1 0 0,-1 0 0,0 0 0,5 0 0,-4 4 0,4-3 0,-5 3 0,5-4 0,-4 0 0,4 0 0,-1 4 0,-2-3 0,6 2 0,-6 1 0,7 1 0,-8 3 0,4 1 0,-1-4 0,-2 3 0,7-4 0,-8 5 0,8-5 0,-8 4 0,8-7 0,-3 7 0,0-7 0,3 2 0,-7 1 0,3-3 0,0 6 0,1-6 0,-1 6 0,4-6 0,-3 7 0,0-4 0,2 5 0,-6-5 0,7 3 0,-8-6 0,8 6 0,-3-6 0,-1 3 0,4-4 0,-3 0 0,4 0 0,0 0 0,-3 0 0,2 0 0,-7 0 0,7 0 0,-4 0 0,5 0 0,0 0 0,-3 0 0,2 0 0,-3 0 0,4 0 0,0 0 0,-3 0 0,2 0 0,-3 0 0,4 0 0,0 0 0,-3 0 0,2 0 0,-3 0 0,4 0 0,1 0 0,-5 3 0,3-2 0,-2 6 0,6-2 0,-2 3 0,3 0 0,-4-4 0,0 3 0,0-2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7.390"/>
    </inkml:context>
    <inkml:brush xml:id="br0">
      <inkml:brushProperty name="width" value="0.35" units="cm"/>
      <inkml:brushProperty name="height" value="0.35" units="cm"/>
    </inkml:brush>
  </inkml:definitions>
  <inkml:trace contextRef="#ctx0" brushRef="#br0">1 1 24575,'0'32'0,"0"0"0,0-2 0,0-1 0,0 0 0,0 0 0,0 6 0,0-4 0,0-2 0,4-1 0,-3-4 0,8 6 0,-8-1 0,3 0 0,-4-5 0,5 4 0,-4-4 0,3 0 0,-4-1 0,0-6 0,0 1 0,4 5 0,-3-4 0,4 4 0,-5-6 0,0 1 0,0 0 0,0-1 0,3-3 0,-2 2 0,3-6 0,-4 6 0,0-7 0,0 4 0,0-5 0,3 0 0,-2 7 0,3-5 0,-4 6 0,3-8 0,-2 5 0,3-4 0,-4 3 0,0-4 0,0 0 0,3 3 0,-2-2 0,3 3 0,-1-4 0,-2 0 0,6 0 0,-2 3 0,3-2 0,-4 3 0,4 0 0,-4-3 0,5 8 0,-1-8 0,1 8 0,-1-8 0,0 3 0,0-4 0,-3 0 0,2 0 0,-3 0 0,4 0 0,-3 0 0,-2 0 0,-3 3 0,0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1.428"/>
    </inkml:context>
    <inkml:brush xml:id="br0">
      <inkml:brushProperty name="width" value="0.35" units="cm"/>
      <inkml:brushProperty name="height" value="0.35" units="cm"/>
    </inkml:brush>
  </inkml:definitions>
  <inkml:trace contextRef="#ctx0" brushRef="#br0">1 514 24575,'45'0'0,"-3"0"0,-13 0 0,-5 0 0,4 0 0,2 0 0,13 0 0,8 0 0,-7 0 0,10 0 0,-21 0 0,21 5 0,-10-3 0,14 8 0,-1-4 0,0 6 0,0-1 0,-6 0 0,-2-5 0,-7 4 0,0-4 0,-5-1 0,-2 4 0,-6-7 0,0 6 0,6-7 0,-4 4 0,4-1 0,-6-3 0,6 3 0,-5 1 0,11-4 0,-4 3 0,5 1 0,0-4 0,-5 8 0,3-8 0,-3 8 0,-1-8 0,5 9 0,-4-9 0,-1 8 0,18-4 0,-15 1 0,11 2 0,-15-2 0,0-1 0,-5 4 0,5-8 0,0 8 0,-4-4 0,10 6 0,-11-2 0,5 2 0,-5-6 0,-1 4 0,0-4 0,0 0 0,0 4 0,-5-4 0,4 0 0,-9-1 0,9 1 0,-9-4 0,22 3 0,-14 0 0,10-3 0,-9 8 0,-4-8 0,0 7 0,4-7 0,-9 7 0,4-7 0,-6 3 0,1 0 0,0-3 0,0 3 0,-1-4 0,6 0 0,-4 0 0,4 4 0,0-3 0,-4 3 0,8-4 0,-8 0 0,9 4 0,-9-3 0,9 4 0,-9-2 0,9-2 0,-9 3 0,4 0 0,7 1 0,-9 0 0,10 3 0,-13-7 0,-1 7 0,1-3 0,0 0 0,0 3 0,-5-4 0,4 5 0,-4-1 0,0 1 0,4-4 0,-8 2 0,8-6 0,-4 6 0,0-2 0,0-1 0,-5 4 0,0-4 0,0 0 0,0 4 0,3-4 0,-2 0 0,3 4 0,-4-4 0,0 0 0,0 7 0,0-6 0,0 7 0,0-4 0,0 0 0,0 0 0,0 0 0,0 0 0,0 0 0,0 0 0,0 0 0,0-4 0,0 0 0,3-4 0,-2 0 0,3 0 0,-4 4 0,0 0 0,0 0 0,0 4 0,0-4 0,0 0 0,3 0 0,-2-4 0,3 3 0,-4-2 0,0 3 0,3-1 0,-2 2 0,3 3 0,-4-4 0,0 3 0,0-2 0,0-1 0,0 3 0,0-6 0,3 3 0,-6 3 0,2-2 0,-21-22 0,10 6 0,-14-20 0,14 19 0,-5-1 0,1 0 0,-1-5 0,0-5 0,0 4 0,-1-9 0,-3 9 0,3-8 0,-4 3 0,1-1 0,3-2 0,-3 8 0,3-9 0,-3 9 0,3-4 0,-3 5 0,4 1 0,0-1 0,1 0 0,-1 5 0,0-4 0,1 8 0,-4-8 0,2 4 0,-3-5 0,5 5 0,-1-4 0,1 4 0,-1-5 0,0 5 0,1 1 0,0-4 0,0 1 0,-1-2 0,1 1 0,-5 2 0,3-3 0,-2-1 0,3 0 0,0 1 0,4 3 0,-3-2 0,4 6 0,-5-2 0,5 0 0,0 3 0,1-4 0,2 1 0,-6 3 0,6-3 0,-7-1 0,7 4 0,-7-7 0,7 2 0,-2 1 0,-1-4 0,3 8 0,-7-3 0,7 0 0,-2 3 0,-1-4 0,3 5 0,-2 0 0,-1-4 0,3 3 0,-7-3 0,7-1 0,-6 0 0,6 0 0,-7-4 0,7 8 0,-6-4 0,6 5 0,-6 0 0,2-3 0,1 2 0,-3-2 0,2 3 0,1 0 0,-3 0 0,6 0 0,-3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3.678"/>
    </inkml:context>
    <inkml:brush xml:id="br0">
      <inkml:brushProperty name="width" value="0.35" units="cm"/>
      <inkml:brushProperty name="height" value="0.35" units="cm"/>
    </inkml:brush>
  </inkml:definitions>
  <inkml:trace contextRef="#ctx0" brushRef="#br0">1093 0 24575,'-34'0'0,"4"0"0,12 0 0,-5 0 0,4 4 0,-4 1 0,6 0 0,-1 3 0,0-7 0,5 3 0,-4-4 0,4 0 0,-1 3 0,-2-2 0,2 3 0,1-4 0,-4 0 0,8 0 0,-3 0 0,0 0 0,3 0 0,-4 0 0,5 3 0,0-2 0,-3 6 0,2-6 0,1 6 0,1-2 0,-1 3 0,-1 0 0,-3-4 0,4 3 0,0-6 0,0 6 0,-3-6 0,2 3 0,-7 0 0,7-3 0,-3 3 0,4-1 0,0-2 0,0 6 0,-5-6 0,4 6 0,-3-2 0,4-1 0,0 3 0,-4-6 0,3 6 0,-4-2 0,5-1 0,-4 4 0,3-7 0,-3 6 0,-1-6 0,4 6 0,-3-6 0,0 3 0,3-4 0,-8 0 0,8 3 0,-8-2 0,8 3 0,-3-4 0,4 0 0,-4 3 0,2-2 0,-2 3 0,0 0 0,3-3 0,-4 3 0,5 0 0,0-3 0,0 6 0,-3-6 0,2 6 0,-3-6 0,4 2 0,1-3 0,-5 4 0,3 0 0,-2 1 0,3-2 0,0 1 0,-4-3 0,7 6 0,-10-3 0,10 4 0,-6 0 0,3 0 0,0 0 0,0-3 0,0 2 0,0-3 0,0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1:56.410"/>
    </inkml:context>
    <inkml:brush xml:id="br0">
      <inkml:brushProperty name="width" value="0.35" units="cm"/>
      <inkml:brushProperty name="height" value="0.35" units="cm"/>
      <inkml:brushProperty name="color" value="#FFFFFF"/>
    </inkml:brush>
  </inkml:definitions>
  <inkml:trace contextRef="#ctx0" brushRef="#br0">1 138 24575,'24'0'0,"-4"0"0,-7 0 0,-5 0 0,5 0 0,-5 0 0,4 0 0,6 0 0,1 0 0,3 0 0,-4 0 0,-1 0 0,1 0 0,-1 0 0,1 0 0,-1 0 0,1 0 0,-1 0 0,1 0 0,-1 4 0,-4-3 0,4 7 0,-8-7 0,7 2 0,-7 1 0,3-3 0,-4 2 0,0-3 0,4 4 0,-4 0 0,4 1 0,-4 2 0,0-6 0,-1 6 0,9-3 0,-2 1 0,7 3 0,-8-7 0,4 2 0,-4 1 0,5-3 0,-1 3 0,1-4 0,-1 4 0,1-3 0,-1 3 0,6-4 0,-5 0 0,5 0 0,-6 0 0,1 0 0,-1 0 0,1 4 0,-1-3 0,1 3 0,4-4 0,-3 4 0,4-3 0,-1 7 0,-3-7 0,8 7 0,-8-7 0,4 8 0,-6-9 0,1 4 0,-1 0 0,-4 1 0,4 0 0,-8 2 0,3-7 0,-4 7 0,0-6 0,3 6 0,-2-6 0,2 3 0,-3-1 0,0-2 0,-4 13 0,0-8 0,-4 9 0,0-7 0,0 4 0,-4 1 0,-1 10 0,-14 2 0,3-1 0,-8 5 0,6-11 0,-5 6 0,4-11 0,-8 1 0,8-5 0,-3 0 0,4 0 0,1-4 0,-1-1 0,1-4 0,3 0 0,-2 0 0,7 0 0,-7 0 0,7 0 0,-4 0 0,6 0 0,-1 0 0,-4 0 0,3 0 0,-2-4 0,3 0 0,0-4 0,29 3 0,1 2 0,21-1 0,-3-2 0,-4-4 0,13-6 0,-6 4 0,5-8 0,-6 8 0,0-8 0,-6 9 0,-2-3 0,-5 4 0,-5 5 0,-6-3 0,-1 3 0,-8 1 0,3-4 0,-4 4 0,0-4 0,0 0 0,-1 4 0,1-3 0,0 2 0,0-3 0,0 0 0,0 1 0,0 2 0,0-2 0,0 3 0,4-1 0,-3-2 0,7 3 0,-7-4 0,15-5 0,-13 4 0,13 0 0,-15 2 0,8 3 0,-8-4 0,7 3 0,-7-2 0,8 2 0,-8-3 0,7 3 0,-3-2 0,0 3 0,4-5 0,-8 1 0,7-1 0,-6-3 0,6 2 0,-6-2 0,2-1 0,0 4 0,-2-7 0,2 6 0,-3-2 0,-2 4 0,1 0 0,0 0 0,0 0 0,0 1 0,0-1 0,0 0 0,-4 0 0,3 0 0,-2 0 0,3 4 0,-1-3 0,1 6 0,4-3 0,-3 4 0,2 0 0,-3 0 0,0 0 0,3 0 0,-2 0 0,2 0 0,-3 0 0,1 13 0,-1-2 0,1 12 0,0-6 0,0 1 0,0 4 0,0-3 0,0 3 0,0-4 0,0-1 0,-1 1 0,1-1 0,-4 6 0,3-4 0,-7 8 0,3-3 0,-4 5 0,0-1 0,0 1 0,0 0 0,0 0 0,0 0 0,0-1 0,0 1 0,0 0 0,0 0 0,0 0 0,0-6 0,0 5 0,0-9 0,0 3 0,0-4 0,0-1 0,0 1 0,0-1 0,0-4 0,0 4 0,0-4 0,3 0 0,1-1 0,4-4 0,1 4 0,-1-3 0,0 4 0,8-2 0,-2-5 0,2 5 0,-3-7 0,-1 0 0,-3 0 0,3-4 0,-4 0 0,0 0 0,0-8 0,-4-12 0,-1-1 0,2-18 0,-4 8 0,4-10 0,-5-1 0,0 0 0,0 6 0,0-4 0,0 4 0,0 0 0,0-5 0,0 11 0,0-5 0,0 12 0,0-5 0,0 9 0,0-3 0,0-1 0,0 5 0,0-5 0,0 1 0,0 3 0,0-9 0,0 10 0,0-5 0,0 6 0,-4 3 0,4-2 0,-4 7 0,4-7 0,0 7 0,0-4 0,-12 42 0,9 1 0,-14 41 0,15-5 0,-9 15 0,4 2-709,0 8 709,0-41 0,2 0 0,3 27-280,-4 19 280,6-28 0,0 21 0,0-21 0,0-3 0,0-17 0,0-12 0,0-1 699,0-16-699,0-1 290,0-11-290,0 1 0,0 4 0,0-3 0,0 2 0,0 1 0,0-3 0,0 3 0,0-4 0,0 0 0,0 3 0,3-2 0,-2 3 0,6-5 0,1-2 0,1-2 0,2-3 0,-3 0 0,1-12 0,0-4 0,0-13 0,1-6 0,-4-1 0,-2-6 0,-4 6 0,5-4 0,-4 4 0,4 0 0,-5-4 0,0 10 0,0-11 0,0 5 0,0-6 0,0 6 0,0-4 0,0 4 0,0 0 0,0 1 0,0 7 0,0 4 0,0 1 0,0 10 0,0-3 0,0 7 0,0-3 0,0 4 0,-21 29 0,-4 2 0,-16 28 0,4-12 0,-17 13 0,13-22 0,-33 31 0,15-29 0,3 10 0,2-15 0,16-1 0,-4-3 0,5 3 0,7-11 0,8 2 0,8-8 0,2 4 0,4-5 0,0-1 0,1-2 0,-1-2 0,-4-3 0,3-7 0,-2 1 0,2-10 0,4 2 0,-3-8 0,3-2 0,-5-10 0,0-2 0,-1-20 0,-1-3 0,-6-22 0,4-2 0,-4 14 0,6-9 0,-4 27 0,8-13 0,-7 14 0,10 7 0,-5 9 0,5 14 0,-3 3 0,7 16 0,-3 22 0,4-4 0,0 16 0,4-15 0,2 4 0,3 2 0,0 5 0,5-1 0,1 1 0,4-5 0,4-1 0,1-4 0,-1-5 0,5 0 0,-4-9 0,0-1 0,-2-4 0,-4 0 0,-1-8 0,1-6 0,-4-10 0,0-5 0,-4-5 0,0 3 0,0-3 0,0-1 0,-5 10 0,0-8 0,-5 18 0,0-6 0,0 12 0,0-3 0,12 41 0,-9 1 0,8 36 0,-11 6 0,0-5 0,0 22 0,0-6 0,0-7 0,0 11 0,0-19 0,0 13 0,0-22 0,0-4 0,-4-24 0,-1-2 0,1-16 0,-4-1 0,4-4 0,-4-4 0,4 8 0,0-7 0,4 17 0,0-8 0,0 14 0,0-5 0,0 6 0,0-5 0,0 3 0,0-12 0,4 6 0,0-12 0,5 4 0,-1-6 0,-1 1 0,1 0 0,0 0 0,0 0 0,0 0 0,0 0 0,-4 0 0,3 0 0,-2 0 0,-1-1 0,3 1 0,-30-11 0,13-4 0,-29-7 0,20-3 0,-8 3 0,7-9 0,-9-3 0,2-10 0,2 9 0,-7-20 0,12 20 0,-13-21 0,7 16 0,-2-10 0,-3 3 0,9 3 0,-3 0 0,5 7 0,2 5 0,-1-3 0,5 8 0,1-4 0,0 10 0,7-4 0,-5 8 0,7-3 0,-5 0 0,1-2 0,-5 1 0,4-4 0,-4 4 0,0-1 0,4-3 0,-4 8 0,5-3 0,0 8 0,0-3 0,4 25 0,0-8 0,4 19 0,4-11 0,5-1 0,1 1 0,2-1 0,-3 1 0,4-5 0,-3 4 0,2-8 0,-4 3 0,0-4 0,0 0 0,0 0 0,0 0 0,0 0 0,0 4 0,0-3 0,0 3 0,0 0 0,0-3 0,1 3 0,-5-4 0,0 0 0,-4 4 0,-8-3 0,-2 3 0,-7-4 0,-6 6 0,4-4 0,-3 3 0,4 0 0,1-4 0,-1 4 0,1-4 0,-1 0 0,1-1 0,4 1 0,0-1 0,6 0 0,-1 0 0,0 0 0,3 0 0,2-1 0,3 5 0,0-3 0,3 2 0,2-3 0,3 0 0,4 0 0,1 0 0,0-3 0,4 3 0,-4-3 0,0 3 0,9 1 0,-8 0 0,14 0 0,-10 0 0,10 1 0,-9-1 0,8 0 0,-8 0 0,3 0 0,-4 0 0,-5-4 0,-1 2 0,0-6 0,-3 6 0,4-6 0,-6 6 0,1-3 0,-3 4 0,2 0 0,-6 0 0,6 0 0,-25-4 0,3 0 0,-20-4 0,7 0 0,-1 0 0,0 0 0,0 0 0,5 0 0,-3 0 0,8 0 0,-3 0 0,8 0 0,2 0 0,4 3 0,0 5 0,4 1 0,1 2 0,6-3 0,-2 0 0,10 0 0,-6 0 0,6 0 0,-3 0 0,0 0 0,0-1 0,0 1 0,0 0 0,0 0 0,-4 0 0,-1 0 0,-3 3 0,0-2 0,0 3 0,0-5 0,0 6 0,0 0 0,4 4 0,1-3 0,4 2 0,-5-7 0,3 3 0,-2-4 0,-1 0 0,-19 0 0,7 0 0,-14 0 0,14 0 0,0-1 0,0 1 0,0-3 0,0 2 0,28-6 0,-14 2 0,20 1 0,-19 0 0,-6 4 0,9 3 0,-8-2 0,9-1 0,-7 3 0,0-6 0,7 6 0,-9-3 0,8-4 0,-9 7 0,3-2 0,-4 3 0,0 0 0,-7-8 0,-2-1 0,-4-3 0,2 0 0,3 0 0,0 0 0,0-7 0,4-1 0,0-5 0,1 5 0,-1 1 0,-4-1 0,3 0 0,2-4 0,-1 4 0,3 1 0,-6-1 0,3 0 0,0 0 0,-3 0 0,6 0 0,-6 0 0,2 0 0,1 0 0,-3 0 0,6 1 0,-10-1 0,6 3 0,-6 2 0,3-1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8.020"/>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48.926"/>
    </inkml:context>
    <inkml:brush xml:id="br0">
      <inkml:brushProperty name="width" value="0.1" units="cm"/>
      <inkml:brushProperty name="height" value="0.1" units="cm"/>
    </inkml:brush>
  </inkml:definitions>
  <inkml:trace contextRef="#ctx0" brushRef="#br0">0 1 24575,'0'31'0,"4"-9"0,0-6 0,1-8 0,-2 0 0,1-4 0,-3 3 0,6-2 0,-3 3 0,4 0 0,0-4 0,0 3 0,0-2 0,5-1 0,-4 3 0,7-6 0,-6 6 0,2-6 0,0 3 0,-3-4 0,4 0 0,-5 0 0,0 0 0,-4 3 0,3-2 0,-6 6 0,6-2 0,-3 3 0,1 0 0,-2 0 0,1-4 0,0 3 0,1-2 0,2-1 0,-3 3 0,4-2 0,0 3 0,0 0 0,0-4 0,0 3 0,0-2 0,0 3 0,0 0 0,0 0 0,0 0 0,0 0 0,0 0 0,0 0 0,0 0 0,0 0 0,0 0 0,0 0 0,0 0 0,0 0 0,0 0 0,0 0 0,0 0 0,0-1 0,1 6 0,-1-4 0,-3 8 0,2-4 0,-2 0 0,3 4 0,1-4 0,0 5 0,-1-5 0,1 9 0,0-7 0,0 8 0,0-6 0,0 1 0,0 0 0,0-1 0,-1-3 0,1 2 0,-1-7 0,0 12 0,-3-11 0,2 6 0,-6-9 0,2 1 0,1 0 0,-3 0 0,6-3 0,-6 2 0,6-3 0,-3 4 0,1 0 0,2 0 0,-3 0 0,1 0 0,2-3 0,-3 2 0,4-3 0,0 4 0,0 0 0,0 0 0,0 0 0,0 0 0,0 0 0,0 0 0,0-3 0,0 2 0,0-3 0,0 4 0,0 0 0,0 0 0,0 0 0,0 0 0,0 0 0,0 0 0,0 0 0,0 0 0,0 0 0,0 0 0,0-3 0,0 2 0,0-3 0,-3 4 0,2-3 0,-3 2 0,1-3 0,2 1 0,-3 2 0,4-3 0,-3 4 0,2-3 0,-3 2 0,4-3 0,0 4 0,0-3 0,-4 2 0,4-6 0,-8-1 0,4-5 0,-4-3 0,0 0 0,0 0 0,0 0 0,0 0 0,0-4 0,0 3 0,0-3 0,0 4 0,0 0 0,0-5 0,0 4 0,0-7 0,0 7 0,0-8 0,0 8 0,0-8 0,0 4 0,0-1 0,0-2 0,0 7 0,0-4 0,0 5 0,0-4 0,0 3 0,-4-3 0,4 4 0,-4-5 0,0 4 0,4-3 0,-8 4 0,8 0 0,-4 0 0,1 4 0,2-4 0,-6 8 0,6-8 0,-6 8 0,6-8 0,-6 4 0,6-4 0,-6 0 0,6 0 0,-3 0 0,1 4 0,2-3 0,-3 2 0,4-3 0,0 0 0,-3 4 0,2-3 0,-3 2 0,4-3 0,0 0 0,0 0 0,0 7 0,0 9 0,0 2 0,0 5 0,0-7 0,0 4 0,0 2 0,0-1 0,0 4 0,0-4 0,0 5 0,0 0 0,0-1 0,0-3 0,0 2 0,0-7 0,0 8 0,0-8 0,0 3 0,0-4 0,0 5 0,0-4 0,0 3 0,0 0 0,0-2 0,0 6 0,0-7 0,0 4 0,0-1 0,0-3 0,0 3 0,0-4 0,0 5 0,0-4 0,0 3 0,0-4 0,0 0 0,0 0 0,4-4 0,-3 3 0,2-2 0,1-1 0,-3 3 0,6-6 0,-3 3 0,1-1 0,2 2 0,-3-1 0,1 3 0,2-6 0,-6 6 0,6-2 0,-7 3 0,8 0 0,-8 0 0,8 0 0,-4 0 0,0 0 0,4-4 0,-4 3 0,0-2 0,4 3 0,-4 0 0,4-4 0,-4 3 0,0-9 0,-4-3 0,0-4 0,0-2 0,-4 6 0,4-2 0,-8 6 0,4-2 0,0-1 0,-4 3 0,4-2 0,0-1 0,-4 3 0,4-2 0,-4 3 0,0-4 0,0 3 0,0-2 0,0 3 0,0 0 0,0 0 0,0 0 0,0 0 0,0 0 0,0 0 0,0 0 0,0 0 0,0 0 0,0 0 0,0 0 0,0 0 0,0-4 0,0 3 0,0-2 0,0 3 0,0 0 0,0-4 0,0 3 0,0-2 0,0 3 0,0 0 0,0 0 0,0 0 0,0 0 0,0-4 0,0 3 0,0-2 0,0-1 0,0 3 0,0-2 0,0 3 0,0 0 0,0 0 0,0 0 0,0 0 0,0 0 0,4-4 0,-3 3 0,2-2 0,-3 3 0,0-4 0,0 3 0,0-2 0,0-1 0,0 3 0,0-2 0,0 3 0,4-4 0,-3 3 0,2-2 0,-3 3 0,0 0 0,0 0 0,0 0 0,0 0 0,0 0 0,0 0 0,0-4 0,0 3 0,0-2 0,4-1 0,-3 3 0,6-2 0,-3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39.180"/>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5.145"/>
    </inkml:context>
    <inkml:brush xml:id="br0">
      <inkml:brushProperty name="width" value="0.35" units="cm"/>
      <inkml:brushProperty name="height" value="0.35" units="cm"/>
      <inkml:brushProperty name="color" value="#FFFFFF"/>
    </inkml:brush>
  </inkml:definitions>
  <inkml:trace contextRef="#ctx0" brushRef="#br0">921 1422 24575,'27'0'0,"-5"0"0,-14 0 0,0 0 0,4 0 0,-4 0 0,4 0 0,-4 0 0,0 0 0,3 0 0,-2 0 0,2 0 0,-3 0 0,0 0 0,3 0 0,-2 0 0,3 0 0,-5 0 0,1 0 0,4 0 0,-3 0 0,2 0 0,-3 0 0,0 0 0,3 0 0,-2 0 0,2 0 0,-3 0 0,0 0 0,4 0 0,-4 0 0,4 0 0,-4 0 0,0 0 0,3 0 0,-37 0 0,25-4 0,-34 3 0,30-2 0,-3 3 0,-3-7 0,2 5 0,-2-8 0,3 9 0,0-3 0,-3 1 0,2-2 0,-3 1 0,4 0 0,1 4 0,-5-3 0,3 2 0,-2-6 0,3 6 0,0-2 0,-3 3 0,2 0 0,-2 0 0,3-4 0,0 3 0,-4-2 0,4 3 0,-4 0 0,4 0 0,0 0 0,-3-4 0,2 3 0,-2-2 0,3 3 0,0-4 0,-3 0 0,2 0 0,-3-4 0,4 4 0,1 0 0,-5-3 0,3 6 0,-2-6 0,3 6 0,0-6 0,-3 3 0,2-1 0,-2 2 0,3 3 0,0 0 0,-4 0 0,4 0 0,-4 0 0,4 0 0,0 0 0,-7 0 0,5 0 0,-6 0 0,8 0 0,0 0 0,-3 0 0,2 0 0,-2 0 0,3 0 0,0 0 0,-3 0 0,2 3 0,-3-2 0,5 3 0,-1-4 0,-4 0 0,3 0 0,-2 0 0,3 0 0,0 0 0,-3 0 0,2 0 0,-2 0 0,3 0 0,0 0 0,-4 0 0,4 0 0,-4 0 0,4 0 0,0 0 0,-3 0 0,2 0 0,-2 0 0,3 0 0,0 0 0,-3 0 0,2 0 0,-3 0 0,5 0 0,-1 0 0,-4 0 0,3 0 0,-2 0 0,3 0 0,0 0 0,-3-4 0,2 3 0,-7-6 0,7 6 0,-7-3 0,7 0 0,-7 3 0,7-2 0,-3 3 0,4-4 0,0 4 0,-4-7 0,4 6 0,-4-3 0,0 4 0,3-3 0,-7 2 0,7-6 0,-8 2 0,8 1 0,-7-4 0,7 7 0,-3-7 0,4 7 0,0-6 0,-4 7 0,7-7 0,20-5 0,4-8 0,14-3 0,-3-6 0,-11 10 0,11-11 0,-6 10 0,6-5 0,-1 6 0,-5 5 0,-2-4 0,-4 9 0,5-14 0,-8 12 0,13-12 0,-14 13 0,9-7 0,-6 3 0,6-4 0,0 4 0,1 0 0,-1 5 0,-1 0 0,-3 0 0,8 0 0,-8-4 0,15-2 0,-14 1 0,8-4 0,-10 4 0,4-4 0,-3 0 0,8-1 0,-8 5 0,4-3 0,-6 7 0,1-2 0,-1 3 0,-4 1 0,4-1 0,-8 1 0,3 0 0,-4 0 0,4-8 0,-3 2 0,3-7 0,-3 3 0,0-4 0,0 3 0,0 1 0,3 2 0,-3 2 0,4-3 0,-5 4 0,1-4 0,-1 4 0,1-5 0,0 1 0,-4-6 0,3 5 0,-7-10 0,2 9 0,-3-3 0,0 4 0,0 5 0,0 1 0,0 4 0,0 0 0,0-3 0,0 2 0,0-2 0,-3 3 0,-2-4 0,-3-2 0,-1 1 0,-3 1 0,3 4 0,0-1 0,2 5 0,3-3 0,-4 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9.201"/>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58.860"/>
    </inkml:context>
    <inkml:brush xml:id="br0">
      <inkml:brushProperty name="width" value="0.1" units="cm"/>
      <inkml:brushProperty name="height" value="0.1" units="cm"/>
    </inkml:brush>
  </inkml:definitions>
  <inkml:trace contextRef="#ctx0" brushRef="#br0">0 79 24575,'23'0'0,"-4"0"0,4 0 0,-10 0 0,0 4 0,-1-3 0,1 2 0,1 1 0,2-3 0,-7 2 0,4-3 0,-1 0 0,-3 0 0,3 0 0,-4 0 0,0 4 0,0-3 0,5 2 0,-4-3 0,7 0 0,3 0 0,0 0 0,4 0 0,-1 0 0,2 0 0,0 4 0,-1-3 0,-5 3 0,0 0 0,-5-3 0,-1 3 0,-4-4 0,4 3 0,-3-2 0,-1 6 0,-1-6 0,-3 6 0,4-6 0,0 6 0,0-6 0,0 6 0,0-6 0,0 3 0,5 0 0,-4-3 0,3 3 0,-4-1 0,0-2 0,0 3 0,0-4 0,0 0 0,0 0 0,0 0 0,0 0 0,4 0 0,2 4 0,-1-3 0,4 3 0,-8-1 0,7-2 0,-7 3 0,4-4 0,-5 0 0,0 0 0,0 3 0,4-2 0,-3 3 0,3-4 0,1 0 0,-4 0 0,8 4 0,-8-4 0,7 4 0,-7 0 0,8 1 0,-8-1 0,3 4 0,-4-7 0,0 6 0,0-6 0,0 2 0,0 1 0,0-3 0,0 2 0,0-3 0,0 4 0,0-3 0,0 2 0,0 1 0,0-3 0,0 6 0,0-6 0,0 6 0,0-3 0,4 1 0,1 2 0,0-6 0,-1 7 0,-4-7 0,0 2 0,0-3 0,0 0 0,-4 4 0,3-3 0,-2 2 0,3-3 0,0 0 0,0 0 0,4 4 0,-3-3 0,4 3 0,-5-1 0,0-2 0,0 3 0,0-1 0,0-2 0,0 3 0,-4-1 0,3-2 0,-2 3 0,3-4 0,-1 0 0,1 0 0,0 0 0,0 0 0,0 0 0,0 0 0,0 0 0,0 0 0,0 0 0,0 0 0,-7 0 0,-2-7 0,-7 1 0,4-5 0,-3-1 0,6 3 0,-7-8 0,3 8 0,-4-8 0,1 4 0,-1-5 0,1 5 0,-1-4 0,0 4 0,0-5 0,1 5 0,3-4 0,-2 8 0,6-3 0,-6 4 0,6 0 0,-6-5 0,6 4 0,-3-3 0,0 4 0,0 0 0,-1 0 0,-2 0 0,6 0 0,-6 0 0,3 3 0,-1-2 0,-2 6 0,6-6 0,-6 6 0,6 1 0,-2 5 0,3 3 0,0 0 0,0 0 0,3 0 0,-2 0 0,6-4 0,-6 3 0,3-2 0,-4 3 0,3 0 0,-2 0 0,3 0 0,-1 0 0,-2 0 0,6 0 0,-6 0 0,3 0 0,-1 0 0,-2 0 0,6 0 0,-6 0 0,6 0 0,-6 0 0,3 0 0,-1-4 0,-2 3 0,3-2 0,-4 3 0,3 0 0,-2 0 0,3 0 0,-4 0 0,0 0 0,0 0 0,0 0 0,3 0 0,-2 0 0,6 0 0,-6 0 0,6 0 0,-6 0 0,6 0 0,-6 0 0,6 0 0,-6 0 0,6-4 0,-6 3 0,6-2 0,-2-1 0,-1 3 0,3-2 0,-2 3 0,-1 0 0,3-4 0,-2 0 0,3-4 0,0 0 0,0 3 0,-4 2 0,3 3 0,-2 0 0,3 0 0,0 0 0,-4 0 0,3-4 0,-2 0 0,-4-4 0,-6-4 0,-4 3 0,-2-2 0,3 3 0,0 0 0,0 0 0,0 0 0,0 0 0,0 0 0,0 0 0,0 0 0,0 0 0,0 0 0,0 0 0,0 0 0,0 0 0,0 0 0,0 0 0,0 0 0,0 0 0,0 0 0,0 0 0,0 0 0,0 0 0,0 0 0,0 0 0,0 0 0,3 3 0,-2-2 0,3 3 0,-1-1 0,-2-2 0,6 6 0,-6-6 0,3 6 0,-4-6 0,3 6 0,-2-2 0,6 3 0,-6-4 0,6 3 0,-6-6 0,3 6 0,-4-6 0,0 3 0,3-1 0,-2-2 0,3 6 0,-4-6 0,3 6 0,-2-6 0,3 3 0,-4-4 0,3 3 0,-2-2 0,3 3 0,-4-4 0,0 0 0,3 3 0,-6-2 0,9 6 0,-9-2 0,6 3 0,1-4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3"/>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5"/>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07.136"/>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17.933"/>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28.592"/>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9.604"/>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5"/>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7"/>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8"/>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9"/>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60"/>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27.353"/>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37.209"/>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40.47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7"/>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8"/>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9"/>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820B-6DA2-F742-93FC-1D679188A49E}" type="datetimeFigureOut">
              <a:t>6/25/22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27D9-8FF0-F749-9187-5DBDAA4310FE}" type="slidenum">
              <a:t>‹#›</a:t>
            </a:fld>
            <a:endParaRPr lang="en-US"/>
          </a:p>
        </p:txBody>
      </p:sp>
    </p:spTree>
    <p:extLst>
      <p:ext uri="{BB962C8B-B14F-4D97-AF65-F5344CB8AC3E}">
        <p14:creationId xmlns:p14="http://schemas.microsoft.com/office/powerpoint/2010/main" val="5581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t>1</a:t>
            </a:fld>
            <a:endParaRPr lang="en-US"/>
          </a:p>
        </p:txBody>
      </p:sp>
    </p:spTree>
    <p:extLst>
      <p:ext uri="{BB962C8B-B14F-4D97-AF65-F5344CB8AC3E}">
        <p14:creationId xmlns:p14="http://schemas.microsoft.com/office/powerpoint/2010/main" val="35823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3</a:t>
            </a:fld>
            <a:endParaRPr lang="en-GB"/>
          </a:p>
        </p:txBody>
      </p:sp>
    </p:spTree>
    <p:extLst>
      <p:ext uri="{BB962C8B-B14F-4D97-AF65-F5344CB8AC3E}">
        <p14:creationId xmlns:p14="http://schemas.microsoft.com/office/powerpoint/2010/main" val="18450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14</a:t>
            </a:fld>
            <a:endParaRPr lang="en-GB"/>
          </a:p>
        </p:txBody>
      </p:sp>
    </p:spTree>
    <p:extLst>
      <p:ext uri="{BB962C8B-B14F-4D97-AF65-F5344CB8AC3E}">
        <p14:creationId xmlns:p14="http://schemas.microsoft.com/office/powerpoint/2010/main" val="9608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8319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0734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2019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52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342F7024-5685-4041-98CF-1DBE4146085C}" type="datetimeFigureOut">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342F7024-5685-4041-98CF-1DBE4146085C}" type="datetimeFigureOut">
              <a:t>6/25/22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6645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342F7024-5685-4041-98CF-1DBE4146085C}" type="datetimeFigureOut">
              <a:t>6/25/22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4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024-5685-4041-98CF-1DBE4146085C}" type="datetimeFigureOut">
              <a:t>6/25/22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9963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7614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7161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F7024-5685-4041-98CF-1DBE4146085C}" type="datetimeFigureOut">
              <a:t>6/25/22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8BBC-8C8F-444F-8AF8-E4957968F893}" type="slidenum">
              <a:t>‹#›</a:t>
            </a:fld>
            <a:endParaRPr lang="en-US"/>
          </a:p>
        </p:txBody>
      </p:sp>
    </p:spTree>
    <p:extLst>
      <p:ext uri="{BB962C8B-B14F-4D97-AF65-F5344CB8AC3E}">
        <p14:creationId xmlns:p14="http://schemas.microsoft.com/office/powerpoint/2010/main" val="4235266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customXml" Target="../ink/ink21.xml"/><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customXml" Target="../ink/ink24.xml"/><Relationship Id="rId5" Type="http://schemas.openxmlformats.org/officeDocument/2006/relationships/image" Target="../media/image240.png"/><Relationship Id="rId10" Type="http://schemas.openxmlformats.org/officeDocument/2006/relationships/image" Target="../media/image27.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13" Type="http://schemas.openxmlformats.org/officeDocument/2006/relationships/customXml" Target="../ink/ink28.xml"/><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customXml" Target="../ink/ink25.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customXml" Target="../ink/ink27.xml"/><Relationship Id="rId5" Type="http://schemas.openxmlformats.org/officeDocument/2006/relationships/image" Target="../media/image240.png"/><Relationship Id="rId15" Type="http://schemas.openxmlformats.org/officeDocument/2006/relationships/customXml" Target="../ink/ink29.xml"/><Relationship Id="rId10" Type="http://schemas.openxmlformats.org/officeDocument/2006/relationships/image" Target="../media/image13.png"/><Relationship Id="rId9" Type="http://schemas.openxmlformats.org/officeDocument/2006/relationships/image" Target="../media/image26.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34.xml"/><Relationship Id="rId3" Type="http://schemas.openxmlformats.org/officeDocument/2006/relationships/customXml" Target="../ink/ink30.xml"/><Relationship Id="rId7" Type="http://schemas.openxmlformats.org/officeDocument/2006/relationships/image" Target="../media/image35.png"/><Relationship Id="rId12" Type="http://schemas.openxmlformats.org/officeDocument/2006/relationships/image" Target="../media/image30.png"/><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customXml" Target="../ink/ink33.xml"/><Relationship Id="rId5" Type="http://schemas.openxmlformats.org/officeDocument/2006/relationships/image" Target="../media/image34.png"/><Relationship Id="rId15" Type="http://schemas.openxmlformats.org/officeDocument/2006/relationships/image" Target="../media/image33.png"/><Relationship Id="rId10" Type="http://schemas.openxmlformats.org/officeDocument/2006/relationships/image" Target="../media/image29.png"/><Relationship Id="rId9" Type="http://schemas.openxmlformats.org/officeDocument/2006/relationships/customXml" Target="../ink/ink32.xml"/><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18" Type="http://schemas.openxmlformats.org/officeDocument/2006/relationships/customXml" Target="../ink/ink10.xml"/><Relationship Id="rId26" Type="http://schemas.openxmlformats.org/officeDocument/2006/relationships/image" Target="../media/image19.png"/><Relationship Id="rId3" Type="http://schemas.openxmlformats.org/officeDocument/2006/relationships/image" Target="../media/image14.png"/><Relationship Id="rId21" Type="http://schemas.openxmlformats.org/officeDocument/2006/relationships/customXml" Target="../ink/ink13.xml"/><Relationship Id="rId7" Type="http://schemas.openxmlformats.org/officeDocument/2006/relationships/image" Target="../media/image16.png"/><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5.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2.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1.png"/><Relationship Id="rId24" Type="http://schemas.openxmlformats.org/officeDocument/2006/relationships/image" Target="../media/image18.png"/><Relationship Id="rId32" Type="http://schemas.openxmlformats.org/officeDocument/2006/relationships/image" Target="../media/image22.png"/><Relationship Id="rId5" Type="http://schemas.openxmlformats.org/officeDocument/2006/relationships/image" Target="../media/image15.png"/><Relationship Id="rId15" Type="http://schemas.openxmlformats.org/officeDocument/2006/relationships/customXml" Target="../ink/ink7.xml"/><Relationship Id="rId23" Type="http://schemas.openxmlformats.org/officeDocument/2006/relationships/customXml" Target="../ink/ink14.xml"/><Relationship Id="rId28" Type="http://schemas.openxmlformats.org/officeDocument/2006/relationships/image" Target="../media/image20.png"/><Relationship Id="rId10" Type="http://schemas.openxmlformats.org/officeDocument/2006/relationships/customXml" Target="../ink/ink5.xml"/><Relationship Id="rId19" Type="http://schemas.openxmlformats.org/officeDocument/2006/relationships/customXml" Target="../ink/ink11.xml"/><Relationship Id="rId31" Type="http://schemas.openxmlformats.org/officeDocument/2006/relationships/customXml" Target="../ink/ink18.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6.xml"/><Relationship Id="rId30"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220.png"/><Relationship Id="rId4" Type="http://schemas.openxmlformats.org/officeDocument/2006/relationships/customXml" Target="../ink/ink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lay &quot;the ruling class&quot;">
            <a:extLst>
              <a:ext uri="{FF2B5EF4-FFF2-40B4-BE49-F238E27FC236}">
                <a16:creationId xmlns:a16="http://schemas.microsoft.com/office/drawing/2014/main" id="{54387D75-EFBB-654E-98C8-BA2755EA109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4984" r="2281" b="15463"/>
          <a:stretch/>
        </p:blipFill>
        <p:spPr bwMode="auto">
          <a:xfrm>
            <a:off x="7769321" y="0"/>
            <a:ext cx="4422679"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66A3C-82B9-D948-BBEA-ADAEBDB6F3E2}"/>
              </a:ext>
            </a:extLst>
          </p:cNvPr>
          <p:cNvSpPr>
            <a:spLocks noGrp="1"/>
          </p:cNvSpPr>
          <p:nvPr>
            <p:ph type="ctrTitle"/>
          </p:nvPr>
        </p:nvSpPr>
        <p:spPr>
          <a:xfrm>
            <a:off x="206460" y="315549"/>
            <a:ext cx="7452241" cy="2311666"/>
          </a:xfrm>
        </p:spPr>
        <p:txBody>
          <a:bodyPr>
            <a:normAutofit/>
          </a:bodyPr>
          <a:lstStyle/>
          <a:p>
            <a:pPr algn="l"/>
            <a:r>
              <a:rPr lang="en-US" sz="4800"/>
              <a:t>Trading social status for genetics in marriage markets: </a:t>
            </a:r>
            <a:br>
              <a:rPr lang="en-US" sz="4800"/>
            </a:br>
            <a:r>
              <a:rPr lang="en-US" sz="4800"/>
              <a:t>Evidence from UK Biobank</a:t>
            </a:r>
          </a:p>
        </p:txBody>
      </p:sp>
      <p:sp>
        <p:nvSpPr>
          <p:cNvPr id="3" name="Subtitle 2">
            <a:extLst>
              <a:ext uri="{FF2B5EF4-FFF2-40B4-BE49-F238E27FC236}">
                <a16:creationId xmlns:a16="http://schemas.microsoft.com/office/drawing/2014/main" id="{2B54DDED-7AF0-F746-BA4B-21B93E8FE973}"/>
              </a:ext>
            </a:extLst>
          </p:cNvPr>
          <p:cNvSpPr>
            <a:spLocks noGrp="1"/>
          </p:cNvSpPr>
          <p:nvPr>
            <p:ph type="subTitle" idx="1"/>
          </p:nvPr>
        </p:nvSpPr>
        <p:spPr>
          <a:xfrm>
            <a:off x="317671" y="4817327"/>
            <a:ext cx="5546791" cy="1892839"/>
          </a:xfrm>
        </p:spPr>
        <p:txBody>
          <a:bodyPr>
            <a:normAutofit fontScale="70000" lnSpcReduction="20000"/>
          </a:bodyPr>
          <a:lstStyle/>
          <a:p>
            <a:pPr algn="l">
              <a:lnSpc>
                <a:spcPct val="120000"/>
              </a:lnSpc>
            </a:pPr>
            <a:r>
              <a:rPr lang="en-US"/>
              <a:t>Abdel Abdellaoui </a:t>
            </a:r>
            <a:r>
              <a:rPr lang="en-US" sz="2000" i="1">
                <a:solidFill>
                  <a:schemeClr val="tx2"/>
                </a:solidFill>
              </a:rPr>
              <a:t>Amsterdam UMC</a:t>
            </a:r>
            <a:br>
              <a:rPr lang="en-US" i="1"/>
            </a:br>
            <a:r>
              <a:rPr lang="en-US"/>
              <a:t>Oana Borcan </a:t>
            </a:r>
            <a:r>
              <a:rPr lang="en-US" sz="2000" i="1">
                <a:solidFill>
                  <a:schemeClr val="tx2"/>
                </a:solidFill>
              </a:rPr>
              <a:t>University of East Anglia</a:t>
            </a:r>
            <a:br>
              <a:rPr lang="en-US" i="1"/>
            </a:br>
            <a:r>
              <a:rPr lang="en-US"/>
              <a:t>Pierre Chiappori </a:t>
            </a:r>
            <a:r>
              <a:rPr lang="en-US" sz="2000" i="1">
                <a:solidFill>
                  <a:schemeClr val="tx2"/>
                </a:solidFill>
              </a:rPr>
              <a:t>Columbia</a:t>
            </a:r>
            <a:br>
              <a:rPr lang="en-US"/>
            </a:br>
            <a:r>
              <a:rPr lang="en-US"/>
              <a:t>David Hugh-Jones </a:t>
            </a:r>
            <a:r>
              <a:rPr lang="en-US" sz="2000" i="1">
                <a:solidFill>
                  <a:schemeClr val="tx2"/>
                </a:solidFill>
              </a:rPr>
              <a:t>University of East Anglia</a:t>
            </a:r>
            <a:endParaRPr lang="en-US" i="1"/>
          </a:p>
          <a:p>
            <a:endParaRPr lang="en-US"/>
          </a:p>
          <a:p>
            <a:pPr algn="l"/>
            <a:r>
              <a:rPr lang="en-US"/>
              <a:t>Behavior Genetics Association 2022</a:t>
            </a:r>
          </a:p>
        </p:txBody>
      </p:sp>
      <p:pic>
        <p:nvPicPr>
          <p:cNvPr id="3076" name="Picture 4" descr="Image result for oana borcan">
            <a:extLst>
              <a:ext uri="{FF2B5EF4-FFF2-40B4-BE49-F238E27FC236}">
                <a16:creationId xmlns:a16="http://schemas.microsoft.com/office/drawing/2014/main" id="{ABCDFCA8-8E1D-0F40-AD49-6B94B8B5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33" y="3229943"/>
            <a:ext cx="1049808" cy="1399743"/>
          </a:xfrm>
          <a:prstGeom prst="roundRect">
            <a:avLst>
              <a:gd name="adj" fmla="val 4396"/>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78" name="Picture 6" descr="Image result for abdel abdellaoui">
            <a:extLst>
              <a:ext uri="{FF2B5EF4-FFF2-40B4-BE49-F238E27FC236}">
                <a16:creationId xmlns:a16="http://schemas.microsoft.com/office/drawing/2014/main" id="{561428D6-FD8B-6845-B802-4850F1F48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7" y="3229944"/>
            <a:ext cx="1399743" cy="1399743"/>
          </a:xfrm>
          <a:prstGeom prst="roundRect">
            <a:avLst>
              <a:gd name="adj" fmla="val 2297"/>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80" name="Picture 8" descr="Image result for david  hugh-jones">
            <a:extLst>
              <a:ext uri="{FF2B5EF4-FFF2-40B4-BE49-F238E27FC236}">
                <a16:creationId xmlns:a16="http://schemas.microsoft.com/office/drawing/2014/main" id="{BEFCA95F-861D-8645-82F5-6516442C7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719" y="3229941"/>
            <a:ext cx="1399743" cy="1399743"/>
          </a:xfrm>
          <a:prstGeom prst="roundRect">
            <a:avLst>
              <a:gd name="adj" fmla="val 2298"/>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1026" name="Picture 2" descr="Pierre-André Chiappori | HCEO">
            <a:extLst>
              <a:ext uri="{FF2B5EF4-FFF2-40B4-BE49-F238E27FC236}">
                <a16:creationId xmlns:a16="http://schemas.microsoft.com/office/drawing/2014/main" id="{15A3A0AE-45AF-FF44-BABF-DF63CC5C0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7594" y="3229943"/>
            <a:ext cx="1015573" cy="1399742"/>
          </a:xfrm>
          <a:prstGeom prst="roundRect">
            <a:avLst>
              <a:gd name="adj" fmla="val 3170"/>
            </a:avLst>
          </a:prstGeom>
          <a:solidFill>
            <a:srgbClr val="FFFFFF">
              <a:shade val="85000"/>
            </a:srgbClr>
          </a:solidFill>
          <a:ln>
            <a:noFill/>
          </a:ln>
          <a:effectLst/>
        </p:spPr>
      </p:pic>
      <p:pic>
        <p:nvPicPr>
          <p:cNvPr id="4" name="Picture 3">
            <a:extLst>
              <a:ext uri="{FF2B5EF4-FFF2-40B4-BE49-F238E27FC236}">
                <a16:creationId xmlns:a16="http://schemas.microsoft.com/office/drawing/2014/main" id="{C972A460-4AE8-AD45-B604-420AF0B210DB}"/>
              </a:ext>
            </a:extLst>
          </p:cNvPr>
          <p:cNvPicPr>
            <a:picLocks noChangeAspect="1"/>
          </p:cNvPicPr>
          <p:nvPr/>
        </p:nvPicPr>
        <p:blipFill>
          <a:blip r:embed="rId8"/>
          <a:stretch>
            <a:fillRect/>
          </a:stretch>
        </p:blipFill>
        <p:spPr>
          <a:xfrm>
            <a:off x="6096000" y="5832088"/>
            <a:ext cx="1472072" cy="878078"/>
          </a:xfrm>
          <a:prstGeom prst="rect">
            <a:avLst/>
          </a:prstGeom>
        </p:spPr>
      </p:pic>
    </p:spTree>
    <p:extLst>
      <p:ext uri="{BB962C8B-B14F-4D97-AF65-F5344CB8AC3E}">
        <p14:creationId xmlns:p14="http://schemas.microsoft.com/office/powerpoint/2010/main" val="37052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C37B7E5-AC9E-3A44-BC6C-D69DCEDAE720}"/>
              </a:ext>
            </a:extLst>
          </p:cNvPr>
          <p:cNvPicPr>
            <a:picLocks noChangeAspect="1"/>
          </p:cNvPicPr>
          <p:nvPr/>
        </p:nvPicPr>
        <p:blipFill>
          <a:blip r:embed="rId2"/>
          <a:stretch>
            <a:fillRect/>
          </a:stretch>
        </p:blipFill>
        <p:spPr>
          <a:xfrm>
            <a:off x="146872" y="4967602"/>
            <a:ext cx="1382655" cy="1549879"/>
          </a:xfrm>
          <a:prstGeom prst="rect">
            <a:avLst/>
          </a:prstGeom>
          <a:solidFill>
            <a:schemeClr val="tx1"/>
          </a:solidFill>
          <a:ln w="19050">
            <a:noFill/>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298641-1B5A-4346-8C4F-04A4011D4A77}"/>
                  </a:ext>
                </a:extLst>
              </p14:cNvPr>
              <p14:cNvContentPartPr/>
              <p14:nvPr/>
            </p14:nvContentPartPr>
            <p14:xfrm>
              <a:off x="324841" y="5683298"/>
              <a:ext cx="812880" cy="723600"/>
            </p14:xfrm>
          </p:contentPart>
        </mc:Choice>
        <mc:Fallback xmlns="">
          <p:pic>
            <p:nvPicPr>
              <p:cNvPr id="5" name="Ink 4">
                <a:extLst>
                  <a:ext uri="{FF2B5EF4-FFF2-40B4-BE49-F238E27FC236}">
                    <a16:creationId xmlns:a16="http://schemas.microsoft.com/office/drawing/2014/main" id="{C3298641-1B5A-4346-8C4F-04A4011D4A77}"/>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915222B-3E54-F847-8C18-421F1C549D8C}"/>
                  </a:ext>
                </a:extLst>
              </p14:cNvPr>
              <p14:cNvContentPartPr/>
              <p14:nvPr/>
            </p14:nvContentPartPr>
            <p14:xfrm>
              <a:off x="556321" y="5907218"/>
              <a:ext cx="461880" cy="511920"/>
            </p14:xfrm>
          </p:contentPart>
        </mc:Choice>
        <mc:Fallback xmlns="">
          <p:pic>
            <p:nvPicPr>
              <p:cNvPr id="6" name="Ink 5">
                <a:extLst>
                  <a:ext uri="{FF2B5EF4-FFF2-40B4-BE49-F238E27FC236}">
                    <a16:creationId xmlns:a16="http://schemas.microsoft.com/office/drawing/2014/main" id="{D915222B-3E54-F847-8C18-421F1C549D8C}"/>
                  </a:ext>
                </a:extLst>
              </p:cNvPr>
              <p:cNvPicPr/>
              <p:nvPr/>
            </p:nvPicPr>
            <p:blipFill>
              <a:blip r:embed="rId7"/>
              <a:stretch>
                <a:fillRect/>
              </a:stretch>
            </p:blipFill>
            <p:spPr>
              <a:xfrm>
                <a:off x="493321" y="5844218"/>
                <a:ext cx="587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B44E922-32C2-E143-B855-122ADBB25217}"/>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6B44E922-32C2-E143-B855-122ADBB25217}"/>
                  </a:ext>
                </a:extLst>
              </p:cNvPr>
              <p:cNvPicPr/>
              <p:nvPr/>
            </p:nvPicPr>
            <p:blipFill>
              <a:blip r:embed="rId9"/>
              <a:stretch>
                <a:fillRect/>
              </a:stretch>
            </p:blipFill>
            <p:spPr>
              <a:xfrm>
                <a:off x="770881" y="6357578"/>
                <a:ext cx="249840" cy="128880"/>
              </a:xfrm>
              <a:prstGeom prst="rect">
                <a:avLst/>
              </a:prstGeom>
            </p:spPr>
          </p:pic>
        </mc:Fallback>
      </mc:AlternateContent>
      <p:pic>
        <p:nvPicPr>
          <p:cNvPr id="14" name="Picture 13">
            <a:extLst>
              <a:ext uri="{FF2B5EF4-FFF2-40B4-BE49-F238E27FC236}">
                <a16:creationId xmlns:a16="http://schemas.microsoft.com/office/drawing/2014/main" id="{64FC53EC-6C2E-3997-98C6-226767FB4239}"/>
              </a:ext>
            </a:extLst>
          </p:cNvPr>
          <p:cNvPicPr>
            <a:picLocks noChangeAspect="1"/>
          </p:cNvPicPr>
          <p:nvPr/>
        </p:nvPicPr>
        <p:blipFill>
          <a:blip r:embed="rId10"/>
          <a:stretch>
            <a:fillRect/>
          </a:stretch>
        </p:blipFill>
        <p:spPr>
          <a:xfrm>
            <a:off x="1731074" y="359240"/>
            <a:ext cx="9442725" cy="6133635"/>
          </a:xfrm>
          <a:prstGeom prst="roundRect">
            <a:avLst>
              <a:gd name="adj" fmla="val 1921"/>
            </a:avLst>
          </a:prstGeom>
          <a:solidFill>
            <a:srgbClr val="FFFFFF">
              <a:shade val="85000"/>
            </a:srgbClr>
          </a:solidFill>
          <a:ln>
            <a:noFill/>
          </a:ln>
          <a:effectLst/>
        </p:spPr>
      </p:pic>
      <p:sp>
        <p:nvSpPr>
          <p:cNvPr id="9" name="Rounded Rectangle 8">
            <a:extLst>
              <a:ext uri="{FF2B5EF4-FFF2-40B4-BE49-F238E27FC236}">
                <a16:creationId xmlns:a16="http://schemas.microsoft.com/office/drawing/2014/main" id="{2193E54E-E068-89A2-133D-F11E1FEDCB87}"/>
              </a:ext>
            </a:extLst>
          </p:cNvPr>
          <p:cNvSpPr/>
          <p:nvPr/>
        </p:nvSpPr>
        <p:spPr>
          <a:xfrm>
            <a:off x="1996068" y="1059366"/>
            <a:ext cx="8909825" cy="1293541"/>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3CC77E07-7F14-1F1D-49DD-849F0610F22F}"/>
                  </a:ext>
                </a:extLst>
              </p14:cNvPr>
              <p14:cNvContentPartPr/>
              <p14:nvPr/>
            </p14:nvContentPartPr>
            <p14:xfrm>
              <a:off x="511490" y="5181375"/>
              <a:ext cx="516960" cy="212040"/>
            </p14:xfrm>
          </p:contentPart>
        </mc:Choice>
        <mc:Fallback xmlns="">
          <p:pic>
            <p:nvPicPr>
              <p:cNvPr id="3" name="Ink 2">
                <a:extLst>
                  <a:ext uri="{FF2B5EF4-FFF2-40B4-BE49-F238E27FC236}">
                    <a16:creationId xmlns:a16="http://schemas.microsoft.com/office/drawing/2014/main" id="{3CC77E07-7F14-1F1D-49DD-849F0610F22F}"/>
                  </a:ext>
                </a:extLst>
              </p:cNvPr>
              <p:cNvPicPr/>
              <p:nvPr/>
            </p:nvPicPr>
            <p:blipFill>
              <a:blip r:embed="rId12"/>
              <a:stretch>
                <a:fillRect/>
              </a:stretch>
            </p:blipFill>
            <p:spPr>
              <a:xfrm>
                <a:off x="493490" y="5163375"/>
                <a:ext cx="552600" cy="247680"/>
              </a:xfrm>
              <a:prstGeom prst="rect">
                <a:avLst/>
              </a:prstGeom>
            </p:spPr>
          </p:pic>
        </mc:Fallback>
      </mc:AlternateContent>
      <p:sp>
        <p:nvSpPr>
          <p:cNvPr id="10" name="TextBox 9">
            <a:extLst>
              <a:ext uri="{FF2B5EF4-FFF2-40B4-BE49-F238E27FC236}">
                <a16:creationId xmlns:a16="http://schemas.microsoft.com/office/drawing/2014/main" id="{6C4BE7E5-9A8B-983C-164D-336C3D1F93EC}"/>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BCF658F1-DC6F-9A56-7DFD-126C79206242}"/>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spTree>
    <p:extLst>
      <p:ext uri="{BB962C8B-B14F-4D97-AF65-F5344CB8AC3E}">
        <p14:creationId xmlns:p14="http://schemas.microsoft.com/office/powerpoint/2010/main" val="428067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364731" y="2619451"/>
            <a:ext cx="465043" cy="256874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01E9780-086D-7A4B-AD74-42F524765C82}"/>
              </a:ext>
            </a:extLst>
          </p:cNvPr>
          <p:cNvSpPr txBox="1"/>
          <p:nvPr/>
        </p:nvSpPr>
        <p:spPr>
          <a:xfrm>
            <a:off x="833521" y="1859787"/>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409152" y="1626349"/>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1094295" y="3423707"/>
            <a:ext cx="1354675" cy="646331"/>
          </a:xfrm>
          <a:prstGeom prst="rect">
            <a:avLst/>
          </a:prstGeom>
          <a:noFill/>
        </p:spPr>
        <p:txBody>
          <a:bodyPr wrap="square" rtlCol="0">
            <a:spAutoFit/>
          </a:bodyPr>
          <a:lstStyle/>
          <a:p>
            <a:r>
              <a:rPr lang="en-US"/>
              <a:t>Non-SES mediators </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544A6DA-EBC8-DE4C-8C69-2A03E526FE65}"/>
                  </a:ext>
                </a:extLst>
              </p14:cNvPr>
              <p14:cNvContentPartPr/>
              <p14:nvPr/>
            </p14:nvContentPartPr>
            <p14:xfrm>
              <a:off x="324841" y="5683298"/>
              <a:ext cx="812880" cy="723600"/>
            </p14:xfrm>
          </p:contentPart>
        </mc:Choice>
        <mc:Fallback xmlns="">
          <p:pic>
            <p:nvPicPr>
              <p:cNvPr id="16" name="Ink 15">
                <a:extLst>
                  <a:ext uri="{FF2B5EF4-FFF2-40B4-BE49-F238E27FC236}">
                    <a16:creationId xmlns:a16="http://schemas.microsoft.com/office/drawing/2014/main" id="{1544A6DA-EBC8-DE4C-8C69-2A03E526FE65}"/>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09A52445-4093-3845-89A1-01BA6C50251C}"/>
                  </a:ext>
                </a:extLst>
              </p14:cNvPr>
              <p14:cNvContentPartPr/>
              <p14:nvPr/>
            </p14:nvContentPartPr>
            <p14:xfrm>
              <a:off x="833521" y="6420578"/>
              <a:ext cx="124200" cy="3240"/>
            </p14:xfrm>
          </p:contentPart>
        </mc:Choice>
        <mc:Fallback xmlns="">
          <p:pic>
            <p:nvPicPr>
              <p:cNvPr id="18" name="Ink 17">
                <a:extLst>
                  <a:ext uri="{FF2B5EF4-FFF2-40B4-BE49-F238E27FC236}">
                    <a16:creationId xmlns:a16="http://schemas.microsoft.com/office/drawing/2014/main" id="{09A52445-4093-3845-89A1-01BA6C50251C}"/>
                  </a:ext>
                </a:extLst>
              </p:cNvPr>
              <p:cNvPicPr/>
              <p:nvPr/>
            </p:nvPicPr>
            <p:blipFill>
              <a:blip r:embed="rId9"/>
              <a:stretch>
                <a:fillRect/>
              </a:stretch>
            </p:blipFill>
            <p:spPr>
              <a:xfrm>
                <a:off x="770881" y="6357578"/>
                <a:ext cx="249840" cy="128880"/>
              </a:xfrm>
              <a:prstGeom prst="rect">
                <a:avLst/>
              </a:prstGeom>
            </p:spPr>
          </p:pic>
        </mc:Fallback>
      </mc:AlternateContent>
      <p:pic>
        <p:nvPicPr>
          <p:cNvPr id="12" name="Content Placeholder 5">
            <a:extLst>
              <a:ext uri="{FF2B5EF4-FFF2-40B4-BE49-F238E27FC236}">
                <a16:creationId xmlns:a16="http://schemas.microsoft.com/office/drawing/2014/main" id="{6D35ED7C-F6EF-8DC3-4178-AB112D6E4093}"/>
              </a:ext>
            </a:extLst>
          </p:cNvPr>
          <p:cNvPicPr>
            <a:picLocks noChangeAspect="1"/>
          </p:cNvPicPr>
          <p:nvPr/>
        </p:nvPicPr>
        <p:blipFill>
          <a:blip r:embed="rId10"/>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EED01BC6-4ECE-1C05-0B5D-F0B070CEF948}"/>
                  </a:ext>
                </a:extLst>
              </p14:cNvPr>
              <p14:cNvContentPartPr/>
              <p14:nvPr/>
            </p14:nvContentPartPr>
            <p14:xfrm>
              <a:off x="519050" y="5144295"/>
              <a:ext cx="485280" cy="261000"/>
            </p14:xfrm>
          </p:contentPart>
        </mc:Choice>
        <mc:Fallback xmlns="">
          <p:pic>
            <p:nvPicPr>
              <p:cNvPr id="2" name="Ink 1">
                <a:extLst>
                  <a:ext uri="{FF2B5EF4-FFF2-40B4-BE49-F238E27FC236}">
                    <a16:creationId xmlns:a16="http://schemas.microsoft.com/office/drawing/2014/main" id="{EED01BC6-4ECE-1C05-0B5D-F0B070CEF948}"/>
                  </a:ext>
                </a:extLst>
              </p:cNvPr>
              <p:cNvPicPr/>
              <p:nvPr/>
            </p:nvPicPr>
            <p:blipFill>
              <a:blip r:embed="rId12"/>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77D18873-D6E4-9D61-5A64-AB9DCB8390D3}"/>
                  </a:ext>
                </a:extLst>
              </p14:cNvPr>
              <p14:cNvContentPartPr/>
              <p14:nvPr/>
            </p14:nvContentPartPr>
            <p14:xfrm>
              <a:off x="976970" y="5637495"/>
              <a:ext cx="231840" cy="283680"/>
            </p14:xfrm>
          </p:contentPart>
        </mc:Choice>
        <mc:Fallback xmlns="">
          <p:pic>
            <p:nvPicPr>
              <p:cNvPr id="4" name="Ink 3">
                <a:extLst>
                  <a:ext uri="{FF2B5EF4-FFF2-40B4-BE49-F238E27FC236}">
                    <a16:creationId xmlns:a16="http://schemas.microsoft.com/office/drawing/2014/main" id="{77D18873-D6E4-9D61-5A64-AB9DCB8390D3}"/>
                  </a:ext>
                </a:extLst>
              </p:cNvPr>
              <p:cNvPicPr/>
              <p:nvPr/>
            </p:nvPicPr>
            <p:blipFill>
              <a:blip r:embed="rId14"/>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91D5C07F-F526-251C-3121-FE1CEC596246}"/>
                  </a:ext>
                </a:extLst>
              </p14:cNvPr>
              <p14:cNvContentPartPr/>
              <p14:nvPr/>
            </p14:nvContentPartPr>
            <p14:xfrm>
              <a:off x="353450" y="5598255"/>
              <a:ext cx="340560" cy="385560"/>
            </p14:xfrm>
          </p:contentPart>
        </mc:Choice>
        <mc:Fallback xmlns="">
          <p:pic>
            <p:nvPicPr>
              <p:cNvPr id="7" name="Ink 6">
                <a:extLst>
                  <a:ext uri="{FF2B5EF4-FFF2-40B4-BE49-F238E27FC236}">
                    <a16:creationId xmlns:a16="http://schemas.microsoft.com/office/drawing/2014/main" id="{91D5C07F-F526-251C-3121-FE1CEC596246}"/>
                  </a:ext>
                </a:extLst>
              </p:cNvPr>
              <p:cNvPicPr/>
              <p:nvPr/>
            </p:nvPicPr>
            <p:blipFill>
              <a:blip r:embed="rId16"/>
              <a:stretch>
                <a:fillRect/>
              </a:stretch>
            </p:blipFill>
            <p:spPr>
              <a:xfrm>
                <a:off x="335810" y="5580615"/>
                <a:ext cx="376200" cy="421200"/>
              </a:xfrm>
              <a:prstGeom prst="rect">
                <a:avLst/>
              </a:prstGeom>
            </p:spPr>
          </p:pic>
        </mc:Fallback>
      </mc:AlternateContent>
      <p:sp>
        <p:nvSpPr>
          <p:cNvPr id="10" name="TextBox 9">
            <a:extLst>
              <a:ext uri="{FF2B5EF4-FFF2-40B4-BE49-F238E27FC236}">
                <a16:creationId xmlns:a16="http://schemas.microsoft.com/office/drawing/2014/main" id="{9FA244A4-D9E1-614D-C125-14491983BCD6}"/>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9" name="TextBox 18">
            <a:extLst>
              <a:ext uri="{FF2B5EF4-FFF2-40B4-BE49-F238E27FC236}">
                <a16:creationId xmlns:a16="http://schemas.microsoft.com/office/drawing/2014/main" id="{77E50025-EF33-88B0-F389-A5DF03B0D405}"/>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20" name="TextBox 19">
            <a:extLst>
              <a:ext uri="{FF2B5EF4-FFF2-40B4-BE49-F238E27FC236}">
                <a16:creationId xmlns:a16="http://schemas.microsoft.com/office/drawing/2014/main" id="{9F6FD884-4691-9EC7-378C-50405F7E0978}"/>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11" name="Picture 10">
            <a:extLst>
              <a:ext uri="{FF2B5EF4-FFF2-40B4-BE49-F238E27FC236}">
                <a16:creationId xmlns:a16="http://schemas.microsoft.com/office/drawing/2014/main" id="{762AF2D2-D13C-BDC8-959E-FE374AAA6080}"/>
              </a:ext>
            </a:extLst>
          </p:cNvPr>
          <p:cNvPicPr>
            <a:picLocks noChangeAspect="1"/>
          </p:cNvPicPr>
          <p:nvPr/>
        </p:nvPicPr>
        <p:blipFill>
          <a:blip r:embed="rId17"/>
          <a:stretch>
            <a:fillRect/>
          </a:stretch>
        </p:blipFill>
        <p:spPr>
          <a:xfrm>
            <a:off x="2949998" y="0"/>
            <a:ext cx="8888552" cy="9688122"/>
          </a:xfrm>
          <a:prstGeom prst="roundRect">
            <a:avLst>
              <a:gd name="adj" fmla="val 1921"/>
            </a:avLst>
          </a:prstGeom>
          <a:solidFill>
            <a:srgbClr val="FFFFFF">
              <a:shade val="85000"/>
            </a:srgbClr>
          </a:solidFill>
          <a:ln>
            <a:noFill/>
          </a:ln>
          <a:effectLst/>
        </p:spPr>
      </p:pic>
      <p:sp>
        <p:nvSpPr>
          <p:cNvPr id="14" name="Rounded Rectangle 13">
            <a:extLst>
              <a:ext uri="{FF2B5EF4-FFF2-40B4-BE49-F238E27FC236}">
                <a16:creationId xmlns:a16="http://schemas.microsoft.com/office/drawing/2014/main" id="{D6915A36-74A9-CB83-3B63-E8AD78DF7379}"/>
              </a:ext>
            </a:extLst>
          </p:cNvPr>
          <p:cNvSpPr/>
          <p:nvPr/>
        </p:nvSpPr>
        <p:spPr>
          <a:xfrm>
            <a:off x="3182546" y="638979"/>
            <a:ext cx="8423455" cy="181256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63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F5BF73-0DD9-F54D-BE06-25F1F73B25E8}"/>
              </a:ext>
            </a:extLst>
          </p:cNvPr>
          <p:cNvSpPr txBox="1"/>
          <p:nvPr/>
        </p:nvSpPr>
        <p:spPr>
          <a:xfrm>
            <a:off x="2076450" y="6081067"/>
            <a:ext cx="1934378" cy="461665"/>
          </a:xfrm>
          <a:prstGeom prst="rect">
            <a:avLst/>
          </a:prstGeom>
          <a:noFill/>
        </p:spPr>
        <p:txBody>
          <a:bodyPr wrap="square" rtlCol="0">
            <a:spAutoFit/>
          </a:bodyPr>
          <a:lstStyle/>
          <a:p>
            <a:r>
              <a:rPr lang="en-US" sz="2400">
                <a:hlinkClick r:id="rId2" action="ppaction://hlinksldjump"/>
              </a:rPr>
              <a:t>Robustness</a:t>
            </a:r>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1FF6E46-9707-7124-C0B4-ADEE53109CBB}"/>
                  </a:ext>
                </a:extLst>
              </p14:cNvPr>
              <p14:cNvContentPartPr/>
              <p14:nvPr/>
            </p14:nvContentPartPr>
            <p14:xfrm>
              <a:off x="324841" y="5683298"/>
              <a:ext cx="812880" cy="723600"/>
            </p14:xfrm>
          </p:contentPart>
        </mc:Choice>
        <mc:Fallback xmlns="">
          <p:pic>
            <p:nvPicPr>
              <p:cNvPr id="7" name="Ink 6">
                <a:extLst>
                  <a:ext uri="{FF2B5EF4-FFF2-40B4-BE49-F238E27FC236}">
                    <a16:creationId xmlns:a16="http://schemas.microsoft.com/office/drawing/2014/main" id="{E1FF6E46-9707-7124-C0B4-ADEE53109CBB}"/>
                  </a:ext>
                </a:extLst>
              </p:cNvPr>
              <p:cNvPicPr/>
              <p:nvPr/>
            </p:nvPicPr>
            <p:blipFill>
              <a:blip r:embed="rId5"/>
              <a:stretch>
                <a:fillRect/>
              </a:stretch>
            </p:blipFill>
            <p:spPr>
              <a:xfrm>
                <a:off x="261841" y="562029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FDBE748-5432-1C91-95C1-11A7BF6473BA}"/>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2FDBE748-5432-1C91-95C1-11A7BF6473BA}"/>
                  </a:ext>
                </a:extLst>
              </p:cNvPr>
              <p:cNvPicPr/>
              <p:nvPr/>
            </p:nvPicPr>
            <p:blipFill>
              <a:blip r:embed="rId7"/>
              <a:stretch>
                <a:fillRect/>
              </a:stretch>
            </p:blipFill>
            <p:spPr>
              <a:xfrm>
                <a:off x="770338" y="6357578"/>
                <a:ext cx="250205" cy="128880"/>
              </a:xfrm>
              <a:prstGeom prst="rect">
                <a:avLst/>
              </a:prstGeom>
            </p:spPr>
          </p:pic>
        </mc:Fallback>
      </mc:AlternateContent>
      <p:pic>
        <p:nvPicPr>
          <p:cNvPr id="9" name="Content Placeholder 5">
            <a:extLst>
              <a:ext uri="{FF2B5EF4-FFF2-40B4-BE49-F238E27FC236}">
                <a16:creationId xmlns:a16="http://schemas.microsoft.com/office/drawing/2014/main" id="{B09A0D93-C8DD-FBC9-E06B-C003923BD73B}"/>
              </a:ext>
            </a:extLst>
          </p:cNvPr>
          <p:cNvPicPr>
            <a:picLocks noChangeAspect="1"/>
          </p:cNvPicPr>
          <p:nvPr/>
        </p:nvPicPr>
        <p:blipFill>
          <a:blip r:embed="rId8"/>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D072041-F038-6368-8DC6-EABC628141F1}"/>
                  </a:ext>
                </a:extLst>
              </p14:cNvPr>
              <p14:cNvContentPartPr/>
              <p14:nvPr/>
            </p14:nvContentPartPr>
            <p14:xfrm>
              <a:off x="519050" y="5144295"/>
              <a:ext cx="485280" cy="261000"/>
            </p14:xfrm>
          </p:contentPart>
        </mc:Choice>
        <mc:Fallback xmlns="">
          <p:pic>
            <p:nvPicPr>
              <p:cNvPr id="10" name="Ink 9">
                <a:extLst>
                  <a:ext uri="{FF2B5EF4-FFF2-40B4-BE49-F238E27FC236}">
                    <a16:creationId xmlns:a16="http://schemas.microsoft.com/office/drawing/2014/main" id="{BD072041-F038-6368-8DC6-EABC628141F1}"/>
                  </a:ext>
                </a:extLst>
              </p:cNvPr>
              <p:cNvPicPr/>
              <p:nvPr/>
            </p:nvPicPr>
            <p:blipFill>
              <a:blip r:embed="rId10"/>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0AD06283-EA05-F732-2881-67912A7627D4}"/>
                  </a:ext>
                </a:extLst>
              </p14:cNvPr>
              <p14:cNvContentPartPr/>
              <p14:nvPr/>
            </p14:nvContentPartPr>
            <p14:xfrm>
              <a:off x="976970" y="5637495"/>
              <a:ext cx="231840" cy="283680"/>
            </p14:xfrm>
          </p:contentPart>
        </mc:Choice>
        <mc:Fallback xmlns="">
          <p:pic>
            <p:nvPicPr>
              <p:cNvPr id="11" name="Ink 10">
                <a:extLst>
                  <a:ext uri="{FF2B5EF4-FFF2-40B4-BE49-F238E27FC236}">
                    <a16:creationId xmlns:a16="http://schemas.microsoft.com/office/drawing/2014/main" id="{0AD06283-EA05-F732-2881-67912A7627D4}"/>
                  </a:ext>
                </a:extLst>
              </p:cNvPr>
              <p:cNvPicPr/>
              <p:nvPr/>
            </p:nvPicPr>
            <p:blipFill>
              <a:blip r:embed="rId12"/>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3312FDDA-F3E4-129E-3C82-045571CDB59F}"/>
                  </a:ext>
                </a:extLst>
              </p14:cNvPr>
              <p14:cNvContentPartPr/>
              <p14:nvPr/>
            </p14:nvContentPartPr>
            <p14:xfrm>
              <a:off x="353450" y="5598255"/>
              <a:ext cx="340560" cy="385560"/>
            </p14:xfrm>
          </p:contentPart>
        </mc:Choice>
        <mc:Fallback xmlns="">
          <p:pic>
            <p:nvPicPr>
              <p:cNvPr id="12" name="Ink 11">
                <a:extLst>
                  <a:ext uri="{FF2B5EF4-FFF2-40B4-BE49-F238E27FC236}">
                    <a16:creationId xmlns:a16="http://schemas.microsoft.com/office/drawing/2014/main" id="{3312FDDA-F3E4-129E-3C82-045571CDB59F}"/>
                  </a:ext>
                </a:extLst>
              </p:cNvPr>
              <p:cNvPicPr/>
              <p:nvPr/>
            </p:nvPicPr>
            <p:blipFill>
              <a:blip r:embed="rId14"/>
              <a:stretch>
                <a:fillRect/>
              </a:stretch>
            </p:blipFill>
            <p:spPr>
              <a:xfrm>
                <a:off x="335810" y="5580615"/>
                <a:ext cx="376200" cy="421200"/>
              </a:xfrm>
              <a:prstGeom prst="rect">
                <a:avLst/>
              </a:prstGeom>
            </p:spPr>
          </p:pic>
        </mc:Fallback>
      </mc:AlternateContent>
      <p:sp>
        <p:nvSpPr>
          <p:cNvPr id="13" name="TextBox 12">
            <a:extLst>
              <a:ext uri="{FF2B5EF4-FFF2-40B4-BE49-F238E27FC236}">
                <a16:creationId xmlns:a16="http://schemas.microsoft.com/office/drawing/2014/main" id="{CD112F60-B02C-F488-5AED-871E5EA08862}"/>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4" name="TextBox 13">
            <a:extLst>
              <a:ext uri="{FF2B5EF4-FFF2-40B4-BE49-F238E27FC236}">
                <a16:creationId xmlns:a16="http://schemas.microsoft.com/office/drawing/2014/main" id="{3FA953D8-8D94-F472-3C8B-C2AC695B6E8F}"/>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15" name="TextBox 14">
            <a:extLst>
              <a:ext uri="{FF2B5EF4-FFF2-40B4-BE49-F238E27FC236}">
                <a16:creationId xmlns:a16="http://schemas.microsoft.com/office/drawing/2014/main" id="{64044B4D-2359-35A2-E7AF-B30CFA546D0D}"/>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2" name="Picture 1">
            <a:extLst>
              <a:ext uri="{FF2B5EF4-FFF2-40B4-BE49-F238E27FC236}">
                <a16:creationId xmlns:a16="http://schemas.microsoft.com/office/drawing/2014/main" id="{6DF50029-6607-4BC6-63D6-8D57AB59DBC6}"/>
              </a:ext>
            </a:extLst>
          </p:cNvPr>
          <p:cNvPicPr>
            <a:picLocks noChangeAspect="1"/>
          </p:cNvPicPr>
          <p:nvPr/>
        </p:nvPicPr>
        <p:blipFill>
          <a:blip r:embed="rId15"/>
          <a:stretch>
            <a:fillRect/>
          </a:stretch>
        </p:blipFill>
        <p:spPr>
          <a:xfrm>
            <a:off x="2076450" y="1478433"/>
            <a:ext cx="8445500" cy="3187700"/>
          </a:xfrm>
          <a:prstGeom prst="roundRect">
            <a:avLst>
              <a:gd name="adj" fmla="val 1921"/>
            </a:avLst>
          </a:prstGeom>
          <a:solidFill>
            <a:srgbClr val="FFFFFF">
              <a:shade val="85000"/>
            </a:srgbClr>
          </a:solidFill>
          <a:ln>
            <a:noFill/>
          </a:ln>
          <a:effectLst/>
        </p:spPr>
      </p:pic>
    </p:spTree>
    <p:extLst>
      <p:ext uri="{BB962C8B-B14F-4D97-AF65-F5344CB8AC3E}">
        <p14:creationId xmlns:p14="http://schemas.microsoft.com/office/powerpoint/2010/main" val="77998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a:xfrm>
            <a:off x="733080" y="243939"/>
            <a:ext cx="10515600" cy="1325563"/>
          </a:xfrm>
        </p:spPr>
        <p:txBody>
          <a:bodyPr/>
          <a:lstStyle/>
          <a:p>
            <a:r>
              <a:rPr lang="en-US"/>
              <a:t>Socio-Genetic Assortative Mating</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a:xfrm>
            <a:off x="627961" y="1270880"/>
            <a:ext cx="10725839" cy="5221995"/>
          </a:xfrm>
        </p:spPr>
        <p:txBody>
          <a:bodyPr>
            <a:normAutofit fontScale="70000" lnSpcReduction="20000"/>
          </a:bodyPr>
          <a:lstStyle/>
          <a:p>
            <a:endParaRPr lang="en-US"/>
          </a:p>
          <a:p>
            <a:r>
              <a:rPr lang="en-US">
                <a:solidFill>
                  <a:schemeClr val="accent2"/>
                </a:solidFill>
              </a:rPr>
              <a:t>Explain a puzzle about the </a:t>
            </a:r>
            <a:r>
              <a:rPr lang="en-US" b="1">
                <a:solidFill>
                  <a:schemeClr val="accent2"/>
                </a:solidFill>
              </a:rPr>
              <a:t>intergenerational persistence of inequality</a:t>
            </a:r>
            <a:r>
              <a:rPr lang="en-US">
                <a:solidFill>
                  <a:schemeClr val="accent2"/>
                </a:solidFill>
              </a:rPr>
              <a:t>. </a:t>
            </a:r>
          </a:p>
          <a:p>
            <a:pPr marL="457200" indent="-457200">
              <a:lnSpc>
                <a:spcPct val="110000"/>
              </a:lnSpc>
              <a:buFont typeface="Arial" panose="020B0604020202020204" pitchFamily="34" charset="0"/>
              <a:buChar char="•"/>
            </a:pPr>
            <a:r>
              <a:rPr lang="en-US"/>
              <a:t>Inequality can persist because of unmeasured genetic variation </a:t>
            </a:r>
            <a:r>
              <a:rPr lang="en-US" sz="2400"/>
              <a:t>(Clark 2021)</a:t>
            </a:r>
            <a:r>
              <a:rPr lang="en-US"/>
              <a:t>. Genetics can be a mediator, not just a confound, for transmission of SES over generations.</a:t>
            </a:r>
          </a:p>
          <a:p>
            <a:r>
              <a:rPr lang="en-US">
                <a:solidFill>
                  <a:schemeClr val="accent2"/>
                </a:solidFill>
              </a:rPr>
              <a:t>Provide a new explanation of the </a:t>
            </a:r>
            <a:r>
              <a:rPr lang="en-US" b="1">
                <a:solidFill>
                  <a:schemeClr val="accent2"/>
                </a:solidFill>
              </a:rPr>
              <a:t>genes-SES gradient</a:t>
            </a:r>
            <a:r>
              <a:rPr lang="en-US">
                <a:solidFill>
                  <a:schemeClr val="accent2"/>
                </a:solidFill>
              </a:rPr>
              <a:t>.</a:t>
            </a:r>
          </a:p>
          <a:p>
            <a:pPr marL="457200" indent="-457200">
              <a:buFont typeface="Arial" panose="020B0604020202020204" pitchFamily="34" charset="0"/>
              <a:buChar char="•"/>
            </a:pPr>
            <a:r>
              <a:rPr lang="en-US"/>
              <a:t>In modern meritocracies, genes affect SES. </a:t>
            </a:r>
          </a:p>
          <a:p>
            <a:pPr marL="457200" indent="-457200">
              <a:buFont typeface="Arial" panose="020B0604020202020204" pitchFamily="34" charset="0"/>
              <a:buChar char="•"/>
            </a:pPr>
            <a:r>
              <a:rPr lang="en-US"/>
              <a:t>Under SGAM, in all societies, SES can affect genes.</a:t>
            </a:r>
          </a:p>
          <a:p>
            <a:pPr marL="457200" indent="-457200">
              <a:buFont typeface="Arial" panose="020B0604020202020204" pitchFamily="34" charset="0"/>
              <a:buChar char="•"/>
            </a:pPr>
            <a:r>
              <a:rPr lang="en-US"/>
              <a:t>Shocks to SES are reflected in the DNA of subsequent generations.</a:t>
            </a:r>
          </a:p>
          <a:p>
            <a:r>
              <a:rPr lang="en-US">
                <a:solidFill>
                  <a:schemeClr val="accent2"/>
                </a:solidFill>
              </a:rPr>
              <a:t>Rethink the </a:t>
            </a:r>
            <a:r>
              <a:rPr lang="en-US" b="1">
                <a:solidFill>
                  <a:schemeClr val="accent2"/>
                </a:solidFill>
              </a:rPr>
              <a:t>nature of inequality </a:t>
            </a:r>
            <a:r>
              <a:rPr lang="en-US">
                <a:solidFill>
                  <a:schemeClr val="accent2"/>
                </a:solidFill>
              </a:rPr>
              <a:t>in historical human societies.</a:t>
            </a:r>
          </a:p>
          <a:p>
            <a:pPr marL="457200" indent="-457200">
              <a:buFont typeface="Arial" panose="020B0604020202020204" pitchFamily="34" charset="0"/>
              <a:buChar char="•"/>
            </a:pPr>
            <a:r>
              <a:rPr lang="en-US"/>
              <a:t>Prediction: a genes-status gradient should be visible in ancient DNA.</a:t>
            </a:r>
          </a:p>
          <a:p>
            <a:pPr marL="457200" indent="-457200">
              <a:buFont typeface="Arial" panose="020B0604020202020204" pitchFamily="34" charset="0"/>
              <a:buChar char="•"/>
            </a:pPr>
            <a:r>
              <a:rPr lang="en-US"/>
              <a:t>SGAM plus differential reproduction could induce differences in e.g. appearance between groups</a:t>
            </a:r>
          </a:p>
          <a:p>
            <a:r>
              <a:rPr lang="en-US">
                <a:solidFill>
                  <a:schemeClr val="accent2"/>
                </a:solidFill>
              </a:rPr>
              <a:t>Change how we think about </a:t>
            </a:r>
            <a:r>
              <a:rPr lang="en-US" b="1">
                <a:solidFill>
                  <a:schemeClr val="accent2"/>
                </a:solidFill>
              </a:rPr>
              <a:t>genetic variation</a:t>
            </a:r>
            <a:r>
              <a:rPr lang="en-US">
                <a:solidFill>
                  <a:schemeClr val="accent2"/>
                </a:solidFill>
              </a:rPr>
              <a:t>.</a:t>
            </a:r>
          </a:p>
          <a:p>
            <a:pPr marL="457200" indent="-457200">
              <a:buFont typeface="Arial" panose="020B0604020202020204" pitchFamily="34" charset="0"/>
              <a:buChar char="•"/>
            </a:pPr>
            <a:r>
              <a:rPr lang="en-US"/>
              <a:t>Yes, genes are “biological”…</a:t>
            </a:r>
          </a:p>
          <a:p>
            <a:pPr marL="457200" indent="-457200">
              <a:buFont typeface="Arial" panose="020B0604020202020204" pitchFamily="34" charset="0"/>
              <a:buChar char="•"/>
            </a:pPr>
            <a:r>
              <a:rPr lang="en-US"/>
              <a:t>But across generations, </a:t>
            </a:r>
            <a:r>
              <a:rPr lang="en-US" b="1">
                <a:solidFill>
                  <a:schemeClr val="accent2"/>
                </a:solidFill>
              </a:rPr>
              <a:t>genetic variation is a social outcome</a:t>
            </a:r>
            <a:r>
              <a:rPr lang="en-US"/>
              <a:t>. </a:t>
            </a:r>
            <a:endParaRPr lang="el-GR"/>
          </a:p>
          <a:p>
            <a:pPr marL="457200" indent="-457200">
              <a:buFont typeface="Arial" panose="020B0604020202020204" pitchFamily="34" charset="0"/>
              <a:buChar char="•"/>
            </a:pPr>
            <a:r>
              <a:rPr lang="en-US"/>
              <a:t>The size of the g</a:t>
            </a:r>
            <a:r>
              <a:rPr lang="en-GB"/>
              <a:t>enes-SES</a:t>
            </a:r>
            <a:r>
              <a:rPr lang="en-US"/>
              <a:t> gradient is affected by socio-economic institutions</a:t>
            </a:r>
            <a:r>
              <a:rPr lang="el-GR"/>
              <a:t>.</a:t>
            </a:r>
            <a:endParaRPr lang="en-GB"/>
          </a:p>
        </p:txBody>
      </p:sp>
    </p:spTree>
    <p:extLst>
      <p:ext uri="{BB962C8B-B14F-4D97-AF65-F5344CB8AC3E}">
        <p14:creationId xmlns:p14="http://schemas.microsoft.com/office/powerpoint/2010/main" val="95630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r="4487"/>
          <a:stretch/>
        </p:blipFill>
        <p:spPr bwMode="auto">
          <a:xfrm>
            <a:off x="5469994"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6611527" y="5544755"/>
            <a:ext cx="4438939" cy="913263"/>
          </a:xfrm>
          <a:prstGeom prst="roundRect">
            <a:avLst/>
          </a:prstGeom>
          <a:solidFill>
            <a:srgbClr val="000000">
              <a:alpha val="59608"/>
            </a:srgbClr>
          </a:solidFill>
          <a:ln>
            <a:noFill/>
          </a:ln>
          <a:effectLst/>
          <a:scene3d>
            <a:camera prst="orthographicFront">
              <a:rot lat="0" lon="0" rev="0"/>
            </a:camera>
            <a:lightRig rig="contrasting" dir="t">
              <a:rot lat="0" lon="0" rev="7800000"/>
            </a:lightRig>
          </a:scene3d>
          <a:sp3d>
            <a:bevelT w="139700" h="139700"/>
          </a:sp3d>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latin typeface="Tenorite Display" pitchFamily="2" charset="0"/>
                <a:cs typeface="Broadway" panose="020F0502020204030204" pitchFamily="34" charset="0"/>
              </a:rPr>
              <a:t>“Part of </a:t>
            </a:r>
            <a:r>
              <a:rPr lang="en-GB" sz="2800">
                <a:latin typeface="Tenorite Display" pitchFamily="2" charset="0"/>
                <a:cs typeface="Broadway" panose="020F0502020204030204" pitchFamily="34" charset="0"/>
              </a:rPr>
              <a:t>the beauty of me is that I am very rich.”</a:t>
            </a:r>
          </a:p>
          <a:p>
            <a:endParaRPr lang="en-US" sz="2800">
              <a:latin typeface="Tenorite Display" pitchFamily="2" charset="0"/>
              <a:cs typeface="Broadway" panose="020F0502020204030204" pitchFamily="34" charset="0"/>
            </a:endParaRPr>
          </a:p>
        </p:txBody>
      </p:sp>
      <p:sp>
        <p:nvSpPr>
          <p:cNvPr id="6" name="Title 3">
            <a:extLst>
              <a:ext uri="{FF2B5EF4-FFF2-40B4-BE49-F238E27FC236}">
                <a16:creationId xmlns:a16="http://schemas.microsoft.com/office/drawing/2014/main" id="{D738EF55-9584-BC40-BFFB-38B177EC32DC}"/>
              </a:ext>
            </a:extLst>
          </p:cNvPr>
          <p:cNvSpPr>
            <a:spLocks noGrp="1"/>
          </p:cNvSpPr>
          <p:nvPr>
            <p:ph type="title"/>
          </p:nvPr>
        </p:nvSpPr>
        <p:spPr>
          <a:xfrm>
            <a:off x="853161" y="652765"/>
            <a:ext cx="3697077" cy="1325563"/>
          </a:xfrm>
          <a:solidFill>
            <a:srgbClr val="000000">
              <a:alpha val="80000"/>
            </a:srgbClr>
          </a:solidFill>
        </p:spPr>
        <p:txBody>
          <a:bodyPr/>
          <a:lstStyle/>
          <a:p>
            <a:pPr algn="ctr"/>
            <a:r>
              <a:rPr lang="en-US"/>
              <a:t>Thank you!</a:t>
            </a:r>
          </a:p>
        </p:txBody>
      </p:sp>
      <p:graphicFrame>
        <p:nvGraphicFramePr>
          <p:cNvPr id="2" name="Diagram 1">
            <a:extLst>
              <a:ext uri="{FF2B5EF4-FFF2-40B4-BE49-F238E27FC236}">
                <a16:creationId xmlns:a16="http://schemas.microsoft.com/office/drawing/2014/main" id="{465E0EDF-30DE-BE7F-A51F-F9589F4ACE3E}"/>
              </a:ext>
            </a:extLst>
          </p:cNvPr>
          <p:cNvGraphicFramePr/>
          <p:nvPr>
            <p:extLst>
              <p:ext uri="{D42A27DB-BD31-4B8C-83A1-F6EECF244321}">
                <p14:modId xmlns:p14="http://schemas.microsoft.com/office/powerpoint/2010/main" val="2668701415"/>
              </p:ext>
            </p:extLst>
          </p:nvPr>
        </p:nvGraphicFramePr>
        <p:xfrm>
          <a:off x="385590" y="2522862"/>
          <a:ext cx="4555346" cy="40754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28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F04C-3D14-BA4F-9F5A-93EEC76A6E54}"/>
              </a:ext>
            </a:extLst>
          </p:cNvPr>
          <p:cNvSpPr>
            <a:spLocks noGrp="1"/>
          </p:cNvSpPr>
          <p:nvPr>
            <p:ph type="title"/>
          </p:nvPr>
        </p:nvSpPr>
        <p:spPr/>
        <p:txBody>
          <a:bodyPr/>
          <a:lstStyle/>
          <a:p>
            <a:r>
              <a:rPr lang="en-US"/>
              <a:t>Spouse pairs</a:t>
            </a:r>
          </a:p>
        </p:txBody>
      </p:sp>
      <p:sp>
        <p:nvSpPr>
          <p:cNvPr id="3" name="Content Placeholder 2">
            <a:extLst>
              <a:ext uri="{FF2B5EF4-FFF2-40B4-BE49-F238E27FC236}">
                <a16:creationId xmlns:a16="http://schemas.microsoft.com/office/drawing/2014/main" id="{BEC167D6-8AC5-B343-8C7B-8498154A84C3}"/>
              </a:ext>
            </a:extLst>
          </p:cNvPr>
          <p:cNvSpPr>
            <a:spLocks noGrp="1"/>
          </p:cNvSpPr>
          <p:nvPr>
            <p:ph idx="1"/>
          </p:nvPr>
        </p:nvSpPr>
        <p:spPr/>
        <p:txBody>
          <a:bodyPr>
            <a:normAutofit/>
          </a:bodyPr>
          <a:lstStyle/>
          <a:p>
            <a:r>
              <a:rPr lang="en-GB"/>
              <a:t>Some respondents in the Biobank sample have a genetic child who is also in the sample. </a:t>
            </a:r>
          </a:p>
          <a:p>
            <a:r>
              <a:rPr lang="en-GB"/>
              <a:t>Among our spouse pairs, 511 have a genetic child of at least one partner in the sample. </a:t>
            </a:r>
          </a:p>
          <a:p>
            <a:r>
              <a:rPr lang="en-GB"/>
              <a:t>For 86% (441) of these, the child is the genetic child of both partners.</a:t>
            </a:r>
          </a:p>
          <a:p>
            <a:r>
              <a:rPr lang="en-GB"/>
              <a:t>Comparison: 11% of families with dependent children included a stepchild in England and Wales in 2011 (National Statistics 2014). </a:t>
            </a:r>
          </a:p>
          <a:p>
            <a:endParaRPr lang="en-US"/>
          </a:p>
        </p:txBody>
      </p:sp>
    </p:spTree>
    <p:extLst>
      <p:ext uri="{BB962C8B-B14F-4D97-AF65-F5344CB8AC3E}">
        <p14:creationId xmlns:p14="http://schemas.microsoft.com/office/powerpoint/2010/main" val="295838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696C-A3BB-DA41-975C-CF07BB0862AE}"/>
              </a:ext>
            </a:extLst>
          </p:cNvPr>
          <p:cNvSpPr>
            <a:spLocks noGrp="1"/>
          </p:cNvSpPr>
          <p:nvPr>
            <p:ph type="title"/>
          </p:nvPr>
        </p:nvSpPr>
        <p:spPr/>
        <p:txBody>
          <a:bodyPr/>
          <a:lstStyle/>
          <a:p>
            <a:r>
              <a:rPr lang="en-US"/>
              <a:t>Robustness</a:t>
            </a:r>
          </a:p>
        </p:txBody>
      </p:sp>
      <p:sp>
        <p:nvSpPr>
          <p:cNvPr id="3" name="Content Placeholder 2">
            <a:extLst>
              <a:ext uri="{FF2B5EF4-FFF2-40B4-BE49-F238E27FC236}">
                <a16:creationId xmlns:a16="http://schemas.microsoft.com/office/drawing/2014/main" id="{6CD4EC4F-8BE3-0A46-BC1C-78278C4A769E}"/>
              </a:ext>
            </a:extLst>
          </p:cNvPr>
          <p:cNvSpPr>
            <a:spLocks noGrp="1"/>
          </p:cNvSpPr>
          <p:nvPr>
            <p:ph idx="1"/>
          </p:nvPr>
        </p:nvSpPr>
        <p:spPr/>
        <p:txBody>
          <a:bodyPr/>
          <a:lstStyle/>
          <a:p>
            <a:r>
              <a:rPr lang="en-US"/>
              <a:t>Extra mediators: BMI, self-reported health.</a:t>
            </a:r>
          </a:p>
          <a:p>
            <a:r>
              <a:rPr lang="en-US"/>
              <a:t>Birth order is independent of 33 different polygenic scores.</a:t>
            </a:r>
          </a:p>
          <a:p>
            <a:r>
              <a:rPr lang="en-US"/>
              <a:t>Results are qualitatively robust…</a:t>
            </a:r>
          </a:p>
          <a:p>
            <a:pPr marL="457200" indent="-457200">
              <a:buFont typeface="Arial" panose="020B0604020202020204" pitchFamily="34" charset="0"/>
              <a:buChar char="•"/>
            </a:pPr>
            <a:r>
              <a:rPr lang="en-US"/>
              <a:t>… if we use birth order dummies: strongest effect for first child versus subsequent children.</a:t>
            </a:r>
          </a:p>
          <a:p>
            <a:pPr marL="457200" indent="-457200">
              <a:buFont typeface="Arial" panose="020B0604020202020204" pitchFamily="34" charset="0"/>
              <a:buChar char="•"/>
            </a:pPr>
            <a:r>
              <a:rPr lang="en-US"/>
              <a:t>… using age left full-time education as the key mediator</a:t>
            </a:r>
          </a:p>
          <a:p>
            <a:pPr marL="457200" indent="-457200">
              <a:buFont typeface="Arial" panose="020B0604020202020204" pitchFamily="34" charset="0"/>
              <a:buChar char="•"/>
            </a:pPr>
            <a:r>
              <a:rPr lang="en-US"/>
              <a:t>… for males and females only (initial birth order coefficient is not significant)</a:t>
            </a:r>
          </a:p>
          <a:p>
            <a:pPr marL="457200" indent="-457200">
              <a:buFont typeface="Arial" panose="020B0604020202020204" pitchFamily="34" charset="0"/>
              <a:buChar char="•"/>
            </a:pPr>
            <a:r>
              <a:rPr lang="en-US"/>
              <a:t>… for couples with children</a:t>
            </a:r>
          </a:p>
        </p:txBody>
      </p:sp>
    </p:spTree>
    <p:extLst>
      <p:ext uri="{BB962C8B-B14F-4D97-AF65-F5344CB8AC3E}">
        <p14:creationId xmlns:p14="http://schemas.microsoft.com/office/powerpoint/2010/main" val="270411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5EE-6225-FA4D-B206-92690EB38D18}"/>
              </a:ext>
            </a:extLst>
          </p:cNvPr>
          <p:cNvSpPr>
            <a:spLocks noGrp="1"/>
          </p:cNvSpPr>
          <p:nvPr>
            <p:ph type="title"/>
          </p:nvPr>
        </p:nvSpPr>
        <p:spPr>
          <a:xfrm>
            <a:off x="143218" y="-9449"/>
            <a:ext cx="10515600" cy="1325563"/>
          </a:xfrm>
        </p:spPr>
        <p:txBody>
          <a:bodyPr/>
          <a:lstStyle/>
          <a:p>
            <a:r>
              <a:rPr lang="en-US"/>
              <a:t>Bibliography</a:t>
            </a:r>
          </a:p>
        </p:txBody>
      </p:sp>
      <p:sp>
        <p:nvSpPr>
          <p:cNvPr id="3" name="Content Placeholder 2">
            <a:extLst>
              <a:ext uri="{FF2B5EF4-FFF2-40B4-BE49-F238E27FC236}">
                <a16:creationId xmlns:a16="http://schemas.microsoft.com/office/drawing/2014/main" id="{3D4AEF9F-D5DC-E64E-8C21-C9DFCF334778}"/>
              </a:ext>
            </a:extLst>
          </p:cNvPr>
          <p:cNvSpPr>
            <a:spLocks noGrp="1"/>
          </p:cNvSpPr>
          <p:nvPr>
            <p:ph sz="half" idx="1"/>
          </p:nvPr>
        </p:nvSpPr>
        <p:spPr>
          <a:xfrm>
            <a:off x="143218" y="1175629"/>
            <a:ext cx="5876581" cy="4883647"/>
          </a:xfrm>
        </p:spPr>
        <p:txBody>
          <a:bodyPr>
            <a:noAutofit/>
          </a:bodyPr>
          <a:lstStyle/>
          <a:p>
            <a:pPr marL="0" indent="0">
              <a:buNone/>
            </a:pPr>
            <a:r>
              <a:rPr lang="en-GB" sz="1200"/>
              <a:t>Abdellaoui, Abdel, David Hugh-Jones, Löıc Yengo, Kathryn E Kemper, Michel G Nivard, Laura Veul, Yan Holtz, et al. 2019. “Genetic Correlates of Social Stratification in Great Britain.” </a:t>
            </a:r>
            <a:r>
              <a:rPr lang="en-GB" sz="1200" i="1"/>
              <a:t>Nature Human Behaviour </a:t>
            </a:r>
            <a:r>
              <a:rPr lang="en-GB" sz="1200"/>
              <a:t>3 (12): 1332–42. </a:t>
            </a:r>
          </a:p>
          <a:p>
            <a:pPr marL="0" indent="0">
              <a:buNone/>
            </a:pPr>
            <a:r>
              <a:rPr lang="en-GB" sz="1200"/>
              <a:t>Black, Sandra E, Paul J Devereux, and Kjell G Salvanes. 2011. “Older and Wiser? Birth Order and IQ of Young Men.” </a:t>
            </a:r>
            <a:r>
              <a:rPr lang="en-GB" sz="1200" i="1"/>
              <a:t>CESifo Economic Studies </a:t>
            </a:r>
            <a:r>
              <a:rPr lang="en-GB" sz="1200"/>
              <a:t>57 (1): 103–20.</a:t>
            </a:r>
          </a:p>
          <a:p>
            <a:pPr marL="0" indent="0">
              <a:buNone/>
            </a:pPr>
            <a:r>
              <a:rPr lang="en-GB" sz="1200"/>
              <a:t>Booth, Alison L, and Hiau Joo Kee. 2009. “Birth Order Matters: The Effect of Family Size and Birth Order on Educational Attainment.” </a:t>
            </a:r>
            <a:r>
              <a:rPr lang="en-GB" sz="1200" i="1"/>
              <a:t>Journal of Population Economics </a:t>
            </a:r>
            <a:r>
              <a:rPr lang="en-GB" sz="1200"/>
              <a:t>22 (2): 367–97.</a:t>
            </a:r>
          </a:p>
          <a:p>
            <a:pPr marL="0" indent="0">
              <a:buNone/>
            </a:pPr>
            <a:r>
              <a:rPr lang="en-GB" sz="1200"/>
              <a:t>Clark, Gregory. 2021. “For Whom the Bell Curve Tolls: A Lineage of 400,000 English Individuals 1750-2020 Shows Genetics Determines Most Social Outcomes.” Working Paper. http://faculty.econ.ucdavis.edu/faculty/ gclark/ClarkGlasgow2021.pdf. </a:t>
            </a:r>
          </a:p>
          <a:p>
            <a:pPr marL="0" indent="0">
              <a:buNone/>
            </a:pPr>
            <a:r>
              <a:rPr lang="en-GB" sz="1200"/>
              <a:t>Clark, Gregory, and Neil Cummins. 2015. “Intergenerational Wealth Mobility in England, 1858–2012: Surnames and Social Mobility.” </a:t>
            </a:r>
            <a:r>
              <a:rPr lang="en-GB" sz="1200" i="1"/>
              <a:t>The Economic Journal </a:t>
            </a:r>
            <a:r>
              <a:rPr lang="en-GB" sz="1200"/>
              <a:t>125 (582): 61–85. </a:t>
            </a:r>
          </a:p>
          <a:p>
            <a:pPr marL="0" indent="0">
              <a:buNone/>
            </a:pPr>
            <a:r>
              <a:rPr lang="en-GB" sz="1200"/>
              <a:t>Eika, Lasse, Magne Mogstad, and Basit Zafar. 2019. “Educational Assortative Mating and Household Income In- equality.” </a:t>
            </a:r>
            <a:r>
              <a:rPr lang="en-GB" sz="1200" i="1"/>
              <a:t>Journal of Political Economy </a:t>
            </a:r>
            <a:r>
              <a:rPr lang="en-GB" sz="1200"/>
              <a:t>127 (6): 2795–835. </a:t>
            </a:r>
          </a:p>
          <a:p>
            <a:pPr marL="0" indent="0">
              <a:buNone/>
            </a:pPr>
            <a:r>
              <a:rPr lang="en-GB" sz="1200"/>
              <a:t>Fernandez, Raquel, Nezih Guner, and John Knowles. 2005. “Love and Money: A Theoretical and Empirical Analysis of Household Sorting and Inequality.” </a:t>
            </a:r>
            <a:r>
              <a:rPr lang="en-GB" sz="1200" i="1"/>
              <a:t>Quarterly Journal of Economics </a:t>
            </a:r>
            <a:r>
              <a:rPr lang="en-GB" sz="1200"/>
              <a:t>120 (1): 273–344. </a:t>
            </a:r>
          </a:p>
          <a:p>
            <a:pPr marL="0" indent="0">
              <a:buNone/>
            </a:pPr>
            <a:r>
              <a:rPr lang="en-GB" sz="1200"/>
              <a:t>Fernández, Raquel, and Richard Rogerson. 2001. “Sorting and Long-Run Inequality.” </a:t>
            </a:r>
            <a:r>
              <a:rPr lang="en-GB" sz="1200" i="1"/>
              <a:t>Quarterly Journal of Economics </a:t>
            </a:r>
            <a:r>
              <a:rPr lang="en-GB" sz="1200"/>
              <a:t>116 (4): 1305–41. </a:t>
            </a:r>
          </a:p>
          <a:p>
            <a:pPr marL="0" indent="0">
              <a:buNone/>
            </a:pPr>
            <a:r>
              <a:rPr lang="en-GB" sz="1200"/>
              <a:t>Furnham, Adrian. 1993. “Just World Beliefs in Twelve Societies.” </a:t>
            </a:r>
            <a:r>
              <a:rPr lang="en-GB" sz="1200" i="1"/>
              <a:t>Journal of Social Psychology</a:t>
            </a:r>
            <a:r>
              <a:rPr lang="en-GB" sz="1200"/>
              <a:t> 133 (3): 317–29. </a:t>
            </a:r>
          </a:p>
          <a:p>
            <a:pPr marL="0" indent="0">
              <a:buNone/>
            </a:pPr>
            <a:r>
              <a:rPr lang="en-GB" sz="1200"/>
              <a:t>Gramsci, Antonio. 1971. Selections from the Prison Notebooks. Lawrence; Wishart London.</a:t>
            </a:r>
          </a:p>
          <a:p>
            <a:pPr marL="0" indent="0">
              <a:buNone/>
            </a:pPr>
            <a:r>
              <a:rPr lang="en-GB" sz="1200"/>
              <a:t>Greenwood, Jeremy, Nezih Guner, Georgi Kocharkov, and Cezar Santos. 2014. “Marry Your Like: Assortative Mating and Income Inequality.” </a:t>
            </a:r>
            <a:r>
              <a:rPr lang="en-GB" sz="1200" i="1"/>
              <a:t>American Economic Review </a:t>
            </a:r>
            <a:r>
              <a:rPr lang="en-GB" sz="1200"/>
              <a:t>104 (5): 348–53. </a:t>
            </a:r>
          </a:p>
          <a:p>
            <a:endParaRPr lang="en-GB" sz="1200"/>
          </a:p>
          <a:p>
            <a:endParaRPr lang="en-GB" sz="1200"/>
          </a:p>
          <a:p>
            <a:endParaRPr lang="en-US" sz="1200"/>
          </a:p>
        </p:txBody>
      </p:sp>
      <p:sp>
        <p:nvSpPr>
          <p:cNvPr id="4" name="Content Placeholder 3">
            <a:extLst>
              <a:ext uri="{FF2B5EF4-FFF2-40B4-BE49-F238E27FC236}">
                <a16:creationId xmlns:a16="http://schemas.microsoft.com/office/drawing/2014/main" id="{9546A1DF-8123-EC42-9627-2E502A12E6ED}"/>
              </a:ext>
            </a:extLst>
          </p:cNvPr>
          <p:cNvSpPr>
            <a:spLocks noGrp="1"/>
          </p:cNvSpPr>
          <p:nvPr>
            <p:ph sz="half" idx="2"/>
          </p:nvPr>
        </p:nvSpPr>
        <p:spPr>
          <a:xfrm>
            <a:off x="6172202" y="539828"/>
            <a:ext cx="5737032" cy="5953048"/>
          </a:xfrm>
        </p:spPr>
        <p:txBody>
          <a:bodyPr>
            <a:noAutofit/>
          </a:bodyPr>
          <a:lstStyle/>
          <a:p>
            <a:pPr marL="0" indent="0">
              <a:buNone/>
            </a:pPr>
            <a:r>
              <a:rPr lang="en-GB" sz="1200"/>
              <a:t>Halsey, AH. 1958. “Genetics, Social Structure and Intelligence.” </a:t>
            </a:r>
            <a:r>
              <a:rPr lang="en-GB" sz="1200" i="1"/>
              <a:t>British Journal of Sociology</a:t>
            </a:r>
            <a:r>
              <a:rPr lang="en-GB" sz="1200"/>
              <a:t> 9 (1): 15–28. </a:t>
            </a:r>
          </a:p>
          <a:p>
            <a:pPr marL="0" indent="0">
              <a:buNone/>
            </a:pPr>
            <a:r>
              <a:rPr lang="en-GB" sz="1200"/>
              <a:t>Hugh-Jones, David, Karin JH Verweij, Beate St Pourcain, and Abdel Abdellaoui. 2016. “Assortative Mating on Educational Attainment Leads to Genetic Spousal Resemblance for Polygenic Scores.” </a:t>
            </a:r>
            <a:r>
              <a:rPr lang="en-GB" sz="1200" i="1"/>
              <a:t>Intelligence </a:t>
            </a:r>
            <a:r>
              <a:rPr lang="en-GB" sz="1200"/>
              <a:t>59: 103–8.</a:t>
            </a:r>
          </a:p>
          <a:p>
            <a:pPr marL="0" indent="0">
              <a:buNone/>
            </a:pPr>
            <a:r>
              <a:rPr lang="en-GB" sz="1200"/>
              <a:t>Hugh-Jones, David and Abdel Abdellaoui. 2022. “Human capital mediates natural selection in contemporary humans “. Working paper.</a:t>
            </a:r>
          </a:p>
          <a:p>
            <a:pPr marL="0" indent="0">
              <a:buNone/>
            </a:pPr>
            <a:r>
              <a:rPr lang="en-GB" sz="1200"/>
              <a:t>Lindahl, Lena. 2008. “Do Birth Order and Family Size Matter for Intergenerational Income Mobility? Evidence from Sweden.” </a:t>
            </a:r>
            <a:r>
              <a:rPr lang="en-GB" sz="1200" i="1"/>
              <a:t>Applied Economics </a:t>
            </a:r>
            <a:r>
              <a:rPr lang="en-GB" sz="1200"/>
              <a:t>40 (17): 2239–57. </a:t>
            </a:r>
          </a:p>
          <a:p>
            <a:pPr marL="0" indent="0">
              <a:buNone/>
            </a:pPr>
            <a:r>
              <a:rPr lang="en-GB" sz="1200"/>
              <a:t>National Statistics. 2014. “Stepfamilies in 2011.” https://webarchive.nationalarchives.gov.uk/20160105222243/http:// www.ons.gov.uk/ons/rel/family-demography/stepfamilies/2011/stepfamilies-rpt.html. </a:t>
            </a:r>
          </a:p>
          <a:p>
            <a:pPr marL="0" indent="0">
              <a:buNone/>
            </a:pPr>
            <a:r>
              <a:rPr lang="en-GB" sz="1200"/>
              <a:t>Rimfeld, Kaili, Eva Krapohl, Maciej Trzaskowski, Jonathan R. I. Coleman, Saskia Selzam, Philip S. Dale, Tonu Esko, Andres Metspalu, and Robert Plomin. 2018. “Genetic Influence on Social Outcomes During and After the Soviet Era in Estonia.” </a:t>
            </a:r>
            <a:r>
              <a:rPr lang="en-GB" sz="1200" i="1"/>
              <a:t>Nature Human Behaviour </a:t>
            </a:r>
            <a:r>
              <a:rPr lang="en-GB" sz="1200"/>
              <a:t>2 (4): 269–75. </a:t>
            </a:r>
          </a:p>
          <a:p>
            <a:pPr marL="0" indent="0">
              <a:buNone/>
            </a:pPr>
            <a:r>
              <a:rPr lang="en-GB" sz="1200"/>
              <a:t>Schwartz, Christine R, and Robert D Mare. 2005. “Trends in Educational Assortative Marriage from 1940 to 2003.” </a:t>
            </a:r>
            <a:r>
              <a:rPr lang="en-GB" sz="1200" i="1"/>
              <a:t>Demography </a:t>
            </a:r>
            <a:r>
              <a:rPr lang="en-GB" sz="1200"/>
              <a:t>42 (4): 621–46. </a:t>
            </a:r>
          </a:p>
          <a:p>
            <a:pPr marL="0" indent="0">
              <a:buNone/>
            </a:pPr>
            <a:r>
              <a:rPr lang="en-GB" sz="1200"/>
              <a:t>Shakespeare, William. 1595. </a:t>
            </a:r>
            <a:r>
              <a:rPr lang="en-GB" sz="1200" i="1"/>
              <a:t>A Midsummer Night’s Dream</a:t>
            </a:r>
            <a:r>
              <a:rPr lang="en-GB" sz="1200"/>
              <a:t>.</a:t>
            </a:r>
          </a:p>
          <a:p>
            <a:pPr marL="0" indent="0">
              <a:buNone/>
            </a:pPr>
            <a:r>
              <a:rPr lang="en-GB" sz="1200"/>
              <a:t>Solon, Gary. 2018. “What Do We Know so Far about Multigenerational Mobility?” </a:t>
            </a:r>
            <a:r>
              <a:rPr lang="en-GB" sz="1200" i="1"/>
              <a:t>The Economic Journal </a:t>
            </a:r>
            <a:r>
              <a:rPr lang="en-GB" sz="1200"/>
              <a:t>128 (612): F340–52.  </a:t>
            </a:r>
          </a:p>
          <a:p>
            <a:pPr marL="0" indent="0">
              <a:buNone/>
            </a:pPr>
            <a:r>
              <a:rPr lang="en-GB" sz="1200"/>
              <a:t>Tambs, Kristian, Jon Martin Sundet, Per Magnus, and K re Berg. 1989. “Genetic and Environmental Contributions to the Covariance Between Occupational Status, Educational Attainment, and IQ: A Study of Twins.” </a:t>
            </a:r>
            <a:r>
              <a:rPr lang="en-GB" sz="1200" i="1"/>
              <a:t>Behavior Genetics </a:t>
            </a:r>
            <a:r>
              <a:rPr lang="en-GB" sz="1200"/>
              <a:t>19 (2): 209–22. </a:t>
            </a:r>
          </a:p>
          <a:p>
            <a:pPr marL="0" indent="0">
              <a:buNone/>
            </a:pPr>
            <a:r>
              <a:rPr lang="en-GB" sz="1200"/>
              <a:t>Trzaskowski, Maciej, Nicole Harlaar, Rosalind Arden, Eva Krapohl, Kaili Rimfeld, Andrew McMillan, Philip S. Dale, and Robert Plomin. 2014. “Genetic Influence on Family Socioeconomic Status and Childrens Intelligence.” </a:t>
            </a:r>
            <a:r>
              <a:rPr lang="en-GB" sz="1200" i="1"/>
              <a:t>Intelligence </a:t>
            </a:r>
            <a:r>
              <a:rPr lang="en-GB" sz="1200"/>
              <a:t>42 (January): 83–88 </a:t>
            </a:r>
          </a:p>
        </p:txBody>
      </p:sp>
    </p:spTree>
    <p:extLst>
      <p:ext uri="{BB962C8B-B14F-4D97-AF65-F5344CB8AC3E}">
        <p14:creationId xmlns:p14="http://schemas.microsoft.com/office/powerpoint/2010/main" val="124750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of this paper</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r>
              <a:rPr lang="en-US"/>
              <a:t>In increasing order of ambition:</a:t>
            </a:r>
          </a:p>
          <a:p>
            <a:endParaRPr lang="en-US"/>
          </a:p>
          <a:p>
            <a:pPr marL="457200" indent="-457200">
              <a:buFont typeface="Arial" panose="020B0604020202020204" pitchFamily="34" charset="0"/>
              <a:buChar char="•"/>
            </a:pPr>
            <a:r>
              <a:rPr lang="en-US"/>
              <a:t>Explain a puzzle about the </a:t>
            </a:r>
            <a:r>
              <a:rPr lang="en-US" b="1">
                <a:solidFill>
                  <a:schemeClr val="accent2"/>
                </a:solidFill>
              </a:rPr>
              <a:t>intergenerational persistence of inequality</a:t>
            </a:r>
            <a:r>
              <a:rPr lang="en-US"/>
              <a:t>. </a:t>
            </a:r>
          </a:p>
          <a:p>
            <a:pPr marL="457200" indent="-457200">
              <a:buFont typeface="Arial" panose="020B0604020202020204" pitchFamily="34" charset="0"/>
              <a:buChar char="•"/>
            </a:pPr>
            <a:r>
              <a:rPr lang="en-US"/>
              <a:t>Provide a new explanation of the </a:t>
            </a:r>
            <a:r>
              <a:rPr lang="en-US" b="1">
                <a:solidFill>
                  <a:schemeClr val="accent2"/>
                </a:solidFill>
              </a:rPr>
              <a:t>genes-SES (socio-economic status) gradient</a:t>
            </a:r>
            <a:r>
              <a:rPr lang="en-US"/>
              <a:t>.</a:t>
            </a:r>
          </a:p>
          <a:p>
            <a:pPr marL="457200" indent="-457200">
              <a:buFont typeface="Arial" panose="020B0604020202020204" pitchFamily="34" charset="0"/>
              <a:buChar char="•"/>
            </a:pPr>
            <a:r>
              <a:rPr lang="en-US"/>
              <a:t>Rethink the </a:t>
            </a:r>
            <a:r>
              <a:rPr lang="en-US" b="1">
                <a:solidFill>
                  <a:schemeClr val="accent2"/>
                </a:solidFill>
              </a:rPr>
              <a:t>nature of inequality </a:t>
            </a:r>
            <a:r>
              <a:rPr lang="en-US"/>
              <a:t>in historical human societies.</a:t>
            </a:r>
          </a:p>
          <a:p>
            <a:pPr marL="457200" indent="-457200">
              <a:buFont typeface="Arial" panose="020B0604020202020204" pitchFamily="34" charset="0"/>
              <a:buChar char="•"/>
            </a:pPr>
            <a:r>
              <a:rPr lang="en-US"/>
              <a:t>Change how we think about </a:t>
            </a:r>
            <a:r>
              <a:rPr lang="en-US" b="1">
                <a:solidFill>
                  <a:schemeClr val="accent2"/>
                </a:solidFill>
              </a:rPr>
              <a:t>genetic variation</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350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346D-6DEC-E642-80CC-C968A2EBBF00}"/>
              </a:ext>
            </a:extLst>
          </p:cNvPr>
          <p:cNvSpPr>
            <a:spLocks noGrp="1"/>
          </p:cNvSpPr>
          <p:nvPr>
            <p:ph idx="1"/>
          </p:nvPr>
        </p:nvSpPr>
        <p:spPr>
          <a:xfrm>
            <a:off x="782198" y="335010"/>
            <a:ext cx="10972800" cy="6275109"/>
          </a:xfrm>
        </p:spPr>
        <p:txBody>
          <a:bodyPr>
            <a:normAutofit lnSpcReduction="10000"/>
          </a:bodyPr>
          <a:lstStyle/>
          <a:p>
            <a:pPr>
              <a:lnSpc>
                <a:spcPct val="100000"/>
              </a:lnSpc>
              <a:spcBef>
                <a:spcPts val="400"/>
              </a:spcBef>
            </a:pPr>
            <a:r>
              <a:rPr lang="en-US" sz="2300"/>
              <a:t>Many genetic measures, including polygenic scores for education and health outcomes, differ between low and high Socio-Economic Status (SES) people.</a:t>
            </a:r>
          </a:p>
          <a:p>
            <a:pPr>
              <a:lnSpc>
                <a:spcPct val="100000"/>
              </a:lnSpc>
              <a:spcBef>
                <a:spcPts val="400"/>
              </a:spcBef>
            </a:pPr>
            <a:endParaRPr lang="en-US" sz="2000"/>
          </a:p>
          <a:p>
            <a:pPr>
              <a:lnSpc>
                <a:spcPct val="100000"/>
              </a:lnSpc>
              <a:spcBef>
                <a:spcPts val="400"/>
              </a:spcBef>
            </a:pPr>
            <a:r>
              <a:rPr lang="en-US" sz="2300"/>
              <a:t>The leading explanation for this </a:t>
            </a:r>
            <a:r>
              <a:rPr lang="en-US" sz="2300" b="1">
                <a:solidFill>
                  <a:schemeClr val="accent2"/>
                </a:solidFill>
              </a:rPr>
              <a:t>genes-SES gradient</a:t>
            </a:r>
            <a:r>
              <a:rPr lang="en-US" sz="2300" b="1"/>
              <a:t> </a:t>
            </a:r>
            <a:r>
              <a:rPr lang="en-US" sz="2300"/>
              <a:t>is meritocracy: genetic variants that cause success in </a:t>
            </a:r>
            <a:r>
              <a:rPr lang="en-US" sz="2300" i="1"/>
              <a:t>labour markets</a:t>
            </a:r>
            <a:r>
              <a:rPr lang="en-US" sz="2300"/>
              <a:t> lead to upward mobility.</a:t>
            </a:r>
          </a:p>
          <a:p>
            <a:pPr>
              <a:lnSpc>
                <a:spcPct val="100000"/>
              </a:lnSpc>
              <a:spcBef>
                <a:spcPts val="400"/>
              </a:spcBef>
            </a:pPr>
            <a:endParaRPr lang="en-US" sz="2300"/>
          </a:p>
          <a:p>
            <a:pPr>
              <a:lnSpc>
                <a:spcPct val="100000"/>
              </a:lnSpc>
              <a:spcBef>
                <a:spcPts val="400"/>
              </a:spcBef>
            </a:pPr>
            <a:r>
              <a:rPr lang="en-US" sz="2300"/>
              <a:t>An alternative explanation: both some genetic variants, and high SES, are desirable qualities in </a:t>
            </a:r>
            <a:r>
              <a:rPr lang="en-US" sz="2300" b="1">
                <a:solidFill>
                  <a:schemeClr val="accent2"/>
                </a:solidFill>
              </a:rPr>
              <a:t>marriage markets</a:t>
            </a:r>
            <a:r>
              <a:rPr lang="en-US" sz="2300" i="1"/>
              <a:t>.</a:t>
            </a:r>
          </a:p>
          <a:p>
            <a:pPr>
              <a:lnSpc>
                <a:spcPct val="100000"/>
              </a:lnSpc>
              <a:spcBef>
                <a:spcPts val="400"/>
              </a:spcBef>
            </a:pPr>
            <a:r>
              <a:rPr lang="en-US" sz="2300"/>
              <a:t>If you are rich or privileged, you may marry someone intelligent or good-looking.</a:t>
            </a:r>
          </a:p>
          <a:p>
            <a:pPr>
              <a:lnSpc>
                <a:spcPct val="100000"/>
              </a:lnSpc>
              <a:spcBef>
                <a:spcPts val="400"/>
              </a:spcBef>
            </a:pPr>
            <a:r>
              <a:rPr lang="en-US" sz="2300"/>
              <a:t>Both SES and genetics are then inherited by</a:t>
            </a:r>
            <a:r>
              <a:rPr lang="en-US" sz="2400"/>
              <a:t> the next generation.</a:t>
            </a:r>
          </a:p>
          <a:p>
            <a:pPr>
              <a:lnSpc>
                <a:spcPct val="100000"/>
              </a:lnSpc>
              <a:spcBef>
                <a:spcPts val="400"/>
              </a:spcBef>
            </a:pPr>
            <a:endParaRPr lang="en-US" sz="2400"/>
          </a:p>
          <a:p>
            <a:pPr>
              <a:lnSpc>
                <a:spcPct val="100000"/>
              </a:lnSpc>
              <a:spcBef>
                <a:spcPts val="400"/>
              </a:spcBef>
            </a:pPr>
            <a:r>
              <a:rPr lang="en-US" sz="2400"/>
              <a:t>Under </a:t>
            </a:r>
            <a:r>
              <a:rPr lang="en-US" sz="2400" b="1">
                <a:solidFill>
                  <a:schemeClr val="accent2"/>
                </a:solidFill>
              </a:rPr>
              <a:t>Social-Genetic Assortative Mating</a:t>
            </a:r>
            <a:r>
              <a:rPr lang="en-US" sz="2400"/>
              <a:t>:</a:t>
            </a:r>
          </a:p>
          <a:p>
            <a:pPr marL="457200" indent="-457200">
              <a:buFont typeface="Arial" panose="020B0604020202020204" pitchFamily="34" charset="0"/>
              <a:buChar char="•"/>
            </a:pPr>
            <a:r>
              <a:rPr lang="en-US" sz="2400"/>
              <a:t>Shocks to SES are reflected in the DNA of subsequent generations.</a:t>
            </a:r>
          </a:p>
          <a:p>
            <a:pPr marL="457200" indent="-457200">
              <a:buFont typeface="Arial" panose="020B0604020202020204" pitchFamily="34" charset="0"/>
              <a:buChar char="•"/>
            </a:pPr>
            <a:r>
              <a:rPr lang="en-US" sz="2400"/>
              <a:t>The genes-SES gradient depends on social structure, e.g. on persistence of inherited wealth.</a:t>
            </a:r>
          </a:p>
          <a:p>
            <a:pPr marL="457200" indent="-457200">
              <a:buFont typeface="Arial" panose="020B0604020202020204" pitchFamily="34" charset="0"/>
              <a:buChar char="•"/>
            </a:pPr>
            <a:r>
              <a:rPr lang="en-US" sz="2400"/>
              <a:t>The genes-SES gradient is likely historically widespread, beyond modern meritocracies.</a:t>
            </a:r>
          </a:p>
          <a:p>
            <a:pPr>
              <a:lnSpc>
                <a:spcPct val="100000"/>
              </a:lnSpc>
              <a:spcBef>
                <a:spcPts val="400"/>
              </a:spcBef>
            </a:pPr>
            <a:endParaRPr lang="en-US" sz="2300"/>
          </a:p>
        </p:txBody>
      </p:sp>
    </p:spTree>
    <p:extLst>
      <p:ext uri="{BB962C8B-B14F-4D97-AF65-F5344CB8AC3E}">
        <p14:creationId xmlns:p14="http://schemas.microsoft.com/office/powerpoint/2010/main" val="91676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DA0-1E5A-B846-9F62-9D183C1BCC0A}"/>
              </a:ext>
            </a:extLst>
          </p:cNvPr>
          <p:cNvSpPr>
            <a:spLocks noGrp="1"/>
          </p:cNvSpPr>
          <p:nvPr>
            <p:ph type="title"/>
          </p:nvPr>
        </p:nvSpPr>
        <p:spPr/>
        <p:txBody>
          <a:bodyPr/>
          <a:lstStyle/>
          <a:p>
            <a:r>
              <a:rPr lang="en-US"/>
              <a:t>Intuition</a:t>
            </a:r>
          </a:p>
        </p:txBody>
      </p:sp>
      <p:pic>
        <p:nvPicPr>
          <p:cNvPr id="4" name="Picture 3">
            <a:extLst>
              <a:ext uri="{FF2B5EF4-FFF2-40B4-BE49-F238E27FC236}">
                <a16:creationId xmlns:a16="http://schemas.microsoft.com/office/drawing/2014/main" id="{C6A7D6DA-292A-BE4E-B78C-95D22FA2F172}"/>
              </a:ext>
            </a:extLst>
          </p:cNvPr>
          <p:cNvPicPr>
            <a:picLocks noChangeAspect="1"/>
          </p:cNvPicPr>
          <p:nvPr/>
        </p:nvPicPr>
        <p:blipFill>
          <a:blip r:embed="rId2"/>
          <a:stretch>
            <a:fillRect/>
          </a:stretch>
        </p:blipFill>
        <p:spPr>
          <a:xfrm>
            <a:off x="1431733" y="1709041"/>
            <a:ext cx="9328533" cy="3590072"/>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AD48A656-9EB6-0F46-8D84-A565EBECA450}"/>
              </a:ext>
            </a:extLst>
          </p:cNvPr>
          <p:cNvSpPr txBox="1"/>
          <p:nvPr/>
        </p:nvSpPr>
        <p:spPr>
          <a:xfrm>
            <a:off x="2538239" y="5299113"/>
            <a:ext cx="1994053" cy="369332"/>
          </a:xfrm>
          <a:prstGeom prst="rect">
            <a:avLst/>
          </a:prstGeom>
          <a:noFill/>
        </p:spPr>
        <p:txBody>
          <a:bodyPr wrap="square" rtlCol="0">
            <a:spAutoFit/>
          </a:bodyPr>
          <a:lstStyle/>
          <a:p>
            <a:pPr algn="ctr"/>
            <a:r>
              <a:rPr lang="en-US">
                <a:solidFill>
                  <a:schemeClr val="bg1"/>
                </a:solidFill>
              </a:rPr>
              <a:t>Parents</a:t>
            </a:r>
          </a:p>
        </p:txBody>
      </p:sp>
      <p:sp>
        <p:nvSpPr>
          <p:cNvPr id="8" name="TextBox 7">
            <a:extLst>
              <a:ext uri="{FF2B5EF4-FFF2-40B4-BE49-F238E27FC236}">
                <a16:creationId xmlns:a16="http://schemas.microsoft.com/office/drawing/2014/main" id="{19A149C0-AB81-A645-9AF6-395BE862460F}"/>
              </a:ext>
            </a:extLst>
          </p:cNvPr>
          <p:cNvSpPr txBox="1"/>
          <p:nvPr/>
        </p:nvSpPr>
        <p:spPr>
          <a:xfrm>
            <a:off x="7632852" y="5299113"/>
            <a:ext cx="1994053" cy="369332"/>
          </a:xfrm>
          <a:prstGeom prst="rect">
            <a:avLst/>
          </a:prstGeom>
          <a:noFill/>
        </p:spPr>
        <p:txBody>
          <a:bodyPr wrap="square" rtlCol="0">
            <a:spAutoFit/>
          </a:bodyPr>
          <a:lstStyle/>
          <a:p>
            <a:pPr algn="ctr"/>
            <a:r>
              <a:rPr lang="en-US">
                <a:solidFill>
                  <a:schemeClr val="bg1"/>
                </a:solidFill>
              </a:rPr>
              <a:t>Children</a:t>
            </a:r>
          </a:p>
        </p:txBody>
      </p:sp>
      <p:sp>
        <p:nvSpPr>
          <p:cNvPr id="6" name="TextBox 5">
            <a:extLst>
              <a:ext uri="{FF2B5EF4-FFF2-40B4-BE49-F238E27FC236}">
                <a16:creationId xmlns:a16="http://schemas.microsoft.com/office/drawing/2014/main" id="{CA639D7E-07AC-1E47-8A2E-46249282693A}"/>
              </a:ext>
            </a:extLst>
          </p:cNvPr>
          <p:cNvSpPr txBox="1"/>
          <p:nvPr/>
        </p:nvSpPr>
        <p:spPr>
          <a:xfrm>
            <a:off x="1431733" y="5580310"/>
            <a:ext cx="9430898" cy="1015663"/>
          </a:xfrm>
          <a:prstGeom prst="rect">
            <a:avLst/>
          </a:prstGeom>
          <a:noFill/>
        </p:spPr>
        <p:txBody>
          <a:bodyPr wrap="square" rtlCol="0">
            <a:spAutoFit/>
          </a:bodyPr>
          <a:lstStyle/>
          <a:p>
            <a:r>
              <a:rPr lang="en-US" sz="2000"/>
              <a:t>Parents (●) mate along iso-attractiveness curves (- - - - -). </a:t>
            </a:r>
          </a:p>
          <a:p>
            <a:r>
              <a:rPr lang="en-US" sz="2000"/>
              <a:t>Their children (○) are between them in expectation. </a:t>
            </a:r>
          </a:p>
          <a:p>
            <a:r>
              <a:rPr lang="en-US" sz="2000"/>
              <a:t>As a result, the children’s distribution is squashed along the attractiveness gradient.</a:t>
            </a:r>
          </a:p>
        </p:txBody>
      </p:sp>
      <p:sp>
        <p:nvSpPr>
          <p:cNvPr id="3" name="TextBox 2">
            <a:extLst>
              <a:ext uri="{FF2B5EF4-FFF2-40B4-BE49-F238E27FC236}">
                <a16:creationId xmlns:a16="http://schemas.microsoft.com/office/drawing/2014/main" id="{693B6B40-59BA-B2A6-8FB1-D4AC42C3D3F5}"/>
              </a:ext>
            </a:extLst>
          </p:cNvPr>
          <p:cNvSpPr txBox="1"/>
          <p:nvPr/>
        </p:nvSpPr>
        <p:spPr>
          <a:xfrm>
            <a:off x="1872867" y="2035621"/>
            <a:ext cx="980502" cy="369332"/>
          </a:xfrm>
          <a:prstGeom prst="rect">
            <a:avLst/>
          </a:prstGeom>
          <a:solidFill>
            <a:schemeClr val="tx1"/>
          </a:solidFill>
        </p:spPr>
        <p:txBody>
          <a:bodyPr wrap="square" rtlCol="0">
            <a:spAutoFit/>
          </a:bodyPr>
          <a:lstStyle/>
          <a:p>
            <a:r>
              <a:rPr lang="en-US">
                <a:solidFill>
                  <a:schemeClr val="bg1"/>
                </a:solidFill>
              </a:rPr>
              <a:t>SES</a:t>
            </a:r>
          </a:p>
        </p:txBody>
      </p:sp>
      <p:sp>
        <p:nvSpPr>
          <p:cNvPr id="9" name="TextBox 8">
            <a:extLst>
              <a:ext uri="{FF2B5EF4-FFF2-40B4-BE49-F238E27FC236}">
                <a16:creationId xmlns:a16="http://schemas.microsoft.com/office/drawing/2014/main" id="{2BB14E81-7597-E957-44C6-3DEDFA7F2B7B}"/>
              </a:ext>
            </a:extLst>
          </p:cNvPr>
          <p:cNvSpPr txBox="1"/>
          <p:nvPr/>
        </p:nvSpPr>
        <p:spPr>
          <a:xfrm>
            <a:off x="5016804" y="4589698"/>
            <a:ext cx="1130378" cy="369332"/>
          </a:xfrm>
          <a:prstGeom prst="rect">
            <a:avLst/>
          </a:prstGeom>
          <a:solidFill>
            <a:schemeClr val="tx1"/>
          </a:solidFill>
        </p:spPr>
        <p:txBody>
          <a:bodyPr wrap="square" rtlCol="0">
            <a:spAutoFit/>
          </a:bodyPr>
          <a:lstStyle/>
          <a:p>
            <a:r>
              <a:rPr lang="en-US">
                <a:solidFill>
                  <a:schemeClr val="bg1"/>
                </a:solidFill>
              </a:rPr>
              <a:t>GENES</a:t>
            </a:r>
          </a:p>
        </p:txBody>
      </p:sp>
      <p:sp>
        <p:nvSpPr>
          <p:cNvPr id="10" name="TextBox 9">
            <a:extLst>
              <a:ext uri="{FF2B5EF4-FFF2-40B4-BE49-F238E27FC236}">
                <a16:creationId xmlns:a16="http://schemas.microsoft.com/office/drawing/2014/main" id="{84244219-7917-BDD1-7D06-BEF61DDE5095}"/>
              </a:ext>
            </a:extLst>
          </p:cNvPr>
          <p:cNvSpPr txBox="1"/>
          <p:nvPr/>
        </p:nvSpPr>
        <p:spPr>
          <a:xfrm>
            <a:off x="9956035" y="4589698"/>
            <a:ext cx="804231" cy="369332"/>
          </a:xfrm>
          <a:prstGeom prst="rect">
            <a:avLst/>
          </a:prstGeom>
          <a:solidFill>
            <a:schemeClr val="tx1"/>
          </a:solidFill>
        </p:spPr>
        <p:txBody>
          <a:bodyPr wrap="square" rtlCol="0">
            <a:spAutoFit/>
          </a:bodyPr>
          <a:lstStyle/>
          <a:p>
            <a:r>
              <a:rPr lang="en-US">
                <a:solidFill>
                  <a:schemeClr val="bg1"/>
                </a:solidFill>
              </a:rPr>
              <a:t>GENES</a:t>
            </a:r>
          </a:p>
        </p:txBody>
      </p:sp>
      <p:sp>
        <p:nvSpPr>
          <p:cNvPr id="11" name="TextBox 10">
            <a:extLst>
              <a:ext uri="{FF2B5EF4-FFF2-40B4-BE49-F238E27FC236}">
                <a16:creationId xmlns:a16="http://schemas.microsoft.com/office/drawing/2014/main" id="{83B32544-1C7B-2F8A-4366-0207EAE005C0}"/>
              </a:ext>
            </a:extLst>
          </p:cNvPr>
          <p:cNvSpPr txBox="1"/>
          <p:nvPr/>
        </p:nvSpPr>
        <p:spPr>
          <a:xfrm>
            <a:off x="6817605" y="2035621"/>
            <a:ext cx="980502" cy="369332"/>
          </a:xfrm>
          <a:prstGeom prst="rect">
            <a:avLst/>
          </a:prstGeom>
          <a:solidFill>
            <a:schemeClr val="tx1"/>
          </a:solidFill>
        </p:spPr>
        <p:txBody>
          <a:bodyPr wrap="square" rtlCol="0">
            <a:spAutoFit/>
          </a:bodyPr>
          <a:lstStyle/>
          <a:p>
            <a:r>
              <a:rPr lang="en-US">
                <a:solidFill>
                  <a:schemeClr val="bg1"/>
                </a:solidFill>
              </a:rPr>
              <a:t>SES</a:t>
            </a:r>
          </a:p>
        </p:txBody>
      </p:sp>
    </p:spTree>
    <p:extLst>
      <p:ext uri="{BB962C8B-B14F-4D97-AF65-F5344CB8AC3E}">
        <p14:creationId xmlns:p14="http://schemas.microsoft.com/office/powerpoint/2010/main" val="220362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28C7A-2325-D948-9EBD-EFCBEC99AAEF}"/>
              </a:ext>
            </a:extLst>
          </p:cNvPr>
          <p:cNvSpPr>
            <a:spLocks noGrp="1"/>
          </p:cNvSpPr>
          <p:nvPr>
            <p:ph sz="half" idx="1"/>
          </p:nvPr>
        </p:nvSpPr>
        <p:spPr>
          <a:xfrm>
            <a:off x="470704" y="671355"/>
            <a:ext cx="5181600" cy="4351338"/>
          </a:xfrm>
        </p:spPr>
        <p:txBody>
          <a:bodyPr>
            <a:normAutofit/>
          </a:bodyPr>
          <a:lstStyle/>
          <a:p>
            <a:pPr marL="0" indent="0">
              <a:buNone/>
            </a:pPr>
            <a:r>
              <a:rPr lang="en-GB"/>
              <a:t>In our model, the correlation between genes and SES</a:t>
            </a:r>
            <a:r>
              <a:rPr lang="en-GB">
                <a:solidFill>
                  <a:schemeClr val="accent2"/>
                </a:solidFill>
              </a:rPr>
              <a:t> </a:t>
            </a:r>
            <a:r>
              <a:rPr lang="en-GB"/>
              <a:t>(</a:t>
            </a:r>
            <a:r>
              <a:rPr lang="en-GB">
                <a:solidFill>
                  <a:schemeClr val="accent2"/>
                </a:solidFill>
              </a:rPr>
              <a:t>Corr.</a:t>
            </a:r>
            <a:r>
              <a:rPr lang="en-GB"/>
              <a:t>)</a:t>
            </a:r>
            <a:r>
              <a:rPr lang="en-GB">
                <a:solidFill>
                  <a:schemeClr val="accent2"/>
                </a:solidFill>
              </a:rPr>
              <a:t> </a:t>
            </a:r>
            <a:r>
              <a:rPr lang="en-GB"/>
              <a:t>depends on</a:t>
            </a:r>
          </a:p>
          <a:p>
            <a:r>
              <a:rPr lang="en-GB"/>
              <a:t>the relative importance of genes compared to SES in marriage markets (</a:t>
            </a:r>
            <a:r>
              <a:rPr lang="en-GB">
                <a:solidFill>
                  <a:schemeClr val="accent2"/>
                </a:solidFill>
              </a:rPr>
              <a:t>a</a:t>
            </a:r>
            <a:r>
              <a:rPr lang="en-GB"/>
              <a:t>);</a:t>
            </a:r>
          </a:p>
          <a:p>
            <a:r>
              <a:rPr lang="en-GB"/>
              <a:t>intergenerational persistence of SES (</a:t>
            </a:r>
            <a:r>
              <a:rPr lang="en-GB">
                <a:solidFill>
                  <a:schemeClr val="accent2"/>
                </a:solidFill>
              </a:rPr>
              <a:t>theta</a:t>
            </a:r>
            <a:r>
              <a:rPr lang="en-GB"/>
              <a:t>)</a:t>
            </a:r>
            <a:r>
              <a:rPr lang="en-US"/>
              <a:t>.</a:t>
            </a:r>
          </a:p>
        </p:txBody>
      </p:sp>
      <p:pic>
        <p:nvPicPr>
          <p:cNvPr id="8" name="Picture 7">
            <a:extLst>
              <a:ext uri="{FF2B5EF4-FFF2-40B4-BE49-F238E27FC236}">
                <a16:creationId xmlns:a16="http://schemas.microsoft.com/office/drawing/2014/main" id="{9B8D3CA5-B75C-BE44-BFB2-1EE1E93E3ED4}"/>
              </a:ext>
            </a:extLst>
          </p:cNvPr>
          <p:cNvPicPr>
            <a:picLocks noChangeAspect="1"/>
          </p:cNvPicPr>
          <p:nvPr/>
        </p:nvPicPr>
        <p:blipFill rotWithShape="1">
          <a:blip r:embed="rId2"/>
          <a:srcRect l="5451" t="8034" r="14075" b="6411"/>
          <a:stretch/>
        </p:blipFill>
        <p:spPr>
          <a:xfrm>
            <a:off x="6180881" y="671355"/>
            <a:ext cx="5625296" cy="5503749"/>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178163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0EC-7D11-174E-955C-98DC6A8BBA5D}"/>
              </a:ext>
            </a:extLst>
          </p:cNvPr>
          <p:cNvSpPr>
            <a:spLocks noGrp="1"/>
          </p:cNvSpPr>
          <p:nvPr>
            <p:ph type="title"/>
          </p:nvPr>
        </p:nvSpPr>
        <p:spPr>
          <a:xfrm>
            <a:off x="215119" y="195873"/>
            <a:ext cx="4659217" cy="1325563"/>
          </a:xfrm>
        </p:spPr>
        <p:txBody>
          <a:bodyPr/>
          <a:lstStyle/>
          <a:p>
            <a:r>
              <a:rPr lang="en-US"/>
              <a:t>35,682 UK Biobank spouse pairs</a:t>
            </a:r>
          </a:p>
        </p:txBody>
      </p:sp>
      <p:pic>
        <p:nvPicPr>
          <p:cNvPr id="5" name="Picture 4">
            <a:extLst>
              <a:ext uri="{FF2B5EF4-FFF2-40B4-BE49-F238E27FC236}">
                <a16:creationId xmlns:a16="http://schemas.microsoft.com/office/drawing/2014/main" id="{E385AC4C-543C-4048-944C-A9D3822E9889}"/>
              </a:ext>
            </a:extLst>
          </p:cNvPr>
          <p:cNvPicPr>
            <a:picLocks noChangeAspect="1"/>
          </p:cNvPicPr>
          <p:nvPr/>
        </p:nvPicPr>
        <p:blipFill>
          <a:blip r:embed="rId2"/>
          <a:stretch>
            <a:fillRect/>
          </a:stretch>
        </p:blipFill>
        <p:spPr>
          <a:xfrm>
            <a:off x="5210979" y="195873"/>
            <a:ext cx="6863442" cy="6466253"/>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55854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F347-8AB4-CD43-82C3-FD14B2D10AA8}"/>
              </a:ext>
            </a:extLst>
          </p:cNvPr>
          <p:cNvSpPr>
            <a:spLocks noGrp="1"/>
          </p:cNvSpPr>
          <p:nvPr>
            <p:ph idx="1"/>
          </p:nvPr>
        </p:nvSpPr>
        <p:spPr>
          <a:xfrm>
            <a:off x="838200" y="1288974"/>
            <a:ext cx="10515600" cy="5251546"/>
          </a:xfrm>
        </p:spPr>
        <p:txBody>
          <a:bodyPr>
            <a:normAutofit/>
          </a:bodyPr>
          <a:lstStyle/>
          <a:p>
            <a:r>
              <a:rPr lang="en-US"/>
              <a:t>These results could just be due to genetic assortative mating (GAM).</a:t>
            </a:r>
          </a:p>
          <a:p>
            <a:endParaRPr lang="en-US"/>
          </a:p>
          <a:p>
            <a:r>
              <a:rPr lang="en-US"/>
              <a:t>We need a “shock” to SES which is not correlated with genetics.</a:t>
            </a:r>
          </a:p>
          <a:p>
            <a:pPr marL="457200" indent="-457200">
              <a:buFont typeface="Arial" panose="020B0604020202020204" pitchFamily="34" charset="0"/>
              <a:buChar char="•"/>
            </a:pPr>
            <a:endParaRPr lang="en-US"/>
          </a:p>
          <a:p>
            <a:r>
              <a:rPr lang="en-US"/>
              <a:t>We use</a:t>
            </a:r>
            <a:r>
              <a:rPr lang="en-US" b="1"/>
              <a:t> </a:t>
            </a:r>
            <a:r>
              <a:rPr lang="en-US" b="1">
                <a:solidFill>
                  <a:schemeClr val="accent2"/>
                </a:solidFill>
              </a:rPr>
              <a:t>birth order</a:t>
            </a:r>
            <a:r>
              <a:rPr lang="en-US"/>
              <a:t>.</a:t>
            </a:r>
          </a:p>
          <a:p>
            <a:pPr marL="457200" indent="-457200">
              <a:buFont typeface="Arial" panose="020B0604020202020204" pitchFamily="34" charset="0"/>
              <a:buChar char="•"/>
            </a:pPr>
            <a:r>
              <a:rPr lang="en-US"/>
              <a:t>Siblings have the same expected polygenic scores, by the “lottery of meiosis”. </a:t>
            </a:r>
          </a:p>
          <a:p>
            <a:pPr marL="457200" indent="-457200">
              <a:buFont typeface="Arial" panose="020B0604020202020204" pitchFamily="34" charset="0"/>
              <a:buChar char="•"/>
            </a:pPr>
            <a:r>
              <a:rPr lang="en-US"/>
              <a:t>Early-born siblings receive more parental care and have better life outcomes, including SES.</a:t>
            </a:r>
            <a:endParaRPr lang="en-GB"/>
          </a:p>
          <a:p>
            <a:endParaRPr lang="en-US"/>
          </a:p>
          <a:p>
            <a:endParaRPr lang="en-US"/>
          </a:p>
        </p:txBody>
      </p:sp>
    </p:spTree>
    <p:extLst>
      <p:ext uri="{BB962C8B-B14F-4D97-AF65-F5344CB8AC3E}">
        <p14:creationId xmlns:p14="http://schemas.microsoft.com/office/powerpoint/2010/main" val="157720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11" name="TextBox 10">
            <a:extLst>
              <a:ext uri="{FF2B5EF4-FFF2-40B4-BE49-F238E27FC236}">
                <a16:creationId xmlns:a16="http://schemas.microsoft.com/office/drawing/2014/main" id="{523FF90F-D7E1-3344-9C38-C8412535F0C1}"/>
              </a:ext>
            </a:extLst>
          </p:cNvPr>
          <p:cNvSpPr txBox="1"/>
          <p:nvPr/>
        </p:nvSpPr>
        <p:spPr>
          <a:xfrm>
            <a:off x="3529867" y="5159049"/>
            <a:ext cx="1196369" cy="369332"/>
          </a:xfrm>
          <a:prstGeom prst="rect">
            <a:avLst/>
          </a:prstGeom>
          <a:noFill/>
        </p:spPr>
        <p:txBody>
          <a:bodyPr wrap="square" rtlCol="0">
            <a:spAutoFit/>
          </a:bodyPr>
          <a:lstStyle/>
          <a:p>
            <a:r>
              <a:rPr lang="en-US">
                <a:solidFill>
                  <a:schemeClr val="bg1"/>
                </a:solidFill>
              </a:rPr>
              <a:t>Mediators</a:t>
            </a:r>
          </a:p>
        </p:txBody>
      </p:sp>
      <p:grpSp>
        <p:nvGrpSpPr>
          <p:cNvPr id="14" name="Group 13">
            <a:extLst>
              <a:ext uri="{FF2B5EF4-FFF2-40B4-BE49-F238E27FC236}">
                <a16:creationId xmlns:a16="http://schemas.microsoft.com/office/drawing/2014/main" id="{D23CA2DA-8C83-BA4C-B7E9-1AD212C9266C}"/>
              </a:ext>
            </a:extLst>
          </p:cNvPr>
          <p:cNvGrpSpPr/>
          <p:nvPr/>
        </p:nvGrpSpPr>
        <p:grpSpPr>
          <a:xfrm>
            <a:off x="3768245" y="3568372"/>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879B56-E30C-7048-AA6B-8C31D0E96142}"/>
                    </a:ext>
                  </a:extLst>
                </p14:cNvPr>
                <p14:cNvContentPartPr/>
                <p14:nvPr/>
              </p14:nvContentPartPr>
              <p14:xfrm>
                <a:off x="7370761" y="3546338"/>
                <a:ext cx="1034640" cy="1083960"/>
              </p14:xfrm>
            </p:contentPart>
          </mc:Choice>
          <mc:Fallback xmlns="">
            <p:pic>
              <p:nvPicPr>
                <p:cNvPr id="4" name="Ink 3">
                  <a:extLst>
                    <a:ext uri="{FF2B5EF4-FFF2-40B4-BE49-F238E27FC236}">
                      <a16:creationId xmlns:a16="http://schemas.microsoft.com/office/drawing/2014/main" id="{B9879B56-E30C-7048-AA6B-8C31D0E96142}"/>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5DF6522-7EAC-A142-8A52-C6380D7E3676}"/>
                    </a:ext>
                  </a:extLst>
                </p14:cNvPr>
                <p14:cNvContentPartPr/>
                <p14:nvPr/>
              </p14:nvContentPartPr>
              <p14:xfrm>
                <a:off x="7882321" y="4617338"/>
                <a:ext cx="508680" cy="71280"/>
              </p14:xfrm>
            </p:contentPart>
          </mc:Choice>
          <mc:Fallback xmlns="">
            <p:pic>
              <p:nvPicPr>
                <p:cNvPr id="5" name="Ink 4">
                  <a:extLst>
                    <a:ext uri="{FF2B5EF4-FFF2-40B4-BE49-F238E27FC236}">
                      <a16:creationId xmlns:a16="http://schemas.microsoft.com/office/drawing/2014/main" id="{15DF6522-7EAC-A142-8A52-C6380D7E367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025763-C080-034D-A976-A062CF226BF1}"/>
                    </a:ext>
                  </a:extLst>
                </p14:cNvPr>
                <p14:cNvContentPartPr/>
                <p14:nvPr/>
              </p14:nvContentPartPr>
              <p14:xfrm>
                <a:off x="8344561" y="4628858"/>
                <a:ext cx="37800" cy="43560"/>
              </p14:xfrm>
            </p:contentPart>
          </mc:Choice>
          <mc:Fallback xmlns="">
            <p:pic>
              <p:nvPicPr>
                <p:cNvPr id="13" name="Ink 12">
                  <a:extLst>
                    <a:ext uri="{FF2B5EF4-FFF2-40B4-BE49-F238E27FC236}">
                      <a16:creationId xmlns:a16="http://schemas.microsoft.com/office/drawing/2014/main" id="{B2025763-C080-034D-A976-A062CF226BF1}"/>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A8302D9-6220-3A40-970B-AE20613EBA33}"/>
                  </a:ext>
                </a:extLst>
              </p14:cNvPr>
              <p14:cNvContentPartPr/>
              <p14:nvPr/>
            </p14:nvContentPartPr>
            <p14:xfrm>
              <a:off x="5561405" y="3673492"/>
              <a:ext cx="564120" cy="953640"/>
            </p14:xfrm>
          </p:contentPart>
        </mc:Choice>
        <mc:Fallback xmlns="">
          <p:pic>
            <p:nvPicPr>
              <p:cNvPr id="15" name="Ink 14">
                <a:extLst>
                  <a:ext uri="{FF2B5EF4-FFF2-40B4-BE49-F238E27FC236}">
                    <a16:creationId xmlns:a16="http://schemas.microsoft.com/office/drawing/2014/main" id="{4A8302D9-6220-3A40-970B-AE20613EBA33}"/>
                  </a:ext>
                </a:extLst>
              </p:cNvPr>
              <p:cNvPicPr/>
              <p:nvPr/>
            </p:nvPicPr>
            <p:blipFill>
              <a:blip r:embed="rId9"/>
              <a:stretch>
                <a:fillRect/>
              </a:stretch>
            </p:blipFill>
            <p:spPr>
              <a:xfrm>
                <a:off x="5543405" y="3655492"/>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1ED8B46-AE8E-204C-AF7C-4644E5B5C63B}"/>
                  </a:ext>
                </a:extLst>
              </p14:cNvPr>
              <p14:cNvContentPartPr/>
              <p14:nvPr/>
            </p14:nvContentPartPr>
            <p14:xfrm>
              <a:off x="4236605" y="2555332"/>
              <a:ext cx="1411920" cy="398160"/>
            </p14:xfrm>
          </p:contentPart>
        </mc:Choice>
        <mc:Fallback xmlns="">
          <p:pic>
            <p:nvPicPr>
              <p:cNvPr id="16" name="Ink 15">
                <a:extLst>
                  <a:ext uri="{FF2B5EF4-FFF2-40B4-BE49-F238E27FC236}">
                    <a16:creationId xmlns:a16="http://schemas.microsoft.com/office/drawing/2014/main" id="{61ED8B46-AE8E-204C-AF7C-4644E5B5C63B}"/>
                  </a:ext>
                </a:extLst>
              </p:cNvPr>
              <p:cNvPicPr/>
              <p:nvPr/>
            </p:nvPicPr>
            <p:blipFill>
              <a:blip r:embed="rId11"/>
              <a:stretch>
                <a:fillRect/>
              </a:stretch>
            </p:blipFill>
            <p:spPr>
              <a:xfrm>
                <a:off x="4218605" y="2537316"/>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BAC2F39-2652-EF43-B835-0F9921D9B6DE}"/>
                  </a:ext>
                </a:extLst>
              </p14:cNvPr>
              <p14:cNvContentPartPr/>
              <p14:nvPr/>
            </p14:nvContentPartPr>
            <p14:xfrm>
              <a:off x="4407245" y="2557132"/>
              <a:ext cx="393840" cy="54360"/>
            </p14:xfrm>
          </p:contentPart>
        </mc:Choice>
        <mc:Fallback xmlns="">
          <p:pic>
            <p:nvPicPr>
              <p:cNvPr id="17" name="Ink 16">
                <a:extLst>
                  <a:ext uri="{FF2B5EF4-FFF2-40B4-BE49-F238E27FC236}">
                    <a16:creationId xmlns:a16="http://schemas.microsoft.com/office/drawing/2014/main" id="{9BAC2F39-2652-EF43-B835-0F9921D9B6DE}"/>
                  </a:ext>
                </a:extLst>
              </p:cNvPr>
              <p:cNvPicPr/>
              <p:nvPr/>
            </p:nvPicPr>
            <p:blipFill>
              <a:blip r:embed="rId13"/>
              <a:stretch>
                <a:fillRect/>
              </a:stretch>
            </p:blipFill>
            <p:spPr>
              <a:xfrm>
                <a:off x="4389245" y="2539132"/>
                <a:ext cx="429480" cy="90000"/>
              </a:xfrm>
              <a:prstGeom prst="rect">
                <a:avLst/>
              </a:prstGeom>
            </p:spPr>
          </p:pic>
        </mc:Fallback>
      </mc:AlternateContent>
      <p:pic>
        <p:nvPicPr>
          <p:cNvPr id="37" name="Content Placeholder 5">
            <a:extLst>
              <a:ext uri="{FF2B5EF4-FFF2-40B4-BE49-F238E27FC236}">
                <a16:creationId xmlns:a16="http://schemas.microsoft.com/office/drawing/2014/main" id="{C8EC7C25-C944-E841-B999-6B8D14D1CE7C}"/>
              </a:ext>
            </a:extLst>
          </p:cNvPr>
          <p:cNvPicPr>
            <a:picLocks noChangeAspect="1"/>
          </p:cNvPicPr>
          <p:nvPr/>
        </p:nvPicPr>
        <p:blipFill>
          <a:blip r:embed="rId14"/>
          <a:stretch>
            <a:fillRect/>
          </a:stretch>
        </p:blipFill>
        <p:spPr>
          <a:xfrm>
            <a:off x="4067857" y="1847658"/>
            <a:ext cx="3881851" cy="4351338"/>
          </a:xfrm>
          <a:prstGeom prst="roundRect">
            <a:avLst>
              <a:gd name="adj" fmla="val 2091"/>
            </a:avLst>
          </a:prstGeom>
          <a:solidFill>
            <a:schemeClr val="tx1"/>
          </a:solidFill>
          <a:ln>
            <a:noFill/>
          </a:ln>
          <a:effectLst/>
        </p:spPr>
      </p:pic>
      <p:sp>
        <p:nvSpPr>
          <p:cNvPr id="38" name="TextBox 37">
            <a:extLst>
              <a:ext uri="{FF2B5EF4-FFF2-40B4-BE49-F238E27FC236}">
                <a16:creationId xmlns:a16="http://schemas.microsoft.com/office/drawing/2014/main" id="{7A2D800E-F0B1-4242-9560-02604AFA38ED}"/>
              </a:ext>
            </a:extLst>
          </p:cNvPr>
          <p:cNvSpPr txBox="1"/>
          <p:nvPr/>
        </p:nvSpPr>
        <p:spPr>
          <a:xfrm>
            <a:off x="4230477" y="2456761"/>
            <a:ext cx="705079" cy="646331"/>
          </a:xfrm>
          <a:prstGeom prst="rect">
            <a:avLst/>
          </a:prstGeom>
          <a:noFill/>
        </p:spPr>
        <p:txBody>
          <a:bodyPr wrap="square" rtlCol="0">
            <a:spAutoFit/>
          </a:bodyPr>
          <a:lstStyle/>
          <a:p>
            <a:r>
              <a:rPr lang="en-US" b="1"/>
              <a:t>Birth order</a:t>
            </a:r>
          </a:p>
        </p:txBody>
      </p:sp>
      <p:sp>
        <p:nvSpPr>
          <p:cNvPr id="39" name="TextBox 38">
            <a:extLst>
              <a:ext uri="{FF2B5EF4-FFF2-40B4-BE49-F238E27FC236}">
                <a16:creationId xmlns:a16="http://schemas.microsoft.com/office/drawing/2014/main" id="{DF1FB490-5810-4A43-B799-032DD2306D5F}"/>
              </a:ext>
            </a:extLst>
          </p:cNvPr>
          <p:cNvSpPr txBox="1"/>
          <p:nvPr/>
        </p:nvSpPr>
        <p:spPr>
          <a:xfrm>
            <a:off x="6698255" y="2804702"/>
            <a:ext cx="923651" cy="646331"/>
          </a:xfrm>
          <a:prstGeom prst="rect">
            <a:avLst/>
          </a:prstGeom>
          <a:noFill/>
        </p:spPr>
        <p:txBody>
          <a:bodyPr wrap="none" rtlCol="0">
            <a:spAutoFit/>
          </a:bodyPr>
          <a:lstStyle/>
          <a:p>
            <a:r>
              <a:rPr lang="en-US" b="1"/>
              <a:t>Spouse </a:t>
            </a:r>
          </a:p>
          <a:p>
            <a:pPr algn="ctr"/>
            <a:r>
              <a:rPr lang="en-US" b="1"/>
              <a:t>PSEA</a:t>
            </a:r>
          </a:p>
        </p:txBody>
      </p:sp>
      <p:sp>
        <p:nvSpPr>
          <p:cNvPr id="40" name="TextBox 39">
            <a:extLst>
              <a:ext uri="{FF2B5EF4-FFF2-40B4-BE49-F238E27FC236}">
                <a16:creationId xmlns:a16="http://schemas.microsoft.com/office/drawing/2014/main" id="{60C72B53-594B-3B4A-B099-68917206BC30}"/>
              </a:ext>
            </a:extLst>
          </p:cNvPr>
          <p:cNvSpPr txBox="1"/>
          <p:nvPr/>
        </p:nvSpPr>
        <p:spPr>
          <a:xfrm>
            <a:off x="5860973" y="4770303"/>
            <a:ext cx="605928" cy="369332"/>
          </a:xfrm>
          <a:prstGeom prst="rect">
            <a:avLst/>
          </a:prstGeom>
          <a:noFill/>
        </p:spPr>
        <p:txBody>
          <a:bodyPr wrap="square" rtlCol="0">
            <a:spAutoFit/>
          </a:bodyPr>
          <a:lstStyle/>
          <a:p>
            <a:r>
              <a:rPr lang="en-US" b="1"/>
              <a:t>SES</a:t>
            </a:r>
          </a:p>
        </p:txBody>
      </p:sp>
      <p:sp>
        <p:nvSpPr>
          <p:cNvPr id="41" name="TextBox 40">
            <a:extLst>
              <a:ext uri="{FF2B5EF4-FFF2-40B4-BE49-F238E27FC236}">
                <a16:creationId xmlns:a16="http://schemas.microsoft.com/office/drawing/2014/main" id="{1F5DC66E-D0EE-3B4E-BE99-9659CEC387D3}"/>
              </a:ext>
            </a:extLst>
          </p:cNvPr>
          <p:cNvSpPr txBox="1"/>
          <p:nvPr/>
        </p:nvSpPr>
        <p:spPr>
          <a:xfrm>
            <a:off x="5860973" y="5629619"/>
            <a:ext cx="837282" cy="369332"/>
          </a:xfrm>
          <a:prstGeom prst="rect">
            <a:avLst/>
          </a:prstGeom>
          <a:noFill/>
        </p:spPr>
        <p:txBody>
          <a:bodyPr wrap="square" rtlCol="0">
            <a:spAutoFit/>
          </a:bodyPr>
          <a:lstStyle/>
          <a:p>
            <a:r>
              <a:rPr lang="en-US" b="1"/>
              <a:t>Other</a:t>
            </a:r>
          </a:p>
        </p:txBody>
      </p:sp>
      <p:sp>
        <p:nvSpPr>
          <p:cNvPr id="42" name="TextBox 41">
            <a:extLst>
              <a:ext uri="{FF2B5EF4-FFF2-40B4-BE49-F238E27FC236}">
                <a16:creationId xmlns:a16="http://schemas.microsoft.com/office/drawing/2014/main" id="{878CE344-61C3-5C43-AD51-E2E435836E17}"/>
              </a:ext>
            </a:extLst>
          </p:cNvPr>
          <p:cNvSpPr txBox="1"/>
          <p:nvPr/>
        </p:nvSpPr>
        <p:spPr>
          <a:xfrm>
            <a:off x="4378166" y="5159048"/>
            <a:ext cx="1196369" cy="369332"/>
          </a:xfrm>
          <a:prstGeom prst="rect">
            <a:avLst/>
          </a:prstGeom>
          <a:noFill/>
        </p:spPr>
        <p:txBody>
          <a:bodyPr wrap="square" rtlCol="0">
            <a:spAutoFit/>
          </a:bodyPr>
          <a:lstStyle/>
          <a:p>
            <a:r>
              <a:rPr lang="en-US" b="1">
                <a:solidFill>
                  <a:schemeClr val="bg1"/>
                </a:solidFill>
              </a:rPr>
              <a:t>Mediators</a:t>
            </a:r>
          </a:p>
        </p:txBody>
      </p:sp>
      <p:grpSp>
        <p:nvGrpSpPr>
          <p:cNvPr id="43" name="Group 42">
            <a:extLst>
              <a:ext uri="{FF2B5EF4-FFF2-40B4-BE49-F238E27FC236}">
                <a16:creationId xmlns:a16="http://schemas.microsoft.com/office/drawing/2014/main" id="{A644D7E2-0544-8746-8761-AC1C421E455A}"/>
              </a:ext>
            </a:extLst>
          </p:cNvPr>
          <p:cNvGrpSpPr/>
          <p:nvPr/>
        </p:nvGrpSpPr>
        <p:grpSpPr>
          <a:xfrm>
            <a:off x="4616544" y="3568371"/>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BFDDF394-B03C-9249-AF25-AB9C0E5AA48A}"/>
                    </a:ext>
                  </a:extLst>
                </p14:cNvPr>
                <p14:cNvContentPartPr/>
                <p14:nvPr/>
              </p14:nvContentPartPr>
              <p14:xfrm>
                <a:off x="7370761" y="3546338"/>
                <a:ext cx="1034640" cy="1083960"/>
              </p14:xfrm>
            </p:contentPart>
          </mc:Choice>
          <mc:Fallback xmlns="">
            <p:pic>
              <p:nvPicPr>
                <p:cNvPr id="44" name="Ink 43">
                  <a:extLst>
                    <a:ext uri="{FF2B5EF4-FFF2-40B4-BE49-F238E27FC236}">
                      <a16:creationId xmlns:a16="http://schemas.microsoft.com/office/drawing/2014/main" id="{BFDDF394-B03C-9249-AF25-AB9C0E5AA48A}"/>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77C9852E-D256-064F-9DDE-DDD55ABA62F6}"/>
                    </a:ext>
                  </a:extLst>
                </p14:cNvPr>
                <p14:cNvContentPartPr/>
                <p14:nvPr/>
              </p14:nvContentPartPr>
              <p14:xfrm>
                <a:off x="7882321" y="4617338"/>
                <a:ext cx="508680" cy="71280"/>
              </p14:xfrm>
            </p:contentPart>
          </mc:Choice>
          <mc:Fallback xmlns="">
            <p:pic>
              <p:nvPicPr>
                <p:cNvPr id="45" name="Ink 44">
                  <a:extLst>
                    <a:ext uri="{FF2B5EF4-FFF2-40B4-BE49-F238E27FC236}">
                      <a16:creationId xmlns:a16="http://schemas.microsoft.com/office/drawing/2014/main" id="{77C9852E-D256-064F-9DDE-DDD55ABA62F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13B613E0-4331-F54F-BA5C-C18BBBE6283B}"/>
                    </a:ext>
                  </a:extLst>
                </p14:cNvPr>
                <p14:cNvContentPartPr/>
                <p14:nvPr/>
              </p14:nvContentPartPr>
              <p14:xfrm>
                <a:off x="8344561" y="4628858"/>
                <a:ext cx="37800" cy="43560"/>
              </p14:xfrm>
            </p:contentPart>
          </mc:Choice>
          <mc:Fallback xmlns="">
            <p:pic>
              <p:nvPicPr>
                <p:cNvPr id="46" name="Ink 45">
                  <a:extLst>
                    <a:ext uri="{FF2B5EF4-FFF2-40B4-BE49-F238E27FC236}">
                      <a16:creationId xmlns:a16="http://schemas.microsoft.com/office/drawing/2014/main" id="{13B613E0-4331-F54F-BA5C-C18BBBE6283B}"/>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47" name="Ink 46">
                <a:extLst>
                  <a:ext uri="{FF2B5EF4-FFF2-40B4-BE49-F238E27FC236}">
                    <a16:creationId xmlns:a16="http://schemas.microsoft.com/office/drawing/2014/main" id="{6946D84D-676F-C846-8706-59CD3B3AA458}"/>
                  </a:ext>
                </a:extLst>
              </p14:cNvPr>
              <p14:cNvContentPartPr/>
              <p14:nvPr/>
            </p14:nvContentPartPr>
            <p14:xfrm>
              <a:off x="6409704" y="3673491"/>
              <a:ext cx="564120" cy="953640"/>
            </p14:xfrm>
          </p:contentPart>
        </mc:Choice>
        <mc:Fallback xmlns="">
          <p:pic>
            <p:nvPicPr>
              <p:cNvPr id="47" name="Ink 46">
                <a:extLst>
                  <a:ext uri="{FF2B5EF4-FFF2-40B4-BE49-F238E27FC236}">
                    <a16:creationId xmlns:a16="http://schemas.microsoft.com/office/drawing/2014/main" id="{6946D84D-676F-C846-8706-59CD3B3AA458}"/>
                  </a:ext>
                </a:extLst>
              </p:cNvPr>
              <p:cNvPicPr/>
              <p:nvPr/>
            </p:nvPicPr>
            <p:blipFill>
              <a:blip r:embed="rId9"/>
              <a:stretch>
                <a:fillRect/>
              </a:stretch>
            </p:blipFill>
            <p:spPr>
              <a:xfrm>
                <a:off x="6391704" y="3655491"/>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9B2B747C-DEE9-484E-9F11-36D8C05F7455}"/>
                  </a:ext>
                </a:extLst>
              </p14:cNvPr>
              <p14:cNvContentPartPr/>
              <p14:nvPr/>
            </p14:nvContentPartPr>
            <p14:xfrm>
              <a:off x="5084904" y="2555331"/>
              <a:ext cx="1411920" cy="398160"/>
            </p14:xfrm>
          </p:contentPart>
        </mc:Choice>
        <mc:Fallback xmlns="">
          <p:pic>
            <p:nvPicPr>
              <p:cNvPr id="48" name="Ink 47">
                <a:extLst>
                  <a:ext uri="{FF2B5EF4-FFF2-40B4-BE49-F238E27FC236}">
                    <a16:creationId xmlns:a16="http://schemas.microsoft.com/office/drawing/2014/main" id="{9B2B747C-DEE9-484E-9F11-36D8C05F7455}"/>
                  </a:ext>
                </a:extLst>
              </p:cNvPr>
              <p:cNvPicPr/>
              <p:nvPr/>
            </p:nvPicPr>
            <p:blipFill>
              <a:blip r:embed="rId11"/>
              <a:stretch>
                <a:fillRect/>
              </a:stretch>
            </p:blipFill>
            <p:spPr>
              <a:xfrm>
                <a:off x="5066904" y="2537315"/>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6BE97373-4D67-784C-889E-E2A5BB60FC06}"/>
                  </a:ext>
                </a:extLst>
              </p14:cNvPr>
              <p14:cNvContentPartPr/>
              <p14:nvPr/>
            </p14:nvContentPartPr>
            <p14:xfrm>
              <a:off x="5255544" y="2557131"/>
              <a:ext cx="393840" cy="54360"/>
            </p14:xfrm>
          </p:contentPart>
        </mc:Choice>
        <mc:Fallback xmlns="">
          <p:pic>
            <p:nvPicPr>
              <p:cNvPr id="49" name="Ink 48">
                <a:extLst>
                  <a:ext uri="{FF2B5EF4-FFF2-40B4-BE49-F238E27FC236}">
                    <a16:creationId xmlns:a16="http://schemas.microsoft.com/office/drawing/2014/main" id="{6BE97373-4D67-784C-889E-E2A5BB60FC06}"/>
                  </a:ext>
                </a:extLst>
              </p:cNvPr>
              <p:cNvPicPr/>
              <p:nvPr/>
            </p:nvPicPr>
            <p:blipFill>
              <a:blip r:embed="rId13"/>
              <a:stretch>
                <a:fillRect/>
              </a:stretch>
            </p:blipFill>
            <p:spPr>
              <a:xfrm>
                <a:off x="5237544" y="2539131"/>
                <a:ext cx="4294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 name="Ink 8">
                <a:extLst>
                  <a:ext uri="{FF2B5EF4-FFF2-40B4-BE49-F238E27FC236}">
                    <a16:creationId xmlns:a16="http://schemas.microsoft.com/office/drawing/2014/main" id="{1A40C0DC-7D74-8483-0E33-4993D68ADB84}"/>
                  </a:ext>
                </a:extLst>
              </p14:cNvPr>
              <p14:cNvContentPartPr/>
              <p14:nvPr/>
            </p14:nvContentPartPr>
            <p14:xfrm>
              <a:off x="4584170" y="3582255"/>
              <a:ext cx="1002240" cy="1063080"/>
            </p14:xfrm>
          </p:contentPart>
        </mc:Choice>
        <mc:Fallback xmlns="">
          <p:pic>
            <p:nvPicPr>
              <p:cNvPr id="9" name="Ink 8">
                <a:extLst>
                  <a:ext uri="{FF2B5EF4-FFF2-40B4-BE49-F238E27FC236}">
                    <a16:creationId xmlns:a16="http://schemas.microsoft.com/office/drawing/2014/main" id="{1A40C0DC-7D74-8483-0E33-4993D68ADB84}"/>
                  </a:ext>
                </a:extLst>
              </p:cNvPr>
              <p:cNvPicPr/>
              <p:nvPr/>
            </p:nvPicPr>
            <p:blipFill>
              <a:blip r:embed="rId22"/>
              <a:stretch>
                <a:fillRect/>
              </a:stretch>
            </p:blipFill>
            <p:spPr>
              <a:xfrm>
                <a:off x="4521530" y="3519255"/>
                <a:ext cx="1127880" cy="1188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 name="Ink 9">
                <a:extLst>
                  <a:ext uri="{FF2B5EF4-FFF2-40B4-BE49-F238E27FC236}">
                    <a16:creationId xmlns:a16="http://schemas.microsoft.com/office/drawing/2014/main" id="{5EED02CC-D09E-99BF-80AD-322B07967F23}"/>
                  </a:ext>
                </a:extLst>
              </p14:cNvPr>
              <p14:cNvContentPartPr/>
              <p14:nvPr/>
            </p14:nvContentPartPr>
            <p14:xfrm>
              <a:off x="5048930" y="4713375"/>
              <a:ext cx="569880" cy="26280"/>
            </p14:xfrm>
          </p:contentPart>
        </mc:Choice>
        <mc:Fallback xmlns="">
          <p:pic>
            <p:nvPicPr>
              <p:cNvPr id="10" name="Ink 9">
                <a:extLst>
                  <a:ext uri="{FF2B5EF4-FFF2-40B4-BE49-F238E27FC236}">
                    <a16:creationId xmlns:a16="http://schemas.microsoft.com/office/drawing/2014/main" id="{5EED02CC-D09E-99BF-80AD-322B07967F23}"/>
                  </a:ext>
                </a:extLst>
              </p:cNvPr>
              <p:cNvPicPr/>
              <p:nvPr/>
            </p:nvPicPr>
            <p:blipFill>
              <a:blip r:embed="rId24"/>
              <a:stretch>
                <a:fillRect/>
              </a:stretch>
            </p:blipFill>
            <p:spPr>
              <a:xfrm>
                <a:off x="4986290" y="4650735"/>
                <a:ext cx="695520" cy="151920"/>
              </a:xfrm>
              <a:prstGeom prst="rect">
                <a:avLst/>
              </a:prstGeom>
            </p:spPr>
          </p:pic>
        </mc:Fallback>
      </mc:AlternateContent>
      <p:grpSp>
        <p:nvGrpSpPr>
          <p:cNvPr id="21" name="Group 20">
            <a:extLst>
              <a:ext uri="{FF2B5EF4-FFF2-40B4-BE49-F238E27FC236}">
                <a16:creationId xmlns:a16="http://schemas.microsoft.com/office/drawing/2014/main" id="{52E2A4E3-2802-77BF-105B-AAAC82F00E6E}"/>
              </a:ext>
            </a:extLst>
          </p:cNvPr>
          <p:cNvGrpSpPr/>
          <p:nvPr/>
        </p:nvGrpSpPr>
        <p:grpSpPr>
          <a:xfrm>
            <a:off x="6345650" y="3663975"/>
            <a:ext cx="640800" cy="1057680"/>
            <a:chOff x="6345650" y="3663975"/>
            <a:chExt cx="640800" cy="1057680"/>
          </a:xfrm>
        </p:grpSpPr>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229545C9-0262-7790-3270-24BBD1AD4F6B}"/>
                    </a:ext>
                  </a:extLst>
                </p14:cNvPr>
                <p14:cNvContentPartPr/>
                <p14:nvPr/>
              </p14:nvContentPartPr>
              <p14:xfrm>
                <a:off x="6345650" y="3687015"/>
                <a:ext cx="504720" cy="1034640"/>
              </p14:xfrm>
            </p:contentPart>
          </mc:Choice>
          <mc:Fallback xmlns="">
            <p:pic>
              <p:nvPicPr>
                <p:cNvPr id="18" name="Ink 17">
                  <a:extLst>
                    <a:ext uri="{FF2B5EF4-FFF2-40B4-BE49-F238E27FC236}">
                      <a16:creationId xmlns:a16="http://schemas.microsoft.com/office/drawing/2014/main" id="{229545C9-0262-7790-3270-24BBD1AD4F6B}"/>
                    </a:ext>
                  </a:extLst>
                </p:cNvPr>
                <p:cNvPicPr/>
                <p:nvPr/>
              </p:nvPicPr>
              <p:blipFill>
                <a:blip r:embed="rId26"/>
                <a:stretch>
                  <a:fillRect/>
                </a:stretch>
              </p:blipFill>
              <p:spPr>
                <a:xfrm>
                  <a:off x="6283010" y="3624015"/>
                  <a:ext cx="630360" cy="1160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F19A3340-89D4-31F1-2FC4-7111D9D4723E}"/>
                    </a:ext>
                  </a:extLst>
                </p14:cNvPr>
                <p14:cNvContentPartPr/>
                <p14:nvPr/>
              </p14:nvContentPartPr>
              <p14:xfrm>
                <a:off x="6916610" y="3663975"/>
                <a:ext cx="69840" cy="416160"/>
              </p14:xfrm>
            </p:contentPart>
          </mc:Choice>
          <mc:Fallback xmlns="">
            <p:pic>
              <p:nvPicPr>
                <p:cNvPr id="20" name="Ink 19">
                  <a:extLst>
                    <a:ext uri="{FF2B5EF4-FFF2-40B4-BE49-F238E27FC236}">
                      <a16:creationId xmlns:a16="http://schemas.microsoft.com/office/drawing/2014/main" id="{F19A3340-89D4-31F1-2FC4-7111D9D4723E}"/>
                    </a:ext>
                  </a:extLst>
                </p:cNvPr>
                <p:cNvPicPr/>
                <p:nvPr/>
              </p:nvPicPr>
              <p:blipFill>
                <a:blip r:embed="rId28"/>
                <a:stretch>
                  <a:fillRect/>
                </a:stretch>
              </p:blipFill>
              <p:spPr>
                <a:xfrm>
                  <a:off x="6853970" y="3601335"/>
                  <a:ext cx="195480" cy="541800"/>
                </a:xfrm>
                <a:prstGeom prst="rect">
                  <a:avLst/>
                </a:prstGeom>
              </p:spPr>
            </p:pic>
          </mc:Fallback>
        </mc:AlternateContent>
      </p:grpSp>
      <p:grpSp>
        <p:nvGrpSpPr>
          <p:cNvPr id="24" name="Group 23">
            <a:extLst>
              <a:ext uri="{FF2B5EF4-FFF2-40B4-BE49-F238E27FC236}">
                <a16:creationId xmlns:a16="http://schemas.microsoft.com/office/drawing/2014/main" id="{ECD0B09D-87F2-B179-4746-2E95BCA52038}"/>
              </a:ext>
            </a:extLst>
          </p:cNvPr>
          <p:cNvGrpSpPr/>
          <p:nvPr/>
        </p:nvGrpSpPr>
        <p:grpSpPr>
          <a:xfrm>
            <a:off x="5120210" y="2410095"/>
            <a:ext cx="1372320" cy="634320"/>
            <a:chOff x="5120210" y="2410095"/>
            <a:chExt cx="1372320" cy="634320"/>
          </a:xfrm>
        </p:grpSpPr>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8B4483FD-CB6C-1807-A431-D93930FAC501}"/>
                    </a:ext>
                  </a:extLst>
                </p14:cNvPr>
                <p14:cNvContentPartPr/>
                <p14:nvPr/>
              </p14:nvContentPartPr>
              <p14:xfrm>
                <a:off x="5120210" y="2410095"/>
                <a:ext cx="1361160" cy="453600"/>
              </p14:xfrm>
            </p:contentPart>
          </mc:Choice>
          <mc:Fallback xmlns="">
            <p:pic>
              <p:nvPicPr>
                <p:cNvPr id="22" name="Ink 21">
                  <a:extLst>
                    <a:ext uri="{FF2B5EF4-FFF2-40B4-BE49-F238E27FC236}">
                      <a16:creationId xmlns:a16="http://schemas.microsoft.com/office/drawing/2014/main" id="{8B4483FD-CB6C-1807-A431-D93930FAC501}"/>
                    </a:ext>
                  </a:extLst>
                </p:cNvPr>
                <p:cNvPicPr/>
                <p:nvPr/>
              </p:nvPicPr>
              <p:blipFill>
                <a:blip r:embed="rId30"/>
                <a:stretch>
                  <a:fillRect/>
                </a:stretch>
              </p:blipFill>
              <p:spPr>
                <a:xfrm>
                  <a:off x="5057570" y="2347455"/>
                  <a:ext cx="148680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518E37F6-E48B-407F-5816-D1B56C4C51A3}"/>
                    </a:ext>
                  </a:extLst>
                </p14:cNvPr>
                <p14:cNvContentPartPr/>
                <p14:nvPr/>
              </p14:nvContentPartPr>
              <p14:xfrm>
                <a:off x="6098690" y="2926695"/>
                <a:ext cx="393840" cy="117720"/>
              </p14:xfrm>
            </p:contentPart>
          </mc:Choice>
          <mc:Fallback xmlns="">
            <p:pic>
              <p:nvPicPr>
                <p:cNvPr id="23" name="Ink 22">
                  <a:extLst>
                    <a:ext uri="{FF2B5EF4-FFF2-40B4-BE49-F238E27FC236}">
                      <a16:creationId xmlns:a16="http://schemas.microsoft.com/office/drawing/2014/main" id="{518E37F6-E48B-407F-5816-D1B56C4C51A3}"/>
                    </a:ext>
                  </a:extLst>
                </p:cNvPr>
                <p:cNvPicPr/>
                <p:nvPr/>
              </p:nvPicPr>
              <p:blipFill>
                <a:blip r:embed="rId32"/>
                <a:stretch>
                  <a:fillRect/>
                </a:stretch>
              </p:blipFill>
              <p:spPr>
                <a:xfrm>
                  <a:off x="6036050" y="2863695"/>
                  <a:ext cx="519480" cy="243360"/>
                </a:xfrm>
                <a:prstGeom prst="rect">
                  <a:avLst/>
                </a:prstGeom>
              </p:spPr>
            </p:pic>
          </mc:Fallback>
        </mc:AlternateContent>
      </p:grpSp>
    </p:spTree>
    <p:extLst>
      <p:ext uri="{BB962C8B-B14F-4D97-AF65-F5344CB8AC3E}">
        <p14:creationId xmlns:p14="http://schemas.microsoft.com/office/powerpoint/2010/main" val="141194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A39520-5D35-4B46-9389-DC8952BD6B02}"/>
              </a:ext>
            </a:extLst>
          </p:cNvPr>
          <p:cNvPicPr>
            <a:picLocks noChangeAspect="1"/>
          </p:cNvPicPr>
          <p:nvPr/>
        </p:nvPicPr>
        <p:blipFill>
          <a:blip r:embed="rId2"/>
          <a:stretch>
            <a:fillRect/>
          </a:stretch>
        </p:blipFill>
        <p:spPr>
          <a:xfrm>
            <a:off x="146872" y="4967602"/>
            <a:ext cx="1382655" cy="1549879"/>
          </a:xfrm>
          <a:prstGeom prst="rect">
            <a:avLst/>
          </a:prstGeom>
          <a:ln w="19050">
            <a:noFill/>
          </a:ln>
        </p:spPr>
        <p:style>
          <a:lnRef idx="2">
            <a:schemeClr val="accent2"/>
          </a:lnRef>
          <a:fillRef idx="1">
            <a:schemeClr val="lt1"/>
          </a:fillRef>
          <a:effectRef idx="0">
            <a:schemeClr val="accent2"/>
          </a:effectRef>
          <a:fontRef idx="minor">
            <a:schemeClr val="dk1"/>
          </a:fontRef>
        </p:style>
      </p:pic>
      <p:pic>
        <p:nvPicPr>
          <p:cNvPr id="12" name="Picture 11">
            <a:extLst>
              <a:ext uri="{FF2B5EF4-FFF2-40B4-BE49-F238E27FC236}">
                <a16:creationId xmlns:a16="http://schemas.microsoft.com/office/drawing/2014/main" id="{FAFA59A0-D173-17F9-0070-6C053ED7B188}"/>
              </a:ext>
            </a:extLst>
          </p:cNvPr>
          <p:cNvPicPr>
            <a:picLocks noChangeAspect="1"/>
          </p:cNvPicPr>
          <p:nvPr/>
        </p:nvPicPr>
        <p:blipFill>
          <a:blip r:embed="rId3"/>
          <a:stretch>
            <a:fillRect/>
          </a:stretch>
        </p:blipFill>
        <p:spPr>
          <a:xfrm>
            <a:off x="1735575" y="176114"/>
            <a:ext cx="9220030" cy="6505771"/>
          </a:xfrm>
          <a:prstGeom prst="roundRect">
            <a:avLst>
              <a:gd name="adj" fmla="val 1921"/>
            </a:avLst>
          </a:prstGeom>
          <a:solidFill>
            <a:srgbClr val="FFFFFF">
              <a:shade val="85000"/>
            </a:srgbClr>
          </a:solidFill>
          <a:ln>
            <a:noFill/>
          </a:ln>
          <a:effec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796FB5E-3E15-D94D-8B74-1C28BC75088F}"/>
                  </a:ext>
                </a:extLst>
              </p14:cNvPr>
              <p14:cNvContentPartPr/>
              <p14:nvPr/>
            </p14:nvContentPartPr>
            <p14:xfrm>
              <a:off x="599161" y="5168498"/>
              <a:ext cx="832680" cy="718920"/>
            </p14:xfrm>
          </p:contentPart>
        </mc:Choice>
        <mc:Fallback xmlns="">
          <p:pic>
            <p:nvPicPr>
              <p:cNvPr id="10" name="Ink 9">
                <a:extLst>
                  <a:ext uri="{FF2B5EF4-FFF2-40B4-BE49-F238E27FC236}">
                    <a16:creationId xmlns:a16="http://schemas.microsoft.com/office/drawing/2014/main" id="{D796FB5E-3E15-D94D-8B74-1C28BC75088F}"/>
                  </a:ext>
                </a:extLst>
              </p:cNvPr>
              <p:cNvPicPr/>
              <p:nvPr/>
            </p:nvPicPr>
            <p:blipFill>
              <a:blip r:embed="rId5"/>
              <a:stretch>
                <a:fillRect/>
              </a:stretch>
            </p:blipFill>
            <p:spPr>
              <a:xfrm>
                <a:off x="536521" y="5105498"/>
                <a:ext cx="958320" cy="844560"/>
              </a:xfrm>
              <a:prstGeom prst="rect">
                <a:avLst/>
              </a:prstGeom>
            </p:spPr>
          </p:pic>
        </mc:Fallback>
      </mc:AlternateContent>
      <p:sp>
        <p:nvSpPr>
          <p:cNvPr id="4" name="Rounded Rectangle 3">
            <a:extLst>
              <a:ext uri="{FF2B5EF4-FFF2-40B4-BE49-F238E27FC236}">
                <a16:creationId xmlns:a16="http://schemas.microsoft.com/office/drawing/2014/main" id="{7BF900B5-3F91-DC1B-603C-76D77954ECE1}"/>
              </a:ext>
            </a:extLst>
          </p:cNvPr>
          <p:cNvSpPr/>
          <p:nvPr/>
        </p:nvSpPr>
        <p:spPr>
          <a:xfrm>
            <a:off x="1951464" y="970156"/>
            <a:ext cx="8820614" cy="120433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2CD03BE-9966-32E6-4741-9EB3BAE3617A}"/>
                  </a:ext>
                </a:extLst>
              </p14:cNvPr>
              <p14:cNvContentPartPr/>
              <p14:nvPr/>
            </p14:nvContentPartPr>
            <p14:xfrm>
              <a:off x="342290" y="5588895"/>
              <a:ext cx="357840" cy="434520"/>
            </p14:xfrm>
          </p:contentPart>
        </mc:Choice>
        <mc:Fallback xmlns="">
          <p:pic>
            <p:nvPicPr>
              <p:cNvPr id="7" name="Ink 6">
                <a:extLst>
                  <a:ext uri="{FF2B5EF4-FFF2-40B4-BE49-F238E27FC236}">
                    <a16:creationId xmlns:a16="http://schemas.microsoft.com/office/drawing/2014/main" id="{92CD03BE-9966-32E6-4741-9EB3BAE3617A}"/>
                  </a:ext>
                </a:extLst>
              </p:cNvPr>
              <p:cNvPicPr/>
              <p:nvPr/>
            </p:nvPicPr>
            <p:blipFill>
              <a:blip r:embed="rId7"/>
              <a:stretch>
                <a:fillRect/>
              </a:stretch>
            </p:blipFill>
            <p:spPr>
              <a:xfrm>
                <a:off x="324290" y="5571255"/>
                <a:ext cx="393480" cy="470160"/>
              </a:xfrm>
              <a:prstGeom prst="rect">
                <a:avLst/>
              </a:prstGeom>
            </p:spPr>
          </p:pic>
        </mc:Fallback>
      </mc:AlternateContent>
      <p:sp>
        <p:nvSpPr>
          <p:cNvPr id="9" name="TextBox 8">
            <a:extLst>
              <a:ext uri="{FF2B5EF4-FFF2-40B4-BE49-F238E27FC236}">
                <a16:creationId xmlns:a16="http://schemas.microsoft.com/office/drawing/2014/main" id="{3BEE42B1-0A3E-8CF4-3809-B2CA8CA71397}"/>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7746839D-A268-A9FA-0858-B870FED7DE73}"/>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Tree>
    <p:extLst>
      <p:ext uri="{BB962C8B-B14F-4D97-AF65-F5344CB8AC3E}">
        <p14:creationId xmlns:p14="http://schemas.microsoft.com/office/powerpoint/2010/main" val="6426207"/>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3305</TotalTime>
  <Words>1511</Words>
  <Application>Microsoft Macintosh PowerPoint</Application>
  <PresentationFormat>Widescreen</PresentationFormat>
  <Paragraphs>124</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Tenorite Display</vt:lpstr>
      <vt:lpstr>Black Theme</vt:lpstr>
      <vt:lpstr>Trading social status for genetics in marriage markets:  Evidence from UK Biobank</vt:lpstr>
      <vt:lpstr>Goals of this paper</vt:lpstr>
      <vt:lpstr>PowerPoint Presentation</vt:lpstr>
      <vt:lpstr>Intuition</vt:lpstr>
      <vt:lpstr>PowerPoint Presentation</vt:lpstr>
      <vt:lpstr>35,682 UK Biobank spouse pairs</vt:lpstr>
      <vt:lpstr>PowerPoint Presentation</vt:lpstr>
      <vt:lpstr>Estimation strategy</vt:lpstr>
      <vt:lpstr>PowerPoint Presentation</vt:lpstr>
      <vt:lpstr>PowerPoint Presentation</vt:lpstr>
      <vt:lpstr>PowerPoint Presentation</vt:lpstr>
      <vt:lpstr>PowerPoint Presentation</vt:lpstr>
      <vt:lpstr>Socio-Genetic Assortative Mating</vt:lpstr>
      <vt:lpstr>Thank you!</vt:lpstr>
      <vt:lpstr>Spouse pairs</vt:lpstr>
      <vt:lpstr>Robustness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social status for genetics in marriage markets: evidence from UK Biobank</dc:title>
  <dc:creator>David Hugh-Jones (ECO - Staff)</dc:creator>
  <cp:lastModifiedBy>David Hugh-Jones (ECO - Staff)</cp:lastModifiedBy>
  <cp:revision>89</cp:revision>
  <dcterms:created xsi:type="dcterms:W3CDTF">2021-02-11T13:07:50Z</dcterms:created>
  <dcterms:modified xsi:type="dcterms:W3CDTF">2022-06-25T17:23:06Z</dcterms:modified>
</cp:coreProperties>
</file>