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80" r:id="rId3"/>
    <p:sldId id="281" r:id="rId4"/>
    <p:sldId id="258" r:id="rId5"/>
    <p:sldId id="263" r:id="rId6"/>
    <p:sldId id="264" r:id="rId7"/>
    <p:sldId id="266" r:id="rId8"/>
    <p:sldId id="267" r:id="rId9"/>
    <p:sldId id="269" r:id="rId10"/>
    <p:sldId id="268" r:id="rId11"/>
    <p:sldId id="271" r:id="rId12"/>
    <p:sldId id="270" r:id="rId13"/>
    <p:sldId id="272" r:id="rId14"/>
    <p:sldId id="274" r:id="rId15"/>
    <p:sldId id="275" r:id="rId16"/>
    <p:sldId id="283" r:id="rId17"/>
    <p:sldId id="282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/>
    <p:restoredTop sz="94648"/>
  </p:normalViewPr>
  <p:slideViewPr>
    <p:cSldViewPr snapToGrid="0" snapToObjects="1">
      <p:cViewPr varScale="1">
        <p:scale>
          <a:sx n="113" d="100"/>
          <a:sy n="113" d="100"/>
        </p:scale>
        <p:origin x="1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4820B-6DA2-F742-93FC-1D679188A49E}" type="datetimeFigureOut">
              <a:t>7/2/21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327D9-8FF0-F749-9187-5DBDAA4310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85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327D9-8FF0-F749-9187-5DBDAA4310FE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96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327D9-8FF0-F749-9187-5DBDAA4310FE}" type="slidenum">
              <a:rPr lang="en-GB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358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4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4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2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7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8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7/2/21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7/2/21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5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7/2/21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7/2/21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1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7/2/21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9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7/2/21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1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F7024-5685-4041-98CF-1DBE4146085C}" type="datetimeFigureOut">
              <a:t>7/2/21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66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play &quot;the ruling class&quot;">
            <a:extLst>
              <a:ext uri="{FF2B5EF4-FFF2-40B4-BE49-F238E27FC236}">
                <a16:creationId xmlns:a16="http://schemas.microsoft.com/office/drawing/2014/main" id="{54387D75-EFBB-654E-98C8-BA2755EA1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r="2281" b="15463"/>
          <a:stretch/>
        </p:blipFill>
        <p:spPr bwMode="auto">
          <a:xfrm>
            <a:off x="7769321" y="0"/>
            <a:ext cx="4422679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166A3C-82B9-D948-BBEA-ADAEBDB6F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460" y="605481"/>
            <a:ext cx="7452241" cy="2311666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Trading social status for genetics in marriage markets: </a:t>
            </a:r>
            <a:br>
              <a:rPr lang="en-US" sz="4800"/>
            </a:br>
            <a:r>
              <a:rPr lang="en-US" sz="4800"/>
              <a:t>Evidence from UK Biobank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4DDED-7AF0-F746-BA4B-21B93E8FE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671" y="4723711"/>
            <a:ext cx="5168729" cy="1986455"/>
          </a:xfrm>
        </p:spPr>
        <p:txBody>
          <a:bodyPr>
            <a:normAutofit/>
          </a:bodyPr>
          <a:lstStyle/>
          <a:p>
            <a:pPr algn="l"/>
            <a:r>
              <a:rPr lang="en-US"/>
              <a:t>Abdel Abdellaoui, Oana Borcan and David Hugh-Jones</a:t>
            </a:r>
          </a:p>
          <a:p>
            <a:endParaRPr lang="en-US"/>
          </a:p>
          <a:p>
            <a:pPr algn="l"/>
            <a:r>
              <a:rPr lang="en-US"/>
              <a:t>IFO Genes and Inequality conference</a:t>
            </a:r>
          </a:p>
        </p:txBody>
      </p:sp>
      <p:pic>
        <p:nvPicPr>
          <p:cNvPr id="3076" name="Picture 4" descr="Image result for oana borcan">
            <a:extLst>
              <a:ext uri="{FF2B5EF4-FFF2-40B4-BE49-F238E27FC236}">
                <a16:creationId xmlns:a16="http://schemas.microsoft.com/office/drawing/2014/main" id="{ABCDFCA8-8E1D-0F40-AD49-6B94B8B50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478" y="3229943"/>
            <a:ext cx="1049808" cy="13997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pic>
        <p:nvPicPr>
          <p:cNvPr id="3078" name="Picture 6" descr="Image result for abdel abdellaoui">
            <a:extLst>
              <a:ext uri="{FF2B5EF4-FFF2-40B4-BE49-F238E27FC236}">
                <a16:creationId xmlns:a16="http://schemas.microsoft.com/office/drawing/2014/main" id="{561428D6-FD8B-6845-B802-4850F1F48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37" y="3229944"/>
            <a:ext cx="1399743" cy="13997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pic>
        <p:nvPicPr>
          <p:cNvPr id="3080" name="Picture 8" descr="Image result for david  hugh-jones">
            <a:extLst>
              <a:ext uri="{FF2B5EF4-FFF2-40B4-BE49-F238E27FC236}">
                <a16:creationId xmlns:a16="http://schemas.microsoft.com/office/drawing/2014/main" id="{BEFCA95F-861D-8645-82F5-6516442C7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855" y="3229942"/>
            <a:ext cx="1399743" cy="13997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705229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DF347-8AB4-CD43-82C3-FD14B2D10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2551"/>
            <a:ext cx="10515600" cy="5534412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These results could be </a:t>
            </a:r>
            <a:r>
              <a:rPr lang="en-US" b="1"/>
              <a:t>confounded</a:t>
            </a:r>
            <a:r>
              <a:rPr lang="en-US"/>
              <a:t> by the individual’s own genetics.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We already know that there is assortative mating on PSEA (Hugh-Jones et al. 2016).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To avoid this, we need an independent variable which 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independent of genetics;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available for a large enough 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We use</a:t>
            </a:r>
            <a:r>
              <a:rPr lang="en-US" b="1"/>
              <a:t> birth order</a:t>
            </a:r>
            <a:r>
              <a:rPr lang="en-US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Siblings have the same expected polygenic scores, by the “lottery of meiosis”.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Early-born siblings receive more parental care and have better life outcomes including </a:t>
            </a:r>
            <a:r>
              <a:rPr lang="en-US" b="1"/>
              <a:t>socio-economic status</a:t>
            </a:r>
            <a:r>
              <a:rPr lang="en-US"/>
              <a:t> (</a:t>
            </a:r>
            <a:r>
              <a:rPr lang="en-US" b="1"/>
              <a:t>SES</a:t>
            </a:r>
            <a:r>
              <a:rPr lang="en-GB"/>
              <a:t>: Lindahl 2008; Booth and Kee 2009; Black, Devereux, and Salvanes 2011). 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09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5095-240A-1640-9AAA-A9531886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1777-8E43-0E46-9CE8-FE69FF1A7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Hard to justify instrumental variables: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Birth order affects other things than 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We only have imperfect measures of SES (rough household income, job, educational attainment).</a:t>
            </a:r>
          </a:p>
          <a:p>
            <a:endParaRPr lang="en-US"/>
          </a:p>
          <a:p>
            <a:r>
              <a:rPr lang="en-US"/>
              <a:t>Instead we run a </a:t>
            </a:r>
            <a:r>
              <a:rPr lang="en-US" b="1"/>
              <a:t>mediation analysis</a:t>
            </a:r>
            <a:r>
              <a:rPr lang="en-US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Does birth order affect spouse’s PSEA?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Is the effect mediated by measures of SES?</a:t>
            </a:r>
          </a:p>
        </p:txBody>
      </p:sp>
    </p:spTree>
    <p:extLst>
      <p:ext uri="{BB962C8B-B14F-4D97-AF65-F5344CB8AC3E}">
        <p14:creationId xmlns:p14="http://schemas.microsoft.com/office/powerpoint/2010/main" val="3924092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CD4B-5CAA-3540-AD8B-8CABA011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Controls and mediators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8D90-6718-924E-974D-04ECD9406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6529"/>
          </a:xfrm>
        </p:spPr>
        <p:txBody>
          <a:bodyPr>
            <a:normAutofit fontScale="77500" lnSpcReduction="20000"/>
          </a:bodyPr>
          <a:lstStyle/>
          <a:p>
            <a:r>
              <a:rPr lang="en-US" b="1"/>
              <a:t>Mediators</a:t>
            </a:r>
          </a:p>
          <a:p>
            <a:r>
              <a:rPr lang="en-US"/>
              <a:t>University attendance</a:t>
            </a:r>
          </a:p>
          <a:p>
            <a:r>
              <a:rPr lang="en-US"/>
              <a:t>Median earnings of first job (estimated from 2000 SOC code)</a:t>
            </a:r>
          </a:p>
          <a:p>
            <a:endParaRPr lang="en-US"/>
          </a:p>
          <a:p>
            <a:r>
              <a:rPr lang="en-US" b="1"/>
              <a:t>Non-SES mediators</a:t>
            </a:r>
          </a:p>
          <a:p>
            <a:r>
              <a:rPr lang="en-US"/>
              <a:t>Fluid IQ</a:t>
            </a:r>
          </a:p>
          <a:p>
            <a:r>
              <a:rPr lang="en-US"/>
              <a:t>Height</a:t>
            </a:r>
          </a:p>
          <a:p>
            <a:endParaRPr lang="en-US"/>
          </a:p>
          <a:p>
            <a:r>
              <a:rPr lang="en-US" b="1"/>
              <a:t>Controls</a:t>
            </a:r>
          </a:p>
          <a:p>
            <a:r>
              <a:rPr lang="en-US"/>
              <a:t>Family size</a:t>
            </a:r>
          </a:p>
          <a:p>
            <a:r>
              <a:rPr lang="en-US"/>
              <a:t>Month of birth</a:t>
            </a:r>
          </a:p>
          <a:p>
            <a:r>
              <a:rPr lang="en-US"/>
              <a:t>Year of birth</a:t>
            </a:r>
          </a:p>
          <a:p>
            <a:r>
              <a:rPr lang="en-US"/>
              <a:t>Parent’s age at birth (correlates with birth order! Only available for some respondents)</a:t>
            </a:r>
          </a:p>
        </p:txBody>
      </p:sp>
    </p:spTree>
    <p:extLst>
      <p:ext uri="{BB962C8B-B14F-4D97-AF65-F5344CB8AC3E}">
        <p14:creationId xmlns:p14="http://schemas.microsoft.com/office/powerpoint/2010/main" val="1199589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DBC6-1728-FA47-A9C1-7AC96626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DB54E-7AAA-824F-BBC9-058462F0C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99010-6BCA-A749-9DAA-11E580C6C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638" y="0"/>
            <a:ext cx="8680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5C57-6165-3942-8BD5-3BA5E055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49E07A-43D1-5948-9849-158F12C67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935" y="23279"/>
            <a:ext cx="8258130" cy="6834721"/>
          </a:xfrm>
        </p:spPr>
      </p:pic>
    </p:spTree>
    <p:extLst>
      <p:ext uri="{BB962C8B-B14F-4D97-AF65-F5344CB8AC3E}">
        <p14:creationId xmlns:p14="http://schemas.microsoft.com/office/powerpoint/2010/main" val="4280679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ft Brace 4">
            <a:extLst>
              <a:ext uri="{FF2B5EF4-FFF2-40B4-BE49-F238E27FC236}">
                <a16:creationId xmlns:a16="http://schemas.microsoft.com/office/drawing/2014/main" id="{F61F4575-9793-9440-9CAB-B39CBE3AB2B4}"/>
              </a:ext>
            </a:extLst>
          </p:cNvPr>
          <p:cNvSpPr/>
          <p:nvPr/>
        </p:nvSpPr>
        <p:spPr>
          <a:xfrm>
            <a:off x="2075935" y="2302933"/>
            <a:ext cx="481914" cy="1997218"/>
          </a:xfrm>
          <a:prstGeom prst="leftBrace">
            <a:avLst>
              <a:gd name="adj1" fmla="val 75000"/>
              <a:gd name="adj2" fmla="val 50000"/>
            </a:avLst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E9780-086D-7A4B-AD74-42F524765C82}"/>
              </a:ext>
            </a:extLst>
          </p:cNvPr>
          <p:cNvSpPr txBox="1"/>
          <p:nvPr/>
        </p:nvSpPr>
        <p:spPr>
          <a:xfrm>
            <a:off x="899106" y="1544594"/>
            <a:ext cx="119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Mediators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FE553-39DF-DA48-AC68-F42E9CDF6339}"/>
              </a:ext>
            </a:extLst>
          </p:cNvPr>
          <p:cNvSpPr txBox="1"/>
          <p:nvPr/>
        </p:nvSpPr>
        <p:spPr>
          <a:xfrm>
            <a:off x="1003351" y="3182550"/>
            <a:ext cx="108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Controls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38CC328-ED76-2640-9775-FE6ABA669881}"/>
              </a:ext>
            </a:extLst>
          </p:cNvPr>
          <p:cNvSpPr/>
          <p:nvPr/>
        </p:nvSpPr>
        <p:spPr>
          <a:xfrm>
            <a:off x="2115459" y="1322173"/>
            <a:ext cx="442390" cy="814174"/>
          </a:xfrm>
          <a:prstGeom prst="leftBrace">
            <a:avLst>
              <a:gd name="adj1" fmla="val 7500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CBFB4D-DE43-4546-90C7-F516E64E3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216" y="0"/>
            <a:ext cx="7141957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BB25F0-FBAD-7246-AB22-45E9537F2B46}"/>
              </a:ext>
            </a:extLst>
          </p:cNvPr>
          <p:cNvSpPr/>
          <p:nvPr/>
        </p:nvSpPr>
        <p:spPr>
          <a:xfrm>
            <a:off x="5904089" y="541866"/>
            <a:ext cx="4114451" cy="63161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ft Brace 4">
            <a:extLst>
              <a:ext uri="{FF2B5EF4-FFF2-40B4-BE49-F238E27FC236}">
                <a16:creationId xmlns:a16="http://schemas.microsoft.com/office/drawing/2014/main" id="{F61F4575-9793-9440-9CAB-B39CBE3AB2B4}"/>
              </a:ext>
            </a:extLst>
          </p:cNvPr>
          <p:cNvSpPr/>
          <p:nvPr/>
        </p:nvSpPr>
        <p:spPr>
          <a:xfrm>
            <a:off x="2075935" y="2302933"/>
            <a:ext cx="481914" cy="1997218"/>
          </a:xfrm>
          <a:prstGeom prst="leftBrace">
            <a:avLst>
              <a:gd name="adj1" fmla="val 75000"/>
              <a:gd name="adj2" fmla="val 50000"/>
            </a:avLst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E9780-086D-7A4B-AD74-42F524765C82}"/>
              </a:ext>
            </a:extLst>
          </p:cNvPr>
          <p:cNvSpPr txBox="1"/>
          <p:nvPr/>
        </p:nvSpPr>
        <p:spPr>
          <a:xfrm>
            <a:off x="899106" y="1544594"/>
            <a:ext cx="119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Mediators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FE553-39DF-DA48-AC68-F42E9CDF6339}"/>
              </a:ext>
            </a:extLst>
          </p:cNvPr>
          <p:cNvSpPr txBox="1"/>
          <p:nvPr/>
        </p:nvSpPr>
        <p:spPr>
          <a:xfrm>
            <a:off x="1003351" y="3182550"/>
            <a:ext cx="108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Controls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38CC328-ED76-2640-9775-FE6ABA669881}"/>
              </a:ext>
            </a:extLst>
          </p:cNvPr>
          <p:cNvSpPr/>
          <p:nvPr/>
        </p:nvSpPr>
        <p:spPr>
          <a:xfrm>
            <a:off x="2115459" y="1322173"/>
            <a:ext cx="442390" cy="814174"/>
          </a:xfrm>
          <a:prstGeom prst="leftBrace">
            <a:avLst>
              <a:gd name="adj1" fmla="val 7500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CBFB4D-DE43-4546-90C7-F516E64E3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216" y="0"/>
            <a:ext cx="71419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3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693F-4053-D249-81F8-82420DC6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1F4BA-C758-2B49-A5C6-AE5916F0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80467D-EE33-F74B-8CF8-488AD6B94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778000"/>
            <a:ext cx="80391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88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391AA-C693-3047-A6A8-6A1E1B0D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4AC6E-3CD8-3F4F-9833-597F530EA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3F0F6-7173-824F-A257-80B23EE70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6" y="0"/>
            <a:ext cx="8731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67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D3B0-A396-8547-9305-2C3B9AA9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3C2B3-BBB0-B14B-AD9E-8D8C2933B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Assortative mating in marriage markets can explain the genes-status gradient.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This explanation applies to a wider range of societies than the key rival.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Prediction: genes-status gradient should be visible in ancient DNA.</a:t>
            </a:r>
          </a:p>
          <a:p>
            <a:r>
              <a:rPr lang="en-US"/>
              <a:t>Shocks to socio-economic status are reflected in the DNA of descendants.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Part of how elite families maintain their position over time (Clark 2015)?</a:t>
            </a:r>
          </a:p>
        </p:txBody>
      </p:sp>
    </p:spTree>
    <p:extLst>
      <p:ext uri="{BB962C8B-B14F-4D97-AF65-F5344CB8AC3E}">
        <p14:creationId xmlns:p14="http://schemas.microsoft.com/office/powerpoint/2010/main" val="346965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2F33-7F8D-C64C-AD38-F458A33C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406B3-6F2D-0949-8DA5-08C091265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Basic thesis of modern behavioural genetics:</a:t>
            </a:r>
          </a:p>
          <a:p>
            <a:r>
              <a:rPr lang="en-US" b="1"/>
              <a:t>Genetic data explains social outcomes.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What’s a social scientist to do?</a:t>
            </a:r>
          </a:p>
          <a:p>
            <a:endParaRPr lang="en-US"/>
          </a:p>
          <a:p>
            <a:r>
              <a:rPr lang="en-US"/>
              <a:t>One answer: find out where the genes come from.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Genetic assortative mating (Hugh-Jones et al. 2016).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Geographic sorting (Abdellaoui et al. 2019).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Natural selection (Hugh-Jones and Abdellaoui 2021, working paper).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This paper.</a:t>
            </a:r>
          </a:p>
        </p:txBody>
      </p:sp>
    </p:spTree>
    <p:extLst>
      <p:ext uri="{BB962C8B-B14F-4D97-AF65-F5344CB8AC3E}">
        <p14:creationId xmlns:p14="http://schemas.microsoft.com/office/powerpoint/2010/main" val="4280399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A175-6E56-674F-9574-B1D1065B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DAE3B-3896-6343-9581-3E7F7A111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media (and scientists!) often oppose “nature” to “nurture”.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The logic is that DNA is fixed at conception, and affects individual outcomes thereafter.</a:t>
            </a:r>
          </a:p>
          <a:p>
            <a:r>
              <a:rPr lang="en-US"/>
              <a:t>However, across generations, </a:t>
            </a:r>
            <a:r>
              <a:rPr lang="en-US" b="1"/>
              <a:t>DNA is a social outcome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5342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18BE12-BD68-0B4E-935C-8B17045E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/>
              <a:t>Thanks!</a:t>
            </a:r>
          </a:p>
        </p:txBody>
      </p:sp>
      <p:pic>
        <p:nvPicPr>
          <p:cNvPr id="7" name="Picture 6" descr="Image result for marx">
            <a:extLst>
              <a:ext uri="{FF2B5EF4-FFF2-40B4-BE49-F238E27FC236}">
                <a16:creationId xmlns:a16="http://schemas.microsoft.com/office/drawing/2014/main" id="{4A6FB7FF-1055-214C-BCEC-7A006BEE8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6414"/>
            <a:ext cx="4193754" cy="458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6D0CE8-4297-7B4C-9836-E054587D7630}"/>
              </a:ext>
            </a:extLst>
          </p:cNvPr>
          <p:cNvSpPr txBox="1">
            <a:spLocks/>
          </p:cNvSpPr>
          <p:nvPr/>
        </p:nvSpPr>
        <p:spPr>
          <a:xfrm>
            <a:off x="550843" y="4565413"/>
            <a:ext cx="3092067" cy="933681"/>
          </a:xfrm>
          <a:prstGeom prst="rect">
            <a:avLst/>
          </a:prstGeom>
          <a:solidFill>
            <a:srgbClr val="000000">
              <a:alpha val="59608"/>
            </a:srgb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/>
              <a:t>“</a:t>
            </a:r>
            <a:r>
              <a:rPr lang="en-US" altLang="en-US" sz="2000"/>
              <a:t>the effect of ugliness, its repelling power, is destroyed by money.”</a:t>
            </a:r>
          </a:p>
          <a:p>
            <a:endParaRPr lang="en-US" altLang="en-US" sz="2000"/>
          </a:p>
          <a:p>
            <a:endParaRPr lang="en-US" altLang="en-US" sz="2000"/>
          </a:p>
          <a:p>
            <a:endParaRPr lang="en-US" altLang="en-US" sz="2000"/>
          </a:p>
          <a:p>
            <a:endParaRPr lang="en-US" sz="2000"/>
          </a:p>
        </p:txBody>
      </p:sp>
      <p:pic>
        <p:nvPicPr>
          <p:cNvPr id="9" name="Picture 4" descr="Donald Trump in his helicopter with the New York skyline beneath him">
            <a:extLst>
              <a:ext uri="{FF2B5EF4-FFF2-40B4-BE49-F238E27FC236}">
                <a16:creationId xmlns:a16="http://schemas.microsoft.com/office/drawing/2014/main" id="{7EEDC405-9B29-1949-B4DA-AA352922C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8" r="4487"/>
          <a:stretch/>
        </p:blipFill>
        <p:spPr bwMode="auto">
          <a:xfrm>
            <a:off x="7700790" y="1133314"/>
            <a:ext cx="4491210" cy="458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7F7EB8B3-0CBB-654F-9343-9C10D9CD80F5}"/>
              </a:ext>
            </a:extLst>
          </p:cNvPr>
          <p:cNvSpPr txBox="1">
            <a:spLocks/>
          </p:cNvSpPr>
          <p:nvPr/>
        </p:nvSpPr>
        <p:spPr>
          <a:xfrm>
            <a:off x="8283220" y="4565413"/>
            <a:ext cx="3517681" cy="793973"/>
          </a:xfrm>
          <a:prstGeom prst="rect">
            <a:avLst/>
          </a:prstGeom>
          <a:solidFill>
            <a:srgbClr val="000000">
              <a:alpha val="59608"/>
            </a:srgbClr>
          </a:solidFill>
        </p:spPr>
        <p:txBody>
          <a:bodyPr/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en-US"/>
              <a:t>“Part of </a:t>
            </a:r>
            <a:r>
              <a:rPr lang="en-GB"/>
              <a:t>the beauty of me is that I am very rich.”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2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A669-2457-AA4B-90D4-2A983166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E346D-6DEC-E642-80CC-C968A2EBB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Inequality persists over generations. It can be surprisingly persistent over time (Clark and Simmons 2015; Solon 2018).</a:t>
            </a:r>
          </a:p>
          <a:p>
            <a:r>
              <a:rPr lang="en-US"/>
              <a:t>Families are part of the mechanism, since wealth, human capital and other traits are passed from parents to children.</a:t>
            </a:r>
          </a:p>
          <a:p>
            <a:r>
              <a:rPr lang="en-US"/>
              <a:t>Inherited human genetics help to explain inequality: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Heritability of occupational class and educational attainment is about 50% (Tambs et al. 1989).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2-year-old children’s family socio-economic status can be predicted from their genes (Trzaskowski et al. 2014).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Polygenic scores for educational attainment predict occupational class (Rimfeld et al. 2018).</a:t>
            </a:r>
          </a:p>
          <a:p>
            <a:r>
              <a:rPr lang="en-US"/>
              <a:t>The leading explanation for this </a:t>
            </a:r>
            <a:r>
              <a:rPr lang="en-US" b="1"/>
              <a:t>gene-status gradient </a:t>
            </a:r>
            <a:r>
              <a:rPr lang="en-US"/>
              <a:t>is meritocracy. “Good genes” lead to upward mobility.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64EC-2638-B641-A1CE-9D2987344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66F67-8732-B646-A899-0F1421C59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We offer a new explanation for the genes-status gradient, based on assortative mating (Fernandez and Rogerson 2000; Fernandez et al. 2005; Schwartz and Mare 2005; Greenwood et al. 2014; Eika et al. 2019).</a:t>
            </a:r>
          </a:p>
          <a:p>
            <a:r>
              <a:rPr lang="en-US"/>
              <a:t>Social status and “good” genes both contribute to attractiveness in marriage markets.</a:t>
            </a:r>
          </a:p>
          <a:p>
            <a:r>
              <a:rPr lang="en-US"/>
              <a:t>Both are inherited.</a:t>
            </a:r>
          </a:p>
          <a:p>
            <a:r>
              <a:rPr lang="en-US"/>
              <a:t>As a result, social status and genetics become associated in the next 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Shocks to social status are reflected in children’s genetics.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Gene-status gradient is likely historically widespread.</a:t>
            </a:r>
          </a:p>
          <a:p>
            <a:r>
              <a:rPr lang="en-US"/>
              <a:t>We test this theory using data from the UK Biobank.</a:t>
            </a:r>
          </a:p>
        </p:txBody>
      </p:sp>
    </p:spTree>
    <p:extLst>
      <p:ext uri="{BB962C8B-B14F-4D97-AF65-F5344CB8AC3E}">
        <p14:creationId xmlns:p14="http://schemas.microsoft.com/office/powerpoint/2010/main" val="91092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0DA0-1E5A-B846-9F62-9D183C1B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04DC8-8796-0E41-A422-902A27A2E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20142D-970F-C24C-BF49-7332BE0B1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1825625"/>
            <a:ext cx="87376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2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3870-2BFF-1943-B8F6-A0FB3D27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2D567-EF1B-DD4E-BC04-F1433C2DE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UK Biobank, a study of about 500,000 individuals born 1935-1970. Contains questionnaire data on health and social characteristics, also DNA data. Non-representative!</a:t>
            </a:r>
          </a:p>
          <a:p>
            <a:r>
              <a:rPr lang="en-US"/>
              <a:t>We don’t have explicit information on spouse pairs.</a:t>
            </a:r>
          </a:p>
          <a:p>
            <a:r>
              <a:rPr lang="en-US"/>
              <a:t>We categorize people as pairs if they:</a:t>
            </a:r>
          </a:p>
          <a:p>
            <a:r>
              <a:rPr lang="en-GB"/>
              <a:t>• had the same home postcode </a:t>
            </a:r>
          </a:p>
          <a:p>
            <a:r>
              <a:rPr lang="en-GB"/>
              <a:t>• have the same homeownership/renting status, length of time at the address, and number of children</a:t>
            </a:r>
          </a:p>
          <a:p>
            <a:r>
              <a:rPr lang="en-GB"/>
              <a:t>• attended the same UK Biobank assessment centre on the same day;</a:t>
            </a:r>
          </a:p>
          <a:p>
            <a:r>
              <a:rPr lang="en-GB"/>
              <a:t>• both reported living with their spouse (“husband, wife or partner”);</a:t>
            </a:r>
          </a:p>
          <a:p>
            <a:r>
              <a:rPr lang="en-GB"/>
              <a:t>• consisted of one male and one female.</a:t>
            </a:r>
          </a:p>
          <a:p>
            <a:r>
              <a:rPr lang="en-GB"/>
              <a:t>We validate these pairs using genetic children, also in the database.</a:t>
            </a:r>
          </a:p>
          <a:p>
            <a:r>
              <a:rPr lang="en-GB"/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0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BCEEB-4F3E-DE4A-8588-5C249D4DE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1128"/>
            <a:ext cx="10515600" cy="4351338"/>
          </a:xfrm>
        </p:spPr>
        <p:txBody>
          <a:bodyPr/>
          <a:lstStyle/>
          <a:p>
            <a:r>
              <a:rPr lang="en-US"/>
              <a:t>Our dependent variable is spouse’s </a:t>
            </a:r>
            <a:r>
              <a:rPr lang="en-US" b="1"/>
              <a:t>Polygenic Score for Educational Attainment</a:t>
            </a:r>
            <a:r>
              <a:rPr lang="en-US"/>
              <a:t> (PSEA). </a:t>
            </a:r>
          </a:p>
          <a:p>
            <a:r>
              <a:rPr lang="en-US"/>
              <a:t>This is a DNA-derived summary statistic which predicts people’s level of educational attainment.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D26A24-8E44-4D4E-B885-2B841BBB2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416" y="3138310"/>
            <a:ext cx="5183167" cy="3063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2A9998-849F-6442-83C6-4276308DD9FB}"/>
              </a:ext>
            </a:extLst>
          </p:cNvPr>
          <p:cNvSpPr txBox="1"/>
          <p:nvPr/>
        </p:nvSpPr>
        <p:spPr>
          <a:xfrm>
            <a:off x="4262528" y="6283576"/>
            <a:ext cx="366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University attendance by PSEA decile</a:t>
            </a:r>
          </a:p>
        </p:txBody>
      </p:sp>
    </p:spTree>
    <p:extLst>
      <p:ext uri="{BB962C8B-B14F-4D97-AF65-F5344CB8AC3E}">
        <p14:creationId xmlns:p14="http://schemas.microsoft.com/office/powerpoint/2010/main" val="337217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10EC-7D11-174E-955C-98DC6A8B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DF089-2762-F940-AC5D-20A39B22C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D01C99-F3B7-5B4D-86D9-4425C9799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666750"/>
            <a:ext cx="108839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4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628C-2B57-5840-96C7-A92DF023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74CE-6999-C44F-8BFE-9E8CC3C64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4D3C8-1C80-2D4F-A77B-59B1C2647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666750"/>
            <a:ext cx="108839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87449"/>
      </p:ext>
    </p:extLst>
  </p:cSld>
  <p:clrMapOvr>
    <a:masterClrMapping/>
  </p:clrMapOvr>
</p:sld>
</file>

<file path=ppt/theme/theme1.xml><?xml version="1.0" encoding="utf-8"?>
<a:theme xmlns:a="http://schemas.openxmlformats.org/drawingml/2006/main" name="Black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 Theme" id="{EBC2ACDB-5897-D343-B7C4-9CFB6697D06D}" vid="{A76FDDCB-3CDB-C144-B615-5E4C69CC8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Theme</Template>
  <TotalTime>831</TotalTime>
  <Words>819</Words>
  <Application>Microsoft Macintosh PowerPoint</Application>
  <PresentationFormat>Widescreen</PresentationFormat>
  <Paragraphs>93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Black Theme</vt:lpstr>
      <vt:lpstr>Trading social status for genetics in marriage markets:  Evidence from UK Biobank</vt:lpstr>
      <vt:lpstr>PowerPoint Presentation</vt:lpstr>
      <vt:lpstr>PowerPoint Presentation</vt:lpstr>
      <vt:lpstr>PowerPoint Presentation</vt:lpstr>
      <vt:lpstr>Model</vt:lpstr>
      <vt:lpstr>Data</vt:lpstr>
      <vt:lpstr>PowerPoint Presentation</vt:lpstr>
      <vt:lpstr>PowerPoint Presentation</vt:lpstr>
      <vt:lpstr>PowerPoint Presentation</vt:lpstr>
      <vt:lpstr>PowerPoint Presentation</vt:lpstr>
      <vt:lpstr>Estimation strategy</vt:lpstr>
      <vt:lpstr>Controls and mediators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social status for genetics in marriage markets: evidence from UK Biobank</dc:title>
  <dc:creator>David Hugh-Jones (ECO - Staff)</dc:creator>
  <cp:lastModifiedBy>David Hugh-Jones (ECO - Staff)</cp:lastModifiedBy>
  <cp:revision>37</cp:revision>
  <dcterms:created xsi:type="dcterms:W3CDTF">2021-02-11T13:07:50Z</dcterms:created>
  <dcterms:modified xsi:type="dcterms:W3CDTF">2021-07-02T08:54:46Z</dcterms:modified>
</cp:coreProperties>
</file>