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0.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9.xml.rels" ContentType="application/vnd.openxmlformats-package.relationships+xml"/>
  <Override PartName="/ppt/slideLayouts/_rels/slideLayout38.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28.xml.rels" ContentType="application/vnd.openxmlformats-package.relationships+xml"/>
  <Override PartName="/ppt/slideLayouts/_rels/slideLayout31.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48.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3.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34.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36.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5.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37.xml" ContentType="application/vnd.openxmlformats-officedocument.presentationml.slideLayout+xml"/>
  <Override PartName="/ppt/slideLayouts/slideLayout15.xml" ContentType="application/vnd.openxmlformats-officedocument.presentationml.slideLayout+xml"/>
  <Override PartName="/ppt/_rels/presentation.xml.rels" ContentType="application/vnd.openxmlformats-package.relationships+xml"/>
  <Override PartName="/ppt/media/image5.jpeg" ContentType="image/jpeg"/>
  <Override PartName="/ppt/media/image1.png" ContentType="image/png"/>
  <Override PartName="/ppt/media/image3.jpeg" ContentType="image/jpeg"/>
  <Override PartName="/ppt/media/image16.png" ContentType="image/png"/>
  <Override PartName="/ppt/media/image21.png" ContentType="image/png"/>
  <Override PartName="/ppt/media/image6.png" ContentType="image/png"/>
  <Override PartName="/ppt/media/image4.jpeg" ContentType="image/jpeg"/>
  <Override PartName="/ppt/media/image24.png" ContentType="image/png"/>
  <Override PartName="/ppt/media/image9.png" ContentType="image/png"/>
  <Override PartName="/ppt/media/image10.png" ContentType="image/png"/>
  <Override PartName="/ppt/media/image11.tif" ContentType="image/tiff"/>
  <Override PartName="/ppt/media/image12.png" ContentType="image/png"/>
  <Override PartName="/ppt/media/image13.png" ContentType="image/png"/>
  <Override PartName="/ppt/media/image14.png" ContentType="image/png"/>
  <Override PartName="/ppt/media/image15.png" ContentType="image/png"/>
  <Override PartName="/ppt/media/image18.png" ContentType="image/png"/>
  <Override PartName="/ppt/media/image2.jpeg" ContentType="image/jpeg"/>
  <Override PartName="/ppt/media/image20.png" ContentType="image/png"/>
  <Override PartName="/ppt/media/image7.png" ContentType="image/png"/>
  <Override PartName="/ppt/media/image22.png" ContentType="image/png"/>
  <Override PartName="/ppt/media/image27.png" ContentType="image/png"/>
  <Override PartName="/ppt/media/image19.png" ContentType="image/png"/>
  <Override PartName="/ppt/media/image25.png" ContentType="image/png"/>
  <Override PartName="/ppt/media/image23.png" ContentType="image/png"/>
  <Override PartName="/ppt/media/image8.png" ContentType="image/png"/>
  <Override PartName="/ppt/media/image17.png" ContentType="image/png"/>
  <Override PartName="/ppt/media/image26.jpeg" ContentType="image/jpeg"/>
  <Override PartName="/ppt/presProps.xml" ContentType="application/vnd.openxmlformats-officedocument.presentationml.presPro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2.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2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20.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_rels/notesSlide25.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2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GB" sz="4400" spc="-1" strike="noStrike">
                <a:solidFill>
                  <a:srgbClr val="000000"/>
                </a:solidFill>
                <a:latin typeface="Arial"/>
              </a:rPr>
              <a:t>Click to move the slide</a:t>
            </a:r>
            <a:endParaRPr b="0" lang="en-GB" sz="4400" spc="-1" strike="noStrike">
              <a:solidFill>
                <a:srgbClr val="000000"/>
              </a:solidFill>
              <a:latin typeface="Arial"/>
            </a:endParaRPr>
          </a:p>
        </p:txBody>
      </p:sp>
      <p:sp>
        <p:nvSpPr>
          <p:cNvPr id="1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1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168"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169"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70"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70FD6F8C-AFFB-4E65-8397-BF95B4D79033}"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685800" y="1143000"/>
            <a:ext cx="5485320" cy="3085200"/>
          </a:xfrm>
          <a:prstGeom prst="rect">
            <a:avLst/>
          </a:prstGeom>
          <a:ln w="0">
            <a:noFill/>
          </a:ln>
        </p:spPr>
      </p:sp>
      <p:sp>
        <p:nvSpPr>
          <p:cNvPr id="290"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91" name="PlaceHolder 3"/>
          <p:cNvSpPr>
            <a:spLocks noGrp="1"/>
          </p:cNvSpPr>
          <p:nvPr>
            <p:ph type="sldNum" idx="16"/>
          </p:nvPr>
        </p:nvSpPr>
        <p:spPr>
          <a:xfrm>
            <a:off x="3884760" y="8685360"/>
            <a:ext cx="2970720" cy="457560"/>
          </a:xfrm>
          <a:prstGeom prst="rect">
            <a:avLst/>
          </a:prstGeom>
          <a:noFill/>
          <a:ln w="0">
            <a:noFill/>
          </a:ln>
        </p:spPr>
        <p:txBody>
          <a:bodyPr lIns="0" rIns="0" tIns="0" bIns="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25ED9083-D98A-40D1-87CB-97766C29744B}" type="slidenum">
              <a:rPr b="0" lang="en-GB"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685800" y="1143000"/>
            <a:ext cx="5485320" cy="3085200"/>
          </a:xfrm>
          <a:prstGeom prst="rect">
            <a:avLst/>
          </a:prstGeom>
          <a:ln w="0">
            <a:noFill/>
          </a:ln>
        </p:spPr>
      </p:sp>
      <p:sp>
        <p:nvSpPr>
          <p:cNvPr id="296"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97" name="PlaceHolder 3"/>
          <p:cNvSpPr>
            <a:spLocks noGrp="1"/>
          </p:cNvSpPr>
          <p:nvPr>
            <p:ph type="sldNum" idx="18"/>
          </p:nvPr>
        </p:nvSpPr>
        <p:spPr>
          <a:xfrm>
            <a:off x="3884760" y="8685360"/>
            <a:ext cx="2970720" cy="457560"/>
          </a:xfrm>
          <a:prstGeom prst="rect">
            <a:avLst/>
          </a:prstGeom>
          <a:noFill/>
          <a:ln w="0">
            <a:noFill/>
          </a:ln>
        </p:spPr>
        <p:txBody>
          <a:bodyPr lIns="0" rIns="0" tIns="0" bIns="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FED17276-0C17-4F13-863E-1F7E334237F8}" type="slidenum">
              <a:rPr b="0" lang="en-GB"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685800" y="1143000"/>
            <a:ext cx="5485320" cy="3085200"/>
          </a:xfrm>
          <a:prstGeom prst="rect">
            <a:avLst/>
          </a:prstGeom>
          <a:ln w="0">
            <a:noFill/>
          </a:ln>
        </p:spPr>
      </p:sp>
      <p:sp>
        <p:nvSpPr>
          <p:cNvPr id="293"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94" name="PlaceHolder 3"/>
          <p:cNvSpPr>
            <a:spLocks noGrp="1"/>
          </p:cNvSpPr>
          <p:nvPr>
            <p:ph type="sldNum" idx="17"/>
          </p:nvPr>
        </p:nvSpPr>
        <p:spPr>
          <a:xfrm>
            <a:off x="3884760" y="8685360"/>
            <a:ext cx="2970720" cy="457560"/>
          </a:xfrm>
          <a:prstGeom prst="rect">
            <a:avLst/>
          </a:prstGeom>
          <a:noFill/>
          <a:ln w="0">
            <a:noFill/>
          </a:ln>
        </p:spPr>
        <p:txBody>
          <a:bodyPr lIns="0" rIns="0" tIns="0" bIns="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6238176D-A65B-4E5A-8C6B-D9ABDA5E4B3A}" type="slidenum">
              <a:rPr b="0" lang="en-GB"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B2C6AE1-E62A-45A9-BB79-B491FCC39F38}"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27" name="PlaceHolder 2"/>
          <p:cNvSpPr>
            <a:spLocks noGrp="1"/>
          </p:cNvSpPr>
          <p:nvPr>
            <p:ph/>
          </p:nvPr>
        </p:nvSpPr>
        <p:spPr>
          <a:xfrm>
            <a:off x="838080" y="1825560"/>
            <a:ext cx="123300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28" name="PlaceHolder 3"/>
          <p:cNvSpPr>
            <a:spLocks noGrp="1"/>
          </p:cNvSpPr>
          <p:nvPr>
            <p:ph/>
          </p:nvPr>
        </p:nvSpPr>
        <p:spPr>
          <a:xfrm>
            <a:off x="838080" y="4098240"/>
            <a:ext cx="123300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8558EE1-D859-4822-B3EB-0B081B44878F}"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0" name="PlaceHolder 2"/>
          <p:cNvSpPr>
            <a:spLocks noGrp="1"/>
          </p:cNvSpPr>
          <p:nvPr>
            <p:ph/>
          </p:nvPr>
        </p:nvSpPr>
        <p:spPr>
          <a:xfrm>
            <a:off x="83808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31" name="PlaceHolder 3"/>
          <p:cNvSpPr>
            <a:spLocks noGrp="1"/>
          </p:cNvSpPr>
          <p:nvPr>
            <p:ph/>
          </p:nvPr>
        </p:nvSpPr>
        <p:spPr>
          <a:xfrm>
            <a:off x="147024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32" name="PlaceHolder 4"/>
          <p:cNvSpPr>
            <a:spLocks noGrp="1"/>
          </p:cNvSpPr>
          <p:nvPr>
            <p:ph/>
          </p:nvPr>
        </p:nvSpPr>
        <p:spPr>
          <a:xfrm>
            <a:off x="838080" y="409824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33" name="PlaceHolder 5"/>
          <p:cNvSpPr>
            <a:spLocks noGrp="1"/>
          </p:cNvSpPr>
          <p:nvPr>
            <p:ph/>
          </p:nvPr>
        </p:nvSpPr>
        <p:spPr>
          <a:xfrm>
            <a:off x="1470240" y="409824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1061269-6E3E-4D38-A4CD-C1BCC1C3B84A}"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5" name="PlaceHolder 2"/>
          <p:cNvSpPr>
            <a:spLocks noGrp="1"/>
          </p:cNvSpPr>
          <p:nvPr>
            <p:ph/>
          </p:nvPr>
        </p:nvSpPr>
        <p:spPr>
          <a:xfrm>
            <a:off x="838080" y="182556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36" name="PlaceHolder 3"/>
          <p:cNvSpPr>
            <a:spLocks noGrp="1"/>
          </p:cNvSpPr>
          <p:nvPr>
            <p:ph/>
          </p:nvPr>
        </p:nvSpPr>
        <p:spPr>
          <a:xfrm>
            <a:off x="1254960" y="182556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37" name="PlaceHolder 4"/>
          <p:cNvSpPr>
            <a:spLocks noGrp="1"/>
          </p:cNvSpPr>
          <p:nvPr>
            <p:ph/>
          </p:nvPr>
        </p:nvSpPr>
        <p:spPr>
          <a:xfrm>
            <a:off x="1671840" y="182556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38" name="PlaceHolder 5"/>
          <p:cNvSpPr>
            <a:spLocks noGrp="1"/>
          </p:cNvSpPr>
          <p:nvPr>
            <p:ph/>
          </p:nvPr>
        </p:nvSpPr>
        <p:spPr>
          <a:xfrm>
            <a:off x="838080" y="409824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39" name="PlaceHolder 6"/>
          <p:cNvSpPr>
            <a:spLocks noGrp="1"/>
          </p:cNvSpPr>
          <p:nvPr>
            <p:ph/>
          </p:nvPr>
        </p:nvSpPr>
        <p:spPr>
          <a:xfrm>
            <a:off x="1254960" y="409824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40" name="PlaceHolder 7"/>
          <p:cNvSpPr>
            <a:spLocks noGrp="1"/>
          </p:cNvSpPr>
          <p:nvPr>
            <p:ph/>
          </p:nvPr>
        </p:nvSpPr>
        <p:spPr>
          <a:xfrm>
            <a:off x="1671840" y="409824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1C1F62F-B68F-4FC8-B2AD-6C0FF72EC31A}"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089FB2B-6685-4BCE-B0AD-1A415F555059}"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47" name="PlaceHolder 2"/>
          <p:cNvSpPr>
            <a:spLocks noGrp="1"/>
          </p:cNvSpPr>
          <p:nvPr>
            <p:ph type="subTitle"/>
          </p:nvPr>
        </p:nvSpPr>
        <p:spPr>
          <a:xfrm>
            <a:off x="838080" y="1825560"/>
            <a:ext cx="1233000" cy="435024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AB50B82-256D-4F1E-ACD7-B9B72DCA9B13}"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49" name="PlaceHolder 2"/>
          <p:cNvSpPr>
            <a:spLocks noGrp="1"/>
          </p:cNvSpPr>
          <p:nvPr>
            <p:ph/>
          </p:nvPr>
        </p:nvSpPr>
        <p:spPr>
          <a:xfrm>
            <a:off x="838080" y="1825560"/>
            <a:ext cx="1233000" cy="4350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E9DE7BB-DE3A-420A-A4F7-A78648B82903}"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51" name="PlaceHolder 2"/>
          <p:cNvSpPr>
            <a:spLocks noGrp="1"/>
          </p:cNvSpPr>
          <p:nvPr>
            <p:ph/>
          </p:nvPr>
        </p:nvSpPr>
        <p:spPr>
          <a:xfrm>
            <a:off x="838080" y="1825560"/>
            <a:ext cx="601560" cy="435024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52" name="PlaceHolder 3"/>
          <p:cNvSpPr>
            <a:spLocks noGrp="1"/>
          </p:cNvSpPr>
          <p:nvPr>
            <p:ph/>
          </p:nvPr>
        </p:nvSpPr>
        <p:spPr>
          <a:xfrm>
            <a:off x="1470240" y="1825560"/>
            <a:ext cx="601560" cy="435024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516CFE0-E3D3-4D25-8C1A-A6D6F11F26AA}"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EDABF50-4323-4CBD-860E-7D8A927E8045}"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4520" cy="61405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CDAAE5F-FCF6-4167-9AA9-98C3D8F891EA}"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56" name="PlaceHolder 2"/>
          <p:cNvSpPr>
            <a:spLocks noGrp="1"/>
          </p:cNvSpPr>
          <p:nvPr>
            <p:ph/>
          </p:nvPr>
        </p:nvSpPr>
        <p:spPr>
          <a:xfrm>
            <a:off x="83808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57" name="PlaceHolder 3"/>
          <p:cNvSpPr>
            <a:spLocks noGrp="1"/>
          </p:cNvSpPr>
          <p:nvPr>
            <p:ph/>
          </p:nvPr>
        </p:nvSpPr>
        <p:spPr>
          <a:xfrm>
            <a:off x="1470240" y="1825560"/>
            <a:ext cx="601560" cy="435024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58" name="PlaceHolder 4"/>
          <p:cNvSpPr>
            <a:spLocks noGrp="1"/>
          </p:cNvSpPr>
          <p:nvPr>
            <p:ph/>
          </p:nvPr>
        </p:nvSpPr>
        <p:spPr>
          <a:xfrm>
            <a:off x="838080" y="409824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84D3177-0A0A-4AFA-9053-F7CBD8FE6577}"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 name="PlaceHolder 2"/>
          <p:cNvSpPr>
            <a:spLocks noGrp="1"/>
          </p:cNvSpPr>
          <p:nvPr>
            <p:ph type="subTitle"/>
          </p:nvPr>
        </p:nvSpPr>
        <p:spPr>
          <a:xfrm>
            <a:off x="838080" y="1825560"/>
            <a:ext cx="1233000" cy="435024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10750FE-9293-4A39-8C4B-C3423CC249E7}"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0" name="PlaceHolder 2"/>
          <p:cNvSpPr>
            <a:spLocks noGrp="1"/>
          </p:cNvSpPr>
          <p:nvPr>
            <p:ph/>
          </p:nvPr>
        </p:nvSpPr>
        <p:spPr>
          <a:xfrm>
            <a:off x="838080" y="1825560"/>
            <a:ext cx="601560" cy="435024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61" name="PlaceHolder 3"/>
          <p:cNvSpPr>
            <a:spLocks noGrp="1"/>
          </p:cNvSpPr>
          <p:nvPr>
            <p:ph/>
          </p:nvPr>
        </p:nvSpPr>
        <p:spPr>
          <a:xfrm>
            <a:off x="147024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62" name="PlaceHolder 4"/>
          <p:cNvSpPr>
            <a:spLocks noGrp="1"/>
          </p:cNvSpPr>
          <p:nvPr>
            <p:ph/>
          </p:nvPr>
        </p:nvSpPr>
        <p:spPr>
          <a:xfrm>
            <a:off x="1470240" y="409824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E01AA49-501C-451A-BE75-C7CF32B54DCE}"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4" name="PlaceHolder 2"/>
          <p:cNvSpPr>
            <a:spLocks noGrp="1"/>
          </p:cNvSpPr>
          <p:nvPr>
            <p:ph/>
          </p:nvPr>
        </p:nvSpPr>
        <p:spPr>
          <a:xfrm>
            <a:off x="83808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65" name="PlaceHolder 3"/>
          <p:cNvSpPr>
            <a:spLocks noGrp="1"/>
          </p:cNvSpPr>
          <p:nvPr>
            <p:ph/>
          </p:nvPr>
        </p:nvSpPr>
        <p:spPr>
          <a:xfrm>
            <a:off x="147024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66" name="PlaceHolder 4"/>
          <p:cNvSpPr>
            <a:spLocks noGrp="1"/>
          </p:cNvSpPr>
          <p:nvPr>
            <p:ph/>
          </p:nvPr>
        </p:nvSpPr>
        <p:spPr>
          <a:xfrm>
            <a:off x="838080" y="4098240"/>
            <a:ext cx="123300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4992FFE-E992-4D60-BEB7-AA51D4BCA658}"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8" name="PlaceHolder 2"/>
          <p:cNvSpPr>
            <a:spLocks noGrp="1"/>
          </p:cNvSpPr>
          <p:nvPr>
            <p:ph/>
          </p:nvPr>
        </p:nvSpPr>
        <p:spPr>
          <a:xfrm>
            <a:off x="838080" y="1825560"/>
            <a:ext cx="123300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9" name="PlaceHolder 3"/>
          <p:cNvSpPr>
            <a:spLocks noGrp="1"/>
          </p:cNvSpPr>
          <p:nvPr>
            <p:ph/>
          </p:nvPr>
        </p:nvSpPr>
        <p:spPr>
          <a:xfrm>
            <a:off x="838080" y="4098240"/>
            <a:ext cx="123300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EAC3124-4F89-488C-9D04-56599CBD0587}"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71" name="PlaceHolder 2"/>
          <p:cNvSpPr>
            <a:spLocks noGrp="1"/>
          </p:cNvSpPr>
          <p:nvPr>
            <p:ph/>
          </p:nvPr>
        </p:nvSpPr>
        <p:spPr>
          <a:xfrm>
            <a:off x="83808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72" name="PlaceHolder 3"/>
          <p:cNvSpPr>
            <a:spLocks noGrp="1"/>
          </p:cNvSpPr>
          <p:nvPr>
            <p:ph/>
          </p:nvPr>
        </p:nvSpPr>
        <p:spPr>
          <a:xfrm>
            <a:off x="147024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73" name="PlaceHolder 4"/>
          <p:cNvSpPr>
            <a:spLocks noGrp="1"/>
          </p:cNvSpPr>
          <p:nvPr>
            <p:ph/>
          </p:nvPr>
        </p:nvSpPr>
        <p:spPr>
          <a:xfrm>
            <a:off x="838080" y="409824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74" name="PlaceHolder 5"/>
          <p:cNvSpPr>
            <a:spLocks noGrp="1"/>
          </p:cNvSpPr>
          <p:nvPr>
            <p:ph/>
          </p:nvPr>
        </p:nvSpPr>
        <p:spPr>
          <a:xfrm>
            <a:off x="1470240" y="409824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07659E4-B4B6-4FBB-A491-191274580D39}"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76" name="PlaceHolder 2"/>
          <p:cNvSpPr>
            <a:spLocks noGrp="1"/>
          </p:cNvSpPr>
          <p:nvPr>
            <p:ph/>
          </p:nvPr>
        </p:nvSpPr>
        <p:spPr>
          <a:xfrm>
            <a:off x="838080" y="182556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77" name="PlaceHolder 3"/>
          <p:cNvSpPr>
            <a:spLocks noGrp="1"/>
          </p:cNvSpPr>
          <p:nvPr>
            <p:ph/>
          </p:nvPr>
        </p:nvSpPr>
        <p:spPr>
          <a:xfrm>
            <a:off x="1254960" y="182556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78" name="PlaceHolder 4"/>
          <p:cNvSpPr>
            <a:spLocks noGrp="1"/>
          </p:cNvSpPr>
          <p:nvPr>
            <p:ph/>
          </p:nvPr>
        </p:nvSpPr>
        <p:spPr>
          <a:xfrm>
            <a:off x="1671840" y="182556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79" name="PlaceHolder 5"/>
          <p:cNvSpPr>
            <a:spLocks noGrp="1"/>
          </p:cNvSpPr>
          <p:nvPr>
            <p:ph/>
          </p:nvPr>
        </p:nvSpPr>
        <p:spPr>
          <a:xfrm>
            <a:off x="838080" y="409824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80" name="PlaceHolder 6"/>
          <p:cNvSpPr>
            <a:spLocks noGrp="1"/>
          </p:cNvSpPr>
          <p:nvPr>
            <p:ph/>
          </p:nvPr>
        </p:nvSpPr>
        <p:spPr>
          <a:xfrm>
            <a:off x="1254960" y="409824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81" name="PlaceHolder 7"/>
          <p:cNvSpPr>
            <a:spLocks noGrp="1"/>
          </p:cNvSpPr>
          <p:nvPr>
            <p:ph/>
          </p:nvPr>
        </p:nvSpPr>
        <p:spPr>
          <a:xfrm>
            <a:off x="1671840" y="409824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4379A2F2-71A4-4EE4-A7BD-AAD7742ED235}"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45B5255F-9B73-42EC-822D-510E5F335958}" type="slidenum">
              <a:t>&lt;#&gt;</a:t>
            </a:fld>
          </a:p>
        </p:txBody>
      </p:sp>
      <p:sp>
        <p:nvSpPr>
          <p:cNvPr id="4" name="PlaceHolder 3"/>
          <p:cNvSpPr>
            <a:spLocks noGrp="1"/>
          </p:cNvSpPr>
          <p:nvPr>
            <p:ph type="dt" idx="9"/>
          </p:nvPr>
        </p:nvSpPr>
        <p:spPr/>
        <p:txBody>
          <a:bodyPr/>
          <a:p>
            <a:r>
              <a:rPr lang="en-GB"/>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89" name="PlaceHolder 2"/>
          <p:cNvSpPr>
            <a:spLocks noGrp="1"/>
          </p:cNvSpPr>
          <p:nvPr>
            <p:ph type="subTitle"/>
          </p:nvPr>
        </p:nvSpPr>
        <p:spPr>
          <a:xfrm>
            <a:off x="838080" y="1825560"/>
            <a:ext cx="1233000" cy="435024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EED3492-FD22-4226-8D7C-9C942D95B613}"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91" name="PlaceHolder 2"/>
          <p:cNvSpPr>
            <a:spLocks noGrp="1"/>
          </p:cNvSpPr>
          <p:nvPr>
            <p:ph/>
          </p:nvPr>
        </p:nvSpPr>
        <p:spPr>
          <a:xfrm>
            <a:off x="838080" y="1825560"/>
            <a:ext cx="1233000" cy="4350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49B4F7E-CDED-4E0D-8372-7A513F0620A1}"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93" name="PlaceHolder 2"/>
          <p:cNvSpPr>
            <a:spLocks noGrp="1"/>
          </p:cNvSpPr>
          <p:nvPr>
            <p:ph/>
          </p:nvPr>
        </p:nvSpPr>
        <p:spPr>
          <a:xfrm>
            <a:off x="838080" y="1825560"/>
            <a:ext cx="601560" cy="435024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94" name="PlaceHolder 3"/>
          <p:cNvSpPr>
            <a:spLocks noGrp="1"/>
          </p:cNvSpPr>
          <p:nvPr>
            <p:ph/>
          </p:nvPr>
        </p:nvSpPr>
        <p:spPr>
          <a:xfrm>
            <a:off x="1470240" y="1825560"/>
            <a:ext cx="601560" cy="435024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1E88105-0731-4A00-8208-6E79065A2EAC}"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66020F2-0BCC-4656-A3C2-82284016B7D5}"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8" name="PlaceHolder 2"/>
          <p:cNvSpPr>
            <a:spLocks noGrp="1"/>
          </p:cNvSpPr>
          <p:nvPr>
            <p:ph/>
          </p:nvPr>
        </p:nvSpPr>
        <p:spPr>
          <a:xfrm>
            <a:off x="838080" y="1825560"/>
            <a:ext cx="1233000" cy="4350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51D42E1-A3D7-4711-A828-3C055BB9CB3C}"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365040"/>
            <a:ext cx="10514520" cy="61405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52AB7D20-100B-4748-9781-50B90FA35F3D}"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98" name="PlaceHolder 2"/>
          <p:cNvSpPr>
            <a:spLocks noGrp="1"/>
          </p:cNvSpPr>
          <p:nvPr>
            <p:ph/>
          </p:nvPr>
        </p:nvSpPr>
        <p:spPr>
          <a:xfrm>
            <a:off x="83808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99" name="PlaceHolder 3"/>
          <p:cNvSpPr>
            <a:spLocks noGrp="1"/>
          </p:cNvSpPr>
          <p:nvPr>
            <p:ph/>
          </p:nvPr>
        </p:nvSpPr>
        <p:spPr>
          <a:xfrm>
            <a:off x="1470240" y="1825560"/>
            <a:ext cx="601560" cy="435024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100" name="PlaceHolder 4"/>
          <p:cNvSpPr>
            <a:spLocks noGrp="1"/>
          </p:cNvSpPr>
          <p:nvPr>
            <p:ph/>
          </p:nvPr>
        </p:nvSpPr>
        <p:spPr>
          <a:xfrm>
            <a:off x="838080" y="409824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570E528-5E5A-4990-BCD9-9A11DDAACCBC}"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02" name="PlaceHolder 2"/>
          <p:cNvSpPr>
            <a:spLocks noGrp="1"/>
          </p:cNvSpPr>
          <p:nvPr>
            <p:ph/>
          </p:nvPr>
        </p:nvSpPr>
        <p:spPr>
          <a:xfrm>
            <a:off x="838080" y="1825560"/>
            <a:ext cx="601560" cy="435024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103" name="PlaceHolder 3"/>
          <p:cNvSpPr>
            <a:spLocks noGrp="1"/>
          </p:cNvSpPr>
          <p:nvPr>
            <p:ph/>
          </p:nvPr>
        </p:nvSpPr>
        <p:spPr>
          <a:xfrm>
            <a:off x="147024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104" name="PlaceHolder 4"/>
          <p:cNvSpPr>
            <a:spLocks noGrp="1"/>
          </p:cNvSpPr>
          <p:nvPr>
            <p:ph/>
          </p:nvPr>
        </p:nvSpPr>
        <p:spPr>
          <a:xfrm>
            <a:off x="1470240" y="409824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E9E4223-BC81-40EC-832B-0E26F1C7C63F}"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06" name="PlaceHolder 2"/>
          <p:cNvSpPr>
            <a:spLocks noGrp="1"/>
          </p:cNvSpPr>
          <p:nvPr>
            <p:ph/>
          </p:nvPr>
        </p:nvSpPr>
        <p:spPr>
          <a:xfrm>
            <a:off x="83808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107" name="PlaceHolder 3"/>
          <p:cNvSpPr>
            <a:spLocks noGrp="1"/>
          </p:cNvSpPr>
          <p:nvPr>
            <p:ph/>
          </p:nvPr>
        </p:nvSpPr>
        <p:spPr>
          <a:xfrm>
            <a:off x="147024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108" name="PlaceHolder 4"/>
          <p:cNvSpPr>
            <a:spLocks noGrp="1"/>
          </p:cNvSpPr>
          <p:nvPr>
            <p:ph/>
          </p:nvPr>
        </p:nvSpPr>
        <p:spPr>
          <a:xfrm>
            <a:off x="838080" y="4098240"/>
            <a:ext cx="123300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789615F-7059-4C5B-910E-6C252FE64F32}"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10" name="PlaceHolder 2"/>
          <p:cNvSpPr>
            <a:spLocks noGrp="1"/>
          </p:cNvSpPr>
          <p:nvPr>
            <p:ph/>
          </p:nvPr>
        </p:nvSpPr>
        <p:spPr>
          <a:xfrm>
            <a:off x="838080" y="1825560"/>
            <a:ext cx="123300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11" name="PlaceHolder 3"/>
          <p:cNvSpPr>
            <a:spLocks noGrp="1"/>
          </p:cNvSpPr>
          <p:nvPr>
            <p:ph/>
          </p:nvPr>
        </p:nvSpPr>
        <p:spPr>
          <a:xfrm>
            <a:off x="838080" y="4098240"/>
            <a:ext cx="123300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5B94640-761B-494A-88ED-9C37C46076E9}"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13" name="PlaceHolder 2"/>
          <p:cNvSpPr>
            <a:spLocks noGrp="1"/>
          </p:cNvSpPr>
          <p:nvPr>
            <p:ph/>
          </p:nvPr>
        </p:nvSpPr>
        <p:spPr>
          <a:xfrm>
            <a:off x="83808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114" name="PlaceHolder 3"/>
          <p:cNvSpPr>
            <a:spLocks noGrp="1"/>
          </p:cNvSpPr>
          <p:nvPr>
            <p:ph/>
          </p:nvPr>
        </p:nvSpPr>
        <p:spPr>
          <a:xfrm>
            <a:off x="147024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115" name="PlaceHolder 4"/>
          <p:cNvSpPr>
            <a:spLocks noGrp="1"/>
          </p:cNvSpPr>
          <p:nvPr>
            <p:ph/>
          </p:nvPr>
        </p:nvSpPr>
        <p:spPr>
          <a:xfrm>
            <a:off x="838080" y="409824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116" name="PlaceHolder 5"/>
          <p:cNvSpPr>
            <a:spLocks noGrp="1"/>
          </p:cNvSpPr>
          <p:nvPr>
            <p:ph/>
          </p:nvPr>
        </p:nvSpPr>
        <p:spPr>
          <a:xfrm>
            <a:off x="1470240" y="409824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2318E58-121E-4189-9B76-B446955503C0}" type="slidenum">
              <a:t>&lt;#&gt;</a:t>
            </a:fld>
          </a:p>
        </p:txBody>
      </p:sp>
      <p:sp>
        <p:nvSpPr>
          <p:cNvPr id="9" name="PlaceHolder 8"/>
          <p:cNvSpPr>
            <a:spLocks noGrp="1"/>
          </p:cNvSpPr>
          <p:nvPr>
            <p:ph type="dt" idx="9"/>
          </p:nvPr>
        </p:nvSpPr>
        <p:spPr/>
        <p:txBody>
          <a:bodyPr/>
          <a:p>
            <a:r>
              <a:rPr lang="en-GB"/>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18" name="PlaceHolder 2"/>
          <p:cNvSpPr>
            <a:spLocks noGrp="1"/>
          </p:cNvSpPr>
          <p:nvPr>
            <p:ph/>
          </p:nvPr>
        </p:nvSpPr>
        <p:spPr>
          <a:xfrm>
            <a:off x="838080" y="182556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119" name="PlaceHolder 3"/>
          <p:cNvSpPr>
            <a:spLocks noGrp="1"/>
          </p:cNvSpPr>
          <p:nvPr>
            <p:ph/>
          </p:nvPr>
        </p:nvSpPr>
        <p:spPr>
          <a:xfrm>
            <a:off x="1254960" y="182556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120" name="PlaceHolder 4"/>
          <p:cNvSpPr>
            <a:spLocks noGrp="1"/>
          </p:cNvSpPr>
          <p:nvPr>
            <p:ph/>
          </p:nvPr>
        </p:nvSpPr>
        <p:spPr>
          <a:xfrm>
            <a:off x="1671840" y="182556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121" name="PlaceHolder 5"/>
          <p:cNvSpPr>
            <a:spLocks noGrp="1"/>
          </p:cNvSpPr>
          <p:nvPr>
            <p:ph/>
          </p:nvPr>
        </p:nvSpPr>
        <p:spPr>
          <a:xfrm>
            <a:off x="838080" y="409824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122" name="PlaceHolder 6"/>
          <p:cNvSpPr>
            <a:spLocks noGrp="1"/>
          </p:cNvSpPr>
          <p:nvPr>
            <p:ph/>
          </p:nvPr>
        </p:nvSpPr>
        <p:spPr>
          <a:xfrm>
            <a:off x="1254960" y="409824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123" name="PlaceHolder 7"/>
          <p:cNvSpPr>
            <a:spLocks noGrp="1"/>
          </p:cNvSpPr>
          <p:nvPr>
            <p:ph/>
          </p:nvPr>
        </p:nvSpPr>
        <p:spPr>
          <a:xfrm>
            <a:off x="1671840" y="409824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5BCA2F68-4083-4190-BE0A-6D92C7687BAB}" type="slidenum">
              <a:t>&lt;#&gt;</a:t>
            </a:fld>
          </a:p>
        </p:txBody>
      </p:sp>
      <p:sp>
        <p:nvSpPr>
          <p:cNvPr id="11" name="PlaceHolder 10"/>
          <p:cNvSpPr>
            <a:spLocks noGrp="1"/>
          </p:cNvSpPr>
          <p:nvPr>
            <p:ph type="dt" idx="9"/>
          </p:nvPr>
        </p:nvSpPr>
        <p:spPr/>
        <p:txBody>
          <a:bodyPr/>
          <a:p>
            <a:r>
              <a:rPr lang="en-GB"/>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EE07D1B1-AB4D-45D3-81F7-CB18BF9546F0}" type="slidenum">
              <a:t>&lt;#&gt;</a:t>
            </a:fld>
          </a:p>
        </p:txBody>
      </p:sp>
      <p:sp>
        <p:nvSpPr>
          <p:cNvPr id="4" name="PlaceHolder 3"/>
          <p:cNvSpPr>
            <a:spLocks noGrp="1"/>
          </p:cNvSpPr>
          <p:nvPr>
            <p:ph type="dt" idx="12"/>
          </p:nvPr>
        </p:nvSpPr>
        <p:spPr/>
        <p:txBody>
          <a:bodyPr/>
          <a:p>
            <a:r>
              <a:rPr lang="en-GB"/>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0" name="PlaceHolder 2"/>
          <p:cNvSpPr>
            <a:spLocks noGrp="1"/>
          </p:cNvSpPr>
          <p:nvPr>
            <p:ph type="subTitle"/>
          </p:nvPr>
        </p:nvSpPr>
        <p:spPr>
          <a:xfrm>
            <a:off x="838080" y="1825560"/>
            <a:ext cx="1233000" cy="435024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ABC9FF8-46DD-4E04-80C1-9B6964E3777A}" type="slidenum">
              <a:t>&lt;#&gt;</a:t>
            </a:fld>
          </a:p>
        </p:txBody>
      </p:sp>
      <p:sp>
        <p:nvSpPr>
          <p:cNvPr id="6" name="PlaceHolder 5"/>
          <p:cNvSpPr>
            <a:spLocks noGrp="1"/>
          </p:cNvSpPr>
          <p:nvPr>
            <p:ph type="dt" idx="12"/>
          </p:nvPr>
        </p:nvSpPr>
        <p:spPr/>
        <p:txBody>
          <a:bodyPr/>
          <a:p>
            <a:r>
              <a:rPr lang="en-GB"/>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2" name="PlaceHolder 2"/>
          <p:cNvSpPr>
            <a:spLocks noGrp="1"/>
          </p:cNvSpPr>
          <p:nvPr>
            <p:ph/>
          </p:nvPr>
        </p:nvSpPr>
        <p:spPr>
          <a:xfrm>
            <a:off x="838080" y="1825560"/>
            <a:ext cx="1233000" cy="4350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E3F2F0A-A3F9-494B-B06D-C54EA07FC00F}" type="slidenum">
              <a:t>&lt;#&gt;</a:t>
            </a:fld>
          </a:p>
        </p:txBody>
      </p:sp>
      <p:sp>
        <p:nvSpPr>
          <p:cNvPr id="6" name="PlaceHolder 5"/>
          <p:cNvSpPr>
            <a:spLocks noGrp="1"/>
          </p:cNvSpPr>
          <p:nvPr>
            <p:ph type="dt" idx="12"/>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0" name="PlaceHolder 2"/>
          <p:cNvSpPr>
            <a:spLocks noGrp="1"/>
          </p:cNvSpPr>
          <p:nvPr>
            <p:ph/>
          </p:nvPr>
        </p:nvSpPr>
        <p:spPr>
          <a:xfrm>
            <a:off x="838080" y="1825560"/>
            <a:ext cx="601560" cy="435024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11" name="PlaceHolder 3"/>
          <p:cNvSpPr>
            <a:spLocks noGrp="1"/>
          </p:cNvSpPr>
          <p:nvPr>
            <p:ph/>
          </p:nvPr>
        </p:nvSpPr>
        <p:spPr>
          <a:xfrm>
            <a:off x="1470240" y="1825560"/>
            <a:ext cx="601560" cy="435024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E8C5485-0A0A-4F64-A47B-BE2326E37B6F}"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4" name="PlaceHolder 2"/>
          <p:cNvSpPr>
            <a:spLocks noGrp="1"/>
          </p:cNvSpPr>
          <p:nvPr>
            <p:ph/>
          </p:nvPr>
        </p:nvSpPr>
        <p:spPr>
          <a:xfrm>
            <a:off x="838080" y="1825560"/>
            <a:ext cx="601560" cy="435024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135" name="PlaceHolder 3"/>
          <p:cNvSpPr>
            <a:spLocks noGrp="1"/>
          </p:cNvSpPr>
          <p:nvPr>
            <p:ph/>
          </p:nvPr>
        </p:nvSpPr>
        <p:spPr>
          <a:xfrm>
            <a:off x="1470240" y="1825560"/>
            <a:ext cx="601560" cy="435024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91F3731-88B5-4BB2-AE1A-DFD78510AF6C}" type="slidenum">
              <a:t>&lt;#&gt;</a:t>
            </a:fld>
          </a:p>
        </p:txBody>
      </p:sp>
      <p:sp>
        <p:nvSpPr>
          <p:cNvPr id="7" name="PlaceHolder 6"/>
          <p:cNvSpPr>
            <a:spLocks noGrp="1"/>
          </p:cNvSpPr>
          <p:nvPr>
            <p:ph type="dt" idx="12"/>
          </p:nvPr>
        </p:nvSpPr>
        <p:spPr/>
        <p:txBody>
          <a:bodyPr/>
          <a:p>
            <a:r>
              <a:rPr lang="en-GB"/>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D57CE274-0A1A-4556-AEC7-6EEB00814C19}" type="slidenum">
              <a:t>&lt;#&gt;</a:t>
            </a:fld>
          </a:p>
        </p:txBody>
      </p:sp>
      <p:sp>
        <p:nvSpPr>
          <p:cNvPr id="5" name="PlaceHolder 4"/>
          <p:cNvSpPr>
            <a:spLocks noGrp="1"/>
          </p:cNvSpPr>
          <p:nvPr>
            <p:ph type="dt" idx="12"/>
          </p:nvPr>
        </p:nvSpPr>
        <p:spPr/>
        <p:txBody>
          <a:bodyPr/>
          <a:p>
            <a:r>
              <a:rPr lang="en-GB"/>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838080" y="365040"/>
            <a:ext cx="10514520" cy="61405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5541EA2D-669D-48A2-90CB-D57FA06C03D8}" type="slidenum">
              <a:t>&lt;#&gt;</a:t>
            </a:fld>
          </a:p>
        </p:txBody>
      </p:sp>
      <p:sp>
        <p:nvSpPr>
          <p:cNvPr id="5" name="PlaceHolder 4"/>
          <p:cNvSpPr>
            <a:spLocks noGrp="1"/>
          </p:cNvSpPr>
          <p:nvPr>
            <p:ph type="dt" idx="12"/>
          </p:nvPr>
        </p:nvSpPr>
        <p:spPr/>
        <p:txBody>
          <a:bodyPr/>
          <a:p>
            <a:r>
              <a:rPr lang="en-GB"/>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9" name="PlaceHolder 2"/>
          <p:cNvSpPr>
            <a:spLocks noGrp="1"/>
          </p:cNvSpPr>
          <p:nvPr>
            <p:ph/>
          </p:nvPr>
        </p:nvSpPr>
        <p:spPr>
          <a:xfrm>
            <a:off x="83808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140" name="PlaceHolder 3"/>
          <p:cNvSpPr>
            <a:spLocks noGrp="1"/>
          </p:cNvSpPr>
          <p:nvPr>
            <p:ph/>
          </p:nvPr>
        </p:nvSpPr>
        <p:spPr>
          <a:xfrm>
            <a:off x="1470240" y="1825560"/>
            <a:ext cx="601560" cy="435024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141" name="PlaceHolder 4"/>
          <p:cNvSpPr>
            <a:spLocks noGrp="1"/>
          </p:cNvSpPr>
          <p:nvPr>
            <p:ph/>
          </p:nvPr>
        </p:nvSpPr>
        <p:spPr>
          <a:xfrm>
            <a:off x="838080" y="409824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F87AB7B-B1A4-4B03-9A5A-B3B975EF4A61}" type="slidenum">
              <a:t>&lt;#&gt;</a:t>
            </a:fld>
          </a:p>
        </p:txBody>
      </p:sp>
      <p:sp>
        <p:nvSpPr>
          <p:cNvPr id="8" name="PlaceHolder 7"/>
          <p:cNvSpPr>
            <a:spLocks noGrp="1"/>
          </p:cNvSpPr>
          <p:nvPr>
            <p:ph type="dt" idx="12"/>
          </p:nvPr>
        </p:nvSpPr>
        <p:spPr/>
        <p:txBody>
          <a:bodyPr/>
          <a:p>
            <a:r>
              <a:rPr lang="en-GB"/>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43" name="PlaceHolder 2"/>
          <p:cNvSpPr>
            <a:spLocks noGrp="1"/>
          </p:cNvSpPr>
          <p:nvPr>
            <p:ph/>
          </p:nvPr>
        </p:nvSpPr>
        <p:spPr>
          <a:xfrm>
            <a:off x="838080" y="1825560"/>
            <a:ext cx="601560" cy="435024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144" name="PlaceHolder 3"/>
          <p:cNvSpPr>
            <a:spLocks noGrp="1"/>
          </p:cNvSpPr>
          <p:nvPr>
            <p:ph/>
          </p:nvPr>
        </p:nvSpPr>
        <p:spPr>
          <a:xfrm>
            <a:off x="147024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145" name="PlaceHolder 4"/>
          <p:cNvSpPr>
            <a:spLocks noGrp="1"/>
          </p:cNvSpPr>
          <p:nvPr>
            <p:ph/>
          </p:nvPr>
        </p:nvSpPr>
        <p:spPr>
          <a:xfrm>
            <a:off x="1470240" y="409824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ED6B08E-214A-4989-B3EA-8C136D9A6DBA}" type="slidenum">
              <a:t>&lt;#&gt;</a:t>
            </a:fld>
          </a:p>
        </p:txBody>
      </p:sp>
      <p:sp>
        <p:nvSpPr>
          <p:cNvPr id="8" name="PlaceHolder 7"/>
          <p:cNvSpPr>
            <a:spLocks noGrp="1"/>
          </p:cNvSpPr>
          <p:nvPr>
            <p:ph type="dt" idx="12"/>
          </p:nvPr>
        </p:nvSpPr>
        <p:spPr/>
        <p:txBody>
          <a:bodyPr/>
          <a:p>
            <a:r>
              <a:rPr lang="en-GB"/>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47" name="PlaceHolder 2"/>
          <p:cNvSpPr>
            <a:spLocks noGrp="1"/>
          </p:cNvSpPr>
          <p:nvPr>
            <p:ph/>
          </p:nvPr>
        </p:nvSpPr>
        <p:spPr>
          <a:xfrm>
            <a:off x="83808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148" name="PlaceHolder 3"/>
          <p:cNvSpPr>
            <a:spLocks noGrp="1"/>
          </p:cNvSpPr>
          <p:nvPr>
            <p:ph/>
          </p:nvPr>
        </p:nvSpPr>
        <p:spPr>
          <a:xfrm>
            <a:off x="147024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149" name="PlaceHolder 4"/>
          <p:cNvSpPr>
            <a:spLocks noGrp="1"/>
          </p:cNvSpPr>
          <p:nvPr>
            <p:ph/>
          </p:nvPr>
        </p:nvSpPr>
        <p:spPr>
          <a:xfrm>
            <a:off x="838080" y="4098240"/>
            <a:ext cx="123300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A79C4E7-061C-46F8-A885-7FD3645EE566}" type="slidenum">
              <a:t>&lt;#&gt;</a:t>
            </a:fld>
          </a:p>
        </p:txBody>
      </p:sp>
      <p:sp>
        <p:nvSpPr>
          <p:cNvPr id="8" name="PlaceHolder 7"/>
          <p:cNvSpPr>
            <a:spLocks noGrp="1"/>
          </p:cNvSpPr>
          <p:nvPr>
            <p:ph type="dt" idx="12"/>
          </p:nvPr>
        </p:nvSpPr>
        <p:spPr/>
        <p:txBody>
          <a:bodyPr/>
          <a:p>
            <a:r>
              <a:rPr lang="en-GB"/>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1" name="PlaceHolder 2"/>
          <p:cNvSpPr>
            <a:spLocks noGrp="1"/>
          </p:cNvSpPr>
          <p:nvPr>
            <p:ph/>
          </p:nvPr>
        </p:nvSpPr>
        <p:spPr>
          <a:xfrm>
            <a:off x="838080" y="1825560"/>
            <a:ext cx="123300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52" name="PlaceHolder 3"/>
          <p:cNvSpPr>
            <a:spLocks noGrp="1"/>
          </p:cNvSpPr>
          <p:nvPr>
            <p:ph/>
          </p:nvPr>
        </p:nvSpPr>
        <p:spPr>
          <a:xfrm>
            <a:off x="838080" y="4098240"/>
            <a:ext cx="123300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59B50841-ACA7-4AEB-9BBC-35034B3D4479}" type="slidenum">
              <a:t>&lt;#&gt;</a:t>
            </a:fld>
          </a:p>
        </p:txBody>
      </p:sp>
      <p:sp>
        <p:nvSpPr>
          <p:cNvPr id="7" name="PlaceHolder 6"/>
          <p:cNvSpPr>
            <a:spLocks noGrp="1"/>
          </p:cNvSpPr>
          <p:nvPr>
            <p:ph type="dt" idx="12"/>
          </p:nvPr>
        </p:nvSpPr>
        <p:spPr/>
        <p:txBody>
          <a:bodyPr/>
          <a:p>
            <a:r>
              <a:rPr lang="en-GB"/>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4" name="PlaceHolder 2"/>
          <p:cNvSpPr>
            <a:spLocks noGrp="1"/>
          </p:cNvSpPr>
          <p:nvPr>
            <p:ph/>
          </p:nvPr>
        </p:nvSpPr>
        <p:spPr>
          <a:xfrm>
            <a:off x="83808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155" name="PlaceHolder 3"/>
          <p:cNvSpPr>
            <a:spLocks noGrp="1"/>
          </p:cNvSpPr>
          <p:nvPr>
            <p:ph/>
          </p:nvPr>
        </p:nvSpPr>
        <p:spPr>
          <a:xfrm>
            <a:off x="147024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156" name="PlaceHolder 4"/>
          <p:cNvSpPr>
            <a:spLocks noGrp="1"/>
          </p:cNvSpPr>
          <p:nvPr>
            <p:ph/>
          </p:nvPr>
        </p:nvSpPr>
        <p:spPr>
          <a:xfrm>
            <a:off x="838080" y="409824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157" name="PlaceHolder 5"/>
          <p:cNvSpPr>
            <a:spLocks noGrp="1"/>
          </p:cNvSpPr>
          <p:nvPr>
            <p:ph/>
          </p:nvPr>
        </p:nvSpPr>
        <p:spPr>
          <a:xfrm>
            <a:off x="1470240" y="409824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21C8B439-A460-44A4-B13A-8DFCDE0C8EBC}" type="slidenum">
              <a:t>&lt;#&gt;</a:t>
            </a:fld>
          </a:p>
        </p:txBody>
      </p:sp>
      <p:sp>
        <p:nvSpPr>
          <p:cNvPr id="9" name="PlaceHolder 8"/>
          <p:cNvSpPr>
            <a:spLocks noGrp="1"/>
          </p:cNvSpPr>
          <p:nvPr>
            <p:ph type="dt" idx="12"/>
          </p:nvPr>
        </p:nvSpPr>
        <p:spPr/>
        <p:txBody>
          <a:bodyPr/>
          <a:p>
            <a:r>
              <a:rPr lang="en-GB"/>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9" name="PlaceHolder 2"/>
          <p:cNvSpPr>
            <a:spLocks noGrp="1"/>
          </p:cNvSpPr>
          <p:nvPr>
            <p:ph/>
          </p:nvPr>
        </p:nvSpPr>
        <p:spPr>
          <a:xfrm>
            <a:off x="838080" y="182556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160" name="PlaceHolder 3"/>
          <p:cNvSpPr>
            <a:spLocks noGrp="1"/>
          </p:cNvSpPr>
          <p:nvPr>
            <p:ph/>
          </p:nvPr>
        </p:nvSpPr>
        <p:spPr>
          <a:xfrm>
            <a:off x="1254960" y="182556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161" name="PlaceHolder 4"/>
          <p:cNvSpPr>
            <a:spLocks noGrp="1"/>
          </p:cNvSpPr>
          <p:nvPr>
            <p:ph/>
          </p:nvPr>
        </p:nvSpPr>
        <p:spPr>
          <a:xfrm>
            <a:off x="1671840" y="182556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162" name="PlaceHolder 5"/>
          <p:cNvSpPr>
            <a:spLocks noGrp="1"/>
          </p:cNvSpPr>
          <p:nvPr>
            <p:ph/>
          </p:nvPr>
        </p:nvSpPr>
        <p:spPr>
          <a:xfrm>
            <a:off x="838080" y="409824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163" name="PlaceHolder 6"/>
          <p:cNvSpPr>
            <a:spLocks noGrp="1"/>
          </p:cNvSpPr>
          <p:nvPr>
            <p:ph/>
          </p:nvPr>
        </p:nvSpPr>
        <p:spPr>
          <a:xfrm>
            <a:off x="1254960" y="409824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164" name="PlaceHolder 7"/>
          <p:cNvSpPr>
            <a:spLocks noGrp="1"/>
          </p:cNvSpPr>
          <p:nvPr>
            <p:ph/>
          </p:nvPr>
        </p:nvSpPr>
        <p:spPr>
          <a:xfrm>
            <a:off x="1671840" y="4098240"/>
            <a:ext cx="396720" cy="2075040"/>
          </a:xfrm>
          <a:prstGeom prst="rect">
            <a:avLst/>
          </a:prstGeom>
          <a:noFill/>
          <a:ln w="0">
            <a:noFill/>
          </a:ln>
        </p:spPr>
        <p:txBody>
          <a:bodyPr lIns="0" rIns="0" tIns="0" bIns="0" anchor="t">
            <a:normAutofit fontScale="46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35740DE3-AE9B-4D36-B264-3FF8D3686596}" type="slidenum">
              <a:t>&lt;#&gt;</a:t>
            </a:fld>
          </a:p>
        </p:txBody>
      </p:sp>
      <p:sp>
        <p:nvSpPr>
          <p:cNvPr id="11" name="PlaceHolder 10"/>
          <p:cNvSpPr>
            <a:spLocks noGrp="1"/>
          </p:cNvSpPr>
          <p:nvPr>
            <p:ph type="dt" idx="12"/>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A3D840A-EFB7-4FD9-9E92-10ACC912E22D}"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4520" cy="61405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2D4773C-34BD-4023-BAAE-50B6900F304A}"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 name="PlaceHolder 2"/>
          <p:cNvSpPr>
            <a:spLocks noGrp="1"/>
          </p:cNvSpPr>
          <p:nvPr>
            <p:ph/>
          </p:nvPr>
        </p:nvSpPr>
        <p:spPr>
          <a:xfrm>
            <a:off x="83808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16" name="PlaceHolder 3"/>
          <p:cNvSpPr>
            <a:spLocks noGrp="1"/>
          </p:cNvSpPr>
          <p:nvPr>
            <p:ph/>
          </p:nvPr>
        </p:nvSpPr>
        <p:spPr>
          <a:xfrm>
            <a:off x="1470240" y="1825560"/>
            <a:ext cx="601560" cy="435024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17" name="PlaceHolder 4"/>
          <p:cNvSpPr>
            <a:spLocks noGrp="1"/>
          </p:cNvSpPr>
          <p:nvPr>
            <p:ph/>
          </p:nvPr>
        </p:nvSpPr>
        <p:spPr>
          <a:xfrm>
            <a:off x="838080" y="409824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6F88869-164B-4CFD-9D4C-86D1FB103AE7}"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9" name="PlaceHolder 2"/>
          <p:cNvSpPr>
            <a:spLocks noGrp="1"/>
          </p:cNvSpPr>
          <p:nvPr>
            <p:ph/>
          </p:nvPr>
        </p:nvSpPr>
        <p:spPr>
          <a:xfrm>
            <a:off x="838080" y="1825560"/>
            <a:ext cx="601560" cy="435024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20" name="PlaceHolder 3"/>
          <p:cNvSpPr>
            <a:spLocks noGrp="1"/>
          </p:cNvSpPr>
          <p:nvPr>
            <p:ph/>
          </p:nvPr>
        </p:nvSpPr>
        <p:spPr>
          <a:xfrm>
            <a:off x="147024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21" name="PlaceHolder 4"/>
          <p:cNvSpPr>
            <a:spLocks noGrp="1"/>
          </p:cNvSpPr>
          <p:nvPr>
            <p:ph/>
          </p:nvPr>
        </p:nvSpPr>
        <p:spPr>
          <a:xfrm>
            <a:off x="1470240" y="409824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5D40F86-78F8-4D96-9F13-F902628F5B0F}"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23" name="PlaceHolder 2"/>
          <p:cNvSpPr>
            <a:spLocks noGrp="1"/>
          </p:cNvSpPr>
          <p:nvPr>
            <p:ph/>
          </p:nvPr>
        </p:nvSpPr>
        <p:spPr>
          <a:xfrm>
            <a:off x="83808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24" name="PlaceHolder 3"/>
          <p:cNvSpPr>
            <a:spLocks noGrp="1"/>
          </p:cNvSpPr>
          <p:nvPr>
            <p:ph/>
          </p:nvPr>
        </p:nvSpPr>
        <p:spPr>
          <a:xfrm>
            <a:off x="1470240" y="1825560"/>
            <a:ext cx="601560" cy="207504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25" name="PlaceHolder 4"/>
          <p:cNvSpPr>
            <a:spLocks noGrp="1"/>
          </p:cNvSpPr>
          <p:nvPr>
            <p:ph/>
          </p:nvPr>
        </p:nvSpPr>
        <p:spPr>
          <a:xfrm>
            <a:off x="838080" y="4098240"/>
            <a:ext cx="123300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BCB2B39-550A-4214-8BF4-6B8B3A2FD3B4}"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GB" sz="1800" spc="-1" strike="noStrike">
                <a:solidFill>
                  <a:srgbClr val="ffffff"/>
                </a:solidFill>
                <a:latin typeface="Arial"/>
              </a:rPr>
              <a:t>Click to edit the title text format</a:t>
            </a:r>
            <a:endParaRPr b="0" lang="en-GB" sz="1800" spc="-1" strike="noStrike">
              <a:solidFill>
                <a:srgbClr val="ffffff"/>
              </a:solidFill>
              <a:latin typeface="Arial"/>
            </a:endParaRPr>
          </a:p>
        </p:txBody>
      </p:sp>
      <p:sp>
        <p:nvSpPr>
          <p:cNvPr id="1" name="PlaceHolder 2"/>
          <p:cNvSpPr>
            <a:spLocks noGrp="1"/>
          </p:cNvSpPr>
          <p:nvPr>
            <p:ph type="body"/>
          </p:nvPr>
        </p:nvSpPr>
        <p:spPr>
          <a:xfrm>
            <a:off x="838080" y="1825560"/>
            <a:ext cx="2527560" cy="4350240"/>
          </a:xfrm>
          <a:prstGeom prst="rect">
            <a:avLst/>
          </a:prstGeom>
          <a:noFill/>
          <a:ln w="0">
            <a:noFill/>
          </a:ln>
        </p:spPr>
        <p:txBody>
          <a:bodyPr lIns="0" rIns="0" tIns="0" bIns="0" anchor="t">
            <a:normAutofit fontScale="53000"/>
          </a:bodyPr>
          <a:p>
            <a:pPr marL="228960" indent="-171720">
              <a:spcBef>
                <a:spcPts val="1417"/>
              </a:spcBef>
              <a:buClr>
                <a:srgbClr val="ffffff"/>
              </a:buClr>
              <a:buSzPct val="45000"/>
              <a:buFont typeface="Wingdings" charset="2"/>
              <a:buChar char=""/>
            </a:pPr>
            <a:r>
              <a:rPr b="0" lang="en-GB" sz="1800" spc="-1" strike="noStrike">
                <a:solidFill>
                  <a:srgbClr val="ffffff"/>
                </a:solidFill>
                <a:latin typeface="Arial"/>
              </a:rPr>
              <a:t>Click to edit the outline text format</a:t>
            </a:r>
            <a:endParaRPr b="0" lang="en-GB" sz="1800" spc="-1" strike="noStrike">
              <a:solidFill>
                <a:srgbClr val="ffffff"/>
              </a:solidFill>
              <a:latin typeface="Arial"/>
            </a:endParaRPr>
          </a:p>
          <a:p>
            <a:pPr lvl="1" marL="457920" indent="-171720">
              <a:spcBef>
                <a:spcPts val="1134"/>
              </a:spcBef>
              <a:buClr>
                <a:srgbClr val="ffffff"/>
              </a:buClr>
              <a:buSzPct val="75000"/>
              <a:buFont typeface="Symbol" charset="2"/>
              <a:buChar char=""/>
            </a:pPr>
            <a:r>
              <a:rPr b="0" lang="en-GB" sz="1800" spc="-1" strike="noStrike">
                <a:solidFill>
                  <a:srgbClr val="ffffff"/>
                </a:solidFill>
                <a:latin typeface="Arial"/>
              </a:rPr>
              <a:t>Second Outline Level</a:t>
            </a:r>
            <a:endParaRPr b="0" lang="en-GB" sz="1800" spc="-1" strike="noStrike">
              <a:solidFill>
                <a:srgbClr val="ffffff"/>
              </a:solidFill>
              <a:latin typeface="Arial"/>
            </a:endParaRPr>
          </a:p>
          <a:p>
            <a:pPr lvl="2" marL="686880" indent="-152640">
              <a:spcBef>
                <a:spcPts val="850"/>
              </a:spcBef>
              <a:buClr>
                <a:srgbClr val="ffffff"/>
              </a:buClr>
              <a:buSzPct val="45000"/>
              <a:buFont typeface="Wingdings" charset="2"/>
              <a:buChar char=""/>
            </a:pPr>
            <a:r>
              <a:rPr b="0" lang="en-GB" sz="1800" spc="-1" strike="noStrike">
                <a:solidFill>
                  <a:srgbClr val="ffffff"/>
                </a:solidFill>
                <a:latin typeface="Arial"/>
              </a:rPr>
              <a:t>Third Outline Level</a:t>
            </a:r>
            <a:endParaRPr b="0" lang="en-GB" sz="1800" spc="-1" strike="noStrike">
              <a:solidFill>
                <a:srgbClr val="ffffff"/>
              </a:solidFill>
              <a:latin typeface="Arial"/>
            </a:endParaRPr>
          </a:p>
          <a:p>
            <a:pPr lvl="3" marL="915840" indent="-114480">
              <a:spcBef>
                <a:spcPts val="567"/>
              </a:spcBef>
              <a:buClr>
                <a:srgbClr val="ffffff"/>
              </a:buClr>
              <a:buSzPct val="75000"/>
              <a:buFont typeface="Symbol" charset="2"/>
              <a:buChar char=""/>
            </a:pPr>
            <a:r>
              <a:rPr b="0" lang="en-GB" sz="1800" spc="-1" strike="noStrike">
                <a:solidFill>
                  <a:srgbClr val="ffffff"/>
                </a:solidFill>
                <a:latin typeface="Arial"/>
              </a:rPr>
              <a:t>Fourth Outline Level</a:t>
            </a:r>
            <a:endParaRPr b="0" lang="en-GB" sz="1800" spc="-1" strike="noStrike">
              <a:solidFill>
                <a:srgbClr val="ffffff"/>
              </a:solidFill>
              <a:latin typeface="Arial"/>
            </a:endParaRPr>
          </a:p>
          <a:p>
            <a:pPr lvl="4" marL="1144800" indent="-114480">
              <a:spcBef>
                <a:spcPts val="283"/>
              </a:spcBef>
              <a:buClr>
                <a:srgbClr val="ffffff"/>
              </a:buClr>
              <a:buSzPct val="45000"/>
              <a:buFont typeface="Wingdings" charset="2"/>
              <a:buChar char=""/>
            </a:pPr>
            <a:r>
              <a:rPr b="0" lang="en-GB" sz="1800" spc="-1" strike="noStrike">
                <a:solidFill>
                  <a:srgbClr val="ffffff"/>
                </a:solidFill>
                <a:latin typeface="Arial"/>
              </a:rPr>
              <a:t>Fifth Outline Level</a:t>
            </a:r>
            <a:endParaRPr b="0" lang="en-GB" sz="1800" spc="-1" strike="noStrike">
              <a:solidFill>
                <a:srgbClr val="ffffff"/>
              </a:solidFill>
              <a:latin typeface="Arial"/>
            </a:endParaRPr>
          </a:p>
          <a:p>
            <a:pPr lvl="5" marL="1373760" indent="-114480">
              <a:spcBef>
                <a:spcPts val="283"/>
              </a:spcBef>
              <a:buClr>
                <a:srgbClr val="ffffff"/>
              </a:buClr>
              <a:buSzPct val="45000"/>
              <a:buFont typeface="Wingdings" charset="2"/>
              <a:buChar char=""/>
            </a:pPr>
            <a:r>
              <a:rPr b="0" lang="en-GB" sz="1800" spc="-1" strike="noStrike">
                <a:solidFill>
                  <a:srgbClr val="ffffff"/>
                </a:solidFill>
                <a:latin typeface="Arial"/>
              </a:rPr>
              <a:t>Sixth Outline Level</a:t>
            </a:r>
            <a:endParaRPr b="0" lang="en-GB" sz="1800" spc="-1" strike="noStrike">
              <a:solidFill>
                <a:srgbClr val="ffffff"/>
              </a:solidFill>
              <a:latin typeface="Arial"/>
            </a:endParaRPr>
          </a:p>
          <a:p>
            <a:pPr lvl="6" marL="1602720" indent="-114480">
              <a:spcBef>
                <a:spcPts val="283"/>
              </a:spcBef>
              <a:buClr>
                <a:srgbClr val="ffffff"/>
              </a:buClr>
              <a:buSzPct val="45000"/>
              <a:buFont typeface="Wingdings" charset="2"/>
              <a:buChar char=""/>
            </a:pPr>
            <a:r>
              <a:rPr b="0" lang="en-GB" sz="1800" spc="-1" strike="noStrike">
                <a:solidFill>
                  <a:srgbClr val="ffffff"/>
                </a:solidFill>
                <a:latin typeface="Arial"/>
              </a:rPr>
              <a:t>Seventh Outline Level</a:t>
            </a:r>
            <a:endParaRPr b="0" lang="en-GB" sz="1800" spc="-1" strike="noStrike">
              <a:solidFill>
                <a:srgbClr val="ffffff"/>
              </a:solidFill>
              <a:latin typeface="Arial"/>
            </a:endParaRPr>
          </a:p>
        </p:txBody>
      </p:sp>
      <p:sp>
        <p:nvSpPr>
          <p:cNvPr id="2" name="PlaceHolder 3"/>
          <p:cNvSpPr>
            <a:spLocks noGrp="1"/>
          </p:cNvSpPr>
          <p:nvPr>
            <p:ph type="ftr" idx="1"/>
          </p:nvPr>
        </p:nvSpPr>
        <p:spPr>
          <a:xfrm>
            <a:off x="4038480" y="6356520"/>
            <a:ext cx="411372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3" name="PlaceHolder 4"/>
          <p:cNvSpPr>
            <a:spLocks noGrp="1"/>
          </p:cNvSpPr>
          <p:nvPr>
            <p:ph type="sldNum" idx="2"/>
          </p:nvPr>
        </p:nvSpPr>
        <p:spPr>
          <a:xfrm>
            <a:off x="8610480" y="6356520"/>
            <a:ext cx="27421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A6CB52EE-D9A4-46F9-959A-06D58C668F5B}"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4" name="PlaceHolder 5"/>
          <p:cNvSpPr>
            <a:spLocks noGrp="1"/>
          </p:cNvSpPr>
          <p:nvPr>
            <p:ph type="dt" idx="3"/>
          </p:nvPr>
        </p:nvSpPr>
        <p:spPr>
          <a:xfrm>
            <a:off x="838080" y="6356520"/>
            <a:ext cx="2742120" cy="36396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72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42" name="PlaceHolder 2"/>
          <p:cNvSpPr>
            <a:spLocks noGrp="1"/>
          </p:cNvSpPr>
          <p:nvPr>
            <p:ph type="sldNum" idx="5"/>
          </p:nvPr>
        </p:nvSpPr>
        <p:spPr>
          <a:xfrm>
            <a:off x="8610480" y="6356520"/>
            <a:ext cx="27421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95126B4F-FB8D-43EF-A509-42E679A4FA59}"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43" name="PlaceHolder 3"/>
          <p:cNvSpPr>
            <a:spLocks noGrp="1"/>
          </p:cNvSpPr>
          <p:nvPr>
            <p:ph type="dt" idx="6"/>
          </p:nvPr>
        </p:nvSpPr>
        <p:spPr>
          <a:xfrm>
            <a:off x="838080" y="6356520"/>
            <a:ext cx="2742120" cy="36396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ffffff"/>
                </a:solidFill>
                <a:latin typeface="Arial"/>
              </a:rPr>
              <a:t>Click to edit the title text format</a:t>
            </a:r>
            <a:endParaRPr b="0" lang="en-GB" sz="4400" spc="-1" strike="noStrike">
              <a:solidFill>
                <a:srgbClr val="ffffff"/>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3200" spc="-1" strike="noStrike">
                <a:solidFill>
                  <a:srgbClr val="ffffff"/>
                </a:solidFill>
                <a:latin typeface="Arial"/>
              </a:rPr>
              <a:t>Click to edit the outline text format</a:t>
            </a:r>
            <a:endParaRPr b="0" lang="en-GB"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GB" sz="2800" spc="-1" strike="noStrike">
                <a:solidFill>
                  <a:srgbClr val="ffffff"/>
                </a:solidFill>
                <a:latin typeface="Arial"/>
              </a:rPr>
              <a:t>Second Outline Level</a:t>
            </a:r>
            <a:endParaRPr b="0" lang="en-GB"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GB" sz="2400" spc="-1" strike="noStrike">
                <a:solidFill>
                  <a:srgbClr val="ffffff"/>
                </a:solidFill>
                <a:latin typeface="Arial"/>
              </a:rPr>
              <a:t>Third Outline Level</a:t>
            </a:r>
            <a:endParaRPr b="0" lang="en-GB"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GB" sz="2000" spc="-1" strike="noStrike">
                <a:solidFill>
                  <a:srgbClr val="ffffff"/>
                </a:solidFill>
                <a:latin typeface="Arial"/>
              </a:rPr>
              <a:t>Fourth Outline Level</a:t>
            </a:r>
            <a:endParaRPr b="0" lang="en-GB"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ffffff"/>
                </a:solidFill>
                <a:latin typeface="Arial"/>
              </a:rPr>
              <a:t>Fifth Outline Level</a:t>
            </a:r>
            <a:endParaRPr b="0" lang="en-GB"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ffffff"/>
                </a:solidFill>
                <a:latin typeface="Arial"/>
              </a:rPr>
              <a:t>Sixth Outline Level</a:t>
            </a:r>
            <a:endParaRPr b="0" lang="en-GB"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ffffff"/>
                </a:solidFill>
                <a:latin typeface="Arial"/>
              </a:rPr>
              <a:t>Seventh Outline Level</a:t>
            </a:r>
            <a:endParaRPr b="0" lang="en-GB"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GB" sz="1800" spc="-1" strike="noStrike">
                <a:solidFill>
                  <a:srgbClr val="ffffff"/>
                </a:solidFill>
                <a:latin typeface="Arial"/>
              </a:rPr>
              <a:t>Click to edit the title text format</a:t>
            </a:r>
            <a:endParaRPr b="0" lang="en-GB" sz="1800" spc="-1" strike="noStrike">
              <a:solidFill>
                <a:srgbClr val="ffffff"/>
              </a:solidFill>
              <a:latin typeface="Arial"/>
            </a:endParaRPr>
          </a:p>
        </p:txBody>
      </p:sp>
      <p:sp>
        <p:nvSpPr>
          <p:cNvPr id="83" name="PlaceHolder 2"/>
          <p:cNvSpPr>
            <a:spLocks noGrp="1"/>
          </p:cNvSpPr>
          <p:nvPr>
            <p:ph type="body"/>
          </p:nvPr>
        </p:nvSpPr>
        <p:spPr>
          <a:xfrm>
            <a:off x="838080" y="1825560"/>
            <a:ext cx="1233000" cy="4350240"/>
          </a:xfrm>
          <a:prstGeom prst="rect">
            <a:avLst/>
          </a:prstGeom>
          <a:noFill/>
          <a:ln w="0">
            <a:noFill/>
          </a:ln>
        </p:spPr>
        <p:txBody>
          <a:bodyPr lIns="0" rIns="0" tIns="0" bIns="0" anchor="t">
            <a:normAutofit fontScale="37000"/>
          </a:bodyPr>
          <a:p>
            <a:pPr marL="159840" indent="-119880">
              <a:spcBef>
                <a:spcPts val="1417"/>
              </a:spcBef>
              <a:buClr>
                <a:srgbClr val="ffffff"/>
              </a:buClr>
              <a:buSzPct val="45000"/>
              <a:buFont typeface="Wingdings" charset="2"/>
              <a:buChar char=""/>
            </a:pPr>
            <a:r>
              <a:rPr b="0" lang="en-GB" sz="1800" spc="-1" strike="noStrike">
                <a:solidFill>
                  <a:srgbClr val="ffffff"/>
                </a:solidFill>
                <a:latin typeface="Arial"/>
              </a:rPr>
              <a:t>Click to edit the outline text format</a:t>
            </a:r>
            <a:endParaRPr b="0" lang="en-GB" sz="1800" spc="-1" strike="noStrike">
              <a:solidFill>
                <a:srgbClr val="ffffff"/>
              </a:solidFill>
              <a:latin typeface="Arial"/>
            </a:endParaRPr>
          </a:p>
          <a:p>
            <a:pPr lvl="1" marL="319680" indent="-119880">
              <a:spcBef>
                <a:spcPts val="1134"/>
              </a:spcBef>
              <a:buClr>
                <a:srgbClr val="ffffff"/>
              </a:buClr>
              <a:buSzPct val="75000"/>
              <a:buFont typeface="Symbol" charset="2"/>
              <a:buChar char=""/>
            </a:pPr>
            <a:r>
              <a:rPr b="0" lang="en-GB" sz="1800" spc="-1" strike="noStrike">
                <a:solidFill>
                  <a:srgbClr val="ffffff"/>
                </a:solidFill>
                <a:latin typeface="Arial"/>
              </a:rPr>
              <a:t>Second Outline Level</a:t>
            </a:r>
            <a:endParaRPr b="0" lang="en-GB" sz="1800" spc="-1" strike="noStrike">
              <a:solidFill>
                <a:srgbClr val="ffffff"/>
              </a:solidFill>
              <a:latin typeface="Arial"/>
            </a:endParaRPr>
          </a:p>
          <a:p>
            <a:pPr lvl="2" marL="479520" indent="-106560">
              <a:spcBef>
                <a:spcPts val="850"/>
              </a:spcBef>
              <a:buClr>
                <a:srgbClr val="ffffff"/>
              </a:buClr>
              <a:buSzPct val="45000"/>
              <a:buFont typeface="Wingdings" charset="2"/>
              <a:buChar char=""/>
            </a:pPr>
            <a:r>
              <a:rPr b="0" lang="en-GB" sz="1800" spc="-1" strike="noStrike">
                <a:solidFill>
                  <a:srgbClr val="ffffff"/>
                </a:solidFill>
                <a:latin typeface="Arial"/>
              </a:rPr>
              <a:t>Third Outline Level</a:t>
            </a:r>
            <a:endParaRPr b="0" lang="en-GB" sz="1800" spc="-1" strike="noStrike">
              <a:solidFill>
                <a:srgbClr val="ffffff"/>
              </a:solidFill>
              <a:latin typeface="Arial"/>
            </a:endParaRPr>
          </a:p>
          <a:p>
            <a:pPr lvl="3" marL="639360" indent="-79920">
              <a:spcBef>
                <a:spcPts val="567"/>
              </a:spcBef>
              <a:buClr>
                <a:srgbClr val="ffffff"/>
              </a:buClr>
              <a:buSzPct val="75000"/>
              <a:buFont typeface="Symbol" charset="2"/>
              <a:buChar char=""/>
            </a:pPr>
            <a:r>
              <a:rPr b="0" lang="en-GB" sz="1800" spc="-1" strike="noStrike">
                <a:solidFill>
                  <a:srgbClr val="ffffff"/>
                </a:solidFill>
                <a:latin typeface="Arial"/>
              </a:rPr>
              <a:t>Fourth Outline Level</a:t>
            </a:r>
            <a:endParaRPr b="0" lang="en-GB" sz="1800" spc="-1" strike="noStrike">
              <a:solidFill>
                <a:srgbClr val="ffffff"/>
              </a:solidFill>
              <a:latin typeface="Arial"/>
            </a:endParaRPr>
          </a:p>
          <a:p>
            <a:pPr lvl="4" marL="799200" indent="-79920">
              <a:spcBef>
                <a:spcPts val="283"/>
              </a:spcBef>
              <a:buClr>
                <a:srgbClr val="ffffff"/>
              </a:buClr>
              <a:buSzPct val="45000"/>
              <a:buFont typeface="Wingdings" charset="2"/>
              <a:buChar char=""/>
            </a:pPr>
            <a:r>
              <a:rPr b="0" lang="en-GB" sz="1800" spc="-1" strike="noStrike">
                <a:solidFill>
                  <a:srgbClr val="ffffff"/>
                </a:solidFill>
                <a:latin typeface="Arial"/>
              </a:rPr>
              <a:t>Fifth Outline Level</a:t>
            </a:r>
            <a:endParaRPr b="0" lang="en-GB" sz="1800" spc="-1" strike="noStrike">
              <a:solidFill>
                <a:srgbClr val="ffffff"/>
              </a:solidFill>
              <a:latin typeface="Arial"/>
            </a:endParaRPr>
          </a:p>
          <a:p>
            <a:pPr lvl="5" marL="959040" indent="-79920">
              <a:spcBef>
                <a:spcPts val="283"/>
              </a:spcBef>
              <a:buClr>
                <a:srgbClr val="ffffff"/>
              </a:buClr>
              <a:buSzPct val="45000"/>
              <a:buFont typeface="Wingdings" charset="2"/>
              <a:buChar char=""/>
            </a:pPr>
            <a:r>
              <a:rPr b="0" lang="en-GB" sz="1800" spc="-1" strike="noStrike">
                <a:solidFill>
                  <a:srgbClr val="ffffff"/>
                </a:solidFill>
                <a:latin typeface="Arial"/>
              </a:rPr>
              <a:t>Sixth Outline Level</a:t>
            </a:r>
            <a:endParaRPr b="0" lang="en-GB" sz="1800" spc="-1" strike="noStrike">
              <a:solidFill>
                <a:srgbClr val="ffffff"/>
              </a:solidFill>
              <a:latin typeface="Arial"/>
            </a:endParaRPr>
          </a:p>
          <a:p>
            <a:pPr lvl="6" marL="1118880" indent="-79920">
              <a:spcBef>
                <a:spcPts val="283"/>
              </a:spcBef>
              <a:buClr>
                <a:srgbClr val="ffffff"/>
              </a:buClr>
              <a:buSzPct val="45000"/>
              <a:buFont typeface="Wingdings" charset="2"/>
              <a:buChar char=""/>
            </a:pPr>
            <a:r>
              <a:rPr b="0" lang="en-GB" sz="1800" spc="-1" strike="noStrike">
                <a:solidFill>
                  <a:srgbClr val="ffffff"/>
                </a:solidFill>
                <a:latin typeface="Arial"/>
              </a:rPr>
              <a:t>Seventh Outline Level</a:t>
            </a:r>
            <a:endParaRPr b="0" lang="en-GB" sz="1800" spc="-1" strike="noStrike">
              <a:solidFill>
                <a:srgbClr val="ffffff"/>
              </a:solidFill>
              <a:latin typeface="Arial"/>
            </a:endParaRPr>
          </a:p>
        </p:txBody>
      </p:sp>
      <p:sp>
        <p:nvSpPr>
          <p:cNvPr id="84" name="PlaceHolder 3"/>
          <p:cNvSpPr>
            <a:spLocks noGrp="1"/>
          </p:cNvSpPr>
          <p:nvPr>
            <p:ph type="body"/>
          </p:nvPr>
        </p:nvSpPr>
        <p:spPr>
          <a:xfrm>
            <a:off x="2133360" y="1825560"/>
            <a:ext cx="1233000" cy="4350240"/>
          </a:xfrm>
          <a:prstGeom prst="rect">
            <a:avLst/>
          </a:prstGeom>
          <a:noFill/>
          <a:ln w="0">
            <a:noFill/>
          </a:ln>
        </p:spPr>
        <p:txBody>
          <a:bodyPr lIns="0" rIns="0" tIns="0" bIns="0" anchor="t">
            <a:normAutofit fontScale="37000"/>
          </a:bodyPr>
          <a:p>
            <a:pPr marL="159840" indent="-119880">
              <a:spcBef>
                <a:spcPts val="1417"/>
              </a:spcBef>
              <a:buClr>
                <a:srgbClr val="ffffff"/>
              </a:buClr>
              <a:buSzPct val="45000"/>
              <a:buFont typeface="Wingdings" charset="2"/>
              <a:buChar char=""/>
            </a:pPr>
            <a:r>
              <a:rPr b="0" lang="en-GB" sz="1800" spc="-1" strike="noStrike">
                <a:solidFill>
                  <a:srgbClr val="ffffff"/>
                </a:solidFill>
                <a:latin typeface="Arial"/>
              </a:rPr>
              <a:t>Click to edit the outline text format</a:t>
            </a:r>
            <a:endParaRPr b="0" lang="en-GB" sz="1800" spc="-1" strike="noStrike">
              <a:solidFill>
                <a:srgbClr val="ffffff"/>
              </a:solidFill>
              <a:latin typeface="Arial"/>
            </a:endParaRPr>
          </a:p>
          <a:p>
            <a:pPr lvl="1" marL="319680" indent="-119880">
              <a:spcBef>
                <a:spcPts val="1134"/>
              </a:spcBef>
              <a:buClr>
                <a:srgbClr val="ffffff"/>
              </a:buClr>
              <a:buSzPct val="75000"/>
              <a:buFont typeface="Symbol" charset="2"/>
              <a:buChar char=""/>
            </a:pPr>
            <a:r>
              <a:rPr b="0" lang="en-GB" sz="1800" spc="-1" strike="noStrike">
                <a:solidFill>
                  <a:srgbClr val="ffffff"/>
                </a:solidFill>
                <a:latin typeface="Arial"/>
              </a:rPr>
              <a:t>Second Outline Level</a:t>
            </a:r>
            <a:endParaRPr b="0" lang="en-GB" sz="1800" spc="-1" strike="noStrike">
              <a:solidFill>
                <a:srgbClr val="ffffff"/>
              </a:solidFill>
              <a:latin typeface="Arial"/>
            </a:endParaRPr>
          </a:p>
          <a:p>
            <a:pPr lvl="2" marL="479520" indent="-106560">
              <a:spcBef>
                <a:spcPts val="850"/>
              </a:spcBef>
              <a:buClr>
                <a:srgbClr val="ffffff"/>
              </a:buClr>
              <a:buSzPct val="45000"/>
              <a:buFont typeface="Wingdings" charset="2"/>
              <a:buChar char=""/>
            </a:pPr>
            <a:r>
              <a:rPr b="0" lang="en-GB" sz="1800" spc="-1" strike="noStrike">
                <a:solidFill>
                  <a:srgbClr val="ffffff"/>
                </a:solidFill>
                <a:latin typeface="Arial"/>
              </a:rPr>
              <a:t>Third Outline Level</a:t>
            </a:r>
            <a:endParaRPr b="0" lang="en-GB" sz="1800" spc="-1" strike="noStrike">
              <a:solidFill>
                <a:srgbClr val="ffffff"/>
              </a:solidFill>
              <a:latin typeface="Arial"/>
            </a:endParaRPr>
          </a:p>
          <a:p>
            <a:pPr lvl="3" marL="639360" indent="-79920">
              <a:spcBef>
                <a:spcPts val="567"/>
              </a:spcBef>
              <a:buClr>
                <a:srgbClr val="ffffff"/>
              </a:buClr>
              <a:buSzPct val="75000"/>
              <a:buFont typeface="Symbol" charset="2"/>
              <a:buChar char=""/>
            </a:pPr>
            <a:r>
              <a:rPr b="0" lang="en-GB" sz="1800" spc="-1" strike="noStrike">
                <a:solidFill>
                  <a:srgbClr val="ffffff"/>
                </a:solidFill>
                <a:latin typeface="Arial"/>
              </a:rPr>
              <a:t>Fourth Outline Level</a:t>
            </a:r>
            <a:endParaRPr b="0" lang="en-GB" sz="1800" spc="-1" strike="noStrike">
              <a:solidFill>
                <a:srgbClr val="ffffff"/>
              </a:solidFill>
              <a:latin typeface="Arial"/>
            </a:endParaRPr>
          </a:p>
          <a:p>
            <a:pPr lvl="4" marL="799200" indent="-79920">
              <a:spcBef>
                <a:spcPts val="283"/>
              </a:spcBef>
              <a:buClr>
                <a:srgbClr val="ffffff"/>
              </a:buClr>
              <a:buSzPct val="45000"/>
              <a:buFont typeface="Wingdings" charset="2"/>
              <a:buChar char=""/>
            </a:pPr>
            <a:r>
              <a:rPr b="0" lang="en-GB" sz="1800" spc="-1" strike="noStrike">
                <a:solidFill>
                  <a:srgbClr val="ffffff"/>
                </a:solidFill>
                <a:latin typeface="Arial"/>
              </a:rPr>
              <a:t>Fifth Outline Level</a:t>
            </a:r>
            <a:endParaRPr b="0" lang="en-GB" sz="1800" spc="-1" strike="noStrike">
              <a:solidFill>
                <a:srgbClr val="ffffff"/>
              </a:solidFill>
              <a:latin typeface="Arial"/>
            </a:endParaRPr>
          </a:p>
          <a:p>
            <a:pPr lvl="5" marL="959040" indent="-79920">
              <a:spcBef>
                <a:spcPts val="283"/>
              </a:spcBef>
              <a:buClr>
                <a:srgbClr val="ffffff"/>
              </a:buClr>
              <a:buSzPct val="45000"/>
              <a:buFont typeface="Wingdings" charset="2"/>
              <a:buChar char=""/>
            </a:pPr>
            <a:r>
              <a:rPr b="0" lang="en-GB" sz="1800" spc="-1" strike="noStrike">
                <a:solidFill>
                  <a:srgbClr val="ffffff"/>
                </a:solidFill>
                <a:latin typeface="Arial"/>
              </a:rPr>
              <a:t>Sixth Outline Level</a:t>
            </a:r>
            <a:endParaRPr b="0" lang="en-GB" sz="1800" spc="-1" strike="noStrike">
              <a:solidFill>
                <a:srgbClr val="ffffff"/>
              </a:solidFill>
              <a:latin typeface="Arial"/>
            </a:endParaRPr>
          </a:p>
          <a:p>
            <a:pPr lvl="6" marL="1118880" indent="-79920">
              <a:spcBef>
                <a:spcPts val="283"/>
              </a:spcBef>
              <a:buClr>
                <a:srgbClr val="ffffff"/>
              </a:buClr>
              <a:buSzPct val="45000"/>
              <a:buFont typeface="Wingdings" charset="2"/>
              <a:buChar char=""/>
            </a:pPr>
            <a:r>
              <a:rPr b="0" lang="en-GB" sz="1800" spc="-1" strike="noStrike">
                <a:solidFill>
                  <a:srgbClr val="ffffff"/>
                </a:solidFill>
                <a:latin typeface="Arial"/>
              </a:rPr>
              <a:t>Seventh Outline Level</a:t>
            </a:r>
            <a:endParaRPr b="0" lang="en-GB" sz="1800" spc="-1" strike="noStrike">
              <a:solidFill>
                <a:srgbClr val="ffffff"/>
              </a:solidFill>
              <a:latin typeface="Arial"/>
            </a:endParaRPr>
          </a:p>
        </p:txBody>
      </p:sp>
      <p:sp>
        <p:nvSpPr>
          <p:cNvPr id="85" name="PlaceHolder 4"/>
          <p:cNvSpPr>
            <a:spLocks noGrp="1"/>
          </p:cNvSpPr>
          <p:nvPr>
            <p:ph type="ftr" idx="7"/>
          </p:nvPr>
        </p:nvSpPr>
        <p:spPr>
          <a:xfrm>
            <a:off x="4038480" y="6356520"/>
            <a:ext cx="411372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86" name="PlaceHolder 5"/>
          <p:cNvSpPr>
            <a:spLocks noGrp="1"/>
          </p:cNvSpPr>
          <p:nvPr>
            <p:ph type="sldNum" idx="8"/>
          </p:nvPr>
        </p:nvSpPr>
        <p:spPr>
          <a:xfrm>
            <a:off x="8610480" y="6356520"/>
            <a:ext cx="27421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C22AF449-0408-4E78-8C3D-C34FC846A1C5}"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87" name="PlaceHolder 6"/>
          <p:cNvSpPr>
            <a:spLocks noGrp="1"/>
          </p:cNvSpPr>
          <p:nvPr>
            <p:ph type="dt" idx="9"/>
          </p:nvPr>
        </p:nvSpPr>
        <p:spPr>
          <a:xfrm>
            <a:off x="838080" y="6356520"/>
            <a:ext cx="2742120" cy="36396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GB" sz="1800" spc="-1" strike="noStrike">
                <a:solidFill>
                  <a:srgbClr val="ffffff"/>
                </a:solidFill>
                <a:latin typeface="Arial"/>
              </a:rPr>
              <a:t>Click to edit the title text format</a:t>
            </a:r>
            <a:endParaRPr b="0" lang="en-GB" sz="1800" spc="-1" strike="noStrike">
              <a:solidFill>
                <a:srgbClr val="ffffff"/>
              </a:solidFill>
              <a:latin typeface="Arial"/>
            </a:endParaRPr>
          </a:p>
        </p:txBody>
      </p:sp>
      <p:sp>
        <p:nvSpPr>
          <p:cNvPr id="125" name="PlaceHolder 2"/>
          <p:cNvSpPr>
            <a:spLocks noGrp="1"/>
          </p:cNvSpPr>
          <p:nvPr>
            <p:ph type="ftr" idx="10"/>
          </p:nvPr>
        </p:nvSpPr>
        <p:spPr>
          <a:xfrm>
            <a:off x="4038480" y="6356520"/>
            <a:ext cx="411372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126" name="PlaceHolder 3"/>
          <p:cNvSpPr>
            <a:spLocks noGrp="1"/>
          </p:cNvSpPr>
          <p:nvPr>
            <p:ph type="sldNum" idx="11"/>
          </p:nvPr>
        </p:nvSpPr>
        <p:spPr>
          <a:xfrm>
            <a:off x="8610480" y="6356520"/>
            <a:ext cx="27421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8D6F3DC1-5CD0-4040-930B-C72E8E3BF967}"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127" name="PlaceHolder 4"/>
          <p:cNvSpPr>
            <a:spLocks noGrp="1"/>
          </p:cNvSpPr>
          <p:nvPr>
            <p:ph type="dt" idx="12"/>
          </p:nvPr>
        </p:nvSpPr>
        <p:spPr>
          <a:xfrm>
            <a:off x="838080" y="6356520"/>
            <a:ext cx="2742120" cy="36396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12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3200" spc="-1" strike="noStrike">
                <a:solidFill>
                  <a:srgbClr val="ffffff"/>
                </a:solidFill>
                <a:latin typeface="Arial"/>
              </a:rPr>
              <a:t>Click to edit the outline text format</a:t>
            </a:r>
            <a:endParaRPr b="0" lang="en-GB"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GB" sz="2800" spc="-1" strike="noStrike">
                <a:solidFill>
                  <a:srgbClr val="ffffff"/>
                </a:solidFill>
                <a:latin typeface="Arial"/>
              </a:rPr>
              <a:t>Second Outline Level</a:t>
            </a:r>
            <a:endParaRPr b="0" lang="en-GB"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GB" sz="2400" spc="-1" strike="noStrike">
                <a:solidFill>
                  <a:srgbClr val="ffffff"/>
                </a:solidFill>
                <a:latin typeface="Arial"/>
              </a:rPr>
              <a:t>Third Outline Level</a:t>
            </a:r>
            <a:endParaRPr b="0" lang="en-GB"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GB" sz="2000" spc="-1" strike="noStrike">
                <a:solidFill>
                  <a:srgbClr val="ffffff"/>
                </a:solidFill>
                <a:latin typeface="Arial"/>
              </a:rPr>
              <a:t>Fourth Outline Level</a:t>
            </a:r>
            <a:endParaRPr b="0" lang="en-GB"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ffffff"/>
                </a:solidFill>
                <a:latin typeface="Arial"/>
              </a:rPr>
              <a:t>Fifth Outline Level</a:t>
            </a:r>
            <a:endParaRPr b="0" lang="en-GB"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ffffff"/>
                </a:solidFill>
                <a:latin typeface="Arial"/>
              </a:rPr>
              <a:t>Sixth Outline Level</a:t>
            </a:r>
            <a:endParaRPr b="0" lang="en-GB"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ffffff"/>
                </a:solidFill>
                <a:latin typeface="Arial"/>
              </a:rPr>
              <a:t>Seventh Outline Level</a:t>
            </a:r>
            <a:endParaRPr b="0" lang="en-GB"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slideLayout" Target="../slideLayouts/slideLayout1.xml"/><Relationship Id="rId10"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image" Target="../media/image12.png"/><Relationship Id="rId3"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 Target="slide29.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 Target="slide28.xml"/><Relationship Id="rId2" Type="http://schemas.openxmlformats.org/officeDocument/2006/relationships/image" Target="../media/image14.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4.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41.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 Target="slide26.xml"/><Relationship Id="rId2" Type="http://schemas.openxmlformats.org/officeDocument/2006/relationships/image" Target="../media/image10.png"/><Relationship Id="rId3"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71" name="Picture 2" descr="Image result for play &quot;the ruling class&quot;"/>
          <p:cNvPicPr/>
          <p:nvPr/>
        </p:nvPicPr>
        <p:blipFill>
          <a:blip r:embed="rId1">
            <a:alphaModFix amt="50000"/>
          </a:blip>
          <a:srcRect l="0" t="4985" r="2282" b="15463"/>
          <a:stretch/>
        </p:blipFill>
        <p:spPr>
          <a:xfrm>
            <a:off x="7769880" y="-17640"/>
            <a:ext cx="4421520" cy="6856920"/>
          </a:xfrm>
          <a:prstGeom prst="rect">
            <a:avLst/>
          </a:prstGeom>
          <a:ln w="0">
            <a:noFill/>
          </a:ln>
        </p:spPr>
      </p:pic>
      <p:sp>
        <p:nvSpPr>
          <p:cNvPr id="172" name="PlaceHolder 1"/>
          <p:cNvSpPr>
            <a:spLocks noGrp="1"/>
          </p:cNvSpPr>
          <p:nvPr>
            <p:ph type="title"/>
          </p:nvPr>
        </p:nvSpPr>
        <p:spPr>
          <a:xfrm>
            <a:off x="206640" y="315720"/>
            <a:ext cx="7562520" cy="2310480"/>
          </a:xfrm>
          <a:prstGeom prst="rect">
            <a:avLst/>
          </a:prstGeom>
          <a:noFill/>
          <a:ln w="0">
            <a:noFill/>
          </a:ln>
        </p:spPr>
        <p:txBody>
          <a:bodyPr lIns="0" rIns="0" tIns="0" bIns="0" anchor="b">
            <a:normAutofit fontScale="87000"/>
          </a:bodyPr>
          <a:p>
            <a:pPr indent="0">
              <a:lnSpc>
                <a:spcPct val="90000"/>
              </a:lnSpc>
              <a:buNone/>
              <a:tabLst>
                <a:tab algn="l" pos="0"/>
              </a:tabLst>
            </a:pPr>
            <a:r>
              <a:rPr b="0" lang="en-US" sz="4800" spc="-1" strike="noStrike">
                <a:solidFill>
                  <a:srgbClr val="ffffff"/>
                </a:solidFill>
                <a:latin typeface="Calibri Light"/>
              </a:rPr>
              <a:t>Trading social status for genetics in marriage markets: </a:t>
            </a:r>
            <a:br>
              <a:rPr sz="4800"/>
            </a:br>
            <a:r>
              <a:rPr b="0" lang="en-US" sz="4800" spc="-1" strike="noStrike">
                <a:solidFill>
                  <a:srgbClr val="ffffff"/>
                </a:solidFill>
                <a:latin typeface="Calibri Light"/>
              </a:rPr>
              <a:t>Evidence from Great Britain and Norway</a:t>
            </a:r>
            <a:endParaRPr b="0" lang="en-GB" sz="4800" spc="-1" strike="noStrike">
              <a:solidFill>
                <a:srgbClr val="ffffff"/>
              </a:solidFill>
              <a:latin typeface="Arial"/>
            </a:endParaRPr>
          </a:p>
        </p:txBody>
      </p:sp>
      <p:sp>
        <p:nvSpPr>
          <p:cNvPr id="173" name="PlaceHolder 2"/>
          <p:cNvSpPr>
            <a:spLocks noGrp="1"/>
          </p:cNvSpPr>
          <p:nvPr>
            <p:ph type="subTitle"/>
          </p:nvPr>
        </p:nvSpPr>
        <p:spPr>
          <a:xfrm>
            <a:off x="317520" y="4817160"/>
            <a:ext cx="5545800" cy="1891800"/>
          </a:xfrm>
          <a:prstGeom prst="rect">
            <a:avLst/>
          </a:prstGeom>
          <a:noFill/>
          <a:ln w="0">
            <a:noFill/>
          </a:ln>
        </p:spPr>
        <p:txBody>
          <a:bodyPr lIns="0" rIns="0" tIns="0" bIns="0" anchor="t">
            <a:normAutofit fontScale="53000"/>
          </a:bodyPr>
          <a:p>
            <a:pPr indent="0">
              <a:lnSpc>
                <a:spcPct val="120000"/>
              </a:lnSpc>
              <a:spcBef>
                <a:spcPts val="1001"/>
              </a:spcBef>
              <a:buNone/>
              <a:tabLst>
                <a:tab algn="l" pos="0"/>
              </a:tabLst>
            </a:pPr>
            <a:r>
              <a:rPr b="0" lang="en-US" sz="2400" spc="-1" strike="noStrike">
                <a:solidFill>
                  <a:srgbClr val="ffffff"/>
                </a:solidFill>
                <a:latin typeface="Calibri"/>
              </a:rPr>
              <a:t>Abdel Abdellaoui </a:t>
            </a:r>
            <a:r>
              <a:rPr b="0" i="1" lang="en-US" sz="2000" spc="-1" strike="noStrike">
                <a:solidFill>
                  <a:srgbClr val="e7e6e6"/>
                </a:solidFill>
                <a:latin typeface="Calibri"/>
              </a:rPr>
              <a:t>Amsterdam UMC</a:t>
            </a:r>
            <a:br>
              <a:rPr sz="2400"/>
            </a:br>
            <a:r>
              <a:rPr b="0" lang="en-US" sz="2400" spc="-1" strike="noStrike">
                <a:solidFill>
                  <a:srgbClr val="ffffff"/>
                </a:solidFill>
                <a:latin typeface="Calibri"/>
              </a:rPr>
              <a:t>Oana Borcan </a:t>
            </a:r>
            <a:r>
              <a:rPr b="0" i="1" lang="en-US" sz="2000" spc="-1" strike="noStrike">
                <a:solidFill>
                  <a:srgbClr val="e7e6e6"/>
                </a:solidFill>
                <a:latin typeface="Calibri"/>
              </a:rPr>
              <a:t>University of East Anglia</a:t>
            </a:r>
            <a:br>
              <a:rPr sz="2400"/>
            </a:br>
            <a:r>
              <a:rPr b="0" lang="en-US" sz="2400" spc="-1" strike="noStrike">
                <a:solidFill>
                  <a:srgbClr val="ffffff"/>
                </a:solidFill>
                <a:latin typeface="Calibri"/>
              </a:rPr>
              <a:t>Pierre Chiappori </a:t>
            </a:r>
            <a:r>
              <a:rPr b="0" i="1" lang="en-US" sz="2000" spc="-1" strike="noStrike">
                <a:solidFill>
                  <a:srgbClr val="e7e6e6"/>
                </a:solidFill>
                <a:latin typeface="Calibri"/>
              </a:rPr>
              <a:t>Columbia</a:t>
            </a:r>
            <a:br>
              <a:rPr sz="2400"/>
            </a:br>
            <a:r>
              <a:rPr b="0" lang="en-US" sz="2400" spc="-1" strike="noStrike">
                <a:solidFill>
                  <a:srgbClr val="ffffff"/>
                </a:solidFill>
                <a:latin typeface="Calibri"/>
              </a:rPr>
              <a:t>David Hugh-Jones </a:t>
            </a:r>
            <a:r>
              <a:rPr b="0" i="1" lang="en-US" sz="2000" spc="-1" strike="noStrike">
                <a:solidFill>
                  <a:srgbClr val="e7e6e6"/>
                </a:solidFill>
                <a:latin typeface="Calibri"/>
              </a:rPr>
              <a:t>Idle Bum</a:t>
            </a:r>
            <a:br>
              <a:rPr sz="2000"/>
            </a:br>
            <a:r>
              <a:rPr b="0" lang="en-US" sz="2400" spc="-1" strike="noStrike">
                <a:solidFill>
                  <a:srgbClr val="e7e6e6"/>
                </a:solidFill>
                <a:latin typeface="Calibri"/>
              </a:rPr>
              <a:t>Fartein Ask Torvik</a:t>
            </a:r>
            <a:r>
              <a:rPr b="0" i="1" lang="en-US" sz="2000" spc="-1" strike="noStrike">
                <a:solidFill>
                  <a:srgbClr val="e7e6e6"/>
                </a:solidFill>
                <a:latin typeface="Calibri"/>
              </a:rPr>
              <a:t> Norwegian Institute of Public Health</a:t>
            </a:r>
            <a:br>
              <a:rPr sz="2000"/>
            </a:br>
            <a:r>
              <a:rPr b="0" lang="en-US" sz="2400" spc="-1" strike="noStrike">
                <a:solidFill>
                  <a:srgbClr val="e7e6e6"/>
                </a:solidFill>
                <a:latin typeface="Calibri"/>
              </a:rPr>
              <a:t>Eivind </a:t>
            </a:r>
            <a:r>
              <a:rPr b="0" lang="en-US" sz="2400" spc="-1" strike="noStrike">
                <a:solidFill>
                  <a:srgbClr val="e7e6e6"/>
                </a:solidFill>
                <a:latin typeface="Calibri"/>
                <a:ea typeface="Times New Roman"/>
              </a:rPr>
              <a:t>Ystrøm</a:t>
            </a:r>
            <a:r>
              <a:rPr b="0" lang="en-US" sz="2000" spc="-1" strike="noStrike">
                <a:solidFill>
                  <a:srgbClr val="e7e6e6"/>
                </a:solidFill>
                <a:latin typeface="Calibri"/>
                <a:ea typeface="Times New Roman"/>
              </a:rPr>
              <a:t> </a:t>
            </a:r>
            <a:r>
              <a:rPr b="0" i="1" lang="en-US" sz="2000" spc="-1" strike="noStrike">
                <a:solidFill>
                  <a:srgbClr val="e7e6e6"/>
                </a:solidFill>
                <a:latin typeface="Calibri"/>
                <a:ea typeface="Times New Roman"/>
              </a:rPr>
              <a:t>Norwegian Institute of Public Health</a:t>
            </a:r>
            <a:endParaRPr b="0" lang="en-GB" sz="2000" spc="-1" strike="noStrike">
              <a:solidFill>
                <a:srgbClr val="ffffff"/>
              </a:solidFill>
              <a:latin typeface="Arial"/>
            </a:endParaRPr>
          </a:p>
          <a:p>
            <a:pPr indent="0" algn="ctr">
              <a:lnSpc>
                <a:spcPct val="90000"/>
              </a:lnSpc>
              <a:spcBef>
                <a:spcPts val="1001"/>
              </a:spcBef>
              <a:buNone/>
              <a:tabLst>
                <a:tab algn="l" pos="0"/>
              </a:tabLst>
            </a:pPr>
            <a:endParaRPr b="0" lang="en-GB" sz="2400" spc="-1" strike="noStrike">
              <a:solidFill>
                <a:srgbClr val="ffffff"/>
              </a:solidFill>
              <a:latin typeface="Arial"/>
            </a:endParaRPr>
          </a:p>
          <a:p>
            <a:pPr indent="0">
              <a:lnSpc>
                <a:spcPct val="90000"/>
              </a:lnSpc>
              <a:spcBef>
                <a:spcPts val="1001"/>
              </a:spcBef>
              <a:buNone/>
              <a:tabLst>
                <a:tab algn="l" pos="0"/>
              </a:tabLst>
            </a:pPr>
            <a:r>
              <a:rPr b="0" lang="en-US" sz="2400" spc="-1" strike="noStrike">
                <a:solidFill>
                  <a:srgbClr val="ffffff"/>
                </a:solidFill>
                <a:latin typeface="Calibri"/>
                <a:ea typeface="Times New Roman"/>
              </a:rPr>
              <a:t>ESSGM Bologna, May 2023</a:t>
            </a:r>
            <a:endParaRPr b="0" lang="en-GB" sz="2400" spc="-1" strike="noStrike">
              <a:solidFill>
                <a:srgbClr val="ffffff"/>
              </a:solidFill>
              <a:latin typeface="Arial"/>
            </a:endParaRPr>
          </a:p>
        </p:txBody>
      </p:sp>
      <p:sp>
        <p:nvSpPr>
          <p:cNvPr id="174" name="Picture 4"/>
          <p:cNvSpPr/>
          <p:nvPr/>
        </p:nvSpPr>
        <p:spPr>
          <a:xfrm>
            <a:off x="1747080" y="3246120"/>
            <a:ext cx="918720" cy="1225440"/>
          </a:xfrm>
          <a:prstGeom prst="roundRect">
            <a:avLst>
              <a:gd name="adj" fmla="val 4396"/>
            </a:avLst>
          </a:prstGeom>
          <a:blipFill rotWithShape="0">
            <a:blip r:embed="rId2"/>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5" name="Picture 6"/>
          <p:cNvSpPr/>
          <p:nvPr/>
        </p:nvSpPr>
        <p:spPr>
          <a:xfrm>
            <a:off x="365040" y="3240720"/>
            <a:ext cx="1225080" cy="1225440"/>
          </a:xfrm>
          <a:prstGeom prst="roundRect">
            <a:avLst>
              <a:gd name="adj" fmla="val 2297"/>
            </a:avLst>
          </a:prstGeom>
          <a:blipFill rotWithShape="0">
            <a:blip r:embed="rId3"/>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6" name="Picture 8"/>
          <p:cNvSpPr/>
          <p:nvPr/>
        </p:nvSpPr>
        <p:spPr>
          <a:xfrm>
            <a:off x="3868560" y="3235320"/>
            <a:ext cx="1225080" cy="1225440"/>
          </a:xfrm>
          <a:prstGeom prst="roundRect">
            <a:avLst>
              <a:gd name="adj" fmla="val 2298"/>
            </a:avLst>
          </a:prstGeom>
          <a:blipFill rotWithShape="0">
            <a:blip r:embed="rId4"/>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7" name="Picture 2"/>
          <p:cNvSpPr/>
          <p:nvPr/>
        </p:nvSpPr>
        <p:spPr>
          <a:xfrm>
            <a:off x="2822760" y="3229920"/>
            <a:ext cx="888840" cy="1225440"/>
          </a:xfrm>
          <a:prstGeom prst="roundRect">
            <a:avLst>
              <a:gd name="adj" fmla="val 3170"/>
            </a:avLst>
          </a:pr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78" name="" descr=""/>
          <p:cNvPicPr/>
          <p:nvPr/>
        </p:nvPicPr>
        <p:blipFill>
          <a:blip r:embed="rId6"/>
          <a:stretch/>
        </p:blipFill>
        <p:spPr>
          <a:xfrm>
            <a:off x="5250960" y="3238920"/>
            <a:ext cx="920520" cy="1226520"/>
          </a:xfrm>
          <a:prstGeom prst="rect">
            <a:avLst/>
          </a:prstGeom>
          <a:ln w="0">
            <a:noFill/>
          </a:ln>
        </p:spPr>
      </p:pic>
      <p:pic>
        <p:nvPicPr>
          <p:cNvPr id="179" name="" descr=""/>
          <p:cNvPicPr/>
          <p:nvPr/>
        </p:nvPicPr>
        <p:blipFill>
          <a:blip r:embed="rId7"/>
          <a:stretch/>
        </p:blipFill>
        <p:spPr>
          <a:xfrm>
            <a:off x="6352200" y="3233880"/>
            <a:ext cx="816480" cy="1226520"/>
          </a:xfrm>
          <a:prstGeom prst="rect">
            <a:avLst/>
          </a:prstGeom>
          <a:ln w="0">
            <a:noFill/>
          </a:ln>
        </p:spPr>
      </p:pic>
      <p:pic>
        <p:nvPicPr>
          <p:cNvPr id="180" name="" descr=""/>
          <p:cNvPicPr/>
          <p:nvPr/>
        </p:nvPicPr>
        <p:blipFill>
          <a:blip r:embed="rId8"/>
          <a:stretch/>
        </p:blipFill>
        <p:spPr>
          <a:xfrm>
            <a:off x="5040000" y="5593680"/>
            <a:ext cx="2519640" cy="11152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Polygenic Score for Educational Attainment</a:t>
            </a:r>
            <a:endParaRPr b="0" lang="en-GB" sz="4400" spc="-1" strike="noStrike">
              <a:solidFill>
                <a:srgbClr val="ffffff"/>
              </a:solidFill>
              <a:latin typeface="Arial"/>
            </a:endParaRPr>
          </a:p>
        </p:txBody>
      </p:sp>
      <p:sp>
        <p:nvSpPr>
          <p:cNvPr id="202" name="PlaceHolder 2"/>
          <p:cNvSpPr>
            <a:spLocks noGrp="1"/>
          </p:cNvSpPr>
          <p:nvPr>
            <p:ph/>
          </p:nvPr>
        </p:nvSpPr>
        <p:spPr>
          <a:xfrm>
            <a:off x="838080" y="1825560"/>
            <a:ext cx="5180400" cy="4666320"/>
          </a:xfrm>
          <a:prstGeom prst="rect">
            <a:avLst/>
          </a:prstGeom>
          <a:noFill/>
          <a:ln w="0">
            <a:noFill/>
          </a:ln>
        </p:spPr>
        <p:txBody>
          <a:bodyPr lIns="0" rIns="0" tIns="0" bIns="0" anchor="t">
            <a:normAutofit/>
          </a:bodyPr>
          <a:p>
            <a:pPr indent="0">
              <a:lnSpc>
                <a:spcPct val="90000"/>
              </a:lnSpc>
              <a:spcBef>
                <a:spcPts val="1001"/>
              </a:spcBef>
              <a:buNone/>
              <a:tabLst>
                <a:tab algn="l" pos="0"/>
              </a:tabLst>
            </a:pPr>
            <a:r>
              <a:rPr b="0" lang="en-US" sz="2800" spc="-1" strike="noStrike">
                <a:solidFill>
                  <a:srgbClr val="ffffff"/>
                </a:solidFill>
                <a:latin typeface="Calibri"/>
              </a:rPr>
              <a:t>Our dependent variable is spouse’s </a:t>
            </a:r>
            <a:r>
              <a:rPr b="1" lang="en-US" sz="2800" spc="-1" strike="noStrike">
                <a:solidFill>
                  <a:srgbClr val="ffffff"/>
                </a:solidFill>
                <a:latin typeface="Calibri"/>
              </a:rPr>
              <a:t>Polygenic Score for Educational Attainment</a:t>
            </a:r>
            <a:r>
              <a:rPr b="0" lang="en-US" sz="2800" spc="-1" strike="noStrike">
                <a:solidFill>
                  <a:srgbClr val="ffffff"/>
                </a:solidFill>
                <a:latin typeface="Calibri"/>
              </a:rPr>
              <a:t> (PSEA).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Linear regression of probability of attending university on PSEA: </a:t>
            </a:r>
            <a:br>
              <a:rPr sz="2800"/>
            </a:br>
            <a:r>
              <a:rPr b="0" lang="en-GB" sz="2800" spc="-1" strike="noStrike">
                <a:solidFill>
                  <a:srgbClr val="ffffff"/>
                </a:solidFill>
                <a:latin typeface="Calibri"/>
              </a:rPr>
              <a:t>1 sd PSEA = 9.2 percentage points.</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Within-siblings regression (causal): </a:t>
            </a:r>
            <a:br>
              <a:rPr sz="2800"/>
            </a:br>
            <a:r>
              <a:rPr b="0" lang="en-GB" sz="2800" spc="-1" strike="noStrike">
                <a:solidFill>
                  <a:srgbClr val="ffffff"/>
                </a:solidFill>
                <a:latin typeface="Calibri"/>
              </a:rPr>
              <a:t>4.5 percentage points.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 </a:t>
            </a:r>
            <a:r>
              <a:rPr b="0" lang="en-GB" sz="2800" spc="-1" strike="noStrike">
                <a:solidFill>
                  <a:srgbClr val="ffffff"/>
                </a:solidFill>
                <a:latin typeface="Calibri"/>
              </a:rPr>
              <a:t>Substantial confounding with family environment, but large causal effects remain.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
        <p:nvSpPr>
          <p:cNvPr id="203" name="Picture 3"/>
          <p:cNvSpPr/>
          <p:nvPr/>
        </p:nvSpPr>
        <p:spPr>
          <a:xfrm>
            <a:off x="6302880" y="1825560"/>
            <a:ext cx="5182200" cy="3062520"/>
          </a:xfrm>
          <a:prstGeom prst="roundRect">
            <a:avLst>
              <a:gd name="adj" fmla="val 209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4" name="TextBox 4"/>
          <p:cNvSpPr/>
          <p:nvPr/>
        </p:nvSpPr>
        <p:spPr>
          <a:xfrm>
            <a:off x="7060680" y="4970880"/>
            <a:ext cx="3665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i="1" lang="en-US" sz="1800" spc="-1" strike="noStrike">
                <a:solidFill>
                  <a:srgbClr val="ffffff"/>
                </a:solidFill>
                <a:latin typeface="Calibri"/>
                <a:ea typeface="DejaVu Sans"/>
              </a:rPr>
              <a:t>University attendance by PSEA decile</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Polygenic Score for Educational Attainment</a:t>
            </a:r>
            <a:endParaRPr b="0" lang="en-GB" sz="4400" spc="-1" strike="noStrike">
              <a:solidFill>
                <a:srgbClr val="ffffff"/>
              </a:solidFill>
              <a:latin typeface="Arial"/>
            </a:endParaRPr>
          </a:p>
        </p:txBody>
      </p:sp>
      <p:sp>
        <p:nvSpPr>
          <p:cNvPr id="206" name="PlaceHolder 2"/>
          <p:cNvSpPr>
            <a:spLocks noGrp="1"/>
          </p:cNvSpPr>
          <p:nvPr>
            <p:ph/>
          </p:nvPr>
        </p:nvSpPr>
        <p:spPr>
          <a:xfrm>
            <a:off x="838080" y="1825560"/>
            <a:ext cx="5180400" cy="4666320"/>
          </a:xfrm>
          <a:prstGeom prst="rect">
            <a:avLst/>
          </a:prstGeom>
          <a:noFill/>
          <a:ln w="0">
            <a:noFill/>
          </a:ln>
        </p:spPr>
        <p:txBody>
          <a:bodyPr lIns="0" rIns="0" tIns="0" bIns="0" anchor="t">
            <a:normAutofit/>
          </a:bodyPr>
          <a:p>
            <a:pPr indent="0">
              <a:lnSpc>
                <a:spcPct val="90000"/>
              </a:lnSpc>
              <a:spcBef>
                <a:spcPts val="1001"/>
              </a:spcBef>
              <a:buNone/>
              <a:tabLst>
                <a:tab algn="l" pos="0"/>
              </a:tabLst>
            </a:pPr>
            <a:r>
              <a:rPr b="0" lang="en-US" sz="2800" spc="-1" strike="noStrike">
                <a:solidFill>
                  <a:srgbClr val="ffffff"/>
                </a:solidFill>
                <a:latin typeface="Calibri"/>
              </a:rPr>
              <a:t>Our dependent variable is spouse’s </a:t>
            </a:r>
            <a:r>
              <a:rPr b="1" lang="en-US" sz="2800" spc="-1" strike="noStrike">
                <a:solidFill>
                  <a:srgbClr val="ffffff"/>
                </a:solidFill>
                <a:latin typeface="Calibri"/>
              </a:rPr>
              <a:t>Polygenic Score for Educational Attainment</a:t>
            </a:r>
            <a:r>
              <a:rPr b="0" lang="en-US" sz="2800" spc="-1" strike="noStrike">
                <a:solidFill>
                  <a:srgbClr val="ffffff"/>
                </a:solidFill>
                <a:latin typeface="Calibri"/>
              </a:rPr>
              <a:t> (PSEA).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Linear regression of probability of attending university on PSEA: </a:t>
            </a:r>
            <a:br>
              <a:rPr sz="2800"/>
            </a:br>
            <a:r>
              <a:rPr b="0" lang="en-GB" sz="2800" spc="-1" strike="noStrike">
                <a:solidFill>
                  <a:srgbClr val="ffffff"/>
                </a:solidFill>
                <a:latin typeface="Calibri"/>
              </a:rPr>
              <a:t>1 sd PSEA = 9.2 percentage points.</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Within-siblings regression (causal): </a:t>
            </a:r>
            <a:br>
              <a:rPr sz="2800"/>
            </a:br>
            <a:r>
              <a:rPr b="0" lang="en-GB" sz="2800" spc="-1" strike="noStrike">
                <a:solidFill>
                  <a:srgbClr val="ffffff"/>
                </a:solidFill>
                <a:latin typeface="Calibri"/>
              </a:rPr>
              <a:t>4.5 percentage points.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 </a:t>
            </a:r>
            <a:r>
              <a:rPr b="0" lang="en-GB" sz="2800" spc="-1" strike="noStrike">
                <a:solidFill>
                  <a:srgbClr val="ffffff"/>
                </a:solidFill>
                <a:latin typeface="Calibri"/>
              </a:rPr>
              <a:t>Substantial confounding with family environment, but large causal effects remain.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
        <p:nvSpPr>
          <p:cNvPr id="207" name="Picture 1"/>
          <p:cNvSpPr/>
          <p:nvPr/>
        </p:nvSpPr>
        <p:spPr>
          <a:xfrm>
            <a:off x="6302880" y="1825560"/>
            <a:ext cx="5182200" cy="3062520"/>
          </a:xfrm>
          <a:prstGeom prst="roundRect">
            <a:avLst>
              <a:gd name="adj" fmla="val 2091"/>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a typeface="DejaVu Sans"/>
            </a:endParaRPr>
          </a:p>
        </p:txBody>
      </p:sp>
      <p:sp>
        <p:nvSpPr>
          <p:cNvPr id="208" name="TextBox 3"/>
          <p:cNvSpPr/>
          <p:nvPr/>
        </p:nvSpPr>
        <p:spPr>
          <a:xfrm>
            <a:off x="7060680" y="4970880"/>
            <a:ext cx="3665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i="1" lang="en-US" sz="1800" spc="-1" strike="noStrike">
                <a:solidFill>
                  <a:srgbClr val="ffffff"/>
                </a:solidFill>
                <a:latin typeface="Calibri"/>
                <a:ea typeface="DejaVu Sans"/>
              </a:rPr>
              <a:t>University attendance by PSEA decile</a:t>
            </a:r>
            <a:endParaRPr b="0" lang="en-GB" sz="1800" spc="-1" strike="noStrike">
              <a:solidFill>
                <a:srgbClr val="ffffff"/>
              </a:solidFill>
              <a:latin typeface="Arial"/>
            </a:endParaRPr>
          </a:p>
        </p:txBody>
      </p:sp>
      <p:pic>
        <p:nvPicPr>
          <p:cNvPr id="209" name="" descr=""/>
          <p:cNvPicPr/>
          <p:nvPr/>
        </p:nvPicPr>
        <p:blipFill>
          <a:blip r:embed="rId2"/>
          <a:stretch/>
        </p:blipFill>
        <p:spPr>
          <a:xfrm>
            <a:off x="6257160" y="1800000"/>
            <a:ext cx="5257080" cy="30880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Autofit/>
          </a:bodyPr>
          <a:p>
            <a:pPr indent="0" algn="ctr">
              <a:buNone/>
            </a:pPr>
            <a:endParaRPr b="0" lang="en-GB" sz="1800" spc="-1" strike="noStrike">
              <a:solidFill>
                <a:srgbClr val="ffffff"/>
              </a:solidFill>
              <a:latin typeface="Arial"/>
            </a:endParaRPr>
          </a:p>
        </p:txBody>
      </p:sp>
      <p:sp>
        <p:nvSpPr>
          <p:cNvPr id="211" name="PlaceHolder 2"/>
          <p:cNvSpPr>
            <a:spLocks noGrp="1"/>
          </p:cNvSpPr>
          <p:nvPr>
            <p:ph/>
          </p:nvPr>
        </p:nvSpPr>
        <p:spPr>
          <a:xfrm>
            <a:off x="105120" y="1440000"/>
            <a:ext cx="10514520" cy="4350240"/>
          </a:xfrm>
          <a:prstGeom prst="rect">
            <a:avLst/>
          </a:prstGeom>
          <a:noFill/>
          <a:ln w="0">
            <a:noFill/>
          </a:ln>
        </p:spPr>
        <p:txBody>
          <a:bodyPr lIns="90000" rIns="90000" tIns="45000" bIns="45000" anchor="t">
            <a:noAutofit/>
          </a:bodyPr>
          <a:p>
            <a:pPr indent="0">
              <a:spcBef>
                <a:spcPts val="1417"/>
              </a:spcBef>
              <a:buNone/>
            </a:pPr>
            <a:endParaRPr b="0" lang="en-GB" sz="1800" spc="-1" strike="noStrike">
              <a:solidFill>
                <a:srgbClr val="ffffff"/>
              </a:solidFill>
              <a:latin typeface="Arial"/>
            </a:endParaRPr>
          </a:p>
        </p:txBody>
      </p:sp>
      <p:pic>
        <p:nvPicPr>
          <p:cNvPr id="212" name="" descr=""/>
          <p:cNvPicPr/>
          <p:nvPr/>
        </p:nvPicPr>
        <p:blipFill>
          <a:blip r:embed="rId1"/>
          <a:stretch/>
        </p:blipFill>
        <p:spPr>
          <a:xfrm>
            <a:off x="2340000" y="90720"/>
            <a:ext cx="7199640" cy="6675480"/>
          </a:xfrm>
          <a:prstGeom prst="rect">
            <a:avLst/>
          </a:prstGeom>
          <a:ln w="0">
            <a:noFill/>
          </a:ln>
        </p:spPr>
      </p:pic>
      <p:pic>
        <p:nvPicPr>
          <p:cNvPr id="213" name="" descr=""/>
          <p:cNvPicPr/>
          <p:nvPr/>
        </p:nvPicPr>
        <p:blipFill>
          <a:blip r:embed="rId2"/>
          <a:stretch/>
        </p:blipFill>
        <p:spPr>
          <a:xfrm>
            <a:off x="20160" y="180000"/>
            <a:ext cx="1599480" cy="10177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p:nvPr>
        </p:nvSpPr>
        <p:spPr>
          <a:xfrm>
            <a:off x="838080" y="642600"/>
            <a:ext cx="10514520" cy="5533200"/>
          </a:xfrm>
          <a:prstGeom prst="rect">
            <a:avLst/>
          </a:prstGeom>
          <a:noFill/>
          <a:ln w="0">
            <a:noFill/>
          </a:ln>
        </p:spPr>
        <p:txBody>
          <a:bodyPr lIns="90000" rIns="90000" tIns="45000" bIns="45000" anchor="t">
            <a:normAutofit fontScale="81000"/>
          </a:bodyPr>
          <a:p>
            <a:pPr indent="0">
              <a:lnSpc>
                <a:spcPct val="90000"/>
              </a:lnSpc>
              <a:spcBef>
                <a:spcPts val="1001"/>
              </a:spcBef>
              <a:buNone/>
              <a:tabLst>
                <a:tab algn="l" pos="0"/>
              </a:tabLst>
            </a:pPr>
            <a:r>
              <a:rPr b="0" lang="en-US" sz="2800" spc="-1" strike="noStrike">
                <a:solidFill>
                  <a:srgbClr val="ffffff"/>
                </a:solidFill>
                <a:latin typeface="Calibri"/>
              </a:rPr>
              <a:t>These results could be confounded by the focal individual’s own genetics.</a:t>
            </a:r>
            <a:endParaRPr b="0" lang="en-GB" sz="2800" spc="-1" strike="noStrike">
              <a:solidFill>
                <a:srgbClr val="ffffff"/>
              </a:solidFill>
              <a:latin typeface="Arial"/>
            </a:endParaRPr>
          </a:p>
          <a:p>
            <a:pPr marL="399240" indent="-39924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We already know that there is assortative mating on PSEA </a:t>
            </a:r>
            <a:r>
              <a:rPr b="0" lang="en-US" sz="2200" spc="-1" strike="noStrike">
                <a:solidFill>
                  <a:srgbClr val="ffffff"/>
                </a:solidFill>
                <a:latin typeface="Calibri"/>
              </a:rPr>
              <a:t>(Hugh-Jones et al. 2016)</a:t>
            </a:r>
            <a:r>
              <a:rPr b="0" lang="en-US"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We need an independent variable which</a:t>
            </a:r>
            <a:endParaRPr b="0" lang="en-GB" sz="2800" spc="-1" strike="noStrike">
              <a:solidFill>
                <a:srgbClr val="ffffff"/>
              </a:solidFill>
              <a:latin typeface="Arial"/>
            </a:endParaRPr>
          </a:p>
          <a:p>
            <a:pPr marL="399240" indent="-39924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affects SES; </a:t>
            </a:r>
            <a:endParaRPr b="0" lang="en-GB" sz="2800" spc="-1" strike="noStrike">
              <a:solidFill>
                <a:srgbClr val="ffffff"/>
              </a:solidFill>
              <a:latin typeface="Arial"/>
            </a:endParaRPr>
          </a:p>
          <a:p>
            <a:pPr marL="399240" indent="-39924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is independent of genetics;</a:t>
            </a:r>
            <a:endParaRPr b="0" lang="en-GB" sz="2800" spc="-1" strike="noStrike">
              <a:solidFill>
                <a:srgbClr val="ffffff"/>
              </a:solidFill>
              <a:latin typeface="Arial"/>
            </a:endParaRPr>
          </a:p>
          <a:p>
            <a:pPr marL="399240" indent="-39924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varies across a large enough N.</a:t>
            </a:r>
            <a:endParaRPr b="0" lang="en-GB" sz="2800" spc="-1" strike="noStrike">
              <a:solidFill>
                <a:srgbClr val="ffffff"/>
              </a:solidFill>
              <a:latin typeface="Arial"/>
            </a:endParaRPr>
          </a:p>
          <a:p>
            <a:pPr lvl="1" marL="599400" indent="-199080">
              <a:lnSpc>
                <a:spcPct val="90000"/>
              </a:lnSpc>
              <a:spcBef>
                <a:spcPts val="499"/>
              </a:spcBef>
              <a:buClr>
                <a:srgbClr val="ffffff"/>
              </a:buClr>
              <a:buFont typeface="Wingdings" charset="2"/>
              <a:buChar char=""/>
              <a:tabLst>
                <a:tab algn="l" pos="0"/>
              </a:tabLst>
            </a:pPr>
            <a:r>
              <a:rPr b="0" lang="en-US" sz="2400" spc="-1" strike="noStrike">
                <a:solidFill>
                  <a:srgbClr val="ffffff"/>
                </a:solidFill>
                <a:latin typeface="Calibri"/>
              </a:rPr>
              <a:t>Polygenic scores and causes of variation in SES are noisy</a:t>
            </a:r>
            <a:endParaRPr b="0" lang="en-GB" sz="2400" spc="-1" strike="noStrike">
              <a:solidFill>
                <a:srgbClr val="ffffff"/>
              </a:solidFill>
              <a:latin typeface="Arial"/>
            </a:endParaRPr>
          </a:p>
          <a:p>
            <a:pPr lvl="1" marL="599400" indent="-199080">
              <a:lnSpc>
                <a:spcPct val="90000"/>
              </a:lnSpc>
              <a:spcBef>
                <a:spcPts val="499"/>
              </a:spcBef>
              <a:buClr>
                <a:srgbClr val="ffffff"/>
              </a:buClr>
              <a:buFont typeface="Wingdings" charset="2"/>
              <a:buChar char=""/>
              <a:tabLst>
                <a:tab algn="l" pos="0"/>
              </a:tabLst>
            </a:pPr>
            <a:r>
              <a:rPr b="0" lang="en-US" sz="2400" spc="-1" strike="noStrike">
                <a:solidFill>
                  <a:srgbClr val="ffffff"/>
                </a:solidFill>
                <a:latin typeface="Calibri"/>
              </a:rPr>
              <a:t>The spouse matching process is unpredictable </a:t>
            </a:r>
            <a:r>
              <a:rPr b="0" lang="en-US" sz="2200" spc="-1" strike="noStrike">
                <a:solidFill>
                  <a:srgbClr val="ffffff"/>
                </a:solidFill>
                <a:latin typeface="Calibri"/>
              </a:rPr>
              <a:t>(Shakespeare 1595)</a:t>
            </a:r>
            <a:endParaRPr b="0" lang="en-GB" sz="22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We use</a:t>
            </a:r>
            <a:r>
              <a:rPr b="1" lang="en-US" sz="2800" spc="-1" strike="noStrike">
                <a:solidFill>
                  <a:srgbClr val="ffffff"/>
                </a:solidFill>
                <a:latin typeface="Calibri"/>
              </a:rPr>
              <a:t> </a:t>
            </a:r>
            <a:r>
              <a:rPr b="1" lang="en-US" sz="2800" spc="-1" strike="noStrike">
                <a:solidFill>
                  <a:schemeClr val="accent2"/>
                </a:solidFill>
                <a:latin typeface="Calibri"/>
              </a:rPr>
              <a:t>birth order</a:t>
            </a:r>
            <a:r>
              <a:rPr b="0" lang="en-US" sz="2800" spc="-1" strike="noStrike">
                <a:solidFill>
                  <a:srgbClr val="ffffff"/>
                </a:solidFill>
                <a:latin typeface="Calibri"/>
              </a:rPr>
              <a:t>.</a:t>
            </a:r>
            <a:endParaRPr b="0" lang="en-GB" sz="2800" spc="-1" strike="noStrike">
              <a:solidFill>
                <a:srgbClr val="ffffff"/>
              </a:solidFill>
              <a:latin typeface="Arial"/>
            </a:endParaRPr>
          </a:p>
          <a:p>
            <a:pPr marL="399240" indent="-39924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Siblings have the same expected polygenic scores, by the </a:t>
            </a:r>
            <a:r>
              <a:rPr b="1" lang="en-US" sz="2800" spc="-1" strike="noStrike">
                <a:solidFill>
                  <a:schemeClr val="accent2"/>
                </a:solidFill>
                <a:latin typeface="Calibri"/>
              </a:rPr>
              <a:t>“lottery of meiosis”</a:t>
            </a:r>
            <a:r>
              <a:rPr b="0" lang="en-US" sz="2800" spc="-1" strike="noStrike">
                <a:solidFill>
                  <a:srgbClr val="ffffff"/>
                </a:solidFill>
                <a:latin typeface="Calibri"/>
              </a:rPr>
              <a:t>. </a:t>
            </a:r>
            <a:endParaRPr b="0" lang="en-GB" sz="2800" spc="-1" strike="noStrike">
              <a:solidFill>
                <a:srgbClr val="ffffff"/>
              </a:solidFill>
              <a:latin typeface="Arial"/>
            </a:endParaRPr>
          </a:p>
          <a:p>
            <a:pPr marL="399240" indent="-39924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Early-born siblings receive more parental care and have better life outcomes, including </a:t>
            </a:r>
            <a:r>
              <a:rPr b="1" lang="en-US" sz="2800" spc="-1" strike="noStrike">
                <a:solidFill>
                  <a:schemeClr val="accent2"/>
                </a:solidFill>
                <a:latin typeface="Calibri"/>
              </a:rPr>
              <a:t>socio-economic status</a:t>
            </a:r>
            <a:r>
              <a:rPr b="0" lang="en-US" sz="2800" spc="-1" strike="noStrike">
                <a:solidFill>
                  <a:schemeClr val="accent2"/>
                </a:solidFill>
                <a:latin typeface="Calibri"/>
              </a:rPr>
              <a:t> (</a:t>
            </a:r>
            <a:r>
              <a:rPr b="1" lang="en-US" sz="2800" spc="-1" strike="noStrike">
                <a:solidFill>
                  <a:schemeClr val="accent2"/>
                </a:solidFill>
                <a:latin typeface="Calibri"/>
              </a:rPr>
              <a:t>SES</a:t>
            </a:r>
            <a:r>
              <a:rPr b="0" lang="en-US" sz="2800" spc="-1" strike="noStrike">
                <a:solidFill>
                  <a:schemeClr val="accent2"/>
                </a:solidFill>
                <a:latin typeface="Calibri"/>
              </a:rPr>
              <a:t>)</a:t>
            </a:r>
            <a:r>
              <a:rPr b="0" lang="en-US"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Estimation strategy</a:t>
            </a:r>
            <a:endParaRPr b="0" lang="en-GB" sz="4400" spc="-1" strike="noStrike">
              <a:solidFill>
                <a:srgbClr val="ffffff"/>
              </a:solidFill>
              <a:latin typeface="Arial"/>
            </a:endParaRPr>
          </a:p>
        </p:txBody>
      </p:sp>
      <p:sp>
        <p:nvSpPr>
          <p:cNvPr id="216" name="Content Placeholder 2"/>
          <p:cNvSpPr/>
          <p:nvPr/>
        </p:nvSpPr>
        <p:spPr>
          <a:xfrm>
            <a:off x="838080" y="1825560"/>
            <a:ext cx="6253920" cy="4350240"/>
          </a:xfrm>
          <a:prstGeom prst="rect">
            <a:avLst/>
          </a:prstGeom>
          <a:noFill/>
          <a:ln w="0">
            <a:noFill/>
          </a:ln>
        </p:spPr>
        <p:style>
          <a:lnRef idx="0"/>
          <a:fillRef idx="0"/>
          <a:effectRef idx="0"/>
          <a:fontRef idx="minor"/>
        </p:style>
        <p:txBody>
          <a:bodyPr lIns="90000" rIns="90000" tIns="45000" bIns="45000" anchor="t">
            <a:normAutofit fontScale="92000"/>
          </a:bodyPr>
          <a:p>
            <a:pPr>
              <a:lnSpc>
                <a:spcPct val="90000"/>
              </a:lnSpc>
              <a:spcBef>
                <a:spcPts val="1001"/>
              </a:spcBef>
              <a:tabLst>
                <a:tab algn="l" pos="0"/>
              </a:tabLst>
            </a:pPr>
            <a:r>
              <a:rPr b="0" lang="en-US" sz="2800" spc="-1" strike="noStrike">
                <a:solidFill>
                  <a:srgbClr val="ffffff"/>
                </a:solidFill>
                <a:latin typeface="Calibri"/>
                <a:ea typeface="DejaVu Sans"/>
              </a:rPr>
              <a:t>Hard to justify instrumental variables:</a:t>
            </a:r>
            <a:endParaRPr b="0" lang="en-GB" sz="2800" spc="-1" strike="noStrike">
              <a:solidFill>
                <a:srgbClr val="ffffff"/>
              </a:solidFill>
              <a:latin typeface="Arial"/>
            </a:endParaRPr>
          </a:p>
          <a:p>
            <a:pPr marL="453600" indent="-453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Birth order affects other things than SES.</a:t>
            </a:r>
            <a:endParaRPr b="0" lang="en-GB" sz="2800" spc="-1" strike="noStrike">
              <a:solidFill>
                <a:srgbClr val="ffffff"/>
              </a:solidFill>
              <a:latin typeface="Arial"/>
            </a:endParaRPr>
          </a:p>
          <a:p>
            <a:pPr marL="453600" indent="-453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We only have imperfect measures of SES (estimated income, educational attainment).</a:t>
            </a:r>
            <a:endParaRPr b="0" lang="en-GB" sz="2800" spc="-1" strike="noStrike">
              <a:solidFill>
                <a:srgbClr val="ffffff"/>
              </a:solidFill>
              <a:latin typeface="Arial"/>
            </a:endParaRPr>
          </a:p>
          <a:p>
            <a:pPr>
              <a:lnSpc>
                <a:spcPct val="90000"/>
              </a:lnSpc>
              <a:spcBef>
                <a:spcPts val="1001"/>
              </a:spcBef>
              <a:tabLst>
                <a:tab algn="l" pos="0"/>
              </a:tabLst>
            </a:pPr>
            <a:endParaRPr b="0" lang="en-GB" sz="2800" spc="-1" strike="noStrike">
              <a:solidFill>
                <a:srgbClr val="ffffff"/>
              </a:solidFill>
              <a:latin typeface="Arial"/>
            </a:endParaRPr>
          </a:p>
          <a:p>
            <a:pPr>
              <a:lnSpc>
                <a:spcPct val="90000"/>
              </a:lnSpc>
              <a:spcBef>
                <a:spcPts val="1001"/>
              </a:spcBef>
              <a:tabLst>
                <a:tab algn="l" pos="0"/>
              </a:tabLst>
            </a:pPr>
            <a:r>
              <a:rPr b="0" lang="en-US" sz="2800" spc="-1" strike="noStrike">
                <a:solidFill>
                  <a:srgbClr val="ffffff"/>
                </a:solidFill>
                <a:latin typeface="Calibri"/>
                <a:ea typeface="DejaVu Sans"/>
              </a:rPr>
              <a:t>Instead we run a </a:t>
            </a:r>
            <a:r>
              <a:rPr b="1" lang="en-US" sz="2800" spc="-1" strike="noStrike">
                <a:solidFill>
                  <a:schemeClr val="accent2"/>
                </a:solidFill>
                <a:latin typeface="Calibri"/>
                <a:ea typeface="DejaVu Sans"/>
              </a:rPr>
              <a:t>mediation analysis</a:t>
            </a:r>
            <a:r>
              <a:rPr b="0" lang="en-US" sz="2800" spc="-1" strike="noStrike">
                <a:solidFill>
                  <a:srgbClr val="ffffff"/>
                </a:solidFill>
                <a:latin typeface="Calibri"/>
                <a:ea typeface="DejaVu Sans"/>
              </a:rPr>
              <a:t>:</a:t>
            </a:r>
            <a:endParaRPr b="0" lang="en-GB" sz="2800" spc="-1" strike="noStrike">
              <a:solidFill>
                <a:srgbClr val="ffffff"/>
              </a:solidFill>
              <a:latin typeface="Arial"/>
            </a:endParaRPr>
          </a:p>
          <a:p>
            <a:pPr marL="453600" indent="-453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Does birth order affect spouse’s PSEA?</a:t>
            </a:r>
            <a:endParaRPr b="0" lang="en-GB" sz="2800" spc="-1" strike="noStrike">
              <a:solidFill>
                <a:srgbClr val="ffffff"/>
              </a:solidFill>
              <a:latin typeface="Arial"/>
            </a:endParaRPr>
          </a:p>
          <a:p>
            <a:pPr marL="453600" indent="-453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Is the effect mediated by measures of SES?</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Estimation strategy</a:t>
            </a:r>
            <a:endParaRPr b="0" lang="en-GB" sz="4400" spc="-1" strike="noStrike">
              <a:solidFill>
                <a:srgbClr val="ffffff"/>
              </a:solidFill>
              <a:latin typeface="Arial"/>
            </a:endParaRPr>
          </a:p>
        </p:txBody>
      </p:sp>
      <p:sp>
        <p:nvSpPr>
          <p:cNvPr id="218" name="PlaceHolder 2"/>
          <p:cNvSpPr>
            <a:spLocks noGrp="1"/>
          </p:cNvSpPr>
          <p:nvPr>
            <p:ph/>
          </p:nvPr>
        </p:nvSpPr>
        <p:spPr>
          <a:xfrm>
            <a:off x="838080" y="1825560"/>
            <a:ext cx="6253920" cy="4350240"/>
          </a:xfrm>
          <a:prstGeom prst="rect">
            <a:avLst/>
          </a:prstGeom>
          <a:noFill/>
          <a:ln w="0">
            <a:noFill/>
          </a:ln>
        </p:spPr>
        <p:txBody>
          <a:bodyPr lIns="0" rIns="0" tIns="0" bIns="0" anchor="t">
            <a:normAutofit fontScale="94000"/>
          </a:bodyPr>
          <a:p>
            <a:pPr indent="0">
              <a:lnSpc>
                <a:spcPct val="90000"/>
              </a:lnSpc>
              <a:spcBef>
                <a:spcPts val="1001"/>
              </a:spcBef>
              <a:buNone/>
              <a:tabLst>
                <a:tab algn="l" pos="0"/>
              </a:tabLst>
            </a:pPr>
            <a:r>
              <a:rPr b="0" lang="en-US" sz="2800" spc="-1" strike="noStrike">
                <a:solidFill>
                  <a:srgbClr val="ffffff"/>
                </a:solidFill>
                <a:latin typeface="Calibri"/>
              </a:rPr>
              <a:t>Hard to justify instrumental variables:</a:t>
            </a:r>
            <a:endParaRPr b="0" lang="en-GB" sz="2800" spc="-1" strike="noStrike">
              <a:solidFill>
                <a:srgbClr val="ffffff"/>
              </a:solidFill>
              <a:latin typeface="Arial"/>
            </a:endParaRPr>
          </a:p>
          <a:p>
            <a:pPr marL="463320" indent="-463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Birth order affects other things than SES.</a:t>
            </a:r>
            <a:endParaRPr b="0" lang="en-GB" sz="2800" spc="-1" strike="noStrike">
              <a:solidFill>
                <a:srgbClr val="ffffff"/>
              </a:solidFill>
              <a:latin typeface="Arial"/>
            </a:endParaRPr>
          </a:p>
          <a:p>
            <a:pPr marL="463320" indent="-463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We only have imperfect measures of SES (estimated income, educational attainment).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Instead we run a </a:t>
            </a:r>
            <a:r>
              <a:rPr b="1" lang="en-US" sz="2800" spc="-1" strike="noStrike">
                <a:solidFill>
                  <a:schemeClr val="accent2"/>
                </a:solidFill>
                <a:latin typeface="Calibri"/>
              </a:rPr>
              <a:t>mediation analysis</a:t>
            </a:r>
            <a:r>
              <a:rPr b="0" lang="en-US" sz="2800" spc="-1" strike="noStrike">
                <a:solidFill>
                  <a:srgbClr val="ffffff"/>
                </a:solidFill>
                <a:latin typeface="Calibri"/>
              </a:rPr>
              <a:t>:</a:t>
            </a:r>
            <a:endParaRPr b="0" lang="en-GB" sz="2800" spc="-1" strike="noStrike">
              <a:solidFill>
                <a:srgbClr val="ffffff"/>
              </a:solidFill>
              <a:latin typeface="Arial"/>
            </a:endParaRPr>
          </a:p>
          <a:p>
            <a:pPr marL="463320" indent="-463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Does birth order affect spouse’s PSEA?</a:t>
            </a:r>
            <a:endParaRPr b="0" lang="en-GB" sz="2800" spc="-1" strike="noStrike">
              <a:solidFill>
                <a:srgbClr val="ffffff"/>
              </a:solidFill>
              <a:latin typeface="Arial"/>
            </a:endParaRPr>
          </a:p>
          <a:p>
            <a:pPr marL="463320" indent="-463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Is the effect mediated by measures of SES?</a:t>
            </a:r>
            <a:endParaRPr b="0" lang="en-GB" sz="2800" spc="-1" strike="noStrike">
              <a:solidFill>
                <a:srgbClr val="ffffff"/>
              </a:solidFill>
              <a:latin typeface="Arial"/>
            </a:endParaRPr>
          </a:p>
        </p:txBody>
      </p:sp>
      <p:sp>
        <p:nvSpPr>
          <p:cNvPr id="219" name="TextBox 10"/>
          <p:cNvSpPr/>
          <p:nvPr/>
        </p:nvSpPr>
        <p:spPr>
          <a:xfrm>
            <a:off x="7132320" y="5136840"/>
            <a:ext cx="1195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20" name="Group 13"/>
          <p:cNvGrpSpPr/>
          <p:nvPr/>
        </p:nvGrpSpPr>
        <p:grpSpPr>
          <a:xfrm>
            <a:off x="0" y="0"/>
            <a:ext cx="0" cy="0"/>
            <a:chOff x="0" y="0"/>
            <a:chExt cx="0" cy="0"/>
          </a:xfrm>
        </p:grpSpPr>
      </p:grpSp>
      <p:sp>
        <p:nvSpPr>
          <p:cNvPr id="221" name="TextBox 41"/>
          <p:cNvSpPr/>
          <p:nvPr/>
        </p:nvSpPr>
        <p:spPr>
          <a:xfrm>
            <a:off x="7980840" y="5136840"/>
            <a:ext cx="1195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22" name="Group 42"/>
          <p:cNvGrpSpPr/>
          <p:nvPr/>
        </p:nvGrpSpPr>
        <p:grpSpPr>
          <a:xfrm>
            <a:off x="0" y="0"/>
            <a:ext cx="0" cy="0"/>
            <a:chOff x="0" y="0"/>
            <a:chExt cx="0" cy="0"/>
          </a:xfrm>
        </p:grpSpPr>
      </p:grpSp>
      <p:pic>
        <p:nvPicPr>
          <p:cNvPr id="223" name="" descr=""/>
          <p:cNvPicPr/>
          <p:nvPr/>
        </p:nvPicPr>
        <p:blipFill>
          <a:blip r:embed="rId1"/>
          <a:stretch/>
        </p:blipFill>
        <p:spPr>
          <a:xfrm>
            <a:off x="8100000" y="1800000"/>
            <a:ext cx="3397320" cy="36925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Controls and mediators</a:t>
            </a:r>
            <a:endParaRPr b="0" lang="en-GB" sz="4400" spc="-1" strike="noStrike">
              <a:solidFill>
                <a:srgbClr val="ffffff"/>
              </a:solidFill>
              <a:latin typeface="Arial"/>
            </a:endParaRPr>
          </a:p>
        </p:txBody>
      </p:sp>
      <p:sp>
        <p:nvSpPr>
          <p:cNvPr id="225" name="PlaceHolder 2"/>
          <p:cNvSpPr>
            <a:spLocks noGrp="1"/>
          </p:cNvSpPr>
          <p:nvPr>
            <p:ph/>
          </p:nvPr>
        </p:nvSpPr>
        <p:spPr>
          <a:xfrm>
            <a:off x="838080" y="1555560"/>
            <a:ext cx="6486480" cy="5075280"/>
          </a:xfrm>
          <a:prstGeom prst="rect">
            <a:avLst/>
          </a:prstGeom>
          <a:noFill/>
          <a:ln w="0">
            <a:noFill/>
          </a:ln>
        </p:spPr>
        <p:txBody>
          <a:bodyPr lIns="90000" rIns="90000" tIns="45000" bIns="45000" anchor="t">
            <a:normAutofit fontScale="91000"/>
          </a:bodyPr>
          <a:p>
            <a:pPr indent="0">
              <a:lnSpc>
                <a:spcPct val="90000"/>
              </a:lnSpc>
              <a:spcBef>
                <a:spcPts val="1001"/>
              </a:spcBef>
              <a:buNone/>
              <a:tabLst>
                <a:tab algn="l" pos="0"/>
              </a:tabLst>
            </a:pPr>
            <a:r>
              <a:rPr b="1" lang="en-US" sz="2400" spc="-1" strike="noStrike">
                <a:solidFill>
                  <a:schemeClr val="accent2"/>
                </a:solidFill>
                <a:latin typeface="Calibri"/>
              </a:rPr>
              <a:t>SES mediators</a:t>
            </a:r>
            <a:endParaRPr b="0" lang="en-GB" sz="24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University attendance</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Earnings (of first job, guesstimated from SOC code, in UK; decile at age 30 in Norway)</a:t>
            </a:r>
            <a:endParaRPr b="0" lang="en-GB" sz="2000" spc="-1" strike="noStrike">
              <a:solidFill>
                <a:srgbClr val="ffffff"/>
              </a:solidFill>
              <a:latin typeface="Arial"/>
            </a:endParaRPr>
          </a:p>
          <a:p>
            <a:pPr indent="0">
              <a:lnSpc>
                <a:spcPct val="90000"/>
              </a:lnSpc>
              <a:spcBef>
                <a:spcPts val="1001"/>
              </a:spcBef>
              <a:buNone/>
              <a:tabLst>
                <a:tab algn="l" pos="0"/>
              </a:tabLst>
            </a:pPr>
            <a:endParaRPr b="0" lang="en-GB" sz="1800" spc="-1" strike="noStrike">
              <a:solidFill>
                <a:srgbClr val="ffffff"/>
              </a:solidFill>
              <a:latin typeface="Arial"/>
            </a:endParaRPr>
          </a:p>
          <a:p>
            <a:pPr indent="0">
              <a:lnSpc>
                <a:spcPct val="90000"/>
              </a:lnSpc>
              <a:spcBef>
                <a:spcPts val="1001"/>
              </a:spcBef>
              <a:buNone/>
              <a:tabLst>
                <a:tab algn="l" pos="0"/>
              </a:tabLst>
            </a:pPr>
            <a:r>
              <a:rPr b="1" lang="en-US" sz="2400" spc="-1" strike="noStrike">
                <a:solidFill>
                  <a:schemeClr val="accent2"/>
                </a:solidFill>
                <a:latin typeface="Calibri"/>
              </a:rPr>
              <a:t>Non-SES mediators</a:t>
            </a:r>
            <a:endParaRPr b="0" lang="en-GB" sz="24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Height</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BMI</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Fluid IQ &amp; self-reported health (only in UKBB)</a:t>
            </a:r>
            <a:endParaRPr b="0" lang="en-GB" sz="2000" spc="-1" strike="noStrike">
              <a:solidFill>
                <a:srgbClr val="ffffff"/>
              </a:solidFill>
              <a:latin typeface="Arial"/>
            </a:endParaRPr>
          </a:p>
          <a:p>
            <a:pPr indent="0">
              <a:lnSpc>
                <a:spcPct val="90000"/>
              </a:lnSpc>
              <a:spcBef>
                <a:spcPts val="1001"/>
              </a:spcBef>
              <a:buNone/>
              <a:tabLst>
                <a:tab algn="l" pos="0"/>
              </a:tabLst>
            </a:pPr>
            <a:endParaRPr b="0" lang="en-GB" sz="1800" spc="-1" strike="noStrike">
              <a:solidFill>
                <a:srgbClr val="ffffff"/>
              </a:solidFill>
              <a:latin typeface="Arial"/>
            </a:endParaRPr>
          </a:p>
          <a:p>
            <a:pPr indent="0">
              <a:lnSpc>
                <a:spcPct val="90000"/>
              </a:lnSpc>
              <a:spcBef>
                <a:spcPts val="1001"/>
              </a:spcBef>
              <a:buNone/>
              <a:tabLst>
                <a:tab algn="l" pos="0"/>
              </a:tabLst>
            </a:pPr>
            <a:r>
              <a:rPr b="1" lang="en-US" sz="2400" spc="-1" strike="noStrike">
                <a:solidFill>
                  <a:schemeClr val="accent2"/>
                </a:solidFill>
                <a:latin typeface="Calibri"/>
              </a:rPr>
              <a:t>Controls</a:t>
            </a:r>
            <a:endParaRPr b="0" lang="en-GB" sz="24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Family size</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Month of birth, year of birth</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Parent’s age at birth (only available for some respondents)</a:t>
            </a:r>
            <a:endParaRPr b="0" lang="en-GB" sz="2000" spc="-1" strike="noStrike">
              <a:solidFill>
                <a:srgbClr val="ffffff"/>
              </a:solidFill>
              <a:latin typeface="Arial"/>
            </a:endParaRPr>
          </a:p>
        </p:txBody>
      </p:sp>
      <p:grpSp>
        <p:nvGrpSpPr>
          <p:cNvPr id="226" name="Group 10"/>
          <p:cNvGrpSpPr/>
          <p:nvPr/>
        </p:nvGrpSpPr>
        <p:grpSpPr>
          <a:xfrm>
            <a:off x="0" y="0"/>
            <a:ext cx="0" cy="0"/>
            <a:chOff x="0" y="0"/>
            <a:chExt cx="0" cy="0"/>
          </a:xfrm>
        </p:grpSpPr>
      </p:grpSp>
      <p:pic>
        <p:nvPicPr>
          <p:cNvPr id="227" name="" descr=""/>
          <p:cNvPicPr/>
          <p:nvPr/>
        </p:nvPicPr>
        <p:blipFill>
          <a:blip r:embed="rId1"/>
          <a:stretch/>
        </p:blipFill>
        <p:spPr>
          <a:xfrm>
            <a:off x="8100360" y="1800360"/>
            <a:ext cx="3397320" cy="36925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icture 11"/>
          <p:cNvSpPr/>
          <p:nvPr/>
        </p:nvSpPr>
        <p:spPr>
          <a:xfrm>
            <a:off x="1735560" y="176040"/>
            <a:ext cx="9218880" cy="650484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9" name="Rounded Rectangle 3"/>
          <p:cNvSpPr/>
          <p:nvPr/>
        </p:nvSpPr>
        <p:spPr>
          <a:xfrm>
            <a:off x="1951560" y="970200"/>
            <a:ext cx="8819640" cy="120312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pic>
        <p:nvPicPr>
          <p:cNvPr id="230" name="" descr=""/>
          <p:cNvPicPr/>
          <p:nvPr/>
        </p:nvPicPr>
        <p:blipFill>
          <a:blip r:embed="rId2"/>
          <a:stretch/>
        </p:blipFill>
        <p:spPr>
          <a:xfrm>
            <a:off x="151560" y="5047560"/>
            <a:ext cx="1467720" cy="1431720"/>
          </a:xfrm>
          <a:prstGeom prst="rect">
            <a:avLst/>
          </a:prstGeom>
          <a:ln w="0">
            <a:noFill/>
          </a:ln>
        </p:spPr>
      </p:pic>
      <p:pic>
        <p:nvPicPr>
          <p:cNvPr id="231" name="" descr=""/>
          <p:cNvPicPr/>
          <p:nvPr/>
        </p:nvPicPr>
        <p:blipFill>
          <a:blip r:embed="rId3"/>
          <a:stretch/>
        </p:blipFill>
        <p:spPr>
          <a:xfrm>
            <a:off x="20160" y="180000"/>
            <a:ext cx="1599480" cy="10177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icture 13"/>
          <p:cNvSpPr/>
          <p:nvPr/>
        </p:nvSpPr>
        <p:spPr>
          <a:xfrm>
            <a:off x="1731240" y="359280"/>
            <a:ext cx="9441720" cy="613260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33" name="Rounded Rectangle 8"/>
          <p:cNvSpPr/>
          <p:nvPr/>
        </p:nvSpPr>
        <p:spPr>
          <a:xfrm>
            <a:off x="1996200" y="1059480"/>
            <a:ext cx="8908920" cy="129240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pic>
        <p:nvPicPr>
          <p:cNvPr id="234" name="" descr=""/>
          <p:cNvPicPr/>
          <p:nvPr/>
        </p:nvPicPr>
        <p:blipFill>
          <a:blip r:embed="rId2"/>
          <a:stretch/>
        </p:blipFill>
        <p:spPr>
          <a:xfrm>
            <a:off x="180000" y="4867560"/>
            <a:ext cx="1467720" cy="1431720"/>
          </a:xfrm>
          <a:prstGeom prst="rect">
            <a:avLst/>
          </a:prstGeom>
          <a:ln w="0">
            <a:noFill/>
          </a:ln>
        </p:spPr>
      </p:pic>
      <p:pic>
        <p:nvPicPr>
          <p:cNvPr id="235" name="" descr=""/>
          <p:cNvPicPr/>
          <p:nvPr/>
        </p:nvPicPr>
        <p:blipFill>
          <a:blip r:embed="rId3"/>
          <a:stretch/>
        </p:blipFill>
        <p:spPr>
          <a:xfrm>
            <a:off x="20160" y="180000"/>
            <a:ext cx="1599480" cy="10177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Left Brace 4"/>
          <p:cNvSpPr/>
          <p:nvPr/>
        </p:nvSpPr>
        <p:spPr>
          <a:xfrm>
            <a:off x="2439720" y="2340000"/>
            <a:ext cx="439920" cy="1979640"/>
          </a:xfrm>
          <a:prstGeom prst="leftBrace">
            <a:avLst>
              <a:gd name="adj1" fmla="val 75000"/>
              <a:gd name="adj2" fmla="val 50000"/>
            </a:avLst>
          </a:prstGeom>
          <a:noFill/>
          <a:ln w="38100">
            <a:solidFill>
              <a:srgbClr val="ff0000"/>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0000"/>
              </a:solidFill>
              <a:latin typeface="Calibri"/>
              <a:ea typeface="DejaVu Sans"/>
            </a:endParaRPr>
          </a:p>
        </p:txBody>
      </p:sp>
      <p:sp>
        <p:nvSpPr>
          <p:cNvPr id="237" name="TextBox 5"/>
          <p:cNvSpPr/>
          <p:nvPr/>
        </p:nvSpPr>
        <p:spPr>
          <a:xfrm>
            <a:off x="967680" y="1440000"/>
            <a:ext cx="1551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SES mediators</a:t>
            </a:r>
            <a:endParaRPr b="0" lang="en-GB" sz="1800" spc="-1" strike="noStrike">
              <a:solidFill>
                <a:srgbClr val="ffffff"/>
              </a:solidFill>
              <a:latin typeface="Arial"/>
            </a:endParaRPr>
          </a:p>
        </p:txBody>
      </p:sp>
      <p:sp>
        <p:nvSpPr>
          <p:cNvPr id="238" name="Left Brace 7"/>
          <p:cNvSpPr/>
          <p:nvPr/>
        </p:nvSpPr>
        <p:spPr>
          <a:xfrm>
            <a:off x="2419920" y="1260000"/>
            <a:ext cx="441360" cy="769320"/>
          </a:xfrm>
          <a:prstGeom prst="leftBrace">
            <a:avLst>
              <a:gd name="adj1" fmla="val 75000"/>
              <a:gd name="adj2" fmla="val 50000"/>
            </a:avLst>
          </a:prstGeom>
          <a:noFill/>
          <a:ln w="38100">
            <a:solidFill>
              <a:srgbClr val="ed7d31"/>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239" name="TextBox 8"/>
          <p:cNvSpPr/>
          <p:nvPr/>
        </p:nvSpPr>
        <p:spPr>
          <a:xfrm>
            <a:off x="1260000" y="3060000"/>
            <a:ext cx="13536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Non-SES mediators </a:t>
            </a:r>
            <a:endParaRPr b="0" lang="en-GB" sz="1800" spc="-1" strike="noStrike">
              <a:solidFill>
                <a:srgbClr val="ffffff"/>
              </a:solidFill>
              <a:latin typeface="Arial"/>
            </a:endParaRPr>
          </a:p>
        </p:txBody>
      </p:sp>
      <p:pic>
        <p:nvPicPr>
          <p:cNvPr id="240" name="" descr=""/>
          <p:cNvPicPr/>
          <p:nvPr/>
        </p:nvPicPr>
        <p:blipFill>
          <a:blip r:embed="rId1"/>
          <a:stretch/>
        </p:blipFill>
        <p:spPr>
          <a:xfrm>
            <a:off x="3027600" y="180000"/>
            <a:ext cx="6512040" cy="6494760"/>
          </a:xfrm>
          <a:prstGeom prst="rect">
            <a:avLst/>
          </a:prstGeom>
          <a:ln w="0">
            <a:noFill/>
          </a:ln>
        </p:spPr>
      </p:pic>
      <p:sp>
        <p:nvSpPr>
          <p:cNvPr id="241" name="Rounded Rectangle 13"/>
          <p:cNvSpPr/>
          <p:nvPr/>
        </p:nvSpPr>
        <p:spPr>
          <a:xfrm>
            <a:off x="3171600" y="1260000"/>
            <a:ext cx="6368040" cy="79200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242" name="TextBox 2"/>
          <p:cNvSpPr/>
          <p:nvPr/>
        </p:nvSpPr>
        <p:spPr>
          <a:xfrm>
            <a:off x="10902240" y="6222240"/>
            <a:ext cx="1141920" cy="368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u="sng">
                <a:solidFill>
                  <a:srgbClr val="0563c1"/>
                </a:solidFill>
                <a:uFillTx/>
                <a:latin typeface="Calibri"/>
                <a:ea typeface="DejaVu Sans"/>
                <a:hlinkClick r:id="rId2" action="ppaction://hlinksldjump"/>
              </a:rPr>
              <a:t>Zoom</a:t>
            </a:r>
            <a:endParaRPr b="0" lang="en-GB" sz="1800" spc="-1" strike="noStrike">
              <a:solidFill>
                <a:srgbClr val="ffffff"/>
              </a:solidFill>
              <a:latin typeface="Arial"/>
            </a:endParaRPr>
          </a:p>
        </p:txBody>
      </p:sp>
      <p:pic>
        <p:nvPicPr>
          <p:cNvPr id="243" name="" descr=""/>
          <p:cNvPicPr/>
          <p:nvPr/>
        </p:nvPicPr>
        <p:blipFill>
          <a:blip r:embed="rId3"/>
          <a:stretch/>
        </p:blipFill>
        <p:spPr>
          <a:xfrm>
            <a:off x="20160" y="180000"/>
            <a:ext cx="1599480" cy="1017720"/>
          </a:xfrm>
          <a:prstGeom prst="rect">
            <a:avLst/>
          </a:prstGeom>
          <a:ln w="0">
            <a:noFill/>
          </a:ln>
        </p:spPr>
      </p:pic>
      <p:pic>
        <p:nvPicPr>
          <p:cNvPr id="244" name="" descr=""/>
          <p:cNvPicPr/>
          <p:nvPr/>
        </p:nvPicPr>
        <p:blipFill>
          <a:blip r:embed="rId4"/>
          <a:stretch/>
        </p:blipFill>
        <p:spPr>
          <a:xfrm>
            <a:off x="324360" y="5400000"/>
            <a:ext cx="1115280" cy="12520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Background</a:t>
            </a:r>
            <a:endParaRPr b="0" lang="en-GB" sz="4400" spc="-1" strike="noStrike">
              <a:solidFill>
                <a:srgbClr val="ffffff"/>
              </a:solidFill>
              <a:latin typeface="Arial"/>
            </a:endParaRPr>
          </a:p>
        </p:txBody>
      </p:sp>
      <p:sp>
        <p:nvSpPr>
          <p:cNvPr id="182" name="PlaceHolder 2"/>
          <p:cNvSpPr>
            <a:spLocks noGrp="1"/>
          </p:cNvSpPr>
          <p:nvPr>
            <p:ph/>
          </p:nvPr>
        </p:nvSpPr>
        <p:spPr>
          <a:xfrm>
            <a:off x="838080" y="1825560"/>
            <a:ext cx="10514520" cy="4777200"/>
          </a:xfrm>
          <a:prstGeom prst="rect">
            <a:avLst/>
          </a:prstGeom>
          <a:noFill/>
          <a:ln w="0">
            <a:noFill/>
          </a:ln>
        </p:spPr>
        <p:txBody>
          <a:bodyPr lIns="90000" rIns="90000" tIns="45000" bIns="45000" anchor="t">
            <a:normAutofit fontScale="70000"/>
          </a:bodyPr>
          <a:p>
            <a:pPr indent="0">
              <a:lnSpc>
                <a:spcPct val="90000"/>
              </a:lnSpc>
              <a:spcBef>
                <a:spcPts val="1001"/>
              </a:spcBef>
              <a:buNone/>
              <a:tabLst>
                <a:tab algn="l" pos="0"/>
              </a:tabLst>
            </a:pPr>
            <a:r>
              <a:rPr b="0" lang="en-US" sz="2800" spc="-1" strike="noStrike">
                <a:solidFill>
                  <a:srgbClr val="ffffff"/>
                </a:solidFill>
                <a:latin typeface="Calibri"/>
              </a:rPr>
              <a:t>Genetics explains c. 50% of variation in many human characteristics. </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What’s a social scientist to do?</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One answer: </a:t>
            </a:r>
            <a:r>
              <a:rPr b="1" lang="en-US" sz="2800" spc="-1" strike="noStrike">
                <a:solidFill>
                  <a:schemeClr val="accent2"/>
                </a:solidFill>
                <a:latin typeface="Calibri"/>
              </a:rPr>
              <a:t>make genetics the dependent variable.</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1" lang="en-GB" sz="2800" spc="-1" strike="noStrike">
                <a:solidFill>
                  <a:schemeClr val="accent2"/>
                </a:solidFill>
                <a:latin typeface="Calibri"/>
              </a:rPr>
              <a:t>Assortative mating</a:t>
            </a:r>
            <a:endParaRPr b="0" lang="en-GB" sz="2800" spc="-1" strike="noStrike">
              <a:solidFill>
                <a:srgbClr val="ffffff"/>
              </a:solidFill>
              <a:latin typeface="Arial"/>
            </a:endParaRPr>
          </a:p>
          <a:p>
            <a:pPr marL="411840" indent="-41184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Hugh-Jones, Abdellaoui et al. (2016). Assortative Mating on Education Leads to Genetic Spousal Resemblance for Causal Alleles. </a:t>
            </a:r>
            <a:r>
              <a:rPr b="0" i="1" lang="en-GB" sz="2800" spc="-1" strike="noStrike">
                <a:solidFill>
                  <a:srgbClr val="ffffff"/>
                </a:solidFill>
                <a:latin typeface="Calibri"/>
              </a:rPr>
              <a:t>Intelligence</a:t>
            </a:r>
            <a:r>
              <a:rPr b="0" lang="en-GB" sz="2800" spc="-1" strike="noStrike">
                <a:solidFill>
                  <a:srgbClr val="ffffff"/>
                </a:solidFill>
                <a:latin typeface="Calibri"/>
              </a:rPr>
              <a:t> 59. </a:t>
            </a:r>
            <a:endParaRPr b="0" lang="en-GB" sz="2800" spc="-1" strike="noStrike">
              <a:solidFill>
                <a:srgbClr val="ffffff"/>
              </a:solidFill>
              <a:latin typeface="Arial"/>
            </a:endParaRPr>
          </a:p>
          <a:p>
            <a:pPr marL="411840" indent="-41184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This paper…</a:t>
            </a:r>
            <a:endParaRPr b="0" lang="en-GB" sz="2800" spc="-1" strike="noStrike">
              <a:solidFill>
                <a:srgbClr val="ffffff"/>
              </a:solidFill>
              <a:latin typeface="Arial"/>
            </a:endParaRPr>
          </a:p>
          <a:p>
            <a:pPr indent="0">
              <a:lnSpc>
                <a:spcPct val="90000"/>
              </a:lnSpc>
              <a:spcBef>
                <a:spcPts val="1001"/>
              </a:spcBef>
              <a:buNone/>
              <a:tabLst>
                <a:tab algn="l" pos="0"/>
              </a:tabLst>
            </a:pPr>
            <a:r>
              <a:rPr b="1" lang="en-GB" sz="2800" spc="-1" strike="noStrike">
                <a:solidFill>
                  <a:schemeClr val="accent2"/>
                </a:solidFill>
                <a:latin typeface="Calibri"/>
              </a:rPr>
              <a:t>Migration</a:t>
            </a:r>
            <a:endParaRPr b="0" lang="en-GB" sz="2800" spc="-1" strike="noStrike">
              <a:solidFill>
                <a:srgbClr val="ffffff"/>
              </a:solidFill>
              <a:latin typeface="Arial"/>
            </a:endParaRPr>
          </a:p>
          <a:p>
            <a:pPr marL="411840" indent="-41184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Abdellaoui, Hugh-Jones, …, Visscher (2019). Genetic Correlates of Social Stratification in Great Britain. </a:t>
            </a:r>
            <a:r>
              <a:rPr b="0" i="1" lang="en-GB" sz="2800" spc="-1" strike="noStrike">
                <a:solidFill>
                  <a:srgbClr val="ffffff"/>
                </a:solidFill>
                <a:latin typeface="Calibri"/>
              </a:rPr>
              <a:t>Nature Human Behaviour </a:t>
            </a:r>
            <a:r>
              <a:rPr b="0" lang="en-GB" sz="2800" spc="-1" strike="noStrike">
                <a:solidFill>
                  <a:srgbClr val="ffffff"/>
                </a:solidFill>
                <a:latin typeface="Calibri"/>
              </a:rPr>
              <a:t>3. </a:t>
            </a:r>
            <a:endParaRPr b="0" lang="en-GB" sz="2800" spc="-1" strike="noStrike">
              <a:solidFill>
                <a:srgbClr val="ffffff"/>
              </a:solidFill>
              <a:latin typeface="Arial"/>
            </a:endParaRPr>
          </a:p>
          <a:p>
            <a:pPr indent="0">
              <a:lnSpc>
                <a:spcPct val="90000"/>
              </a:lnSpc>
              <a:spcBef>
                <a:spcPts val="1001"/>
              </a:spcBef>
              <a:buNone/>
              <a:tabLst>
                <a:tab algn="l" pos="0"/>
              </a:tabLst>
            </a:pPr>
            <a:r>
              <a:rPr b="1" lang="en-GB" sz="2800" spc="-1" strike="noStrike">
                <a:solidFill>
                  <a:schemeClr val="accent2"/>
                </a:solidFill>
                <a:latin typeface="Calibri"/>
              </a:rPr>
              <a:t>Natural selection</a:t>
            </a:r>
            <a:endParaRPr b="0" lang="en-GB" sz="2800" spc="-1" strike="noStrike">
              <a:solidFill>
                <a:srgbClr val="ffffff"/>
              </a:solidFill>
              <a:latin typeface="Arial"/>
            </a:endParaRPr>
          </a:p>
          <a:p>
            <a:pPr marL="411840" indent="-41184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Hugh-Jones and Abdellaoui (2022). Human Capital Mediates Natural Selection in Contemporary Humans. </a:t>
            </a:r>
            <a:r>
              <a:rPr b="0" i="1" lang="en-GB" sz="2800" spc="-1" strike="noStrike">
                <a:solidFill>
                  <a:srgbClr val="ffffff"/>
                </a:solidFill>
                <a:latin typeface="Calibri"/>
              </a:rPr>
              <a:t>Behavior Genetics </a:t>
            </a:r>
            <a:r>
              <a:rPr b="0" lang="en-GB" sz="2800" spc="-1" strike="noStrike">
                <a:solidFill>
                  <a:srgbClr val="ffffff"/>
                </a:solidFill>
                <a:latin typeface="Calibri"/>
              </a:rPr>
              <a:t>52:4.</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Box 5"/>
          <p:cNvSpPr/>
          <p:nvPr/>
        </p:nvSpPr>
        <p:spPr>
          <a:xfrm>
            <a:off x="2076480" y="6081120"/>
            <a:ext cx="1933200" cy="461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u="sng">
                <a:solidFill>
                  <a:srgbClr val="0563c1"/>
                </a:solidFill>
                <a:uFillTx/>
                <a:latin typeface="Calibri"/>
                <a:ea typeface="DejaVu Sans"/>
                <a:hlinkClick r:id="rId1" action="ppaction://hlinksldjump"/>
              </a:rPr>
              <a:t>Robustness</a:t>
            </a:r>
            <a:endParaRPr b="0" lang="en-GB" sz="2400" spc="-1" strike="noStrike">
              <a:solidFill>
                <a:srgbClr val="ffffff"/>
              </a:solidFill>
              <a:latin typeface="Arial"/>
            </a:endParaRPr>
          </a:p>
        </p:txBody>
      </p:sp>
      <p:pic>
        <p:nvPicPr>
          <p:cNvPr id="246" name="" descr=""/>
          <p:cNvPicPr/>
          <p:nvPr/>
        </p:nvPicPr>
        <p:blipFill>
          <a:blip r:embed="rId2"/>
          <a:stretch/>
        </p:blipFill>
        <p:spPr>
          <a:xfrm>
            <a:off x="20160" y="180000"/>
            <a:ext cx="1599480" cy="1017720"/>
          </a:xfrm>
          <a:prstGeom prst="rect">
            <a:avLst/>
          </a:prstGeom>
          <a:ln w="0">
            <a:noFill/>
          </a:ln>
        </p:spPr>
      </p:pic>
      <p:pic>
        <p:nvPicPr>
          <p:cNvPr id="247" name="" descr=""/>
          <p:cNvPicPr/>
          <p:nvPr/>
        </p:nvPicPr>
        <p:blipFill>
          <a:blip r:embed="rId3"/>
          <a:stretch/>
        </p:blipFill>
        <p:spPr>
          <a:xfrm>
            <a:off x="324720" y="5400360"/>
            <a:ext cx="1115280" cy="1252080"/>
          </a:xfrm>
          <a:prstGeom prst="rect">
            <a:avLst/>
          </a:prstGeom>
          <a:ln w="0">
            <a:noFill/>
          </a:ln>
        </p:spPr>
      </p:pic>
      <p:pic>
        <p:nvPicPr>
          <p:cNvPr id="248" name="" descr=""/>
          <p:cNvPicPr/>
          <p:nvPr/>
        </p:nvPicPr>
        <p:blipFill>
          <a:blip r:embed="rId4"/>
          <a:stretch/>
        </p:blipFill>
        <p:spPr>
          <a:xfrm>
            <a:off x="2664000" y="1620000"/>
            <a:ext cx="6695640" cy="35290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Autofit/>
          </a:bodyPr>
          <a:p>
            <a:pPr indent="0" algn="ctr">
              <a:buNone/>
            </a:pPr>
            <a:endParaRPr b="0" lang="en-GB" sz="1800" spc="-1" strike="noStrike">
              <a:solidFill>
                <a:srgbClr val="ffffff"/>
              </a:solidFill>
              <a:latin typeface="Arial"/>
            </a:endParaRPr>
          </a:p>
        </p:txBody>
      </p:sp>
      <p:sp>
        <p:nvSpPr>
          <p:cNvPr id="250" name="TextBox 20"/>
          <p:cNvSpPr/>
          <p:nvPr/>
        </p:nvSpPr>
        <p:spPr>
          <a:xfrm>
            <a:off x="7980840" y="5136840"/>
            <a:ext cx="1195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51" name="Group 2"/>
          <p:cNvGrpSpPr/>
          <p:nvPr/>
        </p:nvGrpSpPr>
        <p:grpSpPr>
          <a:xfrm>
            <a:off x="0" y="0"/>
            <a:ext cx="0" cy="0"/>
            <a:chOff x="0" y="0"/>
            <a:chExt cx="0" cy="0"/>
          </a:xfrm>
        </p:grpSpPr>
      </p:grpSp>
      <p:pic>
        <p:nvPicPr>
          <p:cNvPr id="252" name="" descr=""/>
          <p:cNvPicPr/>
          <p:nvPr/>
        </p:nvPicPr>
        <p:blipFill>
          <a:blip r:embed="rId1"/>
          <a:stretch/>
        </p:blipFill>
        <p:spPr>
          <a:xfrm>
            <a:off x="3177000" y="98280"/>
            <a:ext cx="7982280" cy="6622560"/>
          </a:xfrm>
          <a:prstGeom prst="rect">
            <a:avLst/>
          </a:prstGeom>
          <a:ln w="0">
            <a:noFill/>
          </a:ln>
        </p:spPr>
      </p:pic>
      <p:pic>
        <p:nvPicPr>
          <p:cNvPr id="253" name="" descr=""/>
          <p:cNvPicPr/>
          <p:nvPr/>
        </p:nvPicPr>
        <p:blipFill>
          <a:blip r:embed="rId2"/>
          <a:stretch/>
        </p:blipFill>
        <p:spPr>
          <a:xfrm>
            <a:off x="180000" y="270720"/>
            <a:ext cx="1619640" cy="1176480"/>
          </a:xfrm>
          <a:prstGeom prst="rect">
            <a:avLst/>
          </a:prstGeom>
          <a:ln w="0">
            <a:noFill/>
          </a:ln>
        </p:spPr>
      </p:pic>
      <p:pic>
        <p:nvPicPr>
          <p:cNvPr id="254" name="" descr=""/>
          <p:cNvPicPr/>
          <p:nvPr/>
        </p:nvPicPr>
        <p:blipFill>
          <a:blip r:embed="rId3"/>
          <a:stretch/>
        </p:blipFill>
        <p:spPr>
          <a:xfrm>
            <a:off x="324720" y="5400360"/>
            <a:ext cx="1115280" cy="12520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Autofit/>
          </a:bodyPr>
          <a:p>
            <a:pPr indent="0" algn="ctr">
              <a:buNone/>
            </a:pPr>
            <a:endParaRPr b="0" lang="en-GB" sz="1800" spc="-1" strike="noStrike">
              <a:solidFill>
                <a:srgbClr val="ffffff"/>
              </a:solidFill>
              <a:latin typeface="Arial"/>
            </a:endParaRPr>
          </a:p>
        </p:txBody>
      </p:sp>
      <p:sp>
        <p:nvSpPr>
          <p:cNvPr id="256" name="TextBox 1"/>
          <p:cNvSpPr/>
          <p:nvPr/>
        </p:nvSpPr>
        <p:spPr>
          <a:xfrm>
            <a:off x="7980840" y="5136840"/>
            <a:ext cx="1195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57" name="Group 1"/>
          <p:cNvGrpSpPr/>
          <p:nvPr/>
        </p:nvGrpSpPr>
        <p:grpSpPr>
          <a:xfrm>
            <a:off x="0" y="0"/>
            <a:ext cx="0" cy="0"/>
            <a:chOff x="0" y="0"/>
            <a:chExt cx="0" cy="0"/>
          </a:xfrm>
        </p:grpSpPr>
      </p:grpSp>
      <p:pic>
        <p:nvPicPr>
          <p:cNvPr id="258" name="" descr=""/>
          <p:cNvPicPr/>
          <p:nvPr/>
        </p:nvPicPr>
        <p:blipFill>
          <a:blip r:embed="rId1"/>
          <a:stretch/>
        </p:blipFill>
        <p:spPr>
          <a:xfrm>
            <a:off x="3060000" y="2160000"/>
            <a:ext cx="6283080" cy="2368440"/>
          </a:xfrm>
          <a:prstGeom prst="rect">
            <a:avLst/>
          </a:prstGeom>
          <a:ln w="0">
            <a:noFill/>
          </a:ln>
        </p:spPr>
      </p:pic>
      <p:pic>
        <p:nvPicPr>
          <p:cNvPr id="259" name="" descr=""/>
          <p:cNvPicPr/>
          <p:nvPr/>
        </p:nvPicPr>
        <p:blipFill>
          <a:blip r:embed="rId2"/>
          <a:stretch/>
        </p:blipFill>
        <p:spPr>
          <a:xfrm>
            <a:off x="180000" y="271080"/>
            <a:ext cx="1619640" cy="1176480"/>
          </a:xfrm>
          <a:prstGeom prst="rect">
            <a:avLst/>
          </a:prstGeom>
          <a:ln w="0">
            <a:noFill/>
          </a:ln>
        </p:spPr>
      </p:pic>
      <p:pic>
        <p:nvPicPr>
          <p:cNvPr id="260" name="" descr=""/>
          <p:cNvPicPr/>
          <p:nvPr/>
        </p:nvPicPr>
        <p:blipFill>
          <a:blip r:embed="rId3"/>
          <a:stretch/>
        </p:blipFill>
        <p:spPr>
          <a:xfrm>
            <a:off x="324720" y="5400360"/>
            <a:ext cx="1115280" cy="12520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732960" y="244080"/>
            <a:ext cx="10514520" cy="132444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Socio-Genetic Assortative Mating</a:t>
            </a:r>
            <a:endParaRPr b="0" lang="en-GB" sz="4400" spc="-1" strike="noStrike">
              <a:solidFill>
                <a:srgbClr val="ffffff"/>
              </a:solidFill>
              <a:latin typeface="Arial"/>
            </a:endParaRPr>
          </a:p>
        </p:txBody>
      </p:sp>
      <p:sp>
        <p:nvSpPr>
          <p:cNvPr id="262" name="PlaceHolder 2"/>
          <p:cNvSpPr>
            <a:spLocks noGrp="1"/>
          </p:cNvSpPr>
          <p:nvPr>
            <p:ph/>
          </p:nvPr>
        </p:nvSpPr>
        <p:spPr>
          <a:xfrm>
            <a:off x="627840" y="1270800"/>
            <a:ext cx="10724760" cy="5221080"/>
          </a:xfrm>
          <a:prstGeom prst="rect">
            <a:avLst/>
          </a:prstGeom>
          <a:noFill/>
          <a:ln w="0">
            <a:noFill/>
          </a:ln>
        </p:spPr>
        <p:txBody>
          <a:bodyPr lIns="90000" rIns="90000" tIns="45000" bIns="45000" anchor="t">
            <a:normAutofit fontScale="83000"/>
          </a:bodyPr>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chemeClr val="accent2"/>
                </a:solidFill>
                <a:latin typeface="Calibri"/>
              </a:rPr>
              <a:t>Explain a puzzle about the </a:t>
            </a:r>
            <a:r>
              <a:rPr b="1" lang="en-US" sz="2800" spc="-1" strike="noStrike">
                <a:solidFill>
                  <a:schemeClr val="accent2"/>
                </a:solidFill>
                <a:latin typeface="Calibri"/>
              </a:rPr>
              <a:t>intergenerational persistence of inequality</a:t>
            </a:r>
            <a:r>
              <a:rPr b="0" lang="en-US" sz="2800" spc="-1" strike="noStrike">
                <a:solidFill>
                  <a:schemeClr val="accent2"/>
                </a:solidFill>
                <a:latin typeface="Calibri"/>
              </a:rPr>
              <a:t>. </a:t>
            </a:r>
            <a:endParaRPr b="0" lang="en-GB" sz="2800" spc="-1" strike="noStrike">
              <a:solidFill>
                <a:srgbClr val="ffffff"/>
              </a:solidFill>
              <a:latin typeface="Arial"/>
            </a:endParaRPr>
          </a:p>
          <a:p>
            <a:pPr marL="408960" indent="-408960">
              <a:lnSpc>
                <a:spcPct val="110000"/>
              </a:lnSpc>
              <a:spcBef>
                <a:spcPts val="1001"/>
              </a:spcBef>
              <a:buClr>
                <a:srgbClr val="ffffff"/>
              </a:buClr>
              <a:buFont typeface="Arial"/>
              <a:buChar char="•"/>
              <a:tabLst>
                <a:tab algn="l" pos="0"/>
              </a:tabLst>
            </a:pPr>
            <a:r>
              <a:rPr b="0" lang="en-US" sz="2800" spc="-1" strike="noStrike">
                <a:solidFill>
                  <a:srgbClr val="ffffff"/>
                </a:solidFill>
                <a:latin typeface="Calibri"/>
              </a:rPr>
              <a:t>Inequality can persist because of unmeasured genetic variation </a:t>
            </a:r>
            <a:r>
              <a:rPr b="0" lang="en-US" sz="2400" spc="-1" strike="noStrike">
                <a:solidFill>
                  <a:srgbClr val="ffffff"/>
                </a:solidFill>
                <a:latin typeface="Calibri"/>
              </a:rPr>
              <a:t>(Clark 2021)</a:t>
            </a:r>
            <a:r>
              <a:rPr b="0" lang="en-US" sz="2800" spc="-1" strike="noStrike">
                <a:solidFill>
                  <a:srgbClr val="ffffff"/>
                </a:solidFill>
                <a:latin typeface="Calibri"/>
              </a:rPr>
              <a:t>. Genetics can be a mediator, not just a confound, for transmission of SES over generations.</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chemeClr val="accent2"/>
                </a:solidFill>
                <a:latin typeface="Calibri"/>
              </a:rPr>
              <a:t>Provide a new explanation of the </a:t>
            </a:r>
            <a:r>
              <a:rPr b="1" lang="en-US" sz="2800" spc="-1" strike="noStrike">
                <a:solidFill>
                  <a:schemeClr val="accent2"/>
                </a:solidFill>
                <a:latin typeface="Calibri"/>
              </a:rPr>
              <a:t>genes-SES gradient</a:t>
            </a:r>
            <a:r>
              <a:rPr b="0" lang="en-US" sz="2800" spc="-1" strike="noStrike">
                <a:solidFill>
                  <a:schemeClr val="accent2"/>
                </a:solidFill>
                <a:latin typeface="Calibri"/>
              </a:rPr>
              <a:t>.</a:t>
            </a:r>
            <a:endParaRPr b="0" lang="en-GB" sz="2800" spc="-1" strike="noStrike">
              <a:solidFill>
                <a:srgbClr val="ffffff"/>
              </a:solidFill>
              <a:latin typeface="Arial"/>
            </a:endParaRPr>
          </a:p>
          <a:p>
            <a:pPr marL="408960" indent="-408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In modern meritocracies, genes affect SES. </a:t>
            </a:r>
            <a:endParaRPr b="0" lang="en-GB" sz="2800" spc="-1" strike="noStrike">
              <a:solidFill>
                <a:srgbClr val="ffffff"/>
              </a:solidFill>
              <a:latin typeface="Arial"/>
            </a:endParaRPr>
          </a:p>
          <a:p>
            <a:pPr marL="408960" indent="-408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Under SGAM, in all societies, SES can affect genes.</a:t>
            </a:r>
            <a:endParaRPr b="0" lang="en-GB" sz="2800" spc="-1" strike="noStrike">
              <a:solidFill>
                <a:srgbClr val="ffffff"/>
              </a:solidFill>
              <a:latin typeface="Arial"/>
            </a:endParaRPr>
          </a:p>
          <a:p>
            <a:pPr marL="408960" indent="-408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Shocks to SES are reflected in the DNA of subsequent generations.</a:t>
            </a:r>
            <a:endParaRPr b="0" lang="en-GB" sz="2800" spc="-1" strike="noStrike">
              <a:solidFill>
                <a:srgbClr val="ffffff"/>
              </a:solidFill>
              <a:latin typeface="Arial"/>
            </a:endParaRPr>
          </a:p>
          <a:p>
            <a:pPr marL="408960" indent="-408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The size of the genes-SES gradient is affected by social institutions.</a:t>
            </a:r>
            <a:endParaRPr b="0" lang="en-GB" sz="2800" spc="-1" strike="noStrike">
              <a:solidFill>
                <a:srgbClr val="ffffff"/>
              </a:solidFill>
              <a:latin typeface="Arial"/>
            </a:endParaRPr>
          </a:p>
          <a:p>
            <a:pPr lvl="1" marL="717120" indent="-268920">
              <a:lnSpc>
                <a:spcPct val="90000"/>
              </a:lnSpc>
              <a:spcBef>
                <a:spcPts val="1134"/>
              </a:spcBef>
              <a:buClr>
                <a:srgbClr val="ffffff"/>
              </a:buClr>
              <a:buSzPct val="75000"/>
              <a:buFont typeface="Symbol"/>
              <a:buChar char=""/>
              <a:tabLst>
                <a:tab algn="l" pos="0"/>
              </a:tabLst>
            </a:pPr>
            <a:r>
              <a:rPr b="0" lang="en-US" sz="2800" spc="-1" strike="noStrike">
                <a:solidFill>
                  <a:srgbClr val="ffffff"/>
                </a:solidFill>
                <a:latin typeface="Calibri"/>
              </a:rPr>
              <a:t>Some evidence that income matters more in Great Britain than Norway.</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chemeClr val="accent2"/>
                </a:solidFill>
                <a:latin typeface="Calibri"/>
              </a:rPr>
              <a:t>Rethink the </a:t>
            </a:r>
            <a:r>
              <a:rPr b="1" lang="en-US" sz="2800" spc="-1" strike="noStrike">
                <a:solidFill>
                  <a:schemeClr val="accent2"/>
                </a:solidFill>
                <a:latin typeface="Calibri"/>
              </a:rPr>
              <a:t>nature of inequality </a:t>
            </a:r>
            <a:r>
              <a:rPr b="0" lang="en-US" sz="2800" spc="-1" strike="noStrike">
                <a:solidFill>
                  <a:schemeClr val="accent2"/>
                </a:solidFill>
                <a:latin typeface="Calibri"/>
              </a:rPr>
              <a:t>in historical human societies.</a:t>
            </a:r>
            <a:endParaRPr b="0" lang="en-GB" sz="2800" spc="-1" strike="noStrike">
              <a:solidFill>
                <a:srgbClr val="ffffff"/>
              </a:solidFill>
              <a:latin typeface="Arial"/>
            </a:endParaRPr>
          </a:p>
          <a:p>
            <a:pPr marL="408960" indent="-408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Prediction: a genes-status gradient should be visible in ancient DNA.</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p:nvPr>
        </p:nvSpPr>
        <p:spPr>
          <a:xfrm>
            <a:off x="838080" y="914400"/>
            <a:ext cx="10514520" cy="526140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n-US" sz="2800" spc="-1" strike="noStrike">
                <a:solidFill>
                  <a:schemeClr val="accent2"/>
                </a:solidFill>
                <a:latin typeface="Calibri"/>
              </a:rPr>
              <a:t>Change how we think about </a:t>
            </a:r>
            <a:r>
              <a:rPr b="1" lang="en-US" sz="2800" spc="-1" strike="noStrike">
                <a:solidFill>
                  <a:schemeClr val="accent2"/>
                </a:solidFill>
                <a:latin typeface="Calibri"/>
              </a:rPr>
              <a:t>genetic variation</a:t>
            </a:r>
            <a:r>
              <a:rPr b="0" lang="en-US" sz="2800" spc="-1" strike="noStrike">
                <a:solidFill>
                  <a:schemeClr val="accent2"/>
                </a:solidFill>
                <a:latin typeface="Calibri"/>
              </a:rPr>
              <a: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Yes, genes are “biological”…</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But across generations, </a:t>
            </a:r>
            <a:r>
              <a:rPr b="1" lang="en-US" sz="2800" spc="-1" strike="noStrike">
                <a:solidFill>
                  <a:schemeClr val="accent2"/>
                </a:solidFill>
                <a:latin typeface="Calibri"/>
              </a:rPr>
              <a:t>genetic variation is a social outcome</a:t>
            </a:r>
            <a:r>
              <a:rPr b="0" lang="en-US" sz="2800" spc="-1" strike="noStrike">
                <a:solidFill>
                  <a:srgbClr val="ffffff"/>
                </a:solidFill>
                <a:latin typeface="Calibri"/>
              </a:rPr>
              <a:t>.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Results from human genetics have been controversial, and will likely continue to be so.</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Rather than banning research we think is harmful, perhaps it would help to take the perspective above:</a:t>
            </a:r>
            <a:endParaRPr b="0" lang="en-GB" sz="2800" spc="-1" strike="noStrike">
              <a:solidFill>
                <a:srgbClr val="ffffff"/>
              </a:solidFill>
              <a:latin typeface="Arial"/>
            </a:endParaRPr>
          </a:p>
          <a:p>
            <a:pPr indent="0">
              <a:lnSpc>
                <a:spcPct val="90000"/>
              </a:lnSpc>
              <a:spcBef>
                <a:spcPts val="1001"/>
              </a:spcBef>
              <a:buNone/>
              <a:tabLst>
                <a:tab algn="l" pos="0"/>
              </a:tabLst>
            </a:pPr>
            <a:r>
              <a:rPr b="0" i="1" lang="en-US" sz="2800" spc="-1" strike="noStrike">
                <a:solidFill>
                  <a:srgbClr val="ffffff"/>
                </a:solidFill>
                <a:latin typeface="Calibri"/>
              </a:rPr>
              <a:t>“</a:t>
            </a:r>
            <a:r>
              <a:rPr b="0" i="1" lang="en-US" sz="2800" spc="-1" strike="noStrike">
                <a:solidFill>
                  <a:srgbClr val="ffffff"/>
                </a:solidFill>
                <a:latin typeface="Calibri"/>
              </a:rPr>
              <a:t>Genes are not special.”</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4" name="Picture 4" descr="Donald Trump in his helicopter with the New York skyline beneath him"/>
          <p:cNvPicPr/>
          <p:nvPr/>
        </p:nvPicPr>
        <p:blipFill>
          <a:blip r:embed="rId1"/>
          <a:srcRect l="27019" t="0" r="4488" b="0"/>
          <a:stretch/>
        </p:blipFill>
        <p:spPr>
          <a:xfrm>
            <a:off x="5469840" y="0"/>
            <a:ext cx="6720840" cy="6856920"/>
          </a:xfrm>
          <a:prstGeom prst="rect">
            <a:avLst/>
          </a:prstGeom>
          <a:ln w="0">
            <a:noFill/>
          </a:ln>
        </p:spPr>
      </p:pic>
      <p:sp>
        <p:nvSpPr>
          <p:cNvPr id="265" name="Content Placeholder 5"/>
          <p:cNvSpPr/>
          <p:nvPr/>
        </p:nvSpPr>
        <p:spPr>
          <a:xfrm>
            <a:off x="6611400" y="5544720"/>
            <a:ext cx="4437720" cy="912240"/>
          </a:xfrm>
          <a:prstGeom prst="roundRect">
            <a:avLst>
              <a:gd name="adj" fmla="val 16667"/>
            </a:avLst>
          </a:prstGeom>
          <a:solidFill>
            <a:srgbClr val="000000">
              <a:alpha val="60000"/>
            </a:srgbClr>
          </a:solidFill>
          <a:ln w="0">
            <a:noFill/>
          </a:ln>
          <a:scene3d>
            <a:camera prst="orthographicFront">
              <a:rot lat="0" lon="0" rev="0"/>
            </a:camera>
            <a:lightRig dir="t" rig="contrasting">
              <a:rot lat="0" lon="0" rev="7800000"/>
            </a:lightRig>
          </a:scene3d>
          <a:sp3d>
            <a:bevelT w="139700" h="139700"/>
          </a:sp3d>
        </p:spPr>
        <p:style>
          <a:lnRef idx="0"/>
          <a:fillRef idx="0"/>
          <a:effectRef idx="0"/>
          <a:fontRef idx="minor"/>
        </p:style>
        <p:txBody>
          <a:bodyPr lIns="90000" rIns="90000" tIns="45000" bIns="45000" anchor="t">
            <a:noAutofit/>
          </a:bodyPr>
          <a:p>
            <a:pPr algn="ctr">
              <a:lnSpc>
                <a:spcPct val="90000"/>
              </a:lnSpc>
              <a:spcBef>
                <a:spcPts val="1001"/>
              </a:spcBef>
              <a:tabLst>
                <a:tab algn="l" pos="0"/>
              </a:tabLst>
            </a:pPr>
            <a:r>
              <a:rPr b="0" lang="en-US" sz="2800" spc="-1" strike="noStrike">
                <a:solidFill>
                  <a:srgbClr val="ffffff"/>
                </a:solidFill>
                <a:latin typeface="Tenorite Display"/>
                <a:ea typeface="DejaVu Sans"/>
              </a:rPr>
              <a:t>“</a:t>
            </a:r>
            <a:r>
              <a:rPr b="0" lang="en-US" sz="2800" spc="-1" strike="noStrike">
                <a:solidFill>
                  <a:srgbClr val="ffffff"/>
                </a:solidFill>
                <a:latin typeface="Tenorite Display"/>
                <a:ea typeface="DejaVu Sans"/>
              </a:rPr>
              <a:t>Part of </a:t>
            </a:r>
            <a:r>
              <a:rPr b="0" lang="en-GB" sz="2800" spc="-1" strike="noStrike">
                <a:solidFill>
                  <a:srgbClr val="ffffff"/>
                </a:solidFill>
                <a:latin typeface="Tenorite Display"/>
                <a:ea typeface="DejaVu Sans"/>
              </a:rPr>
              <a:t>the beauty of me is that I am very rich.”</a:t>
            </a:r>
            <a:endParaRPr b="0" lang="en-GB" sz="2800" spc="-1" strike="noStrike">
              <a:solidFill>
                <a:srgbClr val="ffffff"/>
              </a:solidFill>
              <a:latin typeface="Arial"/>
            </a:endParaRPr>
          </a:p>
          <a:p>
            <a:pPr algn="ctr">
              <a:lnSpc>
                <a:spcPct val="90000"/>
              </a:lnSpc>
              <a:spcBef>
                <a:spcPts val="1001"/>
              </a:spcBef>
              <a:tabLst>
                <a:tab algn="l" pos="0"/>
              </a:tabLst>
            </a:pPr>
            <a:endParaRPr b="0" lang="en-GB" sz="2800" spc="-1" strike="noStrike">
              <a:solidFill>
                <a:srgbClr val="ffffff"/>
              </a:solidFill>
              <a:latin typeface="Arial"/>
            </a:endParaRPr>
          </a:p>
        </p:txBody>
      </p:sp>
      <p:sp>
        <p:nvSpPr>
          <p:cNvPr id="266" name="PlaceHolder 1"/>
          <p:cNvSpPr>
            <a:spLocks noGrp="1"/>
          </p:cNvSpPr>
          <p:nvPr>
            <p:ph type="title"/>
          </p:nvPr>
        </p:nvSpPr>
        <p:spPr>
          <a:xfrm>
            <a:off x="853200" y="652680"/>
            <a:ext cx="3696120" cy="1324440"/>
          </a:xfrm>
          <a:prstGeom prst="rect">
            <a:avLst/>
          </a:prstGeom>
          <a:solidFill>
            <a:srgbClr val="000000">
              <a:alpha val="80000"/>
            </a:srgbClr>
          </a:solidFill>
          <a:ln w="0">
            <a:noFill/>
          </a:ln>
        </p:spPr>
        <p:txBody>
          <a:bodyPr lIns="0" rIns="0" tIns="0" bIns="0" anchor="ctr">
            <a:noAutofit/>
          </a:bodyPr>
          <a:p>
            <a:pPr indent="0" algn="ctr">
              <a:lnSpc>
                <a:spcPct val="90000"/>
              </a:lnSpc>
              <a:buNone/>
              <a:tabLst>
                <a:tab algn="l" pos="0"/>
              </a:tabLst>
            </a:pPr>
            <a:r>
              <a:rPr b="0" lang="en-US" sz="4400" spc="-1" strike="noStrike">
                <a:solidFill>
                  <a:srgbClr val="ffffff"/>
                </a:solidFill>
                <a:latin typeface="Calibri Light"/>
              </a:rPr>
              <a:t>Thank you!</a:t>
            </a:r>
            <a:endParaRPr b="0" lang="en-GB" sz="4400" spc="-1" strike="noStrike">
              <a:solidFill>
                <a:srgbClr val="ffffff"/>
              </a:solidFill>
              <a:latin typeface="Arial"/>
            </a:endParaRPr>
          </a:p>
        </p:txBody>
      </p:sp>
      <p:grpSp>
        <p:nvGrpSpPr>
          <p:cNvPr id="267" name="Diagram1"/>
          <p:cNvGrpSpPr/>
          <p:nvPr/>
        </p:nvGrpSpPr>
        <p:grpSpPr>
          <a:xfrm>
            <a:off x="385560" y="2522880"/>
            <a:ext cx="4554360" cy="4074480"/>
            <a:chOff x="385560" y="2522880"/>
            <a:chExt cx="4554360" cy="4074480"/>
          </a:xfrm>
        </p:grpSpPr>
        <p:sp>
          <p:nvSpPr>
            <p:cNvPr id="268" name=""/>
            <p:cNvSpPr/>
            <p:nvPr/>
          </p:nvSpPr>
          <p:spPr>
            <a:xfrm>
              <a:off x="385560" y="2522880"/>
              <a:ext cx="4554360" cy="4074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69" name=""/>
            <p:cNvSpPr/>
            <p:nvPr/>
          </p:nvSpPr>
          <p:spPr>
            <a:xfrm>
              <a:off x="3211560" y="3696480"/>
              <a:ext cx="1727640" cy="1727640"/>
            </a:xfrm>
            <a:prstGeom prst="rect">
              <a:avLst/>
            </a:prstGeom>
            <a:noFill/>
            <a:ln w="0">
              <a:noFill/>
            </a:ln>
          </p:spPr>
          <p:style>
            <a:lnRef idx="0"/>
            <a:fillRef idx="0"/>
            <a:effectRef idx="0"/>
            <a:fontRef idx="minor"/>
          </p:style>
          <p:txBody>
            <a:bodyPr numCol="1" spcCol="1440" lIns="45720" rIns="45720" tIns="45000" bIns="45000" anchor="ctr">
              <a:noAutofit/>
            </a:bodyPr>
            <a:p>
              <a:pPr algn="ctr">
                <a:lnSpc>
                  <a:spcPct val="90000"/>
                </a:lnSpc>
                <a:spcAft>
                  <a:spcPts val="1261"/>
                </a:spcAft>
                <a:tabLst>
                  <a:tab algn="l" pos="0"/>
                </a:tabLst>
              </a:pPr>
              <a:r>
                <a:rPr b="0" lang="en-GB" sz="3200" spc="-1" strike="noStrike">
                  <a:solidFill>
                    <a:srgbClr val="ffffff"/>
                  </a:solidFill>
                  <a:latin typeface="Arial"/>
                  <a:ea typeface="DejaVu Sans"/>
                </a:rPr>
                <a:t>Genetics</a:t>
              </a:r>
              <a:endParaRPr b="0" lang="en-GB" sz="3200" spc="-1" strike="noStrike">
                <a:solidFill>
                  <a:srgbClr val="ffffff"/>
                </a:solidFill>
                <a:latin typeface="Arial"/>
              </a:endParaRPr>
            </a:p>
          </p:txBody>
        </p:sp>
        <p:sp>
          <p:nvSpPr>
            <p:cNvPr id="270" name=""/>
            <p:cNvSpPr/>
            <p:nvPr/>
          </p:nvSpPr>
          <p:spPr>
            <a:xfrm>
              <a:off x="885600" y="2782800"/>
              <a:ext cx="3554640" cy="3554640"/>
            </a:xfrm>
            <a:prstGeom prst="circularArrow">
              <a:avLst>
                <a:gd name="adj1" fmla="val 9479"/>
                <a:gd name="adj2" fmla="val 684626"/>
                <a:gd name="adj3" fmla="val 7852382"/>
                <a:gd name="adj4" fmla="val 2262993"/>
                <a:gd name="adj5" fmla="val 11059"/>
              </a:avLst>
            </a:prstGeom>
            <a:solidFill>
              <a:schemeClr val="accent4">
                <a:hueOff val="0"/>
                <a:satOff val="0"/>
                <a:lumOff val="0"/>
                <a:alphaOff val="0"/>
              </a:schemeClr>
            </a:solidFill>
            <a:ln>
              <a:solidFill>
                <a:srgbClr val="ffffff"/>
              </a:solidFill>
            </a:ln>
          </p:spPr>
          <p:style>
            <a:lnRef idx="2"/>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71" name=""/>
            <p:cNvSpPr/>
            <p:nvPr/>
          </p:nvSpPr>
          <p:spPr>
            <a:xfrm>
              <a:off x="386640" y="3696480"/>
              <a:ext cx="1727640" cy="1727640"/>
            </a:xfrm>
            <a:prstGeom prst="rect">
              <a:avLst/>
            </a:prstGeom>
            <a:noFill/>
            <a:ln w="0">
              <a:noFill/>
            </a:ln>
          </p:spPr>
          <p:style>
            <a:lnRef idx="0"/>
            <a:fillRef idx="0"/>
            <a:effectRef idx="0"/>
            <a:fontRef idx="minor"/>
          </p:style>
          <p:txBody>
            <a:bodyPr numCol="1" spcCol="1440" lIns="45720" rIns="45720" tIns="45000" bIns="45000" anchor="ctr">
              <a:noAutofit/>
            </a:bodyPr>
            <a:p>
              <a:pPr algn="ctr">
                <a:lnSpc>
                  <a:spcPct val="90000"/>
                </a:lnSpc>
                <a:spcAft>
                  <a:spcPts val="1261"/>
                </a:spcAft>
                <a:tabLst>
                  <a:tab algn="l" pos="0"/>
                </a:tabLst>
              </a:pPr>
              <a:r>
                <a:rPr b="0" lang="en-GB" sz="3200" spc="-1" strike="noStrike">
                  <a:solidFill>
                    <a:srgbClr val="ffffff"/>
                  </a:solidFill>
                  <a:latin typeface="Arial"/>
                  <a:ea typeface="DejaVu Sans"/>
                </a:rPr>
                <a:t>Society</a:t>
              </a:r>
              <a:endParaRPr b="0" lang="en-GB" sz="3200" spc="-1" strike="noStrike">
                <a:solidFill>
                  <a:srgbClr val="ffffff"/>
                </a:solidFill>
                <a:latin typeface="Arial"/>
              </a:endParaRPr>
            </a:p>
          </p:txBody>
        </p:sp>
        <p:sp>
          <p:nvSpPr>
            <p:cNvPr id="272" name=""/>
            <p:cNvSpPr/>
            <p:nvPr/>
          </p:nvSpPr>
          <p:spPr>
            <a:xfrm>
              <a:off x="885600" y="2782800"/>
              <a:ext cx="3554640" cy="3554640"/>
            </a:xfrm>
            <a:prstGeom prst="circularArrow">
              <a:avLst>
                <a:gd name="adj1" fmla="val 9479"/>
                <a:gd name="adj2" fmla="val 684626"/>
                <a:gd name="adj3" fmla="val 18652382"/>
                <a:gd name="adj4" fmla="val 13062993"/>
                <a:gd name="adj5" fmla="val 11059"/>
              </a:avLst>
            </a:prstGeom>
            <a:solidFill>
              <a:schemeClr val="accent4">
                <a:hueOff val="10395692"/>
                <a:satOff val="-47968"/>
                <a:lumOff val="1765"/>
                <a:alphaOff val="0"/>
              </a:schemeClr>
            </a:solidFill>
            <a:ln>
              <a:solidFill>
                <a:srgbClr val="ffffff"/>
              </a:solidFill>
            </a:ln>
          </p:spPr>
          <p:style>
            <a:lnRef idx="2"/>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Extensions</a:t>
            </a:r>
            <a:endParaRPr b="0" lang="en-GB" sz="4400" spc="-1" strike="noStrike">
              <a:solidFill>
                <a:srgbClr val="ffffff"/>
              </a:solidFill>
              <a:latin typeface="Arial"/>
            </a:endParaRPr>
          </a:p>
        </p:txBody>
      </p:sp>
      <p:sp>
        <p:nvSpPr>
          <p:cNvPr id="274" name="PlaceHolder 2"/>
          <p:cNvSpPr>
            <a:spLocks noGrp="1"/>
          </p:cNvSpPr>
          <p:nvPr>
            <p:ph/>
          </p:nvPr>
        </p:nvSpPr>
        <p:spPr>
          <a:xfrm>
            <a:off x="838080" y="1825560"/>
            <a:ext cx="10514520" cy="4350240"/>
          </a:xfrm>
          <a:prstGeom prst="rect">
            <a:avLst/>
          </a:prstGeom>
          <a:noFill/>
          <a:ln w="0">
            <a:noFill/>
          </a:ln>
        </p:spPr>
        <p:txBody>
          <a:bodyPr lIns="90000" rIns="90000" tIns="45000" bIns="45000" anchor="t">
            <a:normAutofit fontScale="92000"/>
          </a:bodyPr>
          <a:p>
            <a:pPr indent="0">
              <a:lnSpc>
                <a:spcPct val="90000"/>
              </a:lnSpc>
              <a:spcBef>
                <a:spcPts val="1001"/>
              </a:spcBef>
              <a:buNone/>
              <a:tabLst>
                <a:tab algn="l" pos="0"/>
              </a:tabLst>
            </a:pPr>
            <a:r>
              <a:rPr b="0" lang="en-US" sz="2800" spc="-1" strike="noStrike">
                <a:solidFill>
                  <a:srgbClr val="ffffff"/>
                </a:solidFill>
                <a:latin typeface="Calibri"/>
              </a:rPr>
              <a:t>The basic result extends to non-normal/discontinuous distributions, and non-linear attractiveness.</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We can allow “meritocracy”, where adult SES depends directly on own genes.</a:t>
            </a:r>
            <a:endParaRPr b="0" lang="en-GB" sz="2800" spc="-1" strike="noStrike">
              <a:solidFill>
                <a:srgbClr val="ffffff"/>
              </a:solidFill>
              <a:latin typeface="Arial"/>
            </a:endParaRPr>
          </a:p>
          <a:p>
            <a:pPr marL="453600" indent="-453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Genes-SES correlation may either increase or decrease in </a:t>
            </a:r>
            <a:r>
              <a:rPr b="0" lang="el-GR" sz="2800" spc="-1" strike="noStrike">
                <a:solidFill>
                  <a:schemeClr val="accent2"/>
                </a:solidFill>
                <a:latin typeface="Calibri"/>
              </a:rPr>
              <a:t>θ</a:t>
            </a:r>
            <a:r>
              <a:rPr b="0" lang="en-GB"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The </a:t>
            </a:r>
            <a:r>
              <a:rPr b="0" i="1" lang="en-GB" sz="2800" spc="-1" strike="noStrike">
                <a:solidFill>
                  <a:schemeClr val="accent2"/>
                </a:solidFill>
                <a:latin typeface="Calibri"/>
              </a:rPr>
              <a:t>a</a:t>
            </a:r>
            <a:r>
              <a:rPr b="0" lang="en-GB" sz="2800" spc="-1" strike="noStrike">
                <a:solidFill>
                  <a:srgbClr val="ffffff"/>
                </a:solidFill>
                <a:latin typeface="Calibri"/>
              </a:rPr>
              <a:t> parameter can differ for men and women.</a:t>
            </a:r>
            <a:endParaRPr b="0" lang="en-GB" sz="2800" spc="-1" strike="noStrike">
              <a:solidFill>
                <a:srgbClr val="ffffff"/>
              </a:solidFill>
              <a:latin typeface="Arial"/>
            </a:endParaRPr>
          </a:p>
          <a:p>
            <a:pPr marL="453600" indent="-45360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Genes-SES correlation is maximized when parameters are most different. (Intuition: then e.g. high-status males almost always match high-genetics females.)</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Spouse pairs</a:t>
            </a:r>
            <a:endParaRPr b="0" lang="en-GB" sz="4400" spc="-1" strike="noStrike">
              <a:solidFill>
                <a:srgbClr val="ffffff"/>
              </a:solidFill>
              <a:latin typeface="Arial"/>
            </a:endParaRPr>
          </a:p>
        </p:txBody>
      </p:sp>
      <p:sp>
        <p:nvSpPr>
          <p:cNvPr id="276" name="PlaceHolder 2"/>
          <p:cNvSpPr>
            <a:spLocks noGrp="1"/>
          </p:cNvSpPr>
          <p:nvPr>
            <p:ph/>
          </p:nvPr>
        </p:nvSpPr>
        <p:spPr>
          <a:xfrm>
            <a:off x="838080" y="1825560"/>
            <a:ext cx="10514520" cy="4350240"/>
          </a:xfrm>
          <a:prstGeom prst="rect">
            <a:avLst/>
          </a:prstGeom>
          <a:noFill/>
          <a:ln w="0">
            <a:noFill/>
          </a:ln>
        </p:spPr>
        <p:txBody>
          <a:bodyPr lIns="90000" rIns="90000" tIns="45000" bIns="45000" anchor="t">
            <a:normAutofit/>
          </a:bodyPr>
          <a:p>
            <a:pPr indent="0">
              <a:lnSpc>
                <a:spcPct val="90000"/>
              </a:lnSpc>
              <a:spcBef>
                <a:spcPts val="1001"/>
              </a:spcBef>
              <a:buNone/>
              <a:tabLst>
                <a:tab algn="l" pos="0"/>
              </a:tabLst>
            </a:pPr>
            <a:r>
              <a:rPr b="0" lang="en-GB" sz="2800" spc="-1" strike="noStrike">
                <a:solidFill>
                  <a:srgbClr val="ffffff"/>
                </a:solidFill>
                <a:latin typeface="Calibri"/>
              </a:rPr>
              <a:t>Some respondents in the Biobank sample have a genetic child who is also in the sample.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Among our spouse pairs, 511 have a genetic child of at least one partner in the sample.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For 86% (441) of these, the child is the genetic child of both partners.</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Comparison: 11% of families with dependent children included a stepchild in England and Wales in 2011 (National Statistics 2014).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Robustness</a:t>
            </a:r>
            <a:endParaRPr b="0" lang="en-GB" sz="4400" spc="-1" strike="noStrike">
              <a:solidFill>
                <a:srgbClr val="ffffff"/>
              </a:solidFill>
              <a:latin typeface="Arial"/>
            </a:endParaRPr>
          </a:p>
        </p:txBody>
      </p:sp>
      <p:sp>
        <p:nvSpPr>
          <p:cNvPr id="278" name="PlaceHolder 2"/>
          <p:cNvSpPr>
            <a:spLocks noGrp="1"/>
          </p:cNvSpPr>
          <p:nvPr>
            <p:ph/>
          </p:nvPr>
        </p:nvSpPr>
        <p:spPr>
          <a:xfrm>
            <a:off x="838080" y="1825560"/>
            <a:ext cx="10514520" cy="435024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n-US" sz="2800" spc="-1" strike="noStrike">
                <a:solidFill>
                  <a:srgbClr val="ffffff"/>
                </a:solidFill>
                <a:latin typeface="Calibri"/>
              </a:rPr>
              <a:t>Extra mediators: BMI, self-reported health.</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Birth order is independent of 33 different polygenic scores.</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Results are qualitatively robust…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if we use birth order dummies: strongest effect for first child versus subsequent children.</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using age left full-time education as the key mediator</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for males and females only (initial birth order coefficient is not significant)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for couples with children</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Left Brace 4"/>
          <p:cNvSpPr/>
          <p:nvPr/>
        </p:nvSpPr>
        <p:spPr>
          <a:xfrm>
            <a:off x="2459880" y="2829240"/>
            <a:ext cx="439920" cy="2313720"/>
          </a:xfrm>
          <a:prstGeom prst="leftBrace">
            <a:avLst>
              <a:gd name="adj1" fmla="val 75000"/>
              <a:gd name="adj2" fmla="val 50000"/>
            </a:avLst>
          </a:prstGeom>
          <a:noFill/>
          <a:ln w="38100">
            <a:solidFill>
              <a:srgbClr val="ff0000"/>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0000"/>
              </a:solidFill>
              <a:latin typeface="Calibri"/>
              <a:ea typeface="DejaVu Sans"/>
            </a:endParaRPr>
          </a:p>
        </p:txBody>
      </p:sp>
      <p:sp>
        <p:nvSpPr>
          <p:cNvPr id="280" name="TextBox 5"/>
          <p:cNvSpPr/>
          <p:nvPr/>
        </p:nvSpPr>
        <p:spPr>
          <a:xfrm>
            <a:off x="874080" y="1705680"/>
            <a:ext cx="1551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SES mediators</a:t>
            </a:r>
            <a:endParaRPr b="0" lang="en-GB" sz="1800" spc="-1" strike="noStrike">
              <a:solidFill>
                <a:srgbClr val="ffffff"/>
              </a:solidFill>
              <a:latin typeface="Arial"/>
            </a:endParaRPr>
          </a:p>
        </p:txBody>
      </p:sp>
      <p:sp>
        <p:nvSpPr>
          <p:cNvPr id="281" name="Left Brace 7"/>
          <p:cNvSpPr/>
          <p:nvPr/>
        </p:nvSpPr>
        <p:spPr>
          <a:xfrm>
            <a:off x="2435760" y="1524240"/>
            <a:ext cx="441360" cy="813240"/>
          </a:xfrm>
          <a:prstGeom prst="leftBrace">
            <a:avLst>
              <a:gd name="adj1" fmla="val 75000"/>
              <a:gd name="adj2" fmla="val 50000"/>
            </a:avLst>
          </a:prstGeom>
          <a:noFill/>
          <a:ln w="38100">
            <a:solidFill>
              <a:srgbClr val="ed7d31"/>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282" name="TextBox 8"/>
          <p:cNvSpPr/>
          <p:nvPr/>
        </p:nvSpPr>
        <p:spPr>
          <a:xfrm>
            <a:off x="1072080" y="3695040"/>
            <a:ext cx="13536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Non-SES mediators </a:t>
            </a:r>
            <a:endParaRPr b="0" lang="en-GB" sz="1800" spc="-1" strike="noStrike">
              <a:solidFill>
                <a:srgbClr val="ffffff"/>
              </a:solidFill>
              <a:latin typeface="Arial"/>
            </a:endParaRPr>
          </a:p>
        </p:txBody>
      </p:sp>
      <p:sp>
        <p:nvSpPr>
          <p:cNvPr id="283" name="Picture 10"/>
          <p:cNvSpPr/>
          <p:nvPr/>
        </p:nvSpPr>
        <p:spPr>
          <a:xfrm>
            <a:off x="2949840" y="0"/>
            <a:ext cx="8916120" cy="971820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84" name="Rounded Rectangle 13"/>
          <p:cNvSpPr/>
          <p:nvPr/>
        </p:nvSpPr>
        <p:spPr>
          <a:xfrm>
            <a:off x="3182400" y="1473120"/>
            <a:ext cx="8174880" cy="98316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pic>
        <p:nvPicPr>
          <p:cNvPr id="285" name="" descr=""/>
          <p:cNvPicPr/>
          <p:nvPr/>
        </p:nvPicPr>
        <p:blipFill>
          <a:blip r:embed="rId2"/>
          <a:stretch/>
        </p:blipFill>
        <p:spPr>
          <a:xfrm>
            <a:off x="324720" y="5400360"/>
            <a:ext cx="1115280" cy="12520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Goals of this paper</a:t>
            </a:r>
            <a:endParaRPr b="0" lang="en-GB" sz="4400" spc="-1" strike="noStrike">
              <a:solidFill>
                <a:srgbClr val="ffffff"/>
              </a:solidFill>
              <a:latin typeface="Arial"/>
            </a:endParaRPr>
          </a:p>
        </p:txBody>
      </p:sp>
      <p:sp>
        <p:nvSpPr>
          <p:cNvPr id="184" name="PlaceHolder 2"/>
          <p:cNvSpPr>
            <a:spLocks noGrp="1"/>
          </p:cNvSpPr>
          <p:nvPr>
            <p:ph/>
          </p:nvPr>
        </p:nvSpPr>
        <p:spPr>
          <a:xfrm>
            <a:off x="838080" y="1825560"/>
            <a:ext cx="10514520" cy="435024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n-US" sz="2800" spc="-1" strike="noStrike">
                <a:solidFill>
                  <a:srgbClr val="ffffff"/>
                </a:solidFill>
                <a:latin typeface="Calibri"/>
              </a:rPr>
              <a:t>In increasing order of ambition: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Explain a puzzle about the </a:t>
            </a:r>
            <a:r>
              <a:rPr b="1" lang="en-US" sz="2800" spc="-1" strike="noStrike">
                <a:solidFill>
                  <a:schemeClr val="accent2"/>
                </a:solidFill>
                <a:latin typeface="Calibri"/>
              </a:rPr>
              <a:t>intergenerational persistence of inequality</a:t>
            </a:r>
            <a:r>
              <a:rPr b="0" lang="en-US" sz="2800" spc="-1" strike="noStrike">
                <a:solidFill>
                  <a:srgbClr val="ffffff"/>
                </a:solidFill>
                <a:latin typeface="Calibri"/>
              </a:rPr>
              <a:t>. </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Provide a new explanation of the </a:t>
            </a:r>
            <a:r>
              <a:rPr b="1" lang="en-US" sz="2800" spc="-1" strike="noStrike">
                <a:solidFill>
                  <a:schemeClr val="accent2"/>
                </a:solidFill>
                <a:latin typeface="Calibri"/>
              </a:rPr>
              <a:t>genes-SES (socio-economic status) gradient</a:t>
            </a:r>
            <a:r>
              <a:rPr b="0" lang="en-US" sz="2800" spc="-1" strike="noStrike">
                <a:solidFill>
                  <a:srgbClr val="ffffff"/>
                </a:solidFill>
                <a:latin typeface="Calibri"/>
              </a:rPr>
              <a: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Rethink the </a:t>
            </a:r>
            <a:r>
              <a:rPr b="1" lang="en-US" sz="2800" spc="-1" strike="noStrike">
                <a:solidFill>
                  <a:schemeClr val="accent2"/>
                </a:solidFill>
                <a:latin typeface="Calibri"/>
              </a:rPr>
              <a:t>nature of inequality </a:t>
            </a:r>
            <a:r>
              <a:rPr b="0" lang="en-US" sz="2800" spc="-1" strike="noStrike">
                <a:solidFill>
                  <a:srgbClr val="ffffff"/>
                </a:solidFill>
                <a:latin typeface="Calibri"/>
              </a:rPr>
              <a:t>in historical human societies.</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Change how we think about </a:t>
            </a:r>
            <a:r>
              <a:rPr b="1" lang="en-US" sz="2800" spc="-1" strike="noStrike">
                <a:solidFill>
                  <a:schemeClr val="accent2"/>
                </a:solidFill>
                <a:latin typeface="Calibri"/>
              </a:rPr>
              <a:t>genetic variation</a:t>
            </a:r>
            <a:r>
              <a:rPr b="0" lang="en-US"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143280" y="-9360"/>
            <a:ext cx="10514520" cy="132444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Bibliography</a:t>
            </a:r>
            <a:endParaRPr b="0" lang="en-GB" sz="4400" spc="-1" strike="noStrike">
              <a:solidFill>
                <a:srgbClr val="ffffff"/>
              </a:solidFill>
              <a:latin typeface="Arial"/>
            </a:endParaRPr>
          </a:p>
        </p:txBody>
      </p:sp>
      <p:sp>
        <p:nvSpPr>
          <p:cNvPr id="287" name="PlaceHolder 2"/>
          <p:cNvSpPr>
            <a:spLocks noGrp="1"/>
          </p:cNvSpPr>
          <p:nvPr>
            <p:ph/>
          </p:nvPr>
        </p:nvSpPr>
        <p:spPr>
          <a:xfrm>
            <a:off x="143280" y="1175760"/>
            <a:ext cx="5875560" cy="4882680"/>
          </a:xfrm>
          <a:prstGeom prst="rect">
            <a:avLst/>
          </a:prstGeom>
          <a:noFill/>
          <a:ln w="0">
            <a:noFill/>
          </a:ln>
        </p:spPr>
        <p:txBody>
          <a:bodyPr lIns="0" rIns="0" tIns="0" bIns="0" anchor="t">
            <a:noAutofit/>
          </a:bodyPr>
          <a:p>
            <a:pPr indent="0">
              <a:lnSpc>
                <a:spcPct val="90000"/>
              </a:lnSpc>
              <a:spcBef>
                <a:spcPts val="1001"/>
              </a:spcBef>
              <a:buNone/>
              <a:tabLst>
                <a:tab algn="l" pos="0"/>
              </a:tabLst>
            </a:pPr>
            <a:r>
              <a:rPr b="0" lang="en-GB" sz="1200" spc="-1" strike="noStrike">
                <a:solidFill>
                  <a:srgbClr val="ffffff"/>
                </a:solidFill>
                <a:latin typeface="Calibri"/>
              </a:rPr>
              <a:t>Abdellaoui, Abdel, David Hugh-Jones, Löıc Yengo, Kathryn E Kemper, Michel G Nivard, Laura Veul, Yan Holtz, et al. 2019. “Genetic Correlates of Social Stratification in Great Britain.” </a:t>
            </a:r>
            <a:r>
              <a:rPr b="0" i="1" lang="en-GB" sz="1200" spc="-1" strike="noStrike">
                <a:solidFill>
                  <a:srgbClr val="ffffff"/>
                </a:solidFill>
                <a:latin typeface="Calibri"/>
              </a:rPr>
              <a:t>Nature Human Behaviour </a:t>
            </a:r>
            <a:r>
              <a:rPr b="0" lang="en-GB" sz="1200" spc="-1" strike="noStrike">
                <a:solidFill>
                  <a:srgbClr val="ffffff"/>
                </a:solidFill>
                <a:latin typeface="Calibri"/>
              </a:rPr>
              <a:t>3 (12): 1332–42.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Black, Sandra E, Paul J Devereux, and Kjell G Salvanes. 2011. “Older and Wiser? Birth Order and IQ of Young Men.” </a:t>
            </a:r>
            <a:r>
              <a:rPr b="0" i="1" lang="en-GB" sz="1200" spc="-1" strike="noStrike">
                <a:solidFill>
                  <a:srgbClr val="ffffff"/>
                </a:solidFill>
                <a:latin typeface="Calibri"/>
              </a:rPr>
              <a:t>CESifo Economic Studies </a:t>
            </a:r>
            <a:r>
              <a:rPr b="0" lang="en-GB" sz="1200" spc="-1" strike="noStrike">
                <a:solidFill>
                  <a:srgbClr val="ffffff"/>
                </a:solidFill>
                <a:latin typeface="Calibri"/>
              </a:rPr>
              <a:t>57 (1): 103–20.</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Booth, Alison L, and Hiau Joo Kee. 2009. “Birth Order Matters: The Effect of Family Size and Birth Order on Educational Attainment.” </a:t>
            </a:r>
            <a:r>
              <a:rPr b="0" i="1" lang="en-GB" sz="1200" spc="-1" strike="noStrike">
                <a:solidFill>
                  <a:srgbClr val="ffffff"/>
                </a:solidFill>
                <a:latin typeface="Calibri"/>
              </a:rPr>
              <a:t>Journal of Population Economics </a:t>
            </a:r>
            <a:r>
              <a:rPr b="0" lang="en-GB" sz="1200" spc="-1" strike="noStrike">
                <a:solidFill>
                  <a:srgbClr val="ffffff"/>
                </a:solidFill>
                <a:latin typeface="Calibri"/>
              </a:rPr>
              <a:t>22 (2): 367–97.</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Clark, Gregory. 2021. “For Whom the Bell Curve Tolls: A Lineage of 400,000 English Individuals 1750-2020 Shows Genetics Determines Most Social Outcomes.” Working Paper. http://faculty.econ.ucdavis.edu/faculty/ gclark/ClarkGlasgow2021.pdf.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Clark, Gregory, and Neil Cummins. 2015. “Intergenerational Wealth Mobility in England, 1858–2012: Surnames and Social Mobility.” </a:t>
            </a:r>
            <a:r>
              <a:rPr b="0" i="1" lang="en-GB" sz="1200" spc="-1" strike="noStrike">
                <a:solidFill>
                  <a:srgbClr val="ffffff"/>
                </a:solidFill>
                <a:latin typeface="Calibri"/>
              </a:rPr>
              <a:t>The Economic Journal </a:t>
            </a:r>
            <a:r>
              <a:rPr b="0" lang="en-GB" sz="1200" spc="-1" strike="noStrike">
                <a:solidFill>
                  <a:srgbClr val="ffffff"/>
                </a:solidFill>
                <a:latin typeface="Calibri"/>
              </a:rPr>
              <a:t>125 (582): 61–85.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Eika, Lasse, Magne Mogstad, and Basit Zafar. 2019. “Educational Assortative Mating and Household Income In- equality.” </a:t>
            </a:r>
            <a:r>
              <a:rPr b="0" i="1" lang="en-GB" sz="1200" spc="-1" strike="noStrike">
                <a:solidFill>
                  <a:srgbClr val="ffffff"/>
                </a:solidFill>
                <a:latin typeface="Calibri"/>
              </a:rPr>
              <a:t>Journal of Political Economy </a:t>
            </a:r>
            <a:r>
              <a:rPr b="0" lang="en-GB" sz="1200" spc="-1" strike="noStrike">
                <a:solidFill>
                  <a:srgbClr val="ffffff"/>
                </a:solidFill>
                <a:latin typeface="Calibri"/>
              </a:rPr>
              <a:t>127 (6): 2795–835.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Fernandez, Raquel, Nezih Guner, and John Knowles. 2005. “Love and Money: A Theoretical and Empirical Analysis of Household Sorting and Inequality.” </a:t>
            </a:r>
            <a:r>
              <a:rPr b="0" i="1" lang="en-GB" sz="1200" spc="-1" strike="noStrike">
                <a:solidFill>
                  <a:srgbClr val="ffffff"/>
                </a:solidFill>
                <a:latin typeface="Calibri"/>
              </a:rPr>
              <a:t>Quarterly Journal of Economics </a:t>
            </a:r>
            <a:r>
              <a:rPr b="0" lang="en-GB" sz="1200" spc="-1" strike="noStrike">
                <a:solidFill>
                  <a:srgbClr val="ffffff"/>
                </a:solidFill>
                <a:latin typeface="Calibri"/>
              </a:rPr>
              <a:t>120 (1): 273–344.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Fernández, Raquel, and Richard Rogerson. 2001. “Sorting and Long-Run Inequality.” </a:t>
            </a:r>
            <a:r>
              <a:rPr b="0" i="1" lang="en-GB" sz="1200" spc="-1" strike="noStrike">
                <a:solidFill>
                  <a:srgbClr val="ffffff"/>
                </a:solidFill>
                <a:latin typeface="Calibri"/>
              </a:rPr>
              <a:t>Quarterly Journal of Economics </a:t>
            </a:r>
            <a:r>
              <a:rPr b="0" lang="en-GB" sz="1200" spc="-1" strike="noStrike">
                <a:solidFill>
                  <a:srgbClr val="ffffff"/>
                </a:solidFill>
                <a:latin typeface="Calibri"/>
              </a:rPr>
              <a:t>116 (4): 1305–41.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Furnham, Adrian. 1993. “Just World Beliefs in Twelve Societies.” </a:t>
            </a:r>
            <a:r>
              <a:rPr b="0" i="1" lang="en-GB" sz="1200" spc="-1" strike="noStrike">
                <a:solidFill>
                  <a:srgbClr val="ffffff"/>
                </a:solidFill>
                <a:latin typeface="Calibri"/>
              </a:rPr>
              <a:t>Journal of Social Psychology</a:t>
            </a:r>
            <a:r>
              <a:rPr b="0" lang="en-GB" sz="1200" spc="-1" strike="noStrike">
                <a:solidFill>
                  <a:srgbClr val="ffffff"/>
                </a:solidFill>
                <a:latin typeface="Calibri"/>
              </a:rPr>
              <a:t> 133 (3): 317–29.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Gramsci, Antonio. 1971. Selections from the Prison Notebooks. Lawrence; Wishart London.</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Greenwood, Jeremy, Nezih Guner, Georgi Kocharkov, and Cezar Santos. 2014. “Marry Your Like: Assortative Mating and Income Inequality.” </a:t>
            </a:r>
            <a:r>
              <a:rPr b="0" i="1" lang="en-GB" sz="1200" spc="-1" strike="noStrike">
                <a:solidFill>
                  <a:srgbClr val="ffffff"/>
                </a:solidFill>
                <a:latin typeface="Calibri"/>
              </a:rPr>
              <a:t>American Economic Review </a:t>
            </a:r>
            <a:r>
              <a:rPr b="0" lang="en-GB" sz="1200" spc="-1" strike="noStrike">
                <a:solidFill>
                  <a:srgbClr val="ffffff"/>
                </a:solidFill>
                <a:latin typeface="Calibri"/>
              </a:rPr>
              <a:t>104 (5): 348–53. </a:t>
            </a:r>
            <a:endParaRPr b="0" lang="en-GB" sz="1200" spc="-1" strike="noStrike">
              <a:solidFill>
                <a:srgbClr val="ffffff"/>
              </a:solidFill>
              <a:latin typeface="Arial"/>
            </a:endParaRPr>
          </a:p>
          <a:p>
            <a:pPr indent="0">
              <a:lnSpc>
                <a:spcPct val="90000"/>
              </a:lnSpc>
              <a:spcBef>
                <a:spcPts val="1001"/>
              </a:spcBef>
              <a:buNone/>
              <a:tabLst>
                <a:tab algn="l" pos="0"/>
              </a:tabLst>
            </a:pPr>
            <a:endParaRPr b="0" lang="en-GB" sz="1200" spc="-1" strike="noStrike">
              <a:solidFill>
                <a:srgbClr val="ffffff"/>
              </a:solidFill>
              <a:latin typeface="Arial"/>
            </a:endParaRPr>
          </a:p>
          <a:p>
            <a:pPr indent="0">
              <a:lnSpc>
                <a:spcPct val="90000"/>
              </a:lnSpc>
              <a:spcBef>
                <a:spcPts val="1001"/>
              </a:spcBef>
              <a:buNone/>
              <a:tabLst>
                <a:tab algn="l" pos="0"/>
              </a:tabLst>
            </a:pPr>
            <a:endParaRPr b="0" lang="en-GB" sz="1200" spc="-1" strike="noStrike">
              <a:solidFill>
                <a:srgbClr val="ffffff"/>
              </a:solidFill>
              <a:latin typeface="Arial"/>
            </a:endParaRPr>
          </a:p>
          <a:p>
            <a:pPr indent="0">
              <a:lnSpc>
                <a:spcPct val="90000"/>
              </a:lnSpc>
              <a:spcBef>
                <a:spcPts val="1001"/>
              </a:spcBef>
              <a:buNone/>
              <a:tabLst>
                <a:tab algn="l" pos="0"/>
              </a:tabLst>
            </a:pPr>
            <a:endParaRPr b="0" lang="en-GB" sz="1200" spc="-1" strike="noStrike">
              <a:solidFill>
                <a:srgbClr val="ffffff"/>
              </a:solidFill>
              <a:latin typeface="Arial"/>
            </a:endParaRPr>
          </a:p>
        </p:txBody>
      </p:sp>
      <p:sp>
        <p:nvSpPr>
          <p:cNvPr id="288" name="PlaceHolder 3"/>
          <p:cNvSpPr>
            <a:spLocks noGrp="1"/>
          </p:cNvSpPr>
          <p:nvPr>
            <p:ph/>
          </p:nvPr>
        </p:nvSpPr>
        <p:spPr>
          <a:xfrm>
            <a:off x="6172200" y="540000"/>
            <a:ext cx="5735880" cy="5951880"/>
          </a:xfrm>
          <a:prstGeom prst="rect">
            <a:avLst/>
          </a:prstGeom>
          <a:noFill/>
          <a:ln w="0">
            <a:noFill/>
          </a:ln>
        </p:spPr>
        <p:txBody>
          <a:bodyPr lIns="0" rIns="0" tIns="0" bIns="0" anchor="t">
            <a:noAutofit/>
          </a:bodyPr>
          <a:p>
            <a:pPr indent="0">
              <a:lnSpc>
                <a:spcPct val="90000"/>
              </a:lnSpc>
              <a:spcBef>
                <a:spcPts val="1001"/>
              </a:spcBef>
              <a:buNone/>
              <a:tabLst>
                <a:tab algn="l" pos="0"/>
              </a:tabLst>
            </a:pPr>
            <a:r>
              <a:rPr b="0" lang="en-GB" sz="1200" spc="-1" strike="noStrike">
                <a:solidFill>
                  <a:srgbClr val="ffffff"/>
                </a:solidFill>
                <a:latin typeface="Calibri"/>
              </a:rPr>
              <a:t>Halsey, AH. 1958. “Genetics, Social Structure and Intelligence.” </a:t>
            </a:r>
            <a:r>
              <a:rPr b="0" i="1" lang="en-GB" sz="1200" spc="-1" strike="noStrike">
                <a:solidFill>
                  <a:srgbClr val="ffffff"/>
                </a:solidFill>
                <a:latin typeface="Calibri"/>
              </a:rPr>
              <a:t>British Journal of Sociology</a:t>
            </a:r>
            <a:r>
              <a:rPr b="0" lang="en-GB" sz="1200" spc="-1" strike="noStrike">
                <a:solidFill>
                  <a:srgbClr val="ffffff"/>
                </a:solidFill>
                <a:latin typeface="Calibri"/>
              </a:rPr>
              <a:t> 9 (1): 15–28.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Hugh-Jones, David, Karin JH Verweij, Beate St Pourcain, and Abdel Abdellaoui. 2016. “Assortative Mating on Educational Attainment Leads to Genetic Spousal Resemblance for Polygenic Scores.” </a:t>
            </a:r>
            <a:r>
              <a:rPr b="0" i="1" lang="en-GB" sz="1200" spc="-1" strike="noStrike">
                <a:solidFill>
                  <a:srgbClr val="ffffff"/>
                </a:solidFill>
                <a:latin typeface="Calibri"/>
              </a:rPr>
              <a:t>Intelligence </a:t>
            </a:r>
            <a:r>
              <a:rPr b="0" lang="en-GB" sz="1200" spc="-1" strike="noStrike">
                <a:solidFill>
                  <a:srgbClr val="ffffff"/>
                </a:solidFill>
                <a:latin typeface="Calibri"/>
              </a:rPr>
              <a:t>59: 103–8.</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Hugh-Jones, David and Abdel Abdellaoui. 2022. “Human capital mediates natural selection in contemporary humans “. Working paper.</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Lindahl, Lena. 2008. “Do Birth Order and Family Size Matter for Intergenerational Income Mobility? Evidence from Sweden.” </a:t>
            </a:r>
            <a:r>
              <a:rPr b="0" i="1" lang="en-GB" sz="1200" spc="-1" strike="noStrike">
                <a:solidFill>
                  <a:srgbClr val="ffffff"/>
                </a:solidFill>
                <a:latin typeface="Calibri"/>
              </a:rPr>
              <a:t>Applied Economics </a:t>
            </a:r>
            <a:r>
              <a:rPr b="0" lang="en-GB" sz="1200" spc="-1" strike="noStrike">
                <a:solidFill>
                  <a:srgbClr val="ffffff"/>
                </a:solidFill>
                <a:latin typeface="Calibri"/>
              </a:rPr>
              <a:t>40 (17): 2239–57.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National Statistics. 2014. “Stepfamilies in 2011.” https://webarchive.nationalarchives.gov.uk/20160105222243/http:// www.ons.gov.uk/ons/rel/family-demography/stepfamilies/2011/stepfamilies-rpt.html.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Rimfeld, Kaili, Eva Krapohl, Maciej Trzaskowski, Jonathan R. I. Coleman, Saskia Selzam, Philip S. Dale, Tonu Esko, Andres Metspalu, and Robert Plomin. 2018. “Genetic Influence on Social Outcomes During and After the Soviet Era in Estonia.” </a:t>
            </a:r>
            <a:r>
              <a:rPr b="0" i="1" lang="en-GB" sz="1200" spc="-1" strike="noStrike">
                <a:solidFill>
                  <a:srgbClr val="ffffff"/>
                </a:solidFill>
                <a:latin typeface="Calibri"/>
              </a:rPr>
              <a:t>Nature Human Behaviour </a:t>
            </a:r>
            <a:r>
              <a:rPr b="0" lang="en-GB" sz="1200" spc="-1" strike="noStrike">
                <a:solidFill>
                  <a:srgbClr val="ffffff"/>
                </a:solidFill>
                <a:latin typeface="Calibri"/>
              </a:rPr>
              <a:t>2 (4): 269–75.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Schwartz, Christine R, and Robert D Mare. 2005. “Trends in Educational Assortative Marriage from 1940 to 2003.” </a:t>
            </a:r>
            <a:r>
              <a:rPr b="0" i="1" lang="en-GB" sz="1200" spc="-1" strike="noStrike">
                <a:solidFill>
                  <a:srgbClr val="ffffff"/>
                </a:solidFill>
                <a:latin typeface="Calibri"/>
              </a:rPr>
              <a:t>Demography </a:t>
            </a:r>
            <a:r>
              <a:rPr b="0" lang="en-GB" sz="1200" spc="-1" strike="noStrike">
                <a:solidFill>
                  <a:srgbClr val="ffffff"/>
                </a:solidFill>
                <a:latin typeface="Calibri"/>
              </a:rPr>
              <a:t>42 (4): 621–46.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Shakespeare, William. 1595. </a:t>
            </a:r>
            <a:r>
              <a:rPr b="0" i="1" lang="en-GB" sz="1200" spc="-1" strike="noStrike">
                <a:solidFill>
                  <a:srgbClr val="ffffff"/>
                </a:solidFill>
                <a:latin typeface="Calibri"/>
              </a:rPr>
              <a:t>A Midsummer Night’s Dream</a:t>
            </a:r>
            <a:r>
              <a:rPr b="0" lang="en-GB" sz="1200" spc="-1" strike="noStrike">
                <a:solidFill>
                  <a:srgbClr val="ffffff"/>
                </a:solidFill>
                <a:latin typeface="Calibri"/>
              </a:rPr>
              <a:t>.</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Solon, Gary. 2018. “What Do We Know so Far about Multigenerational Mobility?” </a:t>
            </a:r>
            <a:r>
              <a:rPr b="0" i="1" lang="en-GB" sz="1200" spc="-1" strike="noStrike">
                <a:solidFill>
                  <a:srgbClr val="ffffff"/>
                </a:solidFill>
                <a:latin typeface="Calibri"/>
              </a:rPr>
              <a:t>The Economic Journal </a:t>
            </a:r>
            <a:r>
              <a:rPr b="0" lang="en-GB" sz="1200" spc="-1" strike="noStrike">
                <a:solidFill>
                  <a:srgbClr val="ffffff"/>
                </a:solidFill>
                <a:latin typeface="Calibri"/>
              </a:rPr>
              <a:t>128 (612): F340–52.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Tambs, Kristian, Jon Martin Sundet, Per Magnus, and K re Berg. 1989. “Genetic and Environmental Contributions to the Covariance Between Occupational Status, Educational Attainment, and IQ: A Study of Twins.” </a:t>
            </a:r>
            <a:r>
              <a:rPr b="0" i="1" lang="en-GB" sz="1200" spc="-1" strike="noStrike">
                <a:solidFill>
                  <a:srgbClr val="ffffff"/>
                </a:solidFill>
                <a:latin typeface="Calibri"/>
              </a:rPr>
              <a:t>Behavior Genetics </a:t>
            </a:r>
            <a:r>
              <a:rPr b="0" lang="en-GB" sz="1200" spc="-1" strike="noStrike">
                <a:solidFill>
                  <a:srgbClr val="ffffff"/>
                </a:solidFill>
                <a:latin typeface="Calibri"/>
              </a:rPr>
              <a:t>19 (2): 209–22.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Trzaskowski, Maciej, Nicole Harlaar, Rosalind Arden, Eva Krapohl, Kaili Rimfeld, Andrew McMillan, Philip S. Dale, and Robert Plomin. 2014. “Genetic Influence on Family Socioeconomic Status and Childrens Intelligence.” </a:t>
            </a:r>
            <a:r>
              <a:rPr b="0" i="1" lang="en-GB" sz="1200" spc="-1" strike="noStrike">
                <a:solidFill>
                  <a:srgbClr val="ffffff"/>
                </a:solidFill>
                <a:latin typeface="Calibri"/>
              </a:rPr>
              <a:t>Intelligence </a:t>
            </a:r>
            <a:r>
              <a:rPr b="0" lang="en-GB" sz="1200" spc="-1" strike="noStrike">
                <a:solidFill>
                  <a:srgbClr val="ffffff"/>
                </a:solidFill>
                <a:latin typeface="Calibri"/>
              </a:rPr>
              <a:t>42 (January): 83–88 </a:t>
            </a:r>
            <a:endParaRPr b="0" lang="en-GB"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782280" y="335160"/>
            <a:ext cx="10971720" cy="6274080"/>
          </a:xfrm>
          <a:prstGeom prst="rect">
            <a:avLst/>
          </a:prstGeom>
          <a:noFill/>
          <a:ln w="0">
            <a:noFill/>
          </a:ln>
        </p:spPr>
        <p:txBody>
          <a:bodyPr lIns="90000" rIns="90000" tIns="45000" bIns="45000" anchor="t">
            <a:normAutofit fontScale="96000"/>
          </a:bodyPr>
          <a:p>
            <a:pPr indent="0">
              <a:lnSpc>
                <a:spcPct val="100000"/>
              </a:lnSpc>
              <a:spcBef>
                <a:spcPts val="400"/>
              </a:spcBef>
              <a:buNone/>
              <a:tabLst>
                <a:tab algn="l" pos="0"/>
              </a:tabLst>
            </a:pPr>
            <a:r>
              <a:rPr b="0" lang="en-US" sz="2300" spc="-1" strike="noStrike">
                <a:solidFill>
                  <a:srgbClr val="ffffff"/>
                </a:solidFill>
                <a:latin typeface="Calibri"/>
              </a:rPr>
              <a:t>Many genetic measures, including polygenic scores for education and health outcomes, differ between people of low and high socio-economic status (SES).</a:t>
            </a:r>
            <a:endParaRPr b="0" lang="en-GB" sz="2300" spc="-1" strike="noStrike">
              <a:solidFill>
                <a:srgbClr val="ffffff"/>
              </a:solidFill>
              <a:latin typeface="Arial"/>
            </a:endParaRPr>
          </a:p>
          <a:p>
            <a:pPr indent="0">
              <a:lnSpc>
                <a:spcPct val="100000"/>
              </a:lnSpc>
              <a:spcBef>
                <a:spcPts val="400"/>
              </a:spcBef>
              <a:buNone/>
              <a:tabLst>
                <a:tab algn="l" pos="0"/>
              </a:tabLst>
            </a:pPr>
            <a:endParaRPr b="0" lang="en-GB" sz="20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The leading explanation for this </a:t>
            </a:r>
            <a:r>
              <a:rPr b="1" lang="en-US" sz="2300" spc="-1" strike="noStrike">
                <a:solidFill>
                  <a:schemeClr val="accent2"/>
                </a:solidFill>
                <a:latin typeface="Calibri"/>
              </a:rPr>
              <a:t>genes-SES gradient</a:t>
            </a:r>
            <a:r>
              <a:rPr b="1" lang="en-US" sz="2300" spc="-1" strike="noStrike">
                <a:solidFill>
                  <a:srgbClr val="ffffff"/>
                </a:solidFill>
                <a:latin typeface="Calibri"/>
              </a:rPr>
              <a:t> </a:t>
            </a:r>
            <a:r>
              <a:rPr b="0" lang="en-US" sz="2300" spc="-1" strike="noStrike">
                <a:solidFill>
                  <a:srgbClr val="ffffff"/>
                </a:solidFill>
                <a:latin typeface="Calibri"/>
              </a:rPr>
              <a:t>is meritocracy: genetic variants that cause success in </a:t>
            </a:r>
            <a:r>
              <a:rPr b="0" i="1" lang="en-US" sz="2300" spc="-1" strike="noStrike">
                <a:solidFill>
                  <a:srgbClr val="ffffff"/>
                </a:solidFill>
                <a:latin typeface="Calibri"/>
              </a:rPr>
              <a:t>labour markets</a:t>
            </a:r>
            <a:r>
              <a:rPr b="0" lang="en-US" sz="2300" spc="-1" strike="noStrike">
                <a:solidFill>
                  <a:srgbClr val="ffffff"/>
                </a:solidFill>
                <a:latin typeface="Calibri"/>
              </a:rPr>
              <a:t> lead to upward mobility.</a:t>
            </a:r>
            <a:endParaRPr b="0" lang="en-GB" sz="2300" spc="-1" strike="noStrike">
              <a:solidFill>
                <a:srgbClr val="ffffff"/>
              </a:solidFill>
              <a:latin typeface="Arial"/>
            </a:endParaRPr>
          </a:p>
          <a:p>
            <a:pPr indent="0">
              <a:lnSpc>
                <a:spcPct val="100000"/>
              </a:lnSpc>
              <a:spcBef>
                <a:spcPts val="400"/>
              </a:spcBef>
              <a:buNone/>
              <a:tabLst>
                <a:tab algn="l" pos="0"/>
              </a:tabLst>
            </a:pPr>
            <a:endParaRPr b="0" lang="en-GB" sz="23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An alternative explanation: both some genetic variants, and high SES, are desirable qualities in </a:t>
            </a:r>
            <a:r>
              <a:rPr b="1" lang="en-US" sz="2300" spc="-1" strike="noStrike">
                <a:solidFill>
                  <a:schemeClr val="accent2"/>
                </a:solidFill>
                <a:latin typeface="Calibri"/>
              </a:rPr>
              <a:t>marriage markets</a:t>
            </a:r>
            <a:r>
              <a:rPr b="0" i="1" lang="en-US" sz="2300" spc="-1" strike="noStrike">
                <a:solidFill>
                  <a:srgbClr val="ffffff"/>
                </a:solidFill>
                <a:latin typeface="Calibri"/>
              </a:rPr>
              <a:t>.</a:t>
            </a:r>
            <a:endParaRPr b="0" lang="en-GB" sz="23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If you are rich or privileged, you may marry someone intelligent or good-looking.</a:t>
            </a:r>
            <a:endParaRPr b="0" lang="en-GB" sz="23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Both SES and genetics are then inherited by</a:t>
            </a:r>
            <a:r>
              <a:rPr b="0" lang="en-US" sz="2400" spc="-1" strike="noStrike">
                <a:solidFill>
                  <a:srgbClr val="ffffff"/>
                </a:solidFill>
                <a:latin typeface="Calibri"/>
              </a:rPr>
              <a:t> the next generation.</a:t>
            </a:r>
            <a:endParaRPr b="0" lang="en-GB" sz="2400" spc="-1" strike="noStrike">
              <a:solidFill>
                <a:srgbClr val="ffffff"/>
              </a:solidFill>
              <a:latin typeface="Arial"/>
            </a:endParaRPr>
          </a:p>
          <a:p>
            <a:pPr indent="0">
              <a:lnSpc>
                <a:spcPct val="100000"/>
              </a:lnSpc>
              <a:spcBef>
                <a:spcPts val="400"/>
              </a:spcBef>
              <a:buNone/>
              <a:tabLst>
                <a:tab algn="l" pos="0"/>
              </a:tabLst>
            </a:pPr>
            <a:endParaRPr b="0" lang="en-GB" sz="2400" spc="-1" strike="noStrike">
              <a:solidFill>
                <a:srgbClr val="ffffff"/>
              </a:solidFill>
              <a:latin typeface="Arial"/>
            </a:endParaRPr>
          </a:p>
          <a:p>
            <a:pPr indent="0">
              <a:lnSpc>
                <a:spcPct val="100000"/>
              </a:lnSpc>
              <a:spcBef>
                <a:spcPts val="400"/>
              </a:spcBef>
              <a:buNone/>
              <a:tabLst>
                <a:tab algn="l" pos="0"/>
              </a:tabLst>
            </a:pPr>
            <a:r>
              <a:rPr b="0" lang="en-US" sz="2400" spc="-1" strike="noStrike">
                <a:solidFill>
                  <a:srgbClr val="ffffff"/>
                </a:solidFill>
                <a:latin typeface="Calibri"/>
              </a:rPr>
              <a:t>Under </a:t>
            </a:r>
            <a:r>
              <a:rPr b="1" lang="en-US" sz="2400" spc="-1" strike="noStrike">
                <a:solidFill>
                  <a:schemeClr val="accent2"/>
                </a:solidFill>
                <a:latin typeface="Calibri"/>
              </a:rPr>
              <a:t>Social-Genetic Assortative Mating</a:t>
            </a:r>
            <a:r>
              <a:rPr b="0" lang="en-US" sz="2400" spc="-1" strike="noStrike">
                <a:solidFill>
                  <a:srgbClr val="ffffff"/>
                </a:solidFill>
                <a:latin typeface="Calibri"/>
              </a:rPr>
              <a:t>:</a:t>
            </a:r>
            <a:endParaRPr b="0" lang="en-GB" sz="2400" spc="-1" strike="noStrike">
              <a:solidFill>
                <a:srgbClr val="ffffff"/>
              </a:solidFill>
              <a:latin typeface="Arial"/>
            </a:endParaRPr>
          </a:p>
          <a:p>
            <a:pPr marL="438120" indent="-43812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Shocks to SES are reflected in the DNA of subsequent generations.</a:t>
            </a:r>
            <a:endParaRPr b="0" lang="en-GB" sz="2400" spc="-1" strike="noStrike">
              <a:solidFill>
                <a:srgbClr val="ffffff"/>
              </a:solidFill>
              <a:latin typeface="Arial"/>
            </a:endParaRPr>
          </a:p>
          <a:p>
            <a:pPr marL="438120" indent="-43812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The size of the genes-SES gradient depends on social structure, e.g. on persistence of inherited wealth.</a:t>
            </a:r>
            <a:endParaRPr b="0" lang="en-GB" sz="2400" spc="-1" strike="noStrike">
              <a:solidFill>
                <a:srgbClr val="ffffff"/>
              </a:solidFill>
              <a:latin typeface="Arial"/>
            </a:endParaRPr>
          </a:p>
          <a:p>
            <a:pPr marL="438120" indent="-43812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The genes-SES gradient is likely historically widespread, beyond modern meritocracies.</a:t>
            </a:r>
            <a:endParaRPr b="0" lang="en-GB" sz="2400" spc="-1" strike="noStrike">
              <a:solidFill>
                <a:srgbClr val="ffffff"/>
              </a:solidFill>
              <a:latin typeface="Arial"/>
            </a:endParaRPr>
          </a:p>
          <a:p>
            <a:pPr indent="0">
              <a:lnSpc>
                <a:spcPct val="100000"/>
              </a:lnSpc>
              <a:spcBef>
                <a:spcPts val="400"/>
              </a:spcBef>
              <a:buNone/>
              <a:tabLst>
                <a:tab algn="l" pos="0"/>
              </a:tabLst>
            </a:pPr>
            <a:endParaRPr b="0" lang="en-GB" sz="23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Literature</a:t>
            </a:r>
            <a:endParaRPr b="0" lang="en-GB" sz="4400" spc="-1" strike="noStrike">
              <a:solidFill>
                <a:srgbClr val="ffffff"/>
              </a:solidFill>
              <a:latin typeface="Arial"/>
            </a:endParaRPr>
          </a:p>
        </p:txBody>
      </p:sp>
      <p:sp>
        <p:nvSpPr>
          <p:cNvPr id="187" name="PlaceHolder 2"/>
          <p:cNvSpPr>
            <a:spLocks noGrp="1"/>
          </p:cNvSpPr>
          <p:nvPr>
            <p:ph/>
          </p:nvPr>
        </p:nvSpPr>
        <p:spPr>
          <a:xfrm>
            <a:off x="838080" y="1587600"/>
            <a:ext cx="10514520" cy="5002560"/>
          </a:xfrm>
          <a:prstGeom prst="rect">
            <a:avLst/>
          </a:prstGeom>
          <a:noFill/>
          <a:ln w="0">
            <a:noFill/>
          </a:ln>
        </p:spPr>
        <p:txBody>
          <a:bodyPr lIns="90000" rIns="90000" tIns="45000" bIns="45000" anchor="t">
            <a:normAutofit fontScale="68000"/>
          </a:bodyPr>
          <a:p>
            <a:pPr indent="0">
              <a:lnSpc>
                <a:spcPct val="90000"/>
              </a:lnSpc>
              <a:spcBef>
                <a:spcPts val="1001"/>
              </a:spcBef>
              <a:buNone/>
              <a:tabLst>
                <a:tab algn="l" pos="0"/>
              </a:tabLst>
            </a:pPr>
            <a:r>
              <a:rPr b="0" lang="en-US" sz="2800" spc="-1" strike="noStrike">
                <a:solidFill>
                  <a:srgbClr val="ffffff"/>
                </a:solidFill>
                <a:latin typeface="Calibri"/>
              </a:rPr>
              <a:t>Large, mostly separate, literatures on assortative mating in economics and genetics.</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1" lang="en-US" sz="2800" spc="-1" strike="noStrike">
                <a:solidFill>
                  <a:schemeClr val="accent2"/>
                </a:solidFill>
                <a:latin typeface="Calibri"/>
              </a:rPr>
              <a:t>Genetics</a:t>
            </a:r>
            <a:r>
              <a:rPr b="0" lang="en-US" sz="2800" spc="-1" strike="noStrike">
                <a:solidFill>
                  <a:srgbClr val="ffffff"/>
                </a:solidFill>
                <a:latin typeface="Calibri"/>
              </a:rPr>
              <a:t>: genetic assortative mating (GAM) (Rao, Morton, and Yee 1976; Heath and Eaves 1985; Otto, Christiansen, and Feldman 1995), including cross-trait assortative mating (Beauchamp et al. 2010; Sundet et al. 2005; Border et al. 2022).</a:t>
            </a:r>
            <a:endParaRPr b="0" lang="en-GB" sz="2800" spc="-1" strike="noStrike">
              <a:solidFill>
                <a:srgbClr val="ffffff"/>
              </a:solidFill>
              <a:latin typeface="Arial"/>
            </a:endParaRPr>
          </a:p>
          <a:p>
            <a:pPr indent="0">
              <a:lnSpc>
                <a:spcPct val="90000"/>
              </a:lnSpc>
              <a:spcBef>
                <a:spcPts val="1001"/>
              </a:spcBef>
              <a:buNone/>
              <a:tabLst>
                <a:tab algn="l" pos="0"/>
              </a:tabLst>
            </a:pPr>
            <a:r>
              <a:rPr b="1" lang="en-US" sz="2800" spc="-1" strike="noStrike">
                <a:solidFill>
                  <a:schemeClr val="accent2"/>
                </a:solidFill>
                <a:latin typeface="Calibri"/>
              </a:rPr>
              <a:t>Economics</a:t>
            </a:r>
            <a:r>
              <a:rPr b="0" lang="en-US" sz="2800" spc="-1" strike="noStrike">
                <a:solidFill>
                  <a:srgbClr val="ffffff"/>
                </a:solidFill>
                <a:latin typeface="Calibri"/>
              </a:rPr>
              <a:t>: models and empirics on assortative mating and inequality, including cross-trait assortative mating (Fernández and Rogerson 2001; Fernandez, Guner, and Knowles 2005; Eika, Mogstad, and Zafar 2019; Chiappori, Dias, and Meghir 2018).</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Genetic theory predicted in the 1970s that genetically and culturally transmitted traits could become associated in the population (Rao, Morton, and Yee 1976).</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Despite this, previous work has not drawn conclusions for the genes-SES gradient (e.g. Rimfeld et al. 2018) or made the link with social structure. </a:t>
            </a:r>
            <a:endParaRPr b="0" lang="en-GB" sz="2800" spc="-1" strike="noStrike">
              <a:solidFill>
                <a:srgbClr val="ffffff"/>
              </a:solidFill>
              <a:latin typeface="Arial"/>
            </a:endParaRPr>
          </a:p>
          <a:p>
            <a:pPr marL="399960" indent="-399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Ours is the first post-genomic revolution empirics to directly demonstrate SGAM.</a:t>
            </a:r>
            <a:endParaRPr b="0" lang="en-GB" sz="2800" spc="-1" strike="noStrike">
              <a:solidFill>
                <a:srgbClr val="ffffff"/>
              </a:solidFill>
              <a:latin typeface="Arial"/>
            </a:endParaRPr>
          </a:p>
          <a:p>
            <a:pPr marL="399960" indent="-399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Our model provides a microeconomic foundation for SGAM, which might help bridge the two literatures.</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Model</a:t>
            </a:r>
            <a:endParaRPr b="0" lang="en-GB" sz="4400" spc="-1" strike="noStrike">
              <a:solidFill>
                <a:srgbClr val="ffffff"/>
              </a:solidFill>
              <a:latin typeface="Arial"/>
            </a:endParaRPr>
          </a:p>
        </p:txBody>
      </p:sp>
      <p:sp>
        <p:nvSpPr>
          <p:cNvPr id="189" name="PlaceHolder 2"/>
          <p:cNvSpPr>
            <a:spLocks noGrp="1"/>
          </p:cNvSpPr>
          <p:nvPr>
            <p:ph/>
          </p:nvPr>
        </p:nvSpPr>
        <p:spPr>
          <a:xfrm>
            <a:off x="838080" y="1825560"/>
            <a:ext cx="10514520" cy="4350240"/>
          </a:xfrm>
          <a:prstGeom prst="rect">
            <a:avLst/>
          </a:prstGeom>
          <a:noFill/>
          <a:ln w="0">
            <a:noFill/>
          </a:ln>
        </p:spPr>
        <p:txBody>
          <a:bodyPr lIns="90000" rIns="90000" tIns="45000" bIns="45000" anchor="t">
            <a:normAutofit fontScale="85000"/>
          </a:bodyPr>
          <a:p>
            <a:pPr indent="0">
              <a:lnSpc>
                <a:spcPct val="90000"/>
              </a:lnSpc>
              <a:spcBef>
                <a:spcPts val="1001"/>
              </a:spcBef>
              <a:buNone/>
              <a:tabLst>
                <a:tab algn="l" pos="0"/>
              </a:tabLst>
            </a:pPr>
            <a:r>
              <a:rPr b="0" lang="en-US" sz="2800" spc="-1" strike="noStrike">
                <a:solidFill>
                  <a:srgbClr val="ffffff"/>
                </a:solidFill>
                <a:latin typeface="Calibri"/>
              </a:rPr>
              <a:t>Traits </a:t>
            </a:r>
            <a:r>
              <a:rPr b="0" lang="en-US" sz="2800" spc="-1" strike="noStrike">
                <a:solidFill>
                  <a:srgbClr val="ff950e"/>
                </a:solidFill>
                <a:latin typeface="Calibri"/>
              </a:rPr>
              <a:t>x</a:t>
            </a:r>
            <a:r>
              <a:rPr b="0" lang="en-US" sz="2800" spc="-1" strike="noStrike" baseline="-8000">
                <a:solidFill>
                  <a:srgbClr val="ff950e"/>
                </a:solidFill>
                <a:latin typeface="Calibri"/>
              </a:rPr>
              <a:t>1</a:t>
            </a:r>
            <a:r>
              <a:rPr b="0" lang="en-US" sz="2800" spc="-1" strike="noStrike">
                <a:solidFill>
                  <a:srgbClr val="ffffff"/>
                </a:solidFill>
                <a:latin typeface="Calibri"/>
              </a:rPr>
              <a:t> (genetic) and </a:t>
            </a:r>
            <a:r>
              <a:rPr b="0" lang="en-US" sz="2800" spc="-1" strike="noStrike">
                <a:solidFill>
                  <a:srgbClr val="ff950e"/>
                </a:solidFill>
                <a:latin typeface="Calibri"/>
              </a:rPr>
              <a:t>x</a:t>
            </a:r>
            <a:r>
              <a:rPr b="0" lang="en-US" sz="2800" spc="-1" strike="noStrike" baseline="-8000">
                <a:solidFill>
                  <a:srgbClr val="ff950e"/>
                </a:solidFill>
                <a:latin typeface="Calibri"/>
              </a:rPr>
              <a:t>2</a:t>
            </a:r>
            <a:r>
              <a:rPr b="0" lang="en-US" sz="2800" spc="-1" strike="noStrike">
                <a:solidFill>
                  <a:srgbClr val="ffffff"/>
                </a:solidFill>
                <a:latin typeface="Calibri"/>
              </a:rPr>
              <a:t> (SES) are normally distributed in the population.</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Attractiveness is </a:t>
            </a:r>
            <a:r>
              <a:rPr b="0" lang="en-US" sz="2800" spc="-1" strike="noStrike">
                <a:solidFill>
                  <a:srgbClr val="ff950e"/>
                </a:solidFill>
                <a:latin typeface="Calibri"/>
              </a:rPr>
              <a:t>ax</a:t>
            </a:r>
            <a:r>
              <a:rPr b="0" lang="en-US" sz="2800" spc="-1" strike="noStrike" baseline="-8000">
                <a:solidFill>
                  <a:srgbClr val="ff950e"/>
                </a:solidFill>
                <a:latin typeface="Calibri"/>
              </a:rPr>
              <a:t>1</a:t>
            </a:r>
            <a:r>
              <a:rPr b="0" lang="en-US" sz="2800" spc="-1" strike="noStrike">
                <a:solidFill>
                  <a:srgbClr val="ff950e"/>
                </a:solidFill>
                <a:latin typeface="Calibri"/>
              </a:rPr>
              <a:t> + (1-a)x</a:t>
            </a:r>
            <a:r>
              <a:rPr b="0" lang="en-US" sz="2800" spc="-1" strike="noStrike" baseline="-8000">
                <a:solidFill>
                  <a:srgbClr val="ff950e"/>
                </a:solidFill>
                <a:latin typeface="Calibri"/>
              </a:rPr>
              <a:t>2</a:t>
            </a:r>
            <a:r>
              <a:rPr b="0" lang="en-US" sz="2800" spc="-1" strike="noStrike">
                <a:solidFill>
                  <a:srgbClr val="ffffff"/>
                </a:solidFill>
                <a:latin typeface="Calibri"/>
              </a:rPr>
              <a:t> where </a:t>
            </a:r>
            <a:r>
              <a:rPr b="0" lang="en-US" sz="2800" spc="-1" strike="noStrike">
                <a:solidFill>
                  <a:srgbClr val="ff950e"/>
                </a:solidFill>
                <a:latin typeface="Calibri"/>
              </a:rPr>
              <a:t>0 ≤ a ≤ 1</a:t>
            </a:r>
            <a:r>
              <a:rPr b="0" lang="en-US" sz="2800" spc="-1" strike="noStrike">
                <a:solidFill>
                  <a:srgbClr val="ffffff"/>
                </a:solidFill>
                <a:latin typeface="Calibri"/>
              </a:rPr>
              <a:t> is the relative importance of genes.</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People mate assortatively. </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Children inherit </a:t>
            </a:r>
            <a:endParaRPr b="0" lang="en-GB" sz="2800" spc="-1" strike="noStrike">
              <a:solidFill>
                <a:srgbClr val="ffffff"/>
              </a:solidFill>
              <a:latin typeface="Arial"/>
            </a:endParaRPr>
          </a:p>
          <a:p>
            <a:pPr indent="0" algn="ctr">
              <a:lnSpc>
                <a:spcPct val="90000"/>
              </a:lnSpc>
              <a:spcBef>
                <a:spcPts val="1001"/>
              </a:spcBef>
              <a:buNone/>
              <a:tabLst>
                <a:tab algn="l" pos="0"/>
              </a:tabLst>
            </a:pPr>
            <a:r>
              <a:rPr b="0" lang="en-US" sz="2800" spc="-1" strike="noStrike">
                <a:solidFill>
                  <a:srgbClr val="ff950e"/>
                </a:solidFill>
                <a:latin typeface="Calibri"/>
              </a:rPr>
              <a:t>x</a:t>
            </a:r>
            <a:r>
              <a:rPr b="0" lang="en-US" sz="2800" spc="-1" strike="noStrike" baseline="-8000">
                <a:solidFill>
                  <a:srgbClr val="ff950e"/>
                </a:solidFill>
                <a:latin typeface="Calibri"/>
              </a:rPr>
              <a:t>1</a:t>
            </a:r>
            <a:r>
              <a:rPr b="0" lang="en-US" sz="2800" spc="-1" strike="noStrike">
                <a:solidFill>
                  <a:srgbClr val="ff950e"/>
                </a:solidFill>
                <a:latin typeface="Calibri"/>
              </a:rPr>
              <a:t>’ = τ (x</a:t>
            </a:r>
            <a:r>
              <a:rPr b="0" lang="en-US" sz="2800" spc="-1" strike="noStrike" baseline="-8000">
                <a:solidFill>
                  <a:srgbClr val="ff950e"/>
                </a:solidFill>
                <a:latin typeface="Calibri"/>
              </a:rPr>
              <a:t>1 </a:t>
            </a:r>
            <a:r>
              <a:rPr b="0" lang="en-US" sz="2800" spc="-1" strike="noStrike">
                <a:solidFill>
                  <a:srgbClr val="ff950e"/>
                </a:solidFill>
                <a:latin typeface="Calibri"/>
              </a:rPr>
              <a:t>+ y</a:t>
            </a:r>
            <a:r>
              <a:rPr b="0" lang="en-US" sz="2800" spc="-1" strike="noStrike" baseline="-8000">
                <a:solidFill>
                  <a:srgbClr val="ff950e"/>
                </a:solidFill>
                <a:latin typeface="Calibri"/>
              </a:rPr>
              <a:t>1</a:t>
            </a:r>
            <a:r>
              <a:rPr b="0" lang="en-US" sz="2800" spc="-1" strike="noStrike">
                <a:solidFill>
                  <a:srgbClr val="ff950e"/>
                </a:solidFill>
                <a:latin typeface="Calibri"/>
              </a:rPr>
              <a:t>)/2 + ε</a:t>
            </a:r>
            <a:endParaRPr b="0" lang="en-GB" sz="2800" spc="-1" strike="noStrike">
              <a:solidFill>
                <a:srgbClr val="ffffff"/>
              </a:solidFill>
              <a:latin typeface="Arial"/>
            </a:endParaRPr>
          </a:p>
          <a:p>
            <a:pPr indent="0" algn="ctr">
              <a:lnSpc>
                <a:spcPct val="90000"/>
              </a:lnSpc>
              <a:spcBef>
                <a:spcPts val="1001"/>
              </a:spcBef>
              <a:buNone/>
              <a:tabLst>
                <a:tab algn="l" pos="0"/>
              </a:tabLst>
            </a:pPr>
            <a:r>
              <a:rPr b="0" lang="en-US" sz="2800" spc="-1" strike="noStrike">
                <a:solidFill>
                  <a:srgbClr val="ff950e"/>
                </a:solidFill>
                <a:latin typeface="Calibri"/>
              </a:rPr>
              <a:t>x</a:t>
            </a:r>
            <a:r>
              <a:rPr b="0" lang="en-US" sz="2800" spc="-1" strike="noStrike" baseline="-8000">
                <a:solidFill>
                  <a:srgbClr val="ff950e"/>
                </a:solidFill>
                <a:latin typeface="Calibri"/>
              </a:rPr>
              <a:t>2</a:t>
            </a:r>
            <a:r>
              <a:rPr b="0" lang="en-US" sz="2800" spc="-1" strike="noStrike">
                <a:solidFill>
                  <a:srgbClr val="ff950e"/>
                </a:solidFill>
                <a:latin typeface="Calibri"/>
              </a:rPr>
              <a:t>’ = θ (x</a:t>
            </a:r>
            <a:r>
              <a:rPr b="0" lang="en-US" sz="2800" spc="-1" strike="noStrike" baseline="-8000">
                <a:solidFill>
                  <a:srgbClr val="ff950e"/>
                </a:solidFill>
                <a:latin typeface="Calibri"/>
              </a:rPr>
              <a:t>2 </a:t>
            </a:r>
            <a:r>
              <a:rPr b="0" lang="en-US" sz="2800" spc="-1" strike="noStrike">
                <a:solidFill>
                  <a:srgbClr val="ff950e"/>
                </a:solidFill>
                <a:latin typeface="Calibri"/>
              </a:rPr>
              <a:t>+ y</a:t>
            </a:r>
            <a:r>
              <a:rPr b="0" lang="en-US" sz="2800" spc="-1" strike="noStrike" baseline="-8000">
                <a:solidFill>
                  <a:srgbClr val="ff950e"/>
                </a:solidFill>
                <a:latin typeface="Calibri"/>
              </a:rPr>
              <a:t>2</a:t>
            </a:r>
            <a:r>
              <a:rPr b="0" lang="en-US" sz="2800" spc="-1" strike="noStrike">
                <a:solidFill>
                  <a:srgbClr val="ff950e"/>
                </a:solidFill>
                <a:latin typeface="Calibri"/>
              </a:rPr>
              <a:t>)/2 + η</a:t>
            </a:r>
            <a:r>
              <a:rPr b="0" lang="en-US" sz="2800" spc="-1" strike="noStrike">
                <a:solidFill>
                  <a:srgbClr val="ffffff"/>
                </a:solidFill>
                <a:latin typeface="Calibri"/>
              </a:rPr>
              <a:t>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Where:</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 </a:t>
            </a:r>
            <a:r>
              <a:rPr b="0" lang="en-US" sz="2800" spc="-1" strike="noStrike">
                <a:solidFill>
                  <a:srgbClr val="ff950e"/>
                </a:solidFill>
                <a:latin typeface="Calibri"/>
                <a:ea typeface="PingFang SC"/>
              </a:rPr>
              <a:t>τ</a:t>
            </a:r>
            <a:r>
              <a:rPr b="0" lang="en-US" sz="2800" spc="-1" strike="noStrike">
                <a:solidFill>
                  <a:srgbClr val="ffffff"/>
                </a:solidFill>
                <a:latin typeface="Calibri"/>
                <a:ea typeface="PingFang SC"/>
              </a:rPr>
              <a:t> is close to 1 (genetic inheritance).</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 </a:t>
            </a:r>
            <a:r>
              <a:rPr b="0" lang="en-US" sz="2800" spc="-1" strike="noStrike">
                <a:solidFill>
                  <a:srgbClr val="ff950e"/>
                </a:solidFill>
                <a:latin typeface="Calibri"/>
                <a:ea typeface="PingFang SC"/>
              </a:rPr>
              <a:t>θ</a:t>
            </a:r>
            <a:r>
              <a:rPr b="0" lang="en-US" sz="2800" spc="-1" strike="noStrike">
                <a:solidFill>
                  <a:srgbClr val="ffffff"/>
                </a:solidFill>
                <a:latin typeface="Calibri"/>
                <a:ea typeface="PingFang SC"/>
              </a:rPr>
              <a:t> reflects persistence of SES (e.g. inheritance tax rate </a:t>
            </a:r>
            <a:r>
              <a:rPr b="0" lang="en-US" sz="2800" spc="-1" strike="noStrike">
                <a:solidFill>
                  <a:srgbClr val="ff950e"/>
                </a:solidFill>
                <a:latin typeface="Calibri"/>
                <a:ea typeface="PingFang SC"/>
              </a:rPr>
              <a:t>1 - θ</a:t>
            </a:r>
            <a:r>
              <a:rPr b="0" lang="en-US" sz="2800" spc="-1" strike="noStrike">
                <a:solidFill>
                  <a:srgbClr val="ffffff"/>
                </a:solidFill>
                <a:latin typeface="Calibri"/>
                <a:ea typeface="PingFang SC"/>
              </a:rPr>
              <a:t>).</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Intuition</a:t>
            </a:r>
            <a:endParaRPr b="0" lang="en-GB" sz="4400" spc="-1" strike="noStrike">
              <a:solidFill>
                <a:srgbClr val="ffffff"/>
              </a:solidFill>
              <a:latin typeface="Arial"/>
            </a:endParaRPr>
          </a:p>
        </p:txBody>
      </p:sp>
      <p:sp>
        <p:nvSpPr>
          <p:cNvPr id="191" name="TextBox 4"/>
          <p:cNvSpPr/>
          <p:nvPr/>
        </p:nvSpPr>
        <p:spPr>
          <a:xfrm>
            <a:off x="2538360" y="5299200"/>
            <a:ext cx="19929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000000"/>
                </a:solidFill>
                <a:latin typeface="Calibri"/>
                <a:ea typeface="DejaVu Sans"/>
              </a:rPr>
              <a:t>Parents</a:t>
            </a:r>
            <a:endParaRPr b="0" lang="en-GB" sz="1800" spc="-1" strike="noStrike">
              <a:solidFill>
                <a:srgbClr val="ffffff"/>
              </a:solidFill>
              <a:latin typeface="Arial"/>
            </a:endParaRPr>
          </a:p>
        </p:txBody>
      </p:sp>
      <p:sp>
        <p:nvSpPr>
          <p:cNvPr id="192" name="TextBox 7"/>
          <p:cNvSpPr/>
          <p:nvPr/>
        </p:nvSpPr>
        <p:spPr>
          <a:xfrm>
            <a:off x="7632720" y="5299200"/>
            <a:ext cx="19929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000000"/>
                </a:solidFill>
                <a:latin typeface="Calibri"/>
                <a:ea typeface="DejaVu Sans"/>
              </a:rPr>
              <a:t>Children</a:t>
            </a:r>
            <a:endParaRPr b="0" lang="en-GB" sz="1800" spc="-1" strike="noStrike">
              <a:solidFill>
                <a:srgbClr val="ffffff"/>
              </a:solidFill>
              <a:latin typeface="Arial"/>
            </a:endParaRPr>
          </a:p>
        </p:txBody>
      </p:sp>
      <p:sp>
        <p:nvSpPr>
          <p:cNvPr id="193" name="TextBox 5"/>
          <p:cNvSpPr/>
          <p:nvPr/>
        </p:nvSpPr>
        <p:spPr>
          <a:xfrm>
            <a:off x="1800000" y="5580360"/>
            <a:ext cx="94298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Parents (●) mate along iso-attractiveness curves. </a:t>
            </a:r>
            <a:endParaRPr b="0" lang="en-GB" sz="1800" spc="-1" strike="noStrike">
              <a:solidFill>
                <a:srgbClr val="ffffff"/>
              </a:solidFill>
              <a:latin typeface="Arial"/>
            </a:endParaRPr>
          </a:p>
          <a:p>
            <a:pPr>
              <a:lnSpc>
                <a:spcPct val="100000"/>
              </a:lnSpc>
            </a:pPr>
            <a:r>
              <a:rPr b="0" lang="en-US" sz="1800" spc="-1" strike="noStrike">
                <a:solidFill>
                  <a:srgbClr val="ffffff"/>
                </a:solidFill>
                <a:latin typeface="Calibri"/>
                <a:ea typeface="DejaVu Sans"/>
              </a:rPr>
              <a:t>Their children (○) are between them. </a:t>
            </a:r>
            <a:endParaRPr b="0" lang="en-GB" sz="1800" spc="-1" strike="noStrike">
              <a:solidFill>
                <a:srgbClr val="ffffff"/>
              </a:solidFill>
              <a:latin typeface="Arial"/>
            </a:endParaRPr>
          </a:p>
          <a:p>
            <a:pPr>
              <a:lnSpc>
                <a:spcPct val="100000"/>
              </a:lnSpc>
            </a:pPr>
            <a:r>
              <a:rPr b="0" lang="en-US" sz="1800" spc="-1" strike="noStrike">
                <a:solidFill>
                  <a:srgbClr val="ffffff"/>
                </a:solidFill>
                <a:latin typeface="Calibri"/>
                <a:ea typeface="DejaVu Sans"/>
              </a:rPr>
              <a:t>As a result, the children’s distribution is squashed along the attractiveness gradient.</a:t>
            </a:r>
            <a:endParaRPr b="0" lang="en-GB" sz="1800" spc="-1" strike="noStrike">
              <a:solidFill>
                <a:srgbClr val="ffffff"/>
              </a:solidFill>
              <a:latin typeface="Arial"/>
            </a:endParaRPr>
          </a:p>
        </p:txBody>
      </p:sp>
      <p:pic>
        <p:nvPicPr>
          <p:cNvPr id="194" name="" descr=""/>
          <p:cNvPicPr/>
          <p:nvPr/>
        </p:nvPicPr>
        <p:blipFill>
          <a:blip r:embed="rId1"/>
          <a:stretch/>
        </p:blipFill>
        <p:spPr>
          <a:xfrm>
            <a:off x="1800000" y="1620000"/>
            <a:ext cx="8218440" cy="37645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Result</a:t>
            </a:r>
            <a:endParaRPr b="0" lang="en-GB" sz="4400" spc="-1" strike="noStrike">
              <a:solidFill>
                <a:srgbClr val="ffffff"/>
              </a:solidFill>
              <a:latin typeface="Arial"/>
            </a:endParaRPr>
          </a:p>
        </p:txBody>
      </p:sp>
      <p:sp>
        <p:nvSpPr>
          <p:cNvPr id="196" name="PlaceHolder 2"/>
          <p:cNvSpPr>
            <a:spLocks noGrp="1"/>
          </p:cNvSpPr>
          <p:nvPr>
            <p:ph/>
          </p:nvPr>
        </p:nvSpPr>
        <p:spPr>
          <a:xfrm>
            <a:off x="838080" y="1825560"/>
            <a:ext cx="5461560" cy="4350240"/>
          </a:xfrm>
          <a:prstGeom prst="rect">
            <a:avLst/>
          </a:prstGeom>
          <a:noFill/>
          <a:ln w="0">
            <a:noFill/>
          </a:ln>
        </p:spPr>
        <p:txBody>
          <a:bodyPr lIns="0" rIns="0" tIns="0" bIns="0" anchor="t">
            <a:normAutofit/>
          </a:bodyPr>
          <a:p>
            <a:pPr indent="0">
              <a:lnSpc>
                <a:spcPct val="90000"/>
              </a:lnSpc>
              <a:spcBef>
                <a:spcPts val="1001"/>
              </a:spcBef>
              <a:buNone/>
              <a:tabLst>
                <a:tab algn="l" pos="0"/>
              </a:tabLst>
            </a:pPr>
            <a:r>
              <a:rPr b="0" lang="en-US" sz="2800" spc="-1" strike="noStrike">
                <a:solidFill>
                  <a:srgbClr val="ffffff"/>
                </a:solidFill>
                <a:latin typeface="Calibri"/>
                <a:ea typeface="PingFang SC"/>
              </a:rPr>
              <a:t>If parents’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1</a:t>
            </a:r>
            <a:r>
              <a:rPr b="0" lang="en-US" sz="2800" spc="-1" strike="noStrike">
                <a:solidFill>
                  <a:srgbClr val="ff950e"/>
                </a:solidFill>
                <a:latin typeface="Calibri"/>
                <a:ea typeface="PingFang SC"/>
              </a:rPr>
              <a:t> </a:t>
            </a:r>
            <a:r>
              <a:rPr b="0" lang="en-US" sz="2800" spc="-1" strike="noStrike">
                <a:solidFill>
                  <a:srgbClr val="ffffff"/>
                </a:solidFill>
                <a:latin typeface="Calibri"/>
                <a:ea typeface="PingFang SC"/>
              </a:rPr>
              <a:t>and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2 </a:t>
            </a:r>
            <a:r>
              <a:rPr b="0" lang="en-US" sz="2800" spc="-1" strike="noStrike">
                <a:solidFill>
                  <a:srgbClr val="ffffff"/>
                </a:solidFill>
                <a:latin typeface="Calibri"/>
                <a:ea typeface="PingFang SC"/>
              </a:rPr>
              <a:t>are independent, children’s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1</a:t>
            </a:r>
            <a:r>
              <a:rPr b="0" lang="en-US" sz="2800" spc="-1" strike="noStrike">
                <a:solidFill>
                  <a:srgbClr val="ff950e"/>
                </a:solidFill>
                <a:latin typeface="Calibri"/>
                <a:ea typeface="PingFang SC"/>
              </a:rPr>
              <a:t>’</a:t>
            </a:r>
            <a:r>
              <a:rPr b="0" lang="en-US" sz="2800" spc="-1" strike="noStrike">
                <a:solidFill>
                  <a:srgbClr val="ffffff"/>
                </a:solidFill>
                <a:latin typeface="Calibri"/>
                <a:ea typeface="PingFang SC"/>
              </a:rPr>
              <a:t> and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2</a:t>
            </a:r>
            <a:r>
              <a:rPr b="0" lang="en-US" sz="2800" spc="-1" strike="noStrike">
                <a:solidFill>
                  <a:srgbClr val="ff950e"/>
                </a:solidFill>
                <a:latin typeface="Calibri"/>
                <a:ea typeface="PingFang SC"/>
              </a:rPr>
              <a:t>’</a:t>
            </a:r>
            <a:r>
              <a:rPr b="0" lang="en-US" sz="2800" spc="-1" strike="noStrike">
                <a:solidFill>
                  <a:srgbClr val="ffffff"/>
                </a:solidFill>
                <a:latin typeface="Calibri"/>
                <a:ea typeface="PingFang SC"/>
              </a:rPr>
              <a:t> are positively correlated for </a:t>
            </a:r>
            <a:r>
              <a:rPr b="0" lang="en-US" sz="2800" spc="-1" strike="noStrike">
                <a:solidFill>
                  <a:srgbClr val="ff950e"/>
                </a:solidFill>
                <a:latin typeface="Calibri"/>
                <a:ea typeface="PingFang SC"/>
              </a:rPr>
              <a:t>0 &lt; a &lt; 1</a:t>
            </a:r>
            <a:r>
              <a:rPr b="0" lang="en-US" sz="2800" spc="-1" strike="noStrike">
                <a:solidFill>
                  <a:srgbClr val="ffffff"/>
                </a:solidFill>
                <a:latin typeface="Calibri"/>
                <a:ea typeface="PingFang SC"/>
              </a:rPr>
              <a:t>. </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The correlation increases in persistence of SES (</a:t>
            </a:r>
            <a:r>
              <a:rPr b="0" lang="en-US" sz="2800" spc="-1" strike="noStrike">
                <a:solidFill>
                  <a:srgbClr val="ff950e"/>
                </a:solidFill>
                <a:latin typeface="Calibri"/>
                <a:ea typeface="PingFang SC"/>
              </a:rPr>
              <a:t>θ</a:t>
            </a:r>
            <a:r>
              <a:rPr b="0" lang="en-US" sz="2800" spc="-1" strike="noStrike">
                <a:solidFill>
                  <a:srgbClr val="ffffff"/>
                </a:solidFill>
                <a:latin typeface="Calibri"/>
                <a:ea typeface="PingFang SC"/>
              </a:rPr>
              <a:t>).</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The same holds for the long-run distribution.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u="sng">
                <a:solidFill>
                  <a:srgbClr val="0563c1"/>
                </a:solidFill>
                <a:uFillTx/>
                <a:latin typeface="Calibri"/>
                <a:ea typeface="PingFang SC"/>
                <a:hlinkClick r:id="rId1" action="ppaction://hlinksldjump"/>
              </a:rPr>
              <a:t>Extensions</a:t>
            </a:r>
            <a:endParaRPr b="0" lang="en-GB" sz="2800" spc="-1" strike="noStrike">
              <a:solidFill>
                <a:srgbClr val="ffffff"/>
              </a:solidFill>
              <a:latin typeface="Arial"/>
            </a:endParaRPr>
          </a:p>
        </p:txBody>
      </p:sp>
      <p:sp>
        <p:nvSpPr>
          <p:cNvPr id="197" name="Picture 7"/>
          <p:cNvSpPr/>
          <p:nvPr/>
        </p:nvSpPr>
        <p:spPr>
          <a:xfrm>
            <a:off x="6438600" y="923400"/>
            <a:ext cx="4786560" cy="4683240"/>
          </a:xfrm>
          <a:prstGeom prst="roundRect">
            <a:avLst>
              <a:gd name="adj" fmla="val 2091"/>
            </a:avLst>
          </a:pr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98" name="TextBox 9"/>
          <p:cNvSpPr/>
          <p:nvPr/>
        </p:nvSpPr>
        <p:spPr>
          <a:xfrm>
            <a:off x="6019920" y="5888880"/>
            <a:ext cx="5623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ffffff"/>
                </a:solidFill>
                <a:latin typeface="Calibri"/>
                <a:ea typeface="PingFang SC"/>
              </a:rPr>
              <a:t>Long-run correlation between </a:t>
            </a:r>
            <a:r>
              <a:rPr b="0" lang="en-US" sz="1800" spc="-1" strike="noStrike">
                <a:solidFill>
                  <a:srgbClr val="ff950e"/>
                </a:solidFill>
                <a:latin typeface="Calibri"/>
                <a:ea typeface="PingFang SC"/>
              </a:rPr>
              <a:t>x</a:t>
            </a:r>
            <a:r>
              <a:rPr b="0" lang="en-US" sz="1800" spc="-1" strike="noStrike" baseline="-8000">
                <a:solidFill>
                  <a:srgbClr val="ff950e"/>
                </a:solidFill>
                <a:latin typeface="Calibri"/>
                <a:ea typeface="PingFang SC"/>
              </a:rPr>
              <a:t>1</a:t>
            </a:r>
            <a:r>
              <a:rPr b="0" lang="en-US" sz="1800" spc="-1" strike="noStrike">
                <a:solidFill>
                  <a:srgbClr val="ff950e"/>
                </a:solidFill>
                <a:latin typeface="Calibri"/>
                <a:ea typeface="PingFang SC"/>
              </a:rPr>
              <a:t> </a:t>
            </a:r>
            <a:r>
              <a:rPr b="0" lang="en-US" sz="1800" spc="-1" strike="noStrike">
                <a:solidFill>
                  <a:srgbClr val="ffffff"/>
                </a:solidFill>
                <a:latin typeface="Calibri"/>
                <a:ea typeface="PingFang SC"/>
              </a:rPr>
              <a:t>and </a:t>
            </a:r>
            <a:r>
              <a:rPr b="0" lang="en-US" sz="1800" spc="-1" strike="noStrike">
                <a:solidFill>
                  <a:srgbClr val="ff950e"/>
                </a:solidFill>
                <a:latin typeface="Calibri"/>
                <a:ea typeface="PingFang SC"/>
              </a:rPr>
              <a:t>x</a:t>
            </a:r>
            <a:r>
              <a:rPr b="0" lang="en-US" sz="1800" spc="-1" strike="noStrike" baseline="-8000">
                <a:solidFill>
                  <a:srgbClr val="ff950e"/>
                </a:solidFill>
                <a:latin typeface="Calibri"/>
                <a:ea typeface="PingFang SC"/>
              </a:rPr>
              <a:t>2 </a:t>
            </a:r>
            <a:r>
              <a:rPr b="0" lang="en-US" sz="1800" spc="-1" strike="noStrike">
                <a:solidFill>
                  <a:srgbClr val="ffffff"/>
                </a:solidFill>
                <a:latin typeface="Calibri"/>
                <a:ea typeface="PingFang SC"/>
              </a:rPr>
              <a:t>, by </a:t>
            </a:r>
            <a:r>
              <a:rPr b="0" lang="en-US" sz="1800" spc="-1" strike="noStrike">
                <a:solidFill>
                  <a:srgbClr val="ff950e"/>
                </a:solidFill>
                <a:latin typeface="Calibri"/>
                <a:ea typeface="PingFang SC"/>
              </a:rPr>
              <a:t>a </a:t>
            </a:r>
            <a:r>
              <a:rPr b="0" lang="en-US" sz="1800" spc="-1" strike="noStrike">
                <a:solidFill>
                  <a:srgbClr val="ffffff"/>
                </a:solidFill>
                <a:latin typeface="Calibri"/>
                <a:ea typeface="PingFang SC"/>
              </a:rPr>
              <a:t>and </a:t>
            </a:r>
            <a:r>
              <a:rPr b="0" lang="en-US" sz="1800" spc="-1" strike="noStrike">
                <a:solidFill>
                  <a:srgbClr val="ff950e"/>
                </a:solidFill>
                <a:latin typeface="Calibri"/>
                <a:ea typeface="PingFang SC"/>
              </a:rPr>
              <a:t>θ</a:t>
            </a:r>
            <a:r>
              <a:rPr b="0" lang="en-US" sz="1800" spc="-1" strike="noStrike">
                <a:solidFill>
                  <a:srgbClr val="ffffff"/>
                </a:solidFill>
                <a:latin typeface="Calibri"/>
                <a:ea typeface="Cambria Math"/>
              </a:rPr>
              <a:t>  </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Data</a:t>
            </a:r>
            <a:endParaRPr b="0" lang="en-GB" sz="4400" spc="-1" strike="noStrike">
              <a:solidFill>
                <a:srgbClr val="ffffff"/>
              </a:solidFill>
              <a:latin typeface="Arial"/>
            </a:endParaRPr>
          </a:p>
        </p:txBody>
      </p:sp>
      <p:sp>
        <p:nvSpPr>
          <p:cNvPr id="200" name="PlaceHolder 2"/>
          <p:cNvSpPr>
            <a:spLocks noGrp="1"/>
          </p:cNvSpPr>
          <p:nvPr>
            <p:ph/>
          </p:nvPr>
        </p:nvSpPr>
        <p:spPr>
          <a:xfrm>
            <a:off x="838080" y="1690560"/>
            <a:ext cx="10514520" cy="5077080"/>
          </a:xfrm>
          <a:prstGeom prst="rect">
            <a:avLst/>
          </a:prstGeom>
          <a:noFill/>
          <a:ln w="0">
            <a:noFill/>
          </a:ln>
        </p:spPr>
        <p:txBody>
          <a:bodyPr lIns="90000" rIns="90000" tIns="45000" bIns="45000" anchor="t">
            <a:normAutofit/>
          </a:bodyPr>
          <a:p>
            <a:pPr marL="216000" indent="-216000">
              <a:lnSpc>
                <a:spcPct val="90000"/>
              </a:lnSpc>
              <a:spcBef>
                <a:spcPts val="1001"/>
              </a:spcBef>
              <a:buClr>
                <a:srgbClr val="ffffff"/>
              </a:buClr>
              <a:buSzPct val="45000"/>
              <a:buFont typeface="Wingdings" charset="2"/>
              <a:buChar char=""/>
              <a:tabLst>
                <a:tab algn="l" pos="0"/>
              </a:tabLst>
            </a:pPr>
            <a:r>
              <a:rPr b="0" lang="en-US" sz="2800" spc="-1" strike="noStrike">
                <a:solidFill>
                  <a:srgbClr val="ffffff"/>
                </a:solidFill>
                <a:latin typeface="Calibri"/>
              </a:rPr>
              <a:t>UK Biobank, a study of about 500,000 individuals born 1935-1970. </a:t>
            </a:r>
            <a:endParaRPr b="0" lang="en-GB" sz="2800" spc="-1" strike="noStrike">
              <a:solidFill>
                <a:srgbClr val="ffffff"/>
              </a:solidFill>
              <a:latin typeface="Arial"/>
            </a:endParaRPr>
          </a:p>
          <a:p>
            <a:pPr marL="360000" indent="0">
              <a:lnSpc>
                <a:spcPct val="90000"/>
              </a:lnSpc>
              <a:spcBef>
                <a:spcPts val="1001"/>
              </a:spcBef>
              <a:buNone/>
              <a:tabLst>
                <a:tab algn="l" pos="0"/>
              </a:tabLst>
            </a:pPr>
            <a:r>
              <a:rPr b="0" lang="en-US" sz="2800" spc="-1" strike="noStrike">
                <a:solidFill>
                  <a:srgbClr val="ffffff"/>
                </a:solidFill>
                <a:latin typeface="Calibri"/>
              </a:rPr>
              <a:t>UKBB has no explicit information on spouse pairs. We match pairs manually, and check using genetic children of the pairs. </a:t>
            </a:r>
            <a:r>
              <a:rPr b="0" lang="en-GB" sz="2800" spc="-1" strike="noStrike">
                <a:solidFill>
                  <a:srgbClr val="ffffff"/>
                </a:solidFill>
                <a:latin typeface="Calibri"/>
              </a:rPr>
              <a:t>This gives 35,682 spouse pairs.</a:t>
            </a:r>
            <a:endParaRPr b="0" lang="en-GB" sz="2800" spc="-1" strike="noStrike">
              <a:solidFill>
                <a:srgbClr val="ffffff"/>
              </a:solidFill>
              <a:latin typeface="Arial"/>
            </a:endParaRPr>
          </a:p>
          <a:p>
            <a:pPr marL="216000" indent="-216000">
              <a:lnSpc>
                <a:spcPct val="90000"/>
              </a:lnSpc>
              <a:spcBef>
                <a:spcPts val="1001"/>
              </a:spcBef>
              <a:buClr>
                <a:srgbClr val="ffffff"/>
              </a:buClr>
              <a:buSzPct val="45000"/>
              <a:buFont typeface="Wingdings" charset="2"/>
              <a:buChar char=""/>
              <a:tabLst>
                <a:tab algn="l" pos="0"/>
              </a:tabLst>
            </a:pPr>
            <a:r>
              <a:rPr b="0" lang="en-GB" sz="2800" spc="-1" strike="noStrike">
                <a:solidFill>
                  <a:srgbClr val="ffffff"/>
                </a:solidFill>
                <a:latin typeface="Calibri"/>
              </a:rPr>
              <a:t>MOBA, a study of about 90,000 mothers and babies born in Norway 1998-2008. About 70,000 fathers are included.</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4996</TotalTime>
  <Application>LibreOffice/7.4.4.2$MacOSX_X86_64 LibreOffice_project/85569322deea74ec9134968a29af2df5663baa21</Application>
  <AppVersion>15.0000</AppVersion>
  <Words>2430</Words>
  <Paragraphs>242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2021-02-11T13:07:50Z</dcterms:created>
  <dc:creator>David Hugh-Jones (ECO - Staff)</dc:creator>
  <dc:description/>
  <dc:language>en-GB</dc:language>
  <cp:lastModifiedBy/>
  <dcterms:modified xsi:type="dcterms:W3CDTF">2023-05-12T13:54:43Z</dcterms:modified>
  <cp:revision>120</cp:revision>
  <dc:subject/>
  <dc:title>Trading social status for genetics in marriage markets: evidence from UK Biobank</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Widescreen</vt:lpwstr>
  </property>
  <property fmtid="{D5CDD505-2E9C-101B-9397-08002B2CF9AE}" pid="4" name="Slides">
    <vt:i4>28</vt:i4>
  </property>
</Properties>
</file>